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sldIdLst>
    <p:sldId id="450" r:id="rId2"/>
    <p:sldId id="451" r:id="rId3"/>
    <p:sldId id="445" r:id="rId4"/>
    <p:sldId id="320" r:id="rId5"/>
    <p:sldId id="449" r:id="rId6"/>
    <p:sldId id="323" r:id="rId7"/>
    <p:sldId id="396" r:id="rId8"/>
    <p:sldId id="427" r:id="rId9"/>
    <p:sldId id="428" r:id="rId10"/>
    <p:sldId id="429" r:id="rId11"/>
    <p:sldId id="430" r:id="rId12"/>
    <p:sldId id="433" r:id="rId13"/>
    <p:sldId id="434" r:id="rId14"/>
    <p:sldId id="408" r:id="rId15"/>
    <p:sldId id="413" r:id="rId16"/>
    <p:sldId id="407" r:id="rId17"/>
    <p:sldId id="415" r:id="rId18"/>
    <p:sldId id="425" r:id="rId19"/>
    <p:sldId id="405" r:id="rId20"/>
    <p:sldId id="417" r:id="rId21"/>
    <p:sldId id="419" r:id="rId22"/>
    <p:sldId id="404" r:id="rId23"/>
    <p:sldId id="421" r:id="rId24"/>
    <p:sldId id="403" r:id="rId25"/>
    <p:sldId id="426" r:id="rId26"/>
    <p:sldId id="402" r:id="rId27"/>
    <p:sldId id="423" r:id="rId28"/>
    <p:sldId id="409" r:id="rId29"/>
    <p:sldId id="436" r:id="rId30"/>
    <p:sldId id="452" r:id="rId3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1230F"/>
    <a:srgbClr val="59071B"/>
    <a:srgbClr val="FF66FF"/>
    <a:srgbClr val="E6F155"/>
    <a:srgbClr val="FF2126"/>
    <a:srgbClr val="FFB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725" autoAdjust="0"/>
  </p:normalViewPr>
  <p:slideViewPr>
    <p:cSldViewPr>
      <p:cViewPr>
        <p:scale>
          <a:sx n="73" d="100"/>
          <a:sy n="73" d="100"/>
        </p:scale>
        <p:origin x="-12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BE454E-E173-427C-8B99-BABE24C595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92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1CEBB-1093-4F2C-A366-9593CAE02B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96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0DA15-EFE2-4654-8171-3AA96A4654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89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8CB23-1B34-427B-AFE5-958C7878D6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101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1DF6A-25D9-41F1-B6AE-376FCFB272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06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5779-C6A3-4084-A3FC-04BC27FE87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77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22E4-A5FB-4AF3-ABFC-30E16B1D0F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09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6DE3-1F9E-442A-9F08-EFC3C26FBE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50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6A553-D107-4A5B-8931-432843A4EC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98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7B2AD-16A7-4F07-851E-A6886FCD7D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48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2750A-2FF2-4E4A-9586-6ACF122D2F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6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82C0-7814-44BD-80F9-D37A5AECC9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36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95ADA5-3B56-4F48-BDDD-8109D0E500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87" y="-427585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20" y="-1899592"/>
            <a:ext cx="9311220" cy="892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9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pPr algn="ctr"/>
            <a:r>
              <a:rPr lang="pt-BR" sz="1800" dirty="0" smtClean="0"/>
              <a:t>                </a:t>
            </a:r>
            <a:r>
              <a:rPr lang="pt-BR" sz="1800" dirty="0" smtClean="0">
                <a:solidFill>
                  <a:schemeClr val="accent4">
                    <a:lumMod val="10000"/>
                  </a:schemeClr>
                </a:solidFill>
              </a:rPr>
              <a:t>Capacitação de nossa equipe no rastreamento do câncer de colo de útero e mama</a:t>
            </a:r>
            <a:endParaRPr lang="pt-BR" sz="1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362" name="Picture 2" descr="E:\20150305_110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36904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pt-BR" sz="1200" dirty="0" smtClean="0"/>
              <a:t>         </a:t>
            </a:r>
            <a:br>
              <a:rPr lang="pt-BR" sz="1200" dirty="0" smtClean="0"/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 smtClean="0"/>
              <a:t>  </a:t>
            </a:r>
            <a:br>
              <a:rPr lang="pt-BR" sz="1200" dirty="0" smtClean="0"/>
            </a:br>
            <a:r>
              <a:rPr lang="pt-BR" sz="1200" dirty="0" smtClean="0"/>
              <a:t>       </a:t>
            </a:r>
            <a:r>
              <a:rPr lang="pt-BR" sz="1800" dirty="0" smtClean="0">
                <a:solidFill>
                  <a:schemeClr val="accent4">
                    <a:lumMod val="10000"/>
                  </a:schemeClr>
                </a:solidFill>
              </a:rPr>
              <a:t>Rastreamento  dos cânceres de mama e colo do útero na consulta. </a:t>
            </a:r>
            <a:endParaRPr lang="pt-BR" sz="1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6387" name="Picture 3" descr="E:\20150304_110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48883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544612"/>
          </a:xfrm>
        </p:spPr>
        <p:txBody>
          <a:bodyPr/>
          <a:lstStyle/>
          <a:p>
            <a:r>
              <a:rPr lang="pt-BR" sz="2000" dirty="0" smtClean="0">
                <a:solidFill>
                  <a:schemeClr val="accent4">
                    <a:lumMod val="10000"/>
                  </a:schemeClr>
                </a:solidFill>
              </a:rPr>
              <a:t>    Preenchimento dos instrumentos da coleta dos dados </a:t>
            </a:r>
            <a:endParaRPr lang="pt-BR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7" y="1905000"/>
            <a:ext cx="4968554" cy="41148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8434" name="Picture 2" descr="E:\20150304_150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482453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 smtClean="0"/>
              <a:t>                     </a:t>
            </a:r>
            <a:r>
              <a:rPr lang="pt-BR" sz="2000" dirty="0" smtClean="0">
                <a:solidFill>
                  <a:schemeClr val="accent4">
                    <a:lumMod val="10000"/>
                  </a:schemeClr>
                </a:solidFill>
              </a:rPr>
              <a:t>Capacitação de outros colegas de trabalho </a:t>
            </a:r>
            <a:endParaRPr lang="pt-BR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9458" name="Picture 2" descr="E:\IMG-20140926-WA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4168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2736503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kern="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/>
            <a:r>
              <a:rPr lang="pt-BR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Ampliar a cobertura de detecção precoce do câncer de colo e do câncer de mama.</a:t>
            </a:r>
          </a:p>
          <a:p>
            <a:pPr algn="ctr"/>
            <a:r>
              <a:rPr lang="pt-BR" kern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921487" y="961738"/>
            <a:ext cx="2164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Objetivo 1</a:t>
            </a:r>
          </a:p>
        </p:txBody>
      </p:sp>
    </p:spTree>
    <p:extLst>
      <p:ext uri="{BB962C8B-B14F-4D97-AF65-F5344CB8AC3E}">
        <p14:creationId xmlns:p14="http://schemas.microsoft.com/office/powerpoint/2010/main" val="10165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Cadastrar 50% das mulheres entre 25-64 anos e as mulheres entre 50-69 anos da </a:t>
            </a:r>
            <a: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</a:t>
            </a:r>
            <a:r>
              <a:rPr lang="pt-B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abrangência do programa de atenção aos canceres do colo do útero e mama da Unidade de saúde.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/>
          <a:lstStyle/>
          <a:p>
            <a:endParaRPr lang="pt-BR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040188" cy="22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060785"/>
            <a:ext cx="4041775" cy="217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199915" y="4856789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73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771800" y="443711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00" dirty="0" smtClean="0">
              <a:solidFill>
                <a:srgbClr val="000000"/>
              </a:solidFill>
            </a:endParaRPr>
          </a:p>
          <a:p>
            <a:r>
              <a:rPr lang="pt-BR" sz="1000" dirty="0" smtClean="0">
                <a:solidFill>
                  <a:srgbClr val="000000"/>
                </a:solidFill>
              </a:rPr>
              <a:t>385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635896" y="4437112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539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64088" y="4683333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00" dirty="0" smtClean="0">
              <a:solidFill>
                <a:srgbClr val="000000"/>
              </a:solidFill>
            </a:endParaRPr>
          </a:p>
          <a:p>
            <a:r>
              <a:rPr lang="pt-BR" sz="1000" dirty="0" smtClean="0">
                <a:solidFill>
                  <a:srgbClr val="000000"/>
                </a:solidFill>
              </a:rPr>
              <a:t>21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812360" y="4560222"/>
            <a:ext cx="544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   127</a:t>
            </a:r>
            <a:endParaRPr lang="pt-BR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2736503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Melhorar a qualidade do atendimento das mulheres que realizam detecção precoce de câncer de colo de útero e de mama na </a:t>
            </a:r>
            <a:r>
              <a:rPr lang="pt-BR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072175" y="1158588"/>
            <a:ext cx="2164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</a:t>
            </a:r>
          </a:p>
        </p:txBody>
      </p:sp>
    </p:spTree>
    <p:extLst>
      <p:ext uri="{BB962C8B-B14F-4D97-AF65-F5344CB8AC3E}">
        <p14:creationId xmlns:p14="http://schemas.microsoft.com/office/powerpoint/2010/main" val="32273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Melhorar a qualidade do atendimento das mulheres que realizam detecção precoce de câncer de colo de útero e de mama na UBS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0216"/>
            <a:ext cx="4038600" cy="220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7436"/>
            <a:ext cx="4038600" cy="228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5616" y="4293096"/>
            <a:ext cx="472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  </a:t>
            </a:r>
            <a:r>
              <a:rPr lang="pt-BR" sz="1000" dirty="0" smtClean="0">
                <a:solidFill>
                  <a:srgbClr val="000000"/>
                </a:solidFill>
              </a:rPr>
              <a:t>3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915816" y="4293096"/>
            <a:ext cx="400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42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79912" y="4221088"/>
            <a:ext cx="328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65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436096" y="3933056"/>
            <a:ext cx="328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4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884368" y="4179278"/>
            <a:ext cx="328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53</a:t>
            </a:r>
            <a:endParaRPr lang="pt-BR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Obter </a:t>
            </a:r>
            <a:r>
              <a:rPr lang="pt-B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de coleta de amostras satisfatórias do exame </a:t>
            </a:r>
            <a: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citopatológico </a:t>
            </a:r>
            <a:r>
              <a:rPr lang="pt-B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colo uterino. 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5446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43808" y="3429000"/>
            <a:ext cx="616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   </a:t>
            </a:r>
          </a:p>
          <a:p>
            <a:endParaRPr lang="pt-BR" sz="1000" dirty="0">
              <a:solidFill>
                <a:srgbClr val="000000"/>
              </a:solidFill>
            </a:endParaRPr>
          </a:p>
          <a:p>
            <a:endParaRPr lang="pt-BR" sz="1000" dirty="0" smtClean="0">
              <a:solidFill>
                <a:srgbClr val="000000"/>
              </a:solidFill>
            </a:endParaRPr>
          </a:p>
          <a:p>
            <a:endParaRPr lang="pt-BR" sz="1000" dirty="0">
              <a:solidFill>
                <a:srgbClr val="000000"/>
              </a:solidFill>
            </a:endParaRPr>
          </a:p>
          <a:p>
            <a:endParaRPr lang="pt-BR" sz="1000" dirty="0" smtClean="0">
              <a:solidFill>
                <a:srgbClr val="000000"/>
              </a:solidFill>
            </a:endParaRPr>
          </a:p>
          <a:p>
            <a:r>
              <a:rPr lang="pt-BR" sz="1000" dirty="0" smtClean="0">
                <a:solidFill>
                  <a:srgbClr val="000000"/>
                </a:solidFill>
              </a:rPr>
              <a:t> </a:t>
            </a:r>
            <a:r>
              <a:rPr lang="pt-BR" sz="1400" dirty="0" smtClean="0">
                <a:solidFill>
                  <a:srgbClr val="000000"/>
                </a:solidFill>
              </a:rPr>
              <a:t>67</a:t>
            </a:r>
            <a:endParaRPr lang="pt-B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2274838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Melhorar </a:t>
            </a:r>
            <a:r>
              <a:rPr lang="pt-BR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t-BR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adesão das mulheres à realização de exame citológico e </a:t>
            </a:r>
            <a:r>
              <a:rPr lang="pt-BR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mamografia</a:t>
            </a:r>
            <a:r>
              <a:rPr lang="pt-BR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599350" y="831563"/>
            <a:ext cx="2164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87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0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6967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br>
              <a:rPr lang="pt-BR" sz="3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Buscar 100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das mulheres que tiveram exame </a:t>
            </a:r>
            <a:r>
              <a:rPr lang="pt-BR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alterado e  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não retornaram a unidade de saúde. </a:t>
            </a:r>
            <a:endParaRPr lang="pt-BR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0216"/>
            <a:ext cx="4038600" cy="220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7436"/>
            <a:ext cx="4038600" cy="228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5616" y="4365104"/>
            <a:ext cx="400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 </a:t>
            </a:r>
            <a:r>
              <a:rPr lang="pt-BR" sz="1000" dirty="0" smtClean="0">
                <a:solidFill>
                  <a:srgbClr val="000000"/>
                </a:solidFill>
              </a:rPr>
              <a:t> 3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915816" y="4221088"/>
            <a:ext cx="32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00" dirty="0" smtClean="0">
              <a:solidFill>
                <a:srgbClr val="000000"/>
              </a:solidFill>
            </a:endParaRPr>
          </a:p>
          <a:p>
            <a:r>
              <a:rPr lang="pt-BR" sz="1000" dirty="0" smtClean="0">
                <a:solidFill>
                  <a:srgbClr val="000000"/>
                </a:solidFill>
              </a:rPr>
              <a:t>42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07904" y="4221088"/>
            <a:ext cx="32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   65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64088" y="4221088"/>
            <a:ext cx="400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 </a:t>
            </a:r>
            <a:r>
              <a:rPr lang="pt-BR" sz="1000" dirty="0" smtClean="0">
                <a:solidFill>
                  <a:srgbClr val="000000"/>
                </a:solidFill>
              </a:rPr>
              <a:t>4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956376" y="4365105"/>
            <a:ext cx="400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53</a:t>
            </a:r>
            <a:endParaRPr lang="pt-BR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Buscar </a:t>
            </a:r>
            <a:r>
              <a:rPr lang="pt-BR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das mulheres que tiveram exame </a:t>
            </a: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alterado e </a:t>
            </a:r>
            <a:r>
              <a:rPr lang="pt-BR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não retornaram a unidade de saúde.   </a:t>
            </a:r>
            <a:r>
              <a:rPr lang="pt-BR" sz="2400" b="1" dirty="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400" b="1" dirty="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7820"/>
            <a:ext cx="4038600" cy="206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81233"/>
            <a:ext cx="4038600" cy="216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87624" y="4293096"/>
            <a:ext cx="400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2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4221088"/>
            <a:ext cx="400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35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07904" y="4221088"/>
            <a:ext cx="328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65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92280" y="4221089"/>
            <a:ext cx="400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36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956376" y="4293096"/>
            <a:ext cx="328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49</a:t>
            </a:r>
            <a:endParaRPr lang="pt-BR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2705725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kern="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Melhorar </a:t>
            </a:r>
            <a:r>
              <a:rPr lang="pt-BR" b="1" kern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registro das informações </a:t>
            </a:r>
            <a:r>
              <a:rPr lang="pt-BR" b="1" kern="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kern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kern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635896" y="688688"/>
            <a:ext cx="2481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b="1" kern="0" dirty="0" smtClean="0">
              <a:solidFill>
                <a:srgbClr val="DADADA">
                  <a:lumMod val="1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pt-BR" b="1" kern="0" dirty="0" smtClean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</a:t>
            </a:r>
            <a:r>
              <a:rPr lang="pt-BR" b="1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200" b="1" dirty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2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2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200" b="1" dirty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200" b="1" dirty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Manter registro da coleta de exame citopatológico de colo uterino em registro específico em 100% das mulheres cadastradas nos programas da unidade de saúde.</a:t>
            </a:r>
            <a:r>
              <a:rPr lang="pt-BR" sz="2400" b="1" dirty="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400" b="1" dirty="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200" dirty="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200" dirty="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12701"/>
            <a:ext cx="4038600" cy="209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8061"/>
            <a:ext cx="4038600" cy="212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419536" y="4425009"/>
            <a:ext cx="328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8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228184" y="4293097"/>
            <a:ext cx="328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22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92280" y="4293097"/>
            <a:ext cx="328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47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956376" y="414908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102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87624" y="4272192"/>
            <a:ext cx="400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34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051720" y="429309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100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915816" y="4293097"/>
            <a:ext cx="400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148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07904" y="4293098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290</a:t>
            </a:r>
            <a:endParaRPr lang="pt-BR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242088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kern="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Mapear </a:t>
            </a:r>
            <a:r>
              <a:rPr lang="pt-BR" b="1" kern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mulheres de risco para câncer de colo de útero e de mama </a:t>
            </a:r>
            <a:r>
              <a:rPr lang="pt-BR" b="1" kern="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4000" kern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kern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75857" y="701388"/>
            <a:ext cx="27625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kern="0" dirty="0" smtClean="0">
              <a:solidFill>
                <a:srgbClr val="DADADA">
                  <a:lumMod val="1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b="1" kern="0" dirty="0" smtClean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</a:t>
            </a:r>
            <a:r>
              <a:rPr lang="pt-BR" b="1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37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pt-BR" sz="20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br>
              <a:rPr lang="pt-BR" sz="20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</a:t>
            </a:r>
            <a:r>
              <a:rPr lang="pt-BR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de </a:t>
            </a: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das mulheres </a:t>
            </a: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nas </a:t>
            </a:r>
            <a:r>
              <a:rPr lang="pt-BR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faixas etário-alvo. </a:t>
            </a:r>
            <a:r>
              <a:rPr lang="pt-BR" sz="2000" b="1" dirty="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95" y="2636912"/>
            <a:ext cx="4523810" cy="25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03848" y="4077072"/>
            <a:ext cx="328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73</a:t>
            </a:r>
            <a:endParaRPr lang="pt-BR" sz="1000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92088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6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2028617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kern="0" dirty="0" smtClean="0">
              <a:solidFill>
                <a:srgbClr val="59071B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b="1" kern="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 </a:t>
            </a:r>
            <a:r>
              <a:rPr lang="pt-BR" b="1" kern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saúde das mulheres que realizam detecção precoce de colo de útero e de mama na </a:t>
            </a:r>
            <a:r>
              <a:rPr lang="pt-BR" b="1" kern="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UBS.</a:t>
            </a:r>
            <a:r>
              <a:rPr lang="pt-BR" kern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kern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75856" y="674400"/>
            <a:ext cx="2894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kern="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22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72208"/>
          </a:xfrm>
        </p:spPr>
        <p:txBody>
          <a:bodyPr/>
          <a:lstStyle/>
          <a:p>
            <a:pPr lvl="0"/>
            <a:r>
              <a:rPr lang="pt-BR" sz="20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Orientar 100% das mulheres cadastradas sobre doenças sexualmente transmissíveis (DST) e fatores de risco para câncer de colo de útero e de mama.  </a:t>
            </a:r>
            <a:r>
              <a:rPr lang="pt-BR" sz="2000" b="1" dirty="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200" dirty="0" smtClean="0">
                <a:solidFill>
                  <a:srgbClr val="5907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200" dirty="0" smtClean="0">
                <a:solidFill>
                  <a:srgbClr val="5907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200" kern="1200" dirty="0" smtClean="0">
                <a:solidFill>
                  <a:srgbClr val="FFFFFF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/>
            </a:r>
            <a:br>
              <a:rPr lang="pt-BR" sz="3200" kern="1200" dirty="0" smtClean="0">
                <a:solidFill>
                  <a:srgbClr val="FFFFFF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</a:br>
            <a:endParaRPr lang="pt-B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6" y="2833828"/>
            <a:ext cx="3866667" cy="22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4977"/>
            <a:ext cx="4038600" cy="229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64088" y="4221088"/>
            <a:ext cx="472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18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00192" y="4221089"/>
            <a:ext cx="328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41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92280" y="4221089"/>
            <a:ext cx="400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50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956376" y="4215357"/>
            <a:ext cx="400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107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59632" y="4005065"/>
            <a:ext cx="400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73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051720" y="4005065"/>
            <a:ext cx="400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201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43808" y="4005065"/>
            <a:ext cx="400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386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635896" y="4005065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</a:rPr>
              <a:t>539</a:t>
            </a:r>
            <a:endParaRPr lang="pt-BR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5907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pt-BR" sz="32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9001000" cy="5256584"/>
          </a:xfrm>
        </p:spPr>
        <p:txBody>
          <a:bodyPr/>
          <a:lstStyle/>
          <a:p>
            <a:pPr lvl="0"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Dificuldades.</a:t>
            </a:r>
          </a:p>
          <a:p>
            <a:pPr lvl="0"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  Alcançados.</a:t>
            </a:r>
          </a:p>
          <a:p>
            <a:pPr lvl="0"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Viabilidade.</a:t>
            </a:r>
          </a:p>
          <a:p>
            <a:pPr lvl="0"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Influência da Intervenção no crescimento da equipe.</a:t>
            </a:r>
          </a:p>
          <a:p>
            <a:pPr lvl="0"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a comunidade.</a:t>
            </a:r>
          </a:p>
          <a:p>
            <a:pPr lvl="0"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Implementação </a:t>
            </a:r>
            <a:r>
              <a:rPr lang="pt-BR" sz="2400" kern="1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Intervenção na rotina do serviço</a:t>
            </a:r>
          </a:p>
          <a:p>
            <a:pPr lvl="0"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Participação </a:t>
            </a:r>
            <a:r>
              <a:rPr lang="pt-BR" sz="2400" kern="1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comunidade.</a:t>
            </a:r>
          </a:p>
          <a:p>
            <a:pPr lvl="0"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</a:t>
            </a:r>
            <a:r>
              <a:rPr lang="pt-BR" sz="2400" kern="1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aprendizagem.</a:t>
            </a:r>
            <a:endParaRPr lang="pt-BR" sz="2400" kern="1200" dirty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58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</a:t>
            </a:r>
            <a:endParaRPr lang="pt-BR" sz="6600" dirty="0">
              <a:solidFill>
                <a:schemeClr val="accent4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8003232" cy="3456384"/>
          </a:xfrm>
        </p:spPr>
        <p:txBody>
          <a:bodyPr/>
          <a:lstStyle/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 smtClean="0">
                <a:solidFill>
                  <a:schemeClr val="accent4">
                    <a:lumMod val="10000"/>
                  </a:schemeClr>
                </a:solidFill>
                <a:effectLst/>
                <a:latin typeface="Bauhaus 93" pitchFamily="82" charset="0"/>
                <a:ea typeface="Calibri"/>
                <a:cs typeface="Times New Roman"/>
              </a:rPr>
              <a:t> </a:t>
            </a:r>
            <a:r>
              <a:rPr lang="pt-BR" dirty="0" smtClean="0">
                <a:solidFill>
                  <a:schemeClr val="accent4">
                    <a:lumMod val="10000"/>
                  </a:schemeClr>
                </a:solidFill>
                <a:effectLst/>
                <a:latin typeface="Aharoni" pitchFamily="2" charset="-79"/>
                <a:ea typeface="Calibri"/>
                <a:cs typeface="Aharoni" pitchFamily="2" charset="-79"/>
              </a:rPr>
              <a:t>Quando fazemos a coisa certa, nos sentimos bem, não só por termos colaborado com o nosso bem estar, mas também com o dos outros. </a:t>
            </a:r>
            <a:r>
              <a:rPr lang="es-ES" dirty="0" smtClean="0">
                <a:solidFill>
                  <a:schemeClr val="accent4">
                    <a:lumMod val="10000"/>
                  </a:schemeClr>
                </a:solidFill>
                <a:effectLst/>
                <a:latin typeface="Aharoni" pitchFamily="2" charset="-79"/>
                <a:ea typeface="Calibri"/>
                <a:cs typeface="Aharoni" pitchFamily="2" charset="-79"/>
              </a:rPr>
              <a:t>Seguran</a:t>
            </a:r>
            <a:r>
              <a:rPr lang="es-ES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Aharoni" pitchFamily="2" charset="-79"/>
                <a:ea typeface="Calibri"/>
                <a:cs typeface="Aharoni" pitchFamily="2" charset="-79"/>
              </a:rPr>
              <a:t>ç</a:t>
            </a:r>
            <a:r>
              <a:rPr lang="es-ES" dirty="0" smtClean="0">
                <a:solidFill>
                  <a:schemeClr val="accent4">
                    <a:lumMod val="10000"/>
                  </a:schemeClr>
                </a:solidFill>
                <a:effectLst/>
                <a:latin typeface="Aharoni" pitchFamily="2" charset="-79"/>
                <a:ea typeface="Calibri"/>
                <a:cs typeface="Aharoni" pitchFamily="2" charset="-79"/>
              </a:rPr>
              <a:t>a é uma  questão  de educação.</a:t>
            </a:r>
            <a:endParaRPr lang="pt-BR" dirty="0" smtClean="0">
              <a:solidFill>
                <a:schemeClr val="accent4">
                  <a:lumMod val="10000"/>
                </a:schemeClr>
              </a:solidFill>
              <a:effectLst/>
              <a:latin typeface="Aharoni" pitchFamily="2" charset="-79"/>
              <a:ea typeface="Calibri"/>
              <a:cs typeface="Aharoni" pitchFamily="2" charset="-79"/>
            </a:endParaRP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3568" y="3717032"/>
            <a:ext cx="8003232" cy="3024336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pt-BR" dirty="0" smtClean="0">
                <a:solidFill>
                  <a:schemeClr val="accent4">
                    <a:lumMod val="10000"/>
                  </a:schemeClr>
                </a:solidFill>
                <a:effectLst/>
                <a:latin typeface="Aharoni" pitchFamily="2" charset="-79"/>
                <a:ea typeface="Calibri"/>
                <a:cs typeface="Aharoni" pitchFamily="2" charset="-79"/>
              </a:rPr>
              <a:t>A  sabedoria não nos é dada. É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pt-BR" dirty="0" smtClean="0">
                <a:solidFill>
                  <a:schemeClr val="accent4">
                    <a:lumMod val="10000"/>
                  </a:schemeClr>
                </a:solidFill>
                <a:effectLst/>
                <a:latin typeface="Aharoni" pitchFamily="2" charset="-79"/>
                <a:ea typeface="Calibri"/>
                <a:cs typeface="Aharoni" pitchFamily="2" charset="-79"/>
              </a:rPr>
              <a:t>preciso descobri-la por nós mesmos, depois de uma viagem que ninguém nos pode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pt-BR" dirty="0" smtClean="0">
                <a:solidFill>
                  <a:schemeClr val="accent4">
                    <a:lumMod val="10000"/>
                  </a:schemeClr>
                </a:solidFill>
                <a:effectLst/>
                <a:latin typeface="Aharoni" pitchFamily="2" charset="-79"/>
                <a:ea typeface="Calibri"/>
                <a:cs typeface="Aharoni" pitchFamily="2" charset="-79"/>
              </a:rPr>
              <a:t>poupar ou fazer por nós.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66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Ø"/>
            </a:pPr>
            <a:r>
              <a:rPr lang="es-US" dirty="0" smtClean="0">
                <a:solidFill>
                  <a:schemeClr val="accent4">
                    <a:lumMod val="25000"/>
                  </a:schemeClr>
                </a:solidFill>
              </a:rPr>
              <a:t>         </a:t>
            </a:r>
            <a:r>
              <a:rPr lang="es-US" dirty="0">
                <a:solidFill>
                  <a:schemeClr val="accent4">
                    <a:lumMod val="25000"/>
                  </a:schemeClr>
                </a:solidFill>
              </a:rPr>
              <a:t>UBS Lelio silva </a:t>
            </a:r>
            <a:endParaRPr lang="pt-BR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DADADA">
                    <a:lumMod val="10000"/>
                  </a:srgb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Localização- </a:t>
            </a:r>
            <a:r>
              <a:rPr lang="pt-BR" sz="2400" b="1" dirty="0" smtClean="0">
                <a:solidFill>
                  <a:srgbClr val="DADADA">
                    <a:lumMod val="10000"/>
                  </a:srgb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Barrio  Novo Buritizal , </a:t>
            </a:r>
            <a:r>
              <a:rPr lang="pt-BR" sz="2400" b="1" dirty="0">
                <a:solidFill>
                  <a:srgbClr val="DADADA">
                    <a:lumMod val="10000"/>
                  </a:srgb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área urbana</a:t>
            </a:r>
            <a:r>
              <a:rPr lang="pt-BR" sz="2400" b="1" dirty="0" smtClean="0">
                <a:solidFill>
                  <a:srgbClr val="DADADA">
                    <a:lumMod val="10000"/>
                  </a:srgb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pt-BR" sz="2400" b="1" dirty="0">
              <a:solidFill>
                <a:srgbClr val="DADADA">
                  <a:lumMod val="10000"/>
                </a:srgb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DADADA">
                    <a:lumMod val="10000"/>
                  </a:srgb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UBS mista, composta por duas  </a:t>
            </a:r>
            <a:r>
              <a:rPr lang="pt-BR" sz="2400" b="1" dirty="0" smtClean="0">
                <a:solidFill>
                  <a:srgbClr val="DADADA">
                    <a:lumMod val="10000"/>
                  </a:srgb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ESF.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pt-BR" sz="2400" b="1" dirty="0">
              <a:solidFill>
                <a:srgbClr val="DADADA">
                  <a:lumMod val="10000"/>
                </a:srgb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DADADA">
                    <a:lumMod val="10000"/>
                  </a:srgb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População da área adstrita- 4887 habitantes</a:t>
            </a:r>
            <a:r>
              <a:rPr lang="pt-BR" sz="2400" b="1" dirty="0" smtClean="0">
                <a:solidFill>
                  <a:srgbClr val="DADADA">
                    <a:lumMod val="10000"/>
                  </a:srgb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pt-BR" sz="2400" b="1" dirty="0">
              <a:solidFill>
                <a:srgbClr val="DADADA">
                  <a:lumMod val="10000"/>
                </a:srgb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DADADA">
                    <a:lumMod val="10000"/>
                  </a:srgb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População alvo estimada de mulheres entre 24-64 anos - 1268</a:t>
            </a:r>
            <a:r>
              <a:rPr lang="pt-BR" sz="2400" b="1" dirty="0" smtClean="0">
                <a:solidFill>
                  <a:srgbClr val="DADADA">
                    <a:lumMod val="10000"/>
                  </a:srgb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pt-BR" sz="2400" b="1" dirty="0">
              <a:solidFill>
                <a:srgbClr val="DADADA">
                  <a:lumMod val="10000"/>
                </a:srgb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DADADA">
                    <a:lumMod val="10000"/>
                  </a:srgb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População alvo estimada de mulheres entre 50- 69 anos - 406.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pt-BR" sz="2400" b="1" dirty="0">
                <a:solidFill>
                  <a:srgbClr val="DADADA">
                    <a:lumMod val="10000"/>
                  </a:srgb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400" b="1" kern="1200" dirty="0">
              <a:solidFill>
                <a:srgbClr val="DADADA">
                  <a:lumMod val="10000"/>
                </a:srgbClr>
              </a:solidFill>
              <a:effectLst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6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95637" y="1493074"/>
            <a:ext cx="65527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0000"/>
                </a:solidFill>
              </a:rPr>
              <a:t>OBRIGADO</a:t>
            </a:r>
          </a:p>
          <a:p>
            <a:r>
              <a:rPr lang="es-US" sz="2000" b="1" dirty="0" err="1" smtClean="0">
                <a:solidFill>
                  <a:srgbClr val="000000"/>
                </a:solidFill>
              </a:rPr>
              <a:t>eloytorresripoll</a:t>
            </a:r>
            <a:r>
              <a:rPr lang="pt-BR" sz="2000" b="1" dirty="0" smtClean="0">
                <a:solidFill>
                  <a:srgbClr val="000000"/>
                </a:solidFill>
              </a:rPr>
              <a:t>@yahoo.com.br</a:t>
            </a:r>
            <a:endParaRPr lang="pt-B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/>
          <a:lstStyle/>
          <a:p>
            <a:r>
              <a:rPr lang="pt-BR" dirty="0" smtClean="0"/>
              <a:t>                  </a:t>
            </a:r>
            <a:br>
              <a:rPr lang="pt-BR" dirty="0" smtClean="0"/>
            </a:br>
            <a:r>
              <a:rPr lang="pt-BR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4">
                    <a:lumMod val="10000"/>
                  </a:schemeClr>
                </a:solidFill>
              </a:rPr>
              <a:t>             Introdução.</a:t>
            </a:r>
            <a:br>
              <a:rPr lang="pt-BR" dirty="0" smtClean="0">
                <a:solidFill>
                  <a:schemeClr val="accent4">
                    <a:lumMod val="10000"/>
                  </a:schemeClr>
                </a:solidFill>
              </a:rPr>
            </a:br>
            <a:endParaRPr lang="pt-BR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40871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accent4">
                    <a:lumMod val="10000"/>
                  </a:schemeClr>
                </a:solidFill>
              </a:rPr>
              <a:t>  Macapá capital de Amapá - área territorial de 6  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accent4">
                    <a:lumMod val="10000"/>
                  </a:schemeClr>
                </a:solidFill>
              </a:rPr>
              <a:t>   503 km², situado no sudeste do estado, estima-se 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accent4">
                    <a:lumMod val="10000"/>
                  </a:schemeClr>
                </a:solidFill>
              </a:rPr>
              <a:t>   População total: 437 000 habitantes 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accent4">
                    <a:lumMod val="10000"/>
                  </a:schemeClr>
                </a:solidFill>
              </a:rPr>
              <a:t>   População urbana: 410.937 hab. 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accent4">
                    <a:lumMod val="10000"/>
                  </a:schemeClr>
                </a:solidFill>
              </a:rPr>
              <a:t>   23 UBS como ESF, 20 na área urbana e 3 rurais  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accent4">
                    <a:lumMod val="10000"/>
                  </a:schemeClr>
                </a:solidFill>
              </a:rPr>
              <a:t>   8 NASF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accent4">
                    <a:lumMod val="10000"/>
                  </a:schemeClr>
                </a:solidFill>
              </a:rPr>
              <a:t>   1 CAPS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accent4">
                    <a:lumMod val="10000"/>
                  </a:schemeClr>
                </a:solidFill>
              </a:rPr>
              <a:t>    4 UBS que tem serviços de laboratório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accent4">
                    <a:lumMod val="10000"/>
                  </a:schemeClr>
                </a:solidFill>
              </a:rPr>
              <a:t>    14 hospitais .    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pt-BR" sz="2400" dirty="0" smtClean="0">
                <a:solidFill>
                  <a:schemeClr val="accent4">
                    <a:lumMod val="10000"/>
                  </a:schemeClr>
                </a:solidFill>
              </a:rPr>
              <a:t>   Somos uma UBS mista, com duas ESF .   </a:t>
            </a:r>
            <a:endParaRPr lang="pt-BR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84300"/>
          </a:xfrm>
        </p:spPr>
        <p:txBody>
          <a:bodyPr/>
          <a:lstStyle/>
          <a:p>
            <a:r>
              <a:rPr lang="pt-BR" sz="2800" dirty="0" smtClean="0">
                <a:solidFill>
                  <a:srgbClr val="DADADA">
                    <a:lumMod val="10000"/>
                  </a:srgbClr>
                </a:solidFill>
                <a:effectLst/>
              </a:rPr>
              <a:t/>
            </a:r>
            <a:br>
              <a:rPr lang="pt-BR" sz="2800" dirty="0" smtClean="0">
                <a:solidFill>
                  <a:srgbClr val="DADADA">
                    <a:lumMod val="10000"/>
                  </a:srgbClr>
                </a:solidFill>
                <a:effectLst/>
              </a:rPr>
            </a:br>
            <a:r>
              <a:rPr lang="pt-BR" sz="2800" dirty="0">
                <a:solidFill>
                  <a:srgbClr val="DADADA">
                    <a:lumMod val="10000"/>
                  </a:srgbClr>
                </a:solidFill>
                <a:effectLst/>
              </a:rPr>
              <a:t/>
            </a:r>
            <a:br>
              <a:rPr lang="pt-BR" sz="2800" dirty="0">
                <a:solidFill>
                  <a:srgbClr val="DADADA">
                    <a:lumMod val="10000"/>
                  </a:srgbClr>
                </a:solidFill>
                <a:effectLst/>
              </a:rPr>
            </a:br>
            <a:r>
              <a:rPr lang="pt-BR" sz="2800" dirty="0" smtClean="0">
                <a:solidFill>
                  <a:srgbClr val="DADADA">
                    <a:lumMod val="10000"/>
                  </a:srgbClr>
                </a:solidFill>
                <a:effectLst/>
              </a:rPr>
              <a:t/>
            </a:r>
            <a:br>
              <a:rPr lang="pt-BR" sz="2800" dirty="0" smtClean="0">
                <a:solidFill>
                  <a:srgbClr val="DADADA">
                    <a:lumMod val="10000"/>
                  </a:srgbClr>
                </a:solidFill>
                <a:effectLst/>
              </a:rPr>
            </a:br>
            <a:r>
              <a:rPr lang="pt-BR" sz="2800" dirty="0">
                <a:solidFill>
                  <a:srgbClr val="DADADA">
                    <a:lumMod val="10000"/>
                  </a:srgbClr>
                </a:solidFill>
                <a:effectLst/>
              </a:rPr>
              <a:t/>
            </a:r>
            <a:br>
              <a:rPr lang="pt-BR" sz="2800" dirty="0">
                <a:solidFill>
                  <a:srgbClr val="DADADA">
                    <a:lumMod val="10000"/>
                  </a:srgbClr>
                </a:solidFill>
                <a:effectLst/>
              </a:rPr>
            </a:br>
            <a:r>
              <a:rPr lang="pt-BR" sz="2400" dirty="0" smtClean="0">
                <a:solidFill>
                  <a:srgbClr val="DADADA">
                    <a:lumMod val="10000"/>
                  </a:srgbClr>
                </a:solidFill>
                <a:effectLst/>
              </a:rPr>
              <a:t>Objetivo Geral</a:t>
            </a:r>
            <a:br>
              <a:rPr lang="pt-BR" sz="2400" dirty="0" smtClean="0">
                <a:solidFill>
                  <a:srgbClr val="DADADA">
                    <a:lumMod val="10000"/>
                  </a:srgbClr>
                </a:solidFill>
                <a:effectLst/>
              </a:rPr>
            </a:br>
            <a:r>
              <a:rPr lang="pt-BR" sz="2800" dirty="0">
                <a:solidFill>
                  <a:srgbClr val="DADADA">
                    <a:lumMod val="10000"/>
                  </a:srgbClr>
                </a:solidFill>
                <a:effectLst/>
              </a:rPr>
              <a:t/>
            </a:r>
            <a:br>
              <a:rPr lang="pt-BR" sz="2800" dirty="0">
                <a:solidFill>
                  <a:srgbClr val="DADADA">
                    <a:lumMod val="10000"/>
                  </a:srgbClr>
                </a:solidFill>
                <a:effectLst/>
              </a:rPr>
            </a:br>
            <a:r>
              <a:rPr lang="pt-BR" sz="2800" b="1" dirty="0" smtClean="0">
                <a:solidFill>
                  <a:srgbClr val="DADADA">
                    <a:lumMod val="10000"/>
                  </a:srgbClr>
                </a:solidFill>
                <a:effectLst/>
              </a:rPr>
              <a:t>Melhoria </a:t>
            </a:r>
            <a:r>
              <a:rPr lang="pt-BR" sz="2800" b="1" dirty="0">
                <a:solidFill>
                  <a:srgbClr val="DADADA">
                    <a:lumMod val="10000"/>
                  </a:srgbClr>
                </a:solidFill>
                <a:effectLst/>
              </a:rPr>
              <a:t>da atenção à detecção do câncer do colo do útero e câncer de mama na UBS Dr. Lélio Silva, </a:t>
            </a:r>
            <a:r>
              <a:rPr lang="pt-BR" sz="2800" b="1" dirty="0" smtClean="0">
                <a:solidFill>
                  <a:srgbClr val="DADADA">
                    <a:lumMod val="10000"/>
                  </a:srgbClr>
                </a:solidFill>
                <a:effectLst/>
              </a:rPr>
              <a:t/>
            </a:r>
            <a:br>
              <a:rPr lang="pt-BR" sz="2800" b="1" dirty="0" smtClean="0">
                <a:solidFill>
                  <a:srgbClr val="DADADA">
                    <a:lumMod val="10000"/>
                  </a:srgbClr>
                </a:solidFill>
                <a:effectLst/>
              </a:rPr>
            </a:br>
            <a:r>
              <a:rPr lang="pt-BR" sz="2800" b="1" dirty="0" smtClean="0">
                <a:solidFill>
                  <a:srgbClr val="DADADA">
                    <a:lumMod val="10000"/>
                  </a:srgbClr>
                </a:solidFill>
                <a:effectLst/>
              </a:rPr>
              <a:t>Macapá/AP</a:t>
            </a:r>
            <a:r>
              <a:rPr lang="pt-BR" sz="2800" b="1" dirty="0">
                <a:solidFill>
                  <a:srgbClr val="DADADA">
                    <a:lumMod val="10000"/>
                  </a:srgbClr>
                </a:solidFill>
                <a:effectLst/>
              </a:rPr>
              <a:t>.</a:t>
            </a:r>
            <a:br>
              <a:rPr lang="pt-BR" sz="2800" b="1" dirty="0">
                <a:solidFill>
                  <a:srgbClr val="DADADA">
                    <a:lumMod val="10000"/>
                  </a:srgbClr>
                </a:solidFill>
                <a:effectLst/>
              </a:rPr>
            </a:br>
            <a:endParaRPr lang="pt-BR" b="1" dirty="0"/>
          </a:p>
        </p:txBody>
      </p:sp>
      <p:pic>
        <p:nvPicPr>
          <p:cNvPr id="1027" name="Picture 3" descr="C:\Users\USEER\Desktop\UBS\20150505_0937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35283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ER\Desktop\UBS\20150505_0935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8884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defRPr/>
            </a:pPr>
            <a:r>
              <a:rPr lang="pt-BR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pt-BR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pt-BR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Metodologia.</a:t>
            </a:r>
            <a:r>
              <a:rPr lang="pt-BR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472831"/>
          </a:xfrm>
        </p:spPr>
        <p:txBody>
          <a:bodyPr/>
          <a:lstStyle/>
          <a:p>
            <a:pPr lvl="0"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400" kern="1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cobertura </a:t>
            </a:r>
            <a:endParaRPr lang="pt-BR" sz="2400" kern="1200" dirty="0" smtClean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400" kern="1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qualidade do atendimento das mulheres </a:t>
            </a:r>
            <a:endParaRPr lang="pt-BR" sz="2400" kern="1200" dirty="0" smtClean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400" kern="1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adesão das mulheres à realização de exame citológico e </a:t>
            </a: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mamografia.</a:t>
            </a:r>
          </a:p>
          <a:p>
            <a:pPr lvl="0"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Melhorar o registro das </a:t>
            </a: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informações.</a:t>
            </a:r>
          </a:p>
          <a:p>
            <a:pPr lvl="0"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Mapear as mulheres de risco para câncer de colo de útero e de </a:t>
            </a: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mama.</a:t>
            </a:r>
          </a:p>
          <a:p>
            <a:pPr lvl="0"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Promover a saúde das mulheres </a:t>
            </a: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UBS.</a:t>
            </a:r>
          </a:p>
          <a:p>
            <a:pPr marL="0" lvl="0" indent="0" eaLnBrk="1" fontAlgn="auto" hangingPunct="1">
              <a:spcAft>
                <a:spcPts val="0"/>
              </a:spcAft>
              <a:buClrTx/>
              <a:buSzTx/>
              <a:buNone/>
              <a:defRPr/>
            </a:pPr>
            <a:endParaRPr lang="pt-BR" sz="2400" kern="1200" dirty="0" smtClean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fontAlgn="auto" hangingPunct="1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pt-BR" sz="2400" kern="1200" dirty="0" smtClean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fontAlgn="auto" hangingPunct="1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pt-BR" sz="2400" kern="1200" dirty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b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Logística</a:t>
            </a:r>
            <a:b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pt-BR" sz="2400" kern="1200" dirty="0" smtClean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Adotamos </a:t>
            </a:r>
            <a:r>
              <a:rPr lang="pt-BR" sz="2400" kern="1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manual técnico Controle dos cânceres do colo do útero e da mama/MS, 2013</a:t>
            </a: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Providenciaremos </a:t>
            </a: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reprodução </a:t>
            </a:r>
            <a:r>
              <a:rPr lang="pt-BR" sz="2400" kern="1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protocolo para cada equipe. </a:t>
            </a:r>
            <a:endParaRPr lang="pt-BR" sz="2400" kern="1200" dirty="0" smtClean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Registramos os dados no prontuário e na ficha espelho.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dados foram estimados </a:t>
            </a:r>
            <a:r>
              <a:rPr lang="pt-BR" sz="2400" kern="1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caderno de ações programáticas </a:t>
            </a:r>
            <a:r>
              <a:rPr lang="pt-BR" sz="2400" kern="1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calculamos 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indicadores necessários 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 monitoramento 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intervenção com 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acompanhamento mensal.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Disponibilizamos 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coleta para PCCU, exame clínico das mamas e 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requisição 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mamografias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Tx/>
              <a:buSzTx/>
              <a:buNone/>
              <a:defRPr/>
            </a:pPr>
            <a:endParaRPr lang="pt-BR" sz="24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pt-BR" sz="2000" dirty="0" smtClean="0">
                <a:solidFill>
                  <a:schemeClr val="accent4">
                    <a:lumMod val="10000"/>
                  </a:schemeClr>
                </a:solidFill>
              </a:rPr>
              <a:t>      </a:t>
            </a:r>
            <a:br>
              <a:rPr lang="pt-BR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pt-BR" sz="2000" dirty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pt-BR" sz="20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pt-BR" sz="2400" dirty="0" smtClean="0">
                <a:solidFill>
                  <a:schemeClr val="accent4">
                    <a:lumMod val="10000"/>
                  </a:schemeClr>
                </a:solidFill>
              </a:rPr>
              <a:t>Ações realizadas</a:t>
            </a:r>
            <a:r>
              <a:rPr lang="pt-BR" sz="2000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pt-BR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pt-BR" sz="2000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pt-BR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pt-BR" sz="2000" dirty="0" smtClean="0">
                <a:solidFill>
                  <a:schemeClr val="accent4">
                    <a:lumMod val="10000"/>
                  </a:schemeClr>
                </a:solidFill>
              </a:rPr>
              <a:t>Reunião de capacitação  com a equipe da saúde da família </a:t>
            </a:r>
            <a:endParaRPr lang="pt-BR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41148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3314" name="Picture 2" descr="E:\IMG-20150319-WA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35761"/>
            <a:ext cx="6336704" cy="469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0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04652"/>
          </a:xfrm>
        </p:spPr>
        <p:txBody>
          <a:bodyPr/>
          <a:lstStyle/>
          <a:p>
            <a:r>
              <a:rPr lang="pt-BR" sz="2400" dirty="0" smtClean="0"/>
              <a:t>                   </a:t>
            </a:r>
            <a:r>
              <a:rPr lang="pt-BR" sz="2400" dirty="0" smtClean="0">
                <a:solidFill>
                  <a:schemeClr val="accent4">
                    <a:lumMod val="25000"/>
                  </a:schemeClr>
                </a:solidFill>
              </a:rPr>
              <a:t>Consultas em outros cenários </a:t>
            </a:r>
            <a:endParaRPr lang="pt-BR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338" name="Picture 2" descr="E:\20141108_100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560840" cy="50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8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éan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20000"/>
          <a:buFontTx/>
          <a:buChar char="•"/>
          <a:tabLst/>
          <a:defRPr kumimoji="0" lang="es-E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20000"/>
          <a:buFontTx/>
          <a:buChar char="•"/>
          <a:tabLst/>
          <a:defRPr kumimoji="0" lang="es-E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Océ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1877</TotalTime>
  <Words>548</Words>
  <Application>Microsoft Office PowerPoint</Application>
  <PresentationFormat>Apresentação na tela (4:3)</PresentationFormat>
  <Paragraphs>133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Océano</vt:lpstr>
      <vt:lpstr>Apresentação do PowerPoint</vt:lpstr>
      <vt:lpstr>Apresentação do PowerPoint</vt:lpstr>
      <vt:lpstr>         UBS Lelio silva </vt:lpstr>
      <vt:lpstr>                                 Introdução. </vt:lpstr>
      <vt:lpstr>    Objetivo Geral  Melhoria da atenção à detecção do câncer do colo do útero e câncer de mama na UBS Dr. Lélio Silva,  Macapá/AP. </vt:lpstr>
      <vt:lpstr>                        Metodologia. </vt:lpstr>
      <vt:lpstr>                                 Logística </vt:lpstr>
      <vt:lpstr>        Ações realizadas  Reunião de capacitação  com a equipe da saúde da família </vt:lpstr>
      <vt:lpstr>                   Consultas em outros cenários </vt:lpstr>
      <vt:lpstr>                Capacitação de nossa equipe no rastreamento do câncer de colo de útero e mama</vt:lpstr>
      <vt:lpstr>                     Rastreamento  dos cânceres de mama e colo do útero na consulta. </vt:lpstr>
      <vt:lpstr>    Preenchimento dos instrumentos da coleta dos dados </vt:lpstr>
      <vt:lpstr>                     Capacitação de outros colegas de trabalho </vt:lpstr>
      <vt:lpstr>Apresentação do PowerPoint</vt:lpstr>
      <vt:lpstr>Cadastrar 50% das mulheres entre 25-64 anos e as mulheres entre 50-69 anos da área de abrangência do programa de atenção aos canceres do colo do útero e mama da Unidade de saúde.</vt:lpstr>
      <vt:lpstr>Apresentação do PowerPoint</vt:lpstr>
      <vt:lpstr>Melhorar a qualidade do atendimento das mulheres que realizam detecção precoce de câncer de colo de útero e de mama na UBS</vt:lpstr>
      <vt:lpstr>         Obter 100% de coleta de amostras satisfatórias do exame                       citopatológico de colo uterino. </vt:lpstr>
      <vt:lpstr>Apresentação do PowerPoint</vt:lpstr>
      <vt:lpstr>     Buscar 100% das mulheres que tiveram exame     alterado e  que não retornaram a unidade de saúde. </vt:lpstr>
      <vt:lpstr>      Buscar 100% das mulheres que tiveram exame   alterado e que não retornaram a unidade de saúde.    </vt:lpstr>
      <vt:lpstr>Apresentação do PowerPoint</vt:lpstr>
      <vt:lpstr>     Manter registro da coleta de exame citopatológico de colo uterino em registro específico em 100% das mulheres cadastradas nos programas da unidade de saúde.  </vt:lpstr>
      <vt:lpstr>Apresentação do PowerPoint</vt:lpstr>
      <vt:lpstr>                    Realizar avaliação de em 100% das mulheres                      nas faixas etário-alvo.  </vt:lpstr>
      <vt:lpstr>Apresentação do PowerPoint</vt:lpstr>
      <vt:lpstr>      Orientar 100% das mulheres cadastradas sobre doenças sexualmente transmissíveis (DST) e fatores de risco para câncer de colo de útero e de mama.     </vt:lpstr>
      <vt:lpstr>               Discussão</vt:lpstr>
      <vt:lpstr>             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metodológica demostrativa.</dc:title>
  <dc:creator>Yoersy</dc:creator>
  <cp:lastModifiedBy>USEER</cp:lastModifiedBy>
  <cp:revision>216</cp:revision>
  <dcterms:created xsi:type="dcterms:W3CDTF">2011-11-23T20:09:48Z</dcterms:created>
  <dcterms:modified xsi:type="dcterms:W3CDTF">2015-05-07T22:15:09Z</dcterms:modified>
</cp:coreProperties>
</file>