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3" r:id="rId13"/>
    <p:sldId id="274" r:id="rId14"/>
    <p:sldId id="277" r:id="rId15"/>
    <p:sldId id="278" r:id="rId16"/>
    <p:sldId id="280" r:id="rId17"/>
    <p:sldId id="282" r:id="rId18"/>
    <p:sldId id="283" r:id="rId19"/>
    <p:sldId id="286" r:id="rId20"/>
    <p:sldId id="287" r:id="rId21"/>
    <p:sldId id="288" r:id="rId22"/>
    <p:sldId id="289" r:id="rId23"/>
    <p:sldId id="292" r:id="rId24"/>
    <p:sldId id="291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26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&#243;pia%20de%20FINAL%20Coleta%20de%20dados%20Puerp&#233;rio%20,semana%201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3"/>
              <c:delete val="1"/>
            </c:dLbl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0.5</c:v>
                </c:pt>
                <c:pt idx="1">
                  <c:v>0.75000000000000044</c:v>
                </c:pt>
                <c:pt idx="2">
                  <c:v>0.9375</c:v>
                </c:pt>
                <c:pt idx="3">
                  <c:v>0</c:v>
                </c:pt>
              </c:numCache>
            </c:numRef>
          </c:val>
        </c:ser>
        <c:dLbls/>
        <c:axId val="47318144"/>
        <c:axId val="47319680"/>
      </c:barChart>
      <c:catAx>
        <c:axId val="47318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319680"/>
        <c:crosses val="autoZero"/>
        <c:auto val="1"/>
        <c:lblAlgn val="ctr"/>
        <c:lblOffset val="100"/>
      </c:catAx>
      <c:valAx>
        <c:axId val="4731968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3181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54987008"/>
        <c:axId val="55033856"/>
      </c:barChart>
      <c:catAx>
        <c:axId val="54987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033856"/>
        <c:crosses val="autoZero"/>
        <c:auto val="1"/>
        <c:lblAlgn val="ctr"/>
        <c:lblOffset val="100"/>
      </c:catAx>
      <c:valAx>
        <c:axId val="550338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9870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3"/>
              <c:delete val="1"/>
            </c:dLbl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0.91666666666666652</c:v>
                </c:pt>
                <c:pt idx="2">
                  <c:v>0.93333333333333335</c:v>
                </c:pt>
                <c:pt idx="3">
                  <c:v>0</c:v>
                </c:pt>
              </c:numCache>
            </c:numRef>
          </c:val>
        </c:ser>
        <c:dLbls/>
        <c:axId val="75038720"/>
        <c:axId val="75040256"/>
      </c:barChart>
      <c:catAx>
        <c:axId val="75038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040256"/>
        <c:crosses val="autoZero"/>
        <c:auto val="1"/>
        <c:lblAlgn val="ctr"/>
        <c:lblOffset val="100"/>
      </c:catAx>
      <c:valAx>
        <c:axId val="750402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0387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0.93333333333333335</c:v>
                </c:pt>
                <c:pt idx="3">
                  <c:v>0</c:v>
                </c:pt>
              </c:numCache>
            </c:numRef>
          </c:val>
        </c:ser>
        <c:dLbls/>
        <c:axId val="68859392"/>
        <c:axId val="68860928"/>
      </c:barChart>
      <c:catAx>
        <c:axId val="68859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60928"/>
        <c:crosses val="autoZero"/>
        <c:auto val="1"/>
        <c:lblAlgn val="ctr"/>
        <c:lblOffset val="100"/>
      </c:catAx>
      <c:valAx>
        <c:axId val="688609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593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3"/>
              <c:delete val="1"/>
            </c:dLbl>
            <c:showVal val="1"/>
          </c:dLbls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0.62500000000000022</c:v>
                </c:pt>
                <c:pt idx="1">
                  <c:v>0.83333333333333359</c:v>
                </c:pt>
                <c:pt idx="2">
                  <c:v>0.7333333333333335</c:v>
                </c:pt>
                <c:pt idx="3">
                  <c:v>0</c:v>
                </c:pt>
              </c:numCache>
            </c:numRef>
          </c:val>
        </c:ser>
        <c:dLbls/>
        <c:axId val="68836352"/>
        <c:axId val="78041856"/>
      </c:barChart>
      <c:catAx>
        <c:axId val="68836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041856"/>
        <c:crosses val="autoZero"/>
        <c:auto val="1"/>
        <c:lblAlgn val="ctr"/>
        <c:lblOffset val="100"/>
      </c:catAx>
      <c:valAx>
        <c:axId val="7804185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363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F3A18-6A85-4635-98FF-A19B113464F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DD2E-B7E8-45EC-AA92-7A05AD2641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corchomartinez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1784" y="2391023"/>
            <a:ext cx="8134672" cy="1470025"/>
          </a:xfrm>
        </p:spPr>
        <p:txBody>
          <a:bodyPr>
            <a:noAutofit/>
          </a:bodyPr>
          <a:lstStyle/>
          <a:p>
            <a:r>
              <a:rPr lang="pt-BR" sz="3200" b="1" dirty="0"/>
              <a:t>Melhoria da Atenção ao </a:t>
            </a:r>
            <a:r>
              <a:rPr lang="pt-BR" sz="3200" b="1" dirty="0" smtClean="0"/>
              <a:t>Pré-Natal </a:t>
            </a:r>
            <a:r>
              <a:rPr lang="pt-BR" sz="3200" b="1" dirty="0"/>
              <a:t>e Puerpério na UBS Palha Branca, Morro </a:t>
            </a:r>
            <a:r>
              <a:rPr lang="pt-BR" sz="3200" b="1" dirty="0" smtClean="0"/>
              <a:t>Redondo/RS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Elsa Maria </a:t>
            </a:r>
            <a:r>
              <a:rPr lang="en-US" sz="2400" dirty="0" err="1" smtClean="0"/>
              <a:t>Corcho</a:t>
            </a:r>
            <a:r>
              <a:rPr lang="en-US" sz="2400" dirty="0" smtClean="0"/>
              <a:t> Martinez</a:t>
            </a:r>
          </a:p>
          <a:p>
            <a:endParaRPr lang="en-US" sz="2400" dirty="0"/>
          </a:p>
          <a:p>
            <a:r>
              <a:rPr lang="en-US" sz="2000" dirty="0" err="1" smtClean="0"/>
              <a:t>Orientadora</a:t>
            </a:r>
            <a:r>
              <a:rPr lang="en-US" sz="2000" dirty="0" smtClean="0"/>
              <a:t>: </a:t>
            </a:r>
            <a:r>
              <a:rPr lang="en-US" sz="2000" dirty="0" err="1" smtClean="0"/>
              <a:t>Analú</a:t>
            </a:r>
            <a:r>
              <a:rPr lang="en-US" sz="2000" dirty="0" smtClean="0"/>
              <a:t> </a:t>
            </a:r>
            <a:r>
              <a:rPr lang="en-US" sz="2000" dirty="0" err="1" smtClean="0"/>
              <a:t>Sparremberguer</a:t>
            </a:r>
            <a:r>
              <a:rPr lang="en-US" sz="2000" dirty="0" smtClean="0"/>
              <a:t> </a:t>
            </a:r>
            <a:r>
              <a:rPr lang="en-US" sz="2000" dirty="0" err="1" smtClean="0"/>
              <a:t>Manéa</a:t>
            </a:r>
            <a:endParaRPr lang="pt-BR" sz="2000" dirty="0"/>
          </a:p>
        </p:txBody>
      </p:sp>
      <p:pic>
        <p:nvPicPr>
          <p:cNvPr id="4" name="Imagem 3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3375"/>
            <a:ext cx="25193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3851920" y="650559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Pelotas, 2015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28670"/>
            <a:ext cx="8928992" cy="57150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pt-BR" sz="2000" u="sng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u="sng" dirty="0" smtClean="0">
                <a:cs typeface="Arial" pitchFamily="34" charset="0"/>
              </a:rPr>
              <a:t>Objetivo </a:t>
            </a:r>
            <a:r>
              <a:rPr lang="pt-BR" sz="2000" u="sng" dirty="0">
                <a:cs typeface="Arial" pitchFamily="34" charset="0"/>
              </a:rPr>
              <a:t>1</a:t>
            </a:r>
            <a:r>
              <a:rPr lang="pt-BR" sz="2000" dirty="0">
                <a:cs typeface="Arial" pitchFamily="34" charset="0"/>
              </a:rPr>
              <a:t>. Ampliar a cobertura de pré-natal e da atenção </a:t>
            </a:r>
            <a:r>
              <a:rPr lang="pt-BR" sz="2000" dirty="0" smtClean="0">
                <a:cs typeface="Arial" pitchFamily="34" charset="0"/>
              </a:rPr>
              <a:t>ao </a:t>
            </a:r>
            <a:r>
              <a:rPr lang="pt-BR" sz="2000" dirty="0" err="1" smtClean="0">
                <a:cs typeface="Arial" pitchFamily="34" charset="0"/>
              </a:rPr>
              <a:t>puerpério</a:t>
            </a:r>
            <a:r>
              <a:rPr lang="pt-BR" sz="2000" dirty="0" smtClean="0">
                <a:cs typeface="Arial" pitchFamily="34" charset="0"/>
              </a:rPr>
              <a:t>.</a:t>
            </a:r>
            <a:endParaRPr lang="pt-BR" sz="2000" dirty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u="sng" dirty="0" smtClean="0">
                <a:cs typeface="Arial" pitchFamily="34" charset="0"/>
              </a:rPr>
              <a:t>Metas: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000" dirty="0" smtClean="0">
                <a:cs typeface="Arial" pitchFamily="34" charset="0"/>
              </a:rPr>
              <a:t>Alcançar o 100</a:t>
            </a:r>
            <a:r>
              <a:rPr lang="pt-BR" sz="2000" dirty="0">
                <a:cs typeface="Arial" pitchFamily="34" charset="0"/>
              </a:rPr>
              <a:t>% de cobertura das gestantes cadastradas no programa de </a:t>
            </a:r>
            <a:r>
              <a:rPr lang="pt-BR" sz="2000" dirty="0" err="1" smtClean="0">
                <a:cs typeface="Arial" pitchFamily="34" charset="0"/>
              </a:rPr>
              <a:t>Pré-natal</a:t>
            </a:r>
            <a:r>
              <a:rPr lang="pt-BR" sz="2000" dirty="0" smtClean="0">
                <a:cs typeface="Arial" pitchFamily="34" charset="0"/>
              </a:rPr>
              <a:t>.</a:t>
            </a:r>
            <a:endParaRPr lang="pt-BR" sz="2000" dirty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/>
              <a:t>Garantir </a:t>
            </a:r>
            <a:r>
              <a:rPr lang="pt-BR" sz="2000" dirty="0"/>
              <a:t>a 100% das puérperas cadastradas no programa de Pré-natal e Puerpério da Unidade de Saúde consulta puerperal antes dos 42 dias após o parto.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3143395275"/>
              </p:ext>
            </p:extLst>
          </p:nvPr>
        </p:nvGraphicFramePr>
        <p:xfrm>
          <a:off x="245612" y="3828455"/>
          <a:ext cx="4378424" cy="262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79512" y="6453336"/>
            <a:ext cx="43924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1: Proporção de gestantes cadastradas no Programa de Pré-natal.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1568155245"/>
              </p:ext>
            </p:extLst>
          </p:nvPr>
        </p:nvGraphicFramePr>
        <p:xfrm>
          <a:off x="4716016" y="3861048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4716016" y="6453336"/>
            <a:ext cx="41764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2: Proporção de puérperas com consulta até 42 dias após o parto.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821644" cy="58578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US" sz="2000" u="sng" dirty="0"/>
          </a:p>
          <a:p>
            <a:pPr algn="just">
              <a:buFont typeface="Wingdings" pitchFamily="2" charset="2"/>
              <a:buChar char="Ø"/>
            </a:pPr>
            <a:r>
              <a:rPr lang="en-US" sz="2000" u="sng" dirty="0" err="1" smtClean="0">
                <a:cs typeface="Arial" pitchFamily="34" charset="0"/>
              </a:rPr>
              <a:t>Objetivo</a:t>
            </a:r>
            <a:r>
              <a:rPr lang="en-US" sz="2000" u="sng" dirty="0" smtClean="0">
                <a:cs typeface="Arial" pitchFamily="34" charset="0"/>
              </a:rPr>
              <a:t> 2</a:t>
            </a:r>
            <a:r>
              <a:rPr lang="en-US" sz="2000" dirty="0" smtClean="0">
                <a:cs typeface="Arial" pitchFamily="34" charset="0"/>
              </a:rPr>
              <a:t>: </a:t>
            </a:r>
            <a:r>
              <a:rPr lang="pt-BR" sz="2000" dirty="0" smtClean="0">
                <a:cs typeface="Arial" pitchFamily="34" charset="0"/>
              </a:rPr>
              <a:t>Melhorar a qualidade da Atenção ao pré-natal e </a:t>
            </a:r>
            <a:r>
              <a:rPr lang="pt-BR" sz="2000" dirty="0" err="1" smtClean="0">
                <a:cs typeface="Arial" pitchFamily="34" charset="0"/>
              </a:rPr>
              <a:t>puerpério</a:t>
            </a:r>
            <a:r>
              <a:rPr lang="pt-BR" sz="2000" dirty="0" smtClean="0">
                <a:cs typeface="Arial" pitchFamily="34" charset="0"/>
              </a:rPr>
              <a:t> realizado na Unidade de Saúde.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 Meta</a:t>
            </a:r>
            <a:r>
              <a:rPr lang="en-US" sz="2000" dirty="0" smtClean="0">
                <a:cs typeface="Arial" pitchFamily="34" charset="0"/>
              </a:rPr>
              <a:t>: </a:t>
            </a:r>
            <a:r>
              <a:rPr lang="pt-BR" sz="2000" dirty="0" smtClean="0">
                <a:cs typeface="Arial" pitchFamily="34" charset="0"/>
              </a:rPr>
              <a:t>realizar pelo menos um exame ginecológico por trimestre em 100% das gestantes. 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 smtClean="0"/>
          </a:p>
          <a:p>
            <a:pPr algn="just"/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1975500916"/>
              </p:ext>
            </p:extLst>
          </p:nvPr>
        </p:nvGraphicFramePr>
        <p:xfrm>
          <a:off x="2267744" y="3356992"/>
          <a:ext cx="48101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2195736" y="5991091"/>
            <a:ext cx="48057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3: Proporção de gestantes com pelo menos um exame ginecológico por trimestre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44656"/>
            <a:ext cx="8964488" cy="60007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u="sng" dirty="0" err="1" smtClean="0">
                <a:cs typeface="Arial" pitchFamily="34" charset="0"/>
              </a:rPr>
              <a:t>Objetivo</a:t>
            </a:r>
            <a:r>
              <a:rPr lang="en-US" sz="2400" u="sng" dirty="0" smtClean="0">
                <a:cs typeface="Arial" pitchFamily="34" charset="0"/>
              </a:rPr>
              <a:t> 2</a:t>
            </a:r>
            <a:r>
              <a:rPr lang="en-US" sz="2400" dirty="0" smtClean="0">
                <a:cs typeface="Arial" pitchFamily="34" charset="0"/>
              </a:rPr>
              <a:t>:</a:t>
            </a:r>
            <a:r>
              <a:rPr lang="pt-BR" sz="2400" dirty="0" smtClean="0">
                <a:cs typeface="Arial" pitchFamily="34" charset="0"/>
              </a:rPr>
              <a:t> Melhorar a qualidade da Atenção ao pré-natal e puerpério realizado na Unidade de Saúde.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u="sng" dirty="0" smtClean="0">
                <a:cs typeface="Arial" pitchFamily="34" charset="0"/>
              </a:rPr>
              <a:t>Meta</a:t>
            </a:r>
            <a:r>
              <a:rPr lang="pt-BR" sz="2400" dirty="0" smtClean="0">
                <a:cs typeface="Arial" pitchFamily="34" charset="0"/>
              </a:rPr>
              <a:t>: Realizar pelo menos um exame de mamas em 100% das gestantes.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u="sng" dirty="0" smtClean="0">
                <a:cs typeface="Arial" pitchFamily="34" charset="0"/>
              </a:rPr>
              <a:t> </a:t>
            </a:r>
            <a:r>
              <a:rPr lang="pt-BR" sz="2400" u="sng" dirty="0" smtClean="0">
                <a:cs typeface="Arial" pitchFamily="34" charset="0"/>
              </a:rPr>
              <a:t>Meta</a:t>
            </a:r>
            <a:r>
              <a:rPr lang="pt-BR" sz="2400" dirty="0" smtClean="0">
                <a:cs typeface="Arial" pitchFamily="34" charset="0"/>
              </a:rPr>
              <a:t>: Garantir a 100% das gestantes a solicitação de exames laboratoriais conforme o protocolo.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cs typeface="Arial" pitchFamily="34" charset="0"/>
              </a:rPr>
              <a:t> </a:t>
            </a:r>
            <a:r>
              <a:rPr lang="pt-BR" sz="2400" u="sng" dirty="0" smtClean="0">
                <a:cs typeface="Arial" pitchFamily="34" charset="0"/>
              </a:rPr>
              <a:t>Meta</a:t>
            </a:r>
            <a:r>
              <a:rPr lang="pt-BR" sz="2400" dirty="0" smtClean="0">
                <a:cs typeface="Arial" pitchFamily="34" charset="0"/>
              </a:rPr>
              <a:t>: </a:t>
            </a:r>
            <a:r>
              <a:rPr lang="pt-BR" sz="2400" dirty="0">
                <a:cs typeface="Arial" pitchFamily="34" charset="0"/>
              </a:rPr>
              <a:t>G</a:t>
            </a:r>
            <a:r>
              <a:rPr lang="pt-BR" sz="2400" dirty="0" smtClean="0">
                <a:cs typeface="Arial" pitchFamily="34" charset="0"/>
              </a:rPr>
              <a:t>arantir a 100% das gestantes a prescrição de sulfato ferroso e ácido fólico conforme protocolo</a:t>
            </a:r>
          </a:p>
          <a:p>
            <a:pPr algn="just">
              <a:buNone/>
            </a:pPr>
            <a:endParaRPr lang="en-US" sz="24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cs typeface="Arial" pitchFamily="34" charset="0"/>
              </a:rPr>
              <a:t>Resultado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: 100% </a:t>
            </a:r>
            <a:r>
              <a:rPr lang="en-US" sz="2400" dirty="0" err="1" smtClean="0">
                <a:solidFill>
                  <a:srgbClr val="FF0000"/>
                </a:solidFill>
                <a:cs typeface="Arial" pitchFamily="34" charset="0"/>
              </a:rPr>
              <a:t>nos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 03 </a:t>
            </a:r>
            <a:r>
              <a:rPr lang="en-US" sz="2400" dirty="0" err="1" smtClean="0">
                <a:solidFill>
                  <a:srgbClr val="FF0000"/>
                </a:solidFill>
                <a:cs typeface="Arial" pitchFamily="34" charset="0"/>
              </a:rPr>
              <a:t>meses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  <a:cs typeface="Arial" pitchFamily="34" charset="0"/>
              </a:rPr>
              <a:t>intervenção</a:t>
            </a: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.</a:t>
            </a:r>
            <a:endParaRPr lang="pt-BR" sz="2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8" y="1172648"/>
            <a:ext cx="8820472" cy="60007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u="sng" dirty="0" err="1" smtClean="0">
                <a:cs typeface="Arial" pitchFamily="34" charset="0"/>
              </a:rPr>
              <a:t>Objetivo</a:t>
            </a:r>
            <a:r>
              <a:rPr lang="en-US" sz="2000" dirty="0" smtClean="0">
                <a:cs typeface="Arial" pitchFamily="34" charset="0"/>
              </a:rPr>
              <a:t> 2:</a:t>
            </a:r>
            <a:r>
              <a:rPr lang="pt-BR" sz="2000" dirty="0" smtClean="0">
                <a:cs typeface="Arial" pitchFamily="34" charset="0"/>
              </a:rPr>
              <a:t> Melhorar a qualidade da Atenção ao pré-natal e </a:t>
            </a:r>
            <a:r>
              <a:rPr lang="pt-BR" sz="2000" dirty="0" err="1" smtClean="0">
                <a:cs typeface="Arial" pitchFamily="34" charset="0"/>
              </a:rPr>
              <a:t>puerpério</a:t>
            </a:r>
            <a:r>
              <a:rPr lang="pt-BR" sz="2000" dirty="0" smtClean="0">
                <a:cs typeface="Arial" pitchFamily="34" charset="0"/>
              </a:rPr>
              <a:t> realizado na Unidade de Saúde.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/>
              <a:t>Meta 5</a:t>
            </a:r>
            <a:r>
              <a:rPr lang="en-US" sz="2000" dirty="0" smtClean="0"/>
              <a:t>:  </a:t>
            </a:r>
            <a:r>
              <a:rPr lang="pt-BR" sz="2000" dirty="0" smtClean="0"/>
              <a:t>garantir que 100% das gestantes estejam com vacina antitetânica e hepatite B em dia.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u="sng" dirty="0" err="1" smtClean="0"/>
              <a:t>Resultado</a:t>
            </a:r>
            <a:r>
              <a:rPr lang="en-US" sz="2000" dirty="0" smtClean="0"/>
              <a:t>:</a:t>
            </a:r>
            <a:r>
              <a:rPr lang="pt-BR" sz="2000" dirty="0"/>
              <a:t> </a:t>
            </a:r>
            <a:r>
              <a:rPr lang="pt-BR" sz="2000" dirty="0" smtClean="0"/>
              <a:t>100% das usuárias foram vacinadas com antitetânica nos 03 meses de intervenção.</a:t>
            </a:r>
          </a:p>
          <a:p>
            <a:pPr algn="just">
              <a:buNone/>
            </a:pPr>
            <a:r>
              <a:rPr lang="pt-BR" sz="2000" dirty="0" smtClean="0"/>
              <a:t>    </a:t>
            </a: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586550797"/>
              </p:ext>
            </p:extLst>
          </p:nvPr>
        </p:nvGraphicFramePr>
        <p:xfrm>
          <a:off x="2267744" y="4005064"/>
          <a:ext cx="453650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195736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dirty="0"/>
              <a:t>Figura8. Proporção de gestantes com vacina contra hepatite B em 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05878"/>
            <a:ext cx="8229600" cy="564360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u="sng" dirty="0" err="1" smtClean="0"/>
              <a:t>Objetivo</a:t>
            </a:r>
            <a:r>
              <a:rPr lang="en-US" sz="2400" u="sng" dirty="0" smtClean="0"/>
              <a:t> 2</a:t>
            </a:r>
            <a:r>
              <a:rPr lang="pt-BR" sz="2400" dirty="0" smtClean="0">
                <a:cs typeface="Arial" pitchFamily="34" charset="0"/>
              </a:rPr>
              <a:t>:Melhorar a qualidade da Atenção ao pré-natal e </a:t>
            </a:r>
            <a:r>
              <a:rPr lang="pt-BR" sz="2400" dirty="0" err="1" smtClean="0">
                <a:cs typeface="Arial" pitchFamily="34" charset="0"/>
              </a:rPr>
              <a:t>puerpério</a:t>
            </a:r>
            <a:r>
              <a:rPr lang="pt-BR" sz="2400" dirty="0" smtClean="0">
                <a:cs typeface="Arial" pitchFamily="34" charset="0"/>
              </a:rPr>
              <a:t> realizado na Unidade de Saúde.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u="sng" dirty="0" smtClean="0">
                <a:cs typeface="Arial" pitchFamily="34" charset="0"/>
              </a:rPr>
              <a:t> Meta 6</a:t>
            </a:r>
            <a:r>
              <a:rPr lang="en-US" sz="2400" dirty="0" smtClean="0">
                <a:cs typeface="Arial" pitchFamily="34" charset="0"/>
              </a:rPr>
              <a:t>: </a:t>
            </a:r>
            <a:r>
              <a:rPr lang="pt-BR" sz="2400" dirty="0" smtClean="0">
                <a:cs typeface="Arial" pitchFamily="34" charset="0"/>
              </a:rPr>
              <a:t>realizar avaliação de necessidade de atendimento odontológico em 100% das gestantes durante o pré-natal.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Resultado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pt-BR" sz="2400" dirty="0" smtClean="0">
                <a:solidFill>
                  <a:srgbClr val="FF0000"/>
                </a:solidFill>
              </a:rPr>
              <a:t>100% nos três meses de intervenção.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214422"/>
            <a:ext cx="8678198" cy="564357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u="sng" dirty="0" err="1" smtClean="0">
                <a:cs typeface="Arial" pitchFamily="34" charset="0"/>
              </a:rPr>
              <a:t>Objetivo</a:t>
            </a:r>
            <a:r>
              <a:rPr lang="en-US" sz="2000" u="sng" dirty="0" smtClean="0">
                <a:cs typeface="Arial" pitchFamily="34" charset="0"/>
              </a:rPr>
              <a:t> 2</a:t>
            </a:r>
            <a:r>
              <a:rPr lang="pt-BR" sz="2000" dirty="0" smtClean="0">
                <a:cs typeface="Arial" pitchFamily="34" charset="0"/>
              </a:rPr>
              <a:t>:Melhorar a qualidade da Atenção ao pré-natal e </a:t>
            </a:r>
            <a:r>
              <a:rPr lang="pt-BR" sz="2000" dirty="0" err="1" smtClean="0">
                <a:cs typeface="Arial" pitchFamily="34" charset="0"/>
              </a:rPr>
              <a:t>puerpério</a:t>
            </a:r>
            <a:r>
              <a:rPr lang="pt-BR" sz="2000" dirty="0" smtClean="0">
                <a:cs typeface="Arial" pitchFamily="34" charset="0"/>
              </a:rPr>
              <a:t> realizado na Unidade de Saúde.</a:t>
            </a:r>
          </a:p>
          <a:p>
            <a:pPr algn="just">
              <a:buNone/>
            </a:pPr>
            <a:endParaRPr lang="en-US" sz="20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Meta</a:t>
            </a:r>
            <a:r>
              <a:rPr lang="en-US" sz="2000" dirty="0" smtClean="0">
                <a:cs typeface="Arial" pitchFamily="34" charset="0"/>
              </a:rPr>
              <a:t>: </a:t>
            </a:r>
            <a:r>
              <a:rPr lang="pt-BR" sz="2000" dirty="0">
                <a:cs typeface="Arial" pitchFamily="34" charset="0"/>
              </a:rPr>
              <a:t>G</a:t>
            </a:r>
            <a:r>
              <a:rPr lang="pt-BR" sz="2000" dirty="0" smtClean="0">
                <a:cs typeface="Arial" pitchFamily="34" charset="0"/>
              </a:rPr>
              <a:t>arantir a primeira consulta odontológica programática para 100% das gestantes.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4284824555"/>
              </p:ext>
            </p:extLst>
          </p:nvPr>
        </p:nvGraphicFramePr>
        <p:xfrm>
          <a:off x="2339752" y="3429000"/>
          <a:ext cx="47244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339752" y="6211669"/>
            <a:ext cx="4752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10: Proporção de gestantes com primeira consulta odontológica programática.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458400"/>
            <a:ext cx="8606190" cy="57150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u="sng" dirty="0" err="1" smtClean="0">
                <a:cs typeface="Arial" pitchFamily="34" charset="0"/>
              </a:rPr>
              <a:t>Objetivo</a:t>
            </a:r>
            <a:r>
              <a:rPr lang="en-US" sz="2000" u="sng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2</a:t>
            </a:r>
            <a:r>
              <a:rPr lang="pt-BR" sz="2000" dirty="0" smtClean="0">
                <a:cs typeface="Arial" pitchFamily="34" charset="0"/>
              </a:rPr>
              <a:t>:Melhorar a qualidade da Atenção ao pré-natal e </a:t>
            </a:r>
            <a:r>
              <a:rPr lang="pt-BR" sz="2000" dirty="0" err="1" smtClean="0">
                <a:cs typeface="Arial" pitchFamily="34" charset="0"/>
              </a:rPr>
              <a:t>puerpério</a:t>
            </a:r>
            <a:r>
              <a:rPr lang="pt-BR" sz="2000" dirty="0" smtClean="0">
                <a:cs typeface="Arial" pitchFamily="34" charset="0"/>
              </a:rPr>
              <a:t> realizado na Unidade de Saúde.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Meta</a:t>
            </a:r>
            <a:r>
              <a:rPr lang="en-US" sz="2000" dirty="0" smtClean="0">
                <a:cs typeface="Arial" pitchFamily="34" charset="0"/>
              </a:rPr>
              <a:t>:</a:t>
            </a:r>
            <a:r>
              <a:rPr lang="pt-BR" sz="2000" dirty="0" smtClean="0">
                <a:cs typeface="Arial" pitchFamily="34" charset="0"/>
              </a:rPr>
              <a:t>examinar as mamas em 100% das  </a:t>
            </a:r>
            <a:r>
              <a:rPr lang="pt-BR" sz="2000" dirty="0" err="1" smtClean="0">
                <a:cs typeface="Arial" pitchFamily="34" charset="0"/>
              </a:rPr>
              <a:t>puérperas</a:t>
            </a:r>
            <a:r>
              <a:rPr lang="pt-BR" sz="2000" dirty="0" smtClean="0">
                <a:cs typeface="Arial" pitchFamily="34" charset="0"/>
              </a:rPr>
              <a:t> cadastradas no programa.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Meta</a:t>
            </a:r>
            <a:r>
              <a:rPr lang="en-US" sz="2000" u="sng" dirty="0" smtClean="0">
                <a:cs typeface="Arial" pitchFamily="34" charset="0"/>
              </a:rPr>
              <a:t>:</a:t>
            </a:r>
            <a:r>
              <a:rPr lang="pt-BR" sz="2000" dirty="0" smtClean="0">
                <a:cs typeface="Arial" pitchFamily="34" charset="0"/>
              </a:rPr>
              <a:t>examinar o abdome em 100% das </a:t>
            </a:r>
            <a:r>
              <a:rPr lang="pt-BR" sz="2000" dirty="0" err="1" smtClean="0">
                <a:cs typeface="Arial" pitchFamily="34" charset="0"/>
              </a:rPr>
              <a:t>puérperas</a:t>
            </a:r>
            <a:r>
              <a:rPr lang="pt-BR" sz="2000" dirty="0" smtClean="0">
                <a:cs typeface="Arial" pitchFamily="34" charset="0"/>
              </a:rPr>
              <a:t> cadastradas.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Meta:</a:t>
            </a:r>
            <a:r>
              <a:rPr lang="pt-BR" sz="2000" dirty="0" smtClean="0">
                <a:cs typeface="Arial" pitchFamily="34" charset="0"/>
              </a:rPr>
              <a:t>realizar exame ginecológico em 100% das </a:t>
            </a:r>
            <a:r>
              <a:rPr lang="pt-BR" sz="2000" dirty="0" err="1" smtClean="0">
                <a:cs typeface="Arial" pitchFamily="34" charset="0"/>
              </a:rPr>
              <a:t>puérperas</a:t>
            </a:r>
            <a:r>
              <a:rPr lang="pt-BR" sz="2000" dirty="0" smtClean="0"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 Meta</a:t>
            </a:r>
            <a:r>
              <a:rPr lang="en-US" sz="2000" dirty="0" smtClean="0">
                <a:cs typeface="Arial" pitchFamily="34" charset="0"/>
              </a:rPr>
              <a:t>:</a:t>
            </a:r>
            <a:r>
              <a:rPr lang="pt-BR" sz="2000" dirty="0" smtClean="0">
                <a:cs typeface="Arial" pitchFamily="34" charset="0"/>
              </a:rPr>
              <a:t>avaliar o estado psíquico em 100% das </a:t>
            </a:r>
            <a:r>
              <a:rPr lang="pt-BR" sz="2000" dirty="0" err="1" smtClean="0">
                <a:cs typeface="Arial" pitchFamily="34" charset="0"/>
              </a:rPr>
              <a:t>puérperas</a:t>
            </a:r>
            <a:r>
              <a:rPr lang="pt-BR" sz="2000" dirty="0" smtClean="0"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Meta:</a:t>
            </a:r>
            <a:r>
              <a:rPr lang="pt-BR" sz="2000" dirty="0" smtClean="0">
                <a:cs typeface="Arial" pitchFamily="34" charset="0"/>
              </a:rPr>
              <a:t>avaliar intercorrências em 100% das puérperas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Meta</a:t>
            </a:r>
            <a:r>
              <a:rPr lang="en-US" sz="2000" dirty="0" smtClean="0">
                <a:cs typeface="Arial" pitchFamily="34" charset="0"/>
              </a:rPr>
              <a:t>:</a:t>
            </a:r>
            <a:r>
              <a:rPr lang="pt-BR" sz="2000" dirty="0">
                <a:cs typeface="Arial" pitchFamily="34" charset="0"/>
              </a:rPr>
              <a:t>prescrever a 100% das puérperas um dos métodos de anticoncepção.</a:t>
            </a:r>
          </a:p>
          <a:p>
            <a:pPr marL="0" indent="0">
              <a:buNone/>
            </a:pPr>
            <a:endParaRPr lang="pt-BR" sz="2000" u="sng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solidFill>
                  <a:srgbClr val="FF0000"/>
                </a:solidFill>
                <a:cs typeface="Arial" pitchFamily="34" charset="0"/>
              </a:rPr>
              <a:t>100% !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92933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u="sng" dirty="0" err="1" smtClean="0"/>
              <a:t>Objetivo</a:t>
            </a:r>
            <a:r>
              <a:rPr lang="en-US" sz="2000" u="sng" dirty="0" smtClean="0"/>
              <a:t> 3</a:t>
            </a:r>
            <a:r>
              <a:rPr lang="en-US" sz="2000" dirty="0" smtClean="0"/>
              <a:t>:</a:t>
            </a:r>
            <a:r>
              <a:rPr lang="pt-BR" sz="2000" dirty="0" smtClean="0"/>
              <a:t>Melhorar a adesão ao pré-natal e das mães no </a:t>
            </a:r>
            <a:r>
              <a:rPr lang="pt-BR" sz="2000" dirty="0" err="1" smtClean="0"/>
              <a:t>puerpério</a:t>
            </a:r>
            <a:r>
              <a:rPr lang="pt-BR" sz="20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/>
              <a:t>Meta:</a:t>
            </a:r>
            <a:r>
              <a:rPr lang="pt-BR" sz="2000" dirty="0" smtClean="0"/>
              <a:t>realizar busca ativa do 100% das gestantes faltosas as consultas do pré-natal.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/>
              <a:t>Meta</a:t>
            </a:r>
            <a:r>
              <a:rPr lang="en-US" sz="2000" dirty="0" smtClean="0"/>
              <a:t>:</a:t>
            </a:r>
            <a:r>
              <a:rPr lang="pt-BR" sz="2000" dirty="0" smtClean="0"/>
              <a:t>realizar busca ativa em 100% das puérperas que não realizaram a consulta de puerpério até 30 dias após o parto.</a:t>
            </a:r>
            <a:endParaRPr lang="pt-BR" sz="2000" dirty="0"/>
          </a:p>
          <a:p>
            <a:pPr marL="0" indent="0" algn="ctr">
              <a:buNone/>
            </a:pPr>
            <a:r>
              <a:rPr lang="pt-BR" sz="2000" dirty="0">
                <a:solidFill>
                  <a:srgbClr val="FF0000"/>
                </a:solidFill>
                <a:cs typeface="Arial" pitchFamily="34" charset="0"/>
              </a:rPr>
              <a:t>100% nos 03 meses de intervenção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/>
              <a:t> </a:t>
            </a:r>
            <a:r>
              <a:rPr lang="en-US" sz="2000" u="sng" dirty="0" err="1" smtClean="0"/>
              <a:t>Objetivo</a:t>
            </a:r>
            <a:r>
              <a:rPr lang="en-US" sz="2000" u="sng" dirty="0" smtClean="0"/>
              <a:t> 4</a:t>
            </a:r>
            <a:r>
              <a:rPr lang="en-US" sz="2000" dirty="0" smtClean="0"/>
              <a:t>:</a:t>
            </a:r>
            <a:r>
              <a:rPr lang="pt-BR" sz="2000" dirty="0" smtClean="0"/>
              <a:t>Manter o registro correto do pré-natal e puerpério na UBS.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Meta</a:t>
            </a:r>
            <a:r>
              <a:rPr lang="en-US" sz="2000" dirty="0" smtClean="0">
                <a:cs typeface="Arial" pitchFamily="34" charset="0"/>
              </a:rPr>
              <a:t>:</a:t>
            </a:r>
            <a:r>
              <a:rPr lang="pt-BR" sz="2000" dirty="0">
                <a:cs typeface="Arial" pitchFamily="34" charset="0"/>
              </a:rPr>
              <a:t>Manter registro na ficha de acompanhamento/espelho do pré-natal.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u="sng" dirty="0" smtClean="0">
                <a:cs typeface="Arial" pitchFamily="34" charset="0"/>
              </a:rPr>
              <a:t>Meta:</a:t>
            </a:r>
            <a:r>
              <a:rPr lang="pt-BR" sz="2000" dirty="0">
                <a:cs typeface="Arial" pitchFamily="34" charset="0"/>
              </a:rPr>
              <a:t>Manter registro na ficha de acompanhamento do programa 100% das puérperas</a:t>
            </a:r>
            <a:r>
              <a:rPr lang="pt-BR" sz="2000" dirty="0" smtClean="0">
                <a:cs typeface="Arial" pitchFamily="34" charset="0"/>
              </a:rPr>
              <a:t>.</a:t>
            </a:r>
            <a:endParaRPr lang="pt-BR" sz="2000" dirty="0" smtClean="0"/>
          </a:p>
          <a:p>
            <a:pPr marL="0" indent="0" algn="ctr">
              <a:buNone/>
            </a:pPr>
            <a:r>
              <a:rPr lang="pt-BR" sz="2000" dirty="0">
                <a:solidFill>
                  <a:srgbClr val="FF0000"/>
                </a:solidFill>
                <a:cs typeface="Arial" pitchFamily="34" charset="0"/>
              </a:rPr>
              <a:t>100% nos 03 meses de </a:t>
            </a:r>
            <a:r>
              <a:rPr lang="pt-BR" sz="2000" dirty="0" smtClean="0">
                <a:solidFill>
                  <a:srgbClr val="FF0000"/>
                </a:solidFill>
                <a:cs typeface="Arial" pitchFamily="34" charset="0"/>
              </a:rPr>
              <a:t>intervenção</a:t>
            </a:r>
          </a:p>
          <a:p>
            <a:pPr marL="0" indent="0" algn="ctr">
              <a:buNone/>
            </a:pPr>
            <a:endParaRPr lang="pt-BR" sz="2000" dirty="0">
              <a:solidFill>
                <a:srgbClr val="FF0000"/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u="sng" dirty="0" err="1">
                <a:cs typeface="Arial" pitchFamily="34" charset="0"/>
              </a:rPr>
              <a:t>Objetivo</a:t>
            </a:r>
            <a:r>
              <a:rPr lang="en-US" sz="2000" u="sng" dirty="0">
                <a:cs typeface="Arial" pitchFamily="34" charset="0"/>
              </a:rPr>
              <a:t> 5</a:t>
            </a:r>
            <a:r>
              <a:rPr lang="en-US" sz="2000" dirty="0">
                <a:cs typeface="Arial" pitchFamily="34" charset="0"/>
              </a:rPr>
              <a:t>: </a:t>
            </a:r>
            <a:r>
              <a:rPr lang="pt-BR" sz="2000" dirty="0"/>
              <a:t>Avaliação do risco pré-natal.</a:t>
            </a:r>
            <a:endParaRPr lang="pt-BR" sz="2000" dirty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u="sng" dirty="0"/>
              <a:t>Meta</a:t>
            </a:r>
            <a:r>
              <a:rPr lang="en-US" sz="2000" dirty="0"/>
              <a:t>: </a:t>
            </a:r>
            <a:r>
              <a:rPr lang="pt-BR" sz="2000" dirty="0"/>
              <a:t>Avaliar risco gestacional em 100% das gestantes.</a:t>
            </a:r>
          </a:p>
          <a:p>
            <a:pPr marL="0" indent="0" algn="ctr">
              <a:buNone/>
            </a:pPr>
            <a:r>
              <a:rPr lang="pt-BR" sz="2000" dirty="0">
                <a:solidFill>
                  <a:srgbClr val="FF0000"/>
                </a:solidFill>
                <a:cs typeface="Arial" pitchFamily="34" charset="0"/>
              </a:rPr>
              <a:t>100% nos 03 meses de intervenção</a:t>
            </a:r>
          </a:p>
          <a:p>
            <a:pPr marL="0" indent="0" algn="ctr">
              <a:buNone/>
            </a:pPr>
            <a:endParaRPr lang="pt-BR" sz="2000" dirty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000" dirty="0" smtClean="0"/>
          </a:p>
          <a:p>
            <a:pPr algn="just">
              <a:buFont typeface="Wingdings" pitchFamily="2" charset="2"/>
              <a:buChar char="Ø"/>
            </a:pPr>
            <a:endParaRPr lang="pt-BR" sz="2000" dirty="0" smtClean="0"/>
          </a:p>
          <a:p>
            <a:pPr algn="just">
              <a:buFont typeface="Wingdings" pitchFamily="2" charset="2"/>
              <a:buChar char="Ø"/>
            </a:pP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6064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61436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err="1" smtClean="0"/>
              <a:t>Objetivo</a:t>
            </a:r>
            <a:r>
              <a:rPr lang="en-US" sz="2000" dirty="0" smtClean="0"/>
              <a:t> 6: </a:t>
            </a:r>
            <a:r>
              <a:rPr lang="pt-BR" sz="2000" dirty="0" smtClean="0"/>
              <a:t>Manter a promoção de saúde durante a gestação e o </a:t>
            </a:r>
            <a:r>
              <a:rPr lang="pt-BR" sz="2000" dirty="0" err="1" smtClean="0"/>
              <a:t>puerpério</a:t>
            </a:r>
            <a:endParaRPr lang="pt-B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/>
              <a:t>Metas</a:t>
            </a:r>
            <a:r>
              <a:rPr lang="en-US" sz="2000" dirty="0" smtClean="0"/>
              <a:t>: </a:t>
            </a:r>
          </a:p>
          <a:p>
            <a:pPr algn="just"/>
            <a:r>
              <a:rPr lang="pt-BR" sz="2000" dirty="0" smtClean="0"/>
              <a:t>Garantir a 100% das gestantes orientação nutricional durante a gestação.</a:t>
            </a:r>
          </a:p>
          <a:p>
            <a:pPr algn="just"/>
            <a:r>
              <a:rPr lang="pt-BR" sz="2000" dirty="0" smtClean="0"/>
              <a:t>Promover o aleitamento materno junto a 100% das gestantes.</a:t>
            </a:r>
          </a:p>
          <a:p>
            <a:pPr algn="just"/>
            <a:r>
              <a:rPr lang="pt-BR" sz="2000" dirty="0" smtClean="0"/>
              <a:t>Orientar 100% das gestantes sobre os cuidados com o recém-nascido</a:t>
            </a:r>
          </a:p>
          <a:p>
            <a:pPr algn="just"/>
            <a:r>
              <a:rPr lang="pt-BR" sz="2000" dirty="0" smtClean="0"/>
              <a:t>Orientar 100% das gestantes sobre anticoncepção após o parto.</a:t>
            </a:r>
          </a:p>
          <a:p>
            <a:pPr algn="just"/>
            <a:r>
              <a:rPr lang="pt-BR" sz="2000" dirty="0" smtClean="0"/>
              <a:t>Orientar 100% das gestantes sobre os riscos do tabagismo e do uso de álcool e drogas na gestação</a:t>
            </a:r>
          </a:p>
          <a:p>
            <a:pPr algn="just"/>
            <a:r>
              <a:rPr lang="pt-BR" sz="2000" dirty="0" smtClean="0"/>
              <a:t>Orientar 100% das gestantes sobre higiene bucal.</a:t>
            </a:r>
          </a:p>
          <a:p>
            <a:pPr algn="just"/>
            <a:r>
              <a:rPr lang="pt-BR" sz="2000" dirty="0" smtClean="0"/>
              <a:t>Orientar 100% das puérperas cadastradas no programa sobre os cuidados do recém-nascido.</a:t>
            </a:r>
          </a:p>
          <a:p>
            <a:pPr algn="just"/>
            <a:r>
              <a:rPr lang="pt-BR" sz="2000" dirty="0" smtClean="0"/>
              <a:t>Orientar 100% das puérperas cadastradas no programa  sobre aleitamento materno exclusivo.</a:t>
            </a:r>
          </a:p>
          <a:p>
            <a:pPr algn="just"/>
            <a:r>
              <a:rPr lang="pt-BR" sz="2000" dirty="0" smtClean="0"/>
              <a:t>Orientar 100% das puérperas cadastradas no programa  sobre aleitamento materno exclusivo</a:t>
            </a:r>
          </a:p>
          <a:p>
            <a:pPr marL="0" indent="0" algn="ctr"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100% nos três meses de intervenção</a:t>
            </a:r>
          </a:p>
          <a:p>
            <a:pPr algn="just">
              <a:buNone/>
            </a:pP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6064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70368"/>
            <a:ext cx="8640960" cy="57150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u="sng" dirty="0" err="1" smtClean="0"/>
              <a:t>Objetivo</a:t>
            </a:r>
            <a:r>
              <a:rPr lang="en-US" sz="2000" u="sng" dirty="0" smtClean="0"/>
              <a:t> 7</a:t>
            </a:r>
            <a:r>
              <a:rPr lang="en-US" sz="2000" dirty="0" smtClean="0"/>
              <a:t>: </a:t>
            </a:r>
            <a:r>
              <a:rPr lang="pt-BR" sz="2000" dirty="0" smtClean="0"/>
              <a:t>Conformar grupo de adolescentes enfocando promoção, prevenção e educação sexual.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u="sng" dirty="0" err="1" smtClean="0"/>
              <a:t>Propósito</a:t>
            </a:r>
            <a:r>
              <a:rPr lang="en-US" sz="2000" u="sng" dirty="0" smtClean="0"/>
              <a:t>: </a:t>
            </a:r>
            <a:r>
              <a:rPr lang="pt-BR" sz="2000" dirty="0" smtClean="0"/>
              <a:t>orientar a nosso grupo de adolescentes em quanto a métodos anticonceptivo, gravidez na adolescência, doenças de transmissão sexual .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u="sng" dirty="0" err="1" smtClean="0"/>
              <a:t>Resultado</a:t>
            </a:r>
            <a:r>
              <a:rPr lang="en-US" sz="2000" dirty="0" smtClean="0"/>
              <a:t>: </a:t>
            </a:r>
            <a:r>
              <a:rPr lang="pt-BR" sz="2000" dirty="0" smtClean="0"/>
              <a:t>Este objetivo foi proposto como iniciativa da equipe de trabalho, considerando que no início da intervenção existiam grávidas adolescentes na nossa área de abrangência. O grupo foi conformado em trabalho combinado com o CRAS do município, com adolescentes que tem problemas de comportamento na escola, mas não forma parte direita do processo investigativo estabelecido pero curso e não contamos com um gráfico para ser representado.</a:t>
            </a: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6064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OBJETIVOS, METAS E RESULTADOS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INTRODUÇÃO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12650"/>
            <a:ext cx="8640960" cy="550072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cs typeface="Arial" pitchFamily="34" charset="0"/>
              </a:rPr>
              <a:t> A </a:t>
            </a:r>
            <a:r>
              <a:rPr lang="pt-BR" sz="2000" dirty="0">
                <a:cs typeface="Arial" pitchFamily="34" charset="0"/>
              </a:rPr>
              <a:t>atenção ao Pré-Natal e o Puerpério é item </a:t>
            </a:r>
            <a:r>
              <a:rPr lang="pt-BR" sz="2000" dirty="0" smtClean="0">
                <a:cs typeface="Arial" pitchFamily="34" charset="0"/>
              </a:rPr>
              <a:t>importante </a:t>
            </a:r>
            <a:r>
              <a:rPr lang="pt-BR" sz="2000" dirty="0">
                <a:cs typeface="Arial" pitchFamily="34" charset="0"/>
              </a:rPr>
              <a:t>na ESF</a:t>
            </a:r>
            <a:r>
              <a:rPr lang="pt-BR" sz="2000" dirty="0" smtClean="0">
                <a:cs typeface="Arial" pitchFamily="34" charset="0"/>
              </a:rPr>
              <a:t>.</a:t>
            </a:r>
            <a:r>
              <a:rPr lang="pt-BR" sz="2000" dirty="0">
                <a:cs typeface="Arial" pitchFamily="34" charset="0"/>
              </a:rPr>
              <a:t> O Índice de Mortalidade Infantil e o Índice de Mortalidade Materna são aspectos que definem o nível de desenvolvimento de qualquer país, considerando-se como país desenvolvido aquele que tem mais baixo estes </a:t>
            </a:r>
            <a:r>
              <a:rPr lang="pt-BR" sz="2000" dirty="0" smtClean="0">
                <a:cs typeface="Arial" pitchFamily="34" charset="0"/>
              </a:rPr>
              <a:t>indicadores.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0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cs typeface="Arial" pitchFamily="34" charset="0"/>
              </a:rPr>
              <a:t> </a:t>
            </a:r>
            <a:r>
              <a:rPr lang="pt-BR" sz="2000" dirty="0" smtClean="0">
                <a:cs typeface="Arial" pitchFamily="34" charset="0"/>
              </a:rPr>
              <a:t>Importância  do atendimento </a:t>
            </a:r>
            <a:r>
              <a:rPr lang="pt-BR" sz="2000" dirty="0">
                <a:cs typeface="Arial" pitchFamily="34" charset="0"/>
              </a:rPr>
              <a:t>adequado, com controles </a:t>
            </a:r>
            <a:r>
              <a:rPr lang="pt-BR" sz="2000" dirty="0" smtClean="0">
                <a:cs typeface="Arial" pitchFamily="34" charset="0"/>
              </a:rPr>
              <a:t>periódicos, </a:t>
            </a:r>
            <a:r>
              <a:rPr lang="pt-BR" sz="2000" dirty="0">
                <a:cs typeface="Arial" pitchFamily="34" charset="0"/>
              </a:rPr>
              <a:t>garante um recém-nascido saudável e uma mãe com condições adequadas de saúde para o </a:t>
            </a:r>
            <a:r>
              <a:rPr lang="pt-BR" sz="2000" dirty="0" smtClean="0">
                <a:cs typeface="Arial" pitchFamily="34" charset="0"/>
              </a:rPr>
              <a:t>Puerpério.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000" dirty="0" smtClean="0"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cs typeface="Arial" pitchFamily="34" charset="0"/>
              </a:rPr>
              <a:t> </a:t>
            </a:r>
            <a:r>
              <a:rPr lang="pt-BR" sz="2000" dirty="0"/>
              <a:t>A ESF é o ponto de partida para este tipo de atendimento, almejando assim a adesão da maior parte deste grupo ao atendimento completo, </a:t>
            </a:r>
            <a:r>
              <a:rPr lang="pt-BR" sz="2000" dirty="0" smtClean="0"/>
              <a:t>qualificado.</a:t>
            </a:r>
            <a:endParaRPr lang="pt-BR" sz="2000" dirty="0" smtClean="0">
              <a:cs typeface="Arial" pitchFamily="34" charset="0"/>
            </a:endParaRPr>
          </a:p>
          <a:p>
            <a:pPr algn="just">
              <a:buNone/>
            </a:pPr>
            <a:endParaRPr lang="pt-BR" sz="2000" dirty="0" smtClean="0">
              <a:cs typeface="Arial" pitchFamily="34" charset="0"/>
            </a:endParaRPr>
          </a:p>
          <a:p>
            <a:pPr algn="just">
              <a:buNone/>
            </a:pPr>
            <a:endParaRPr lang="pt-BR" sz="2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DISCUSSÃO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44656"/>
            <a:ext cx="8820472" cy="6000768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 err="1" smtClean="0"/>
              <a:t>Importância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para</a:t>
            </a:r>
            <a:r>
              <a:rPr lang="en-US" sz="2400" u="sng" dirty="0" smtClean="0"/>
              <a:t> a Equipe e o </a:t>
            </a:r>
            <a:r>
              <a:rPr lang="en-US" sz="2400" u="sng" dirty="0" err="1" smtClean="0"/>
              <a:t>Serviço</a:t>
            </a:r>
            <a:r>
              <a:rPr lang="en-US" sz="2400" dirty="0" smtClean="0"/>
              <a:t>: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  </a:t>
            </a:r>
            <a:r>
              <a:rPr lang="pt-BR" sz="2000" dirty="0" smtClean="0"/>
              <a:t>Com a intervenção, a equipe de saúde conseguiu ampliar cobertura da atenção ao pré-natal e </a:t>
            </a:r>
            <a:r>
              <a:rPr lang="pt-BR" sz="2000" dirty="0" err="1" smtClean="0"/>
              <a:t>puerpério</a:t>
            </a:r>
            <a:r>
              <a:rPr lang="pt-BR" sz="2000" dirty="0" smtClean="0"/>
              <a:t>, resgatando este tipo de atendimento que estava quase perdido, porque a maioria das pacientes fazia este atendimento no Hospital municipal ou nas consultas privadas. Propiciamos um atendimento de qualidade e com capacidade resolutiva dos exames precisos em cada etapa de gestação. Este trabalho teve um impacto positivo em toda a equipe, mostrando a capacidade com que contamos para fazer um atendimento de qualidade, e manter uma população satisfeita e confiante em nosso trabalho. 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28632"/>
            <a:ext cx="8640960" cy="6000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     </a:t>
            </a:r>
            <a:r>
              <a:rPr lang="en-US" sz="2400" u="sng" dirty="0" err="1" smtClean="0"/>
              <a:t>Importância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para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Comunidade</a:t>
            </a:r>
            <a:r>
              <a:rPr lang="en-US" sz="2400" u="sng" dirty="0" smtClean="0"/>
              <a:t>:</a:t>
            </a:r>
          </a:p>
          <a:p>
            <a:pPr algn="just">
              <a:buNone/>
            </a:pPr>
            <a:endParaRPr lang="en-US" sz="2000" u="sng" dirty="0" smtClean="0"/>
          </a:p>
          <a:p>
            <a:pPr algn="just">
              <a:buNone/>
            </a:pPr>
            <a:r>
              <a:rPr lang="en-US" sz="2000" dirty="0" smtClean="0"/>
              <a:t>    </a:t>
            </a:r>
            <a:r>
              <a:rPr lang="pt-BR" sz="2000" dirty="0" smtClean="0"/>
              <a:t> O impacto da intervenção é bem reconhecido pela comunidade, fundamentalmente pelas mulheres em idade fértil, que veem a possibilidade de atendimento da gravidez com planejamento, orientações de planejamento familiar personalizada em cada caso, atendimento de toda a gestação e puerpério na UBS na qual encontra-se cadastrada, com uma equipe de saúde capacitada neste sentido.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</a:t>
            </a:r>
            <a:endParaRPr lang="pt-BR" sz="2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DISCUSSÃO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REFLEXÃO CRÍTICA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528638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 </a:t>
            </a:r>
            <a:r>
              <a:rPr lang="pt-BR" sz="2400" dirty="0" smtClean="0"/>
              <a:t>Tem sido uma experiência nova, interessante e atraente sempre como parte do aprendizado constante de cada Profissional da saúde.</a:t>
            </a:r>
          </a:p>
          <a:p>
            <a:pPr algn="just"/>
            <a:endParaRPr lang="pt-BR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pt-BR" sz="2400" dirty="0" smtClean="0"/>
              <a:t>Alta qualificação científica como pela preparação e qualidade acadêmica dos orientadores.</a:t>
            </a:r>
          </a:p>
          <a:p>
            <a:pPr algn="just"/>
            <a:endParaRPr lang="pt-BR" sz="2400" dirty="0" smtClean="0"/>
          </a:p>
          <a:p>
            <a:pPr algn="just"/>
            <a:r>
              <a:rPr lang="en-US" sz="2400" dirty="0" smtClean="0"/>
              <a:t> O </a:t>
            </a:r>
            <a:r>
              <a:rPr lang="pt-BR" sz="2400" dirty="0" smtClean="0"/>
              <a:t>curso chegou superar as minhas expectativas iniciais. </a:t>
            </a:r>
          </a:p>
          <a:p>
            <a:pPr algn="just"/>
            <a:endParaRPr lang="pt-BR" sz="2400" dirty="0" smtClean="0"/>
          </a:p>
          <a:p>
            <a:pPr algn="just"/>
            <a:r>
              <a:rPr lang="en-US" sz="2400" dirty="0" smtClean="0"/>
              <a:t> </a:t>
            </a:r>
            <a:r>
              <a:rPr lang="pt-BR" altLang="pt-BR" sz="2400" dirty="0" smtClean="0"/>
              <a:t>Comprometimento na qualidade da assistência e registros das informações.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997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785794"/>
            <a:ext cx="518477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240336"/>
            <a:ext cx="8229600" cy="3429024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Elsa Maria </a:t>
            </a:r>
            <a:r>
              <a:rPr lang="en-US" sz="2000" dirty="0" err="1" smtClean="0"/>
              <a:t>Corcho</a:t>
            </a:r>
            <a:r>
              <a:rPr lang="en-US" sz="2000" dirty="0" smtClean="0"/>
              <a:t> </a:t>
            </a:r>
            <a:r>
              <a:rPr lang="en-US" sz="2000" dirty="0" err="1" smtClean="0"/>
              <a:t>Martínez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err="1" smtClean="0"/>
              <a:t>Médica</a:t>
            </a:r>
            <a:r>
              <a:rPr lang="en-US" sz="2000" dirty="0" smtClean="0"/>
              <a:t> do 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Médicos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email: </a:t>
            </a:r>
            <a:r>
              <a:rPr lang="en-US" sz="2000" dirty="0" smtClean="0">
                <a:hlinkClick r:id="rId3"/>
              </a:rPr>
              <a:t>ecorchomartinez@gmail.com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T</a:t>
            </a:r>
            <a:r>
              <a:rPr lang="en-US" sz="2000" dirty="0" smtClean="0"/>
              <a:t>el: (53) 8106-9604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971933"/>
            <a:ext cx="8229600" cy="469742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Município: Morro Redondo/RS</a:t>
            </a:r>
            <a:r>
              <a:rPr lang="en-US" sz="2400" dirty="0"/>
              <a:t>;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População Total: 6.262 </a:t>
            </a:r>
            <a:r>
              <a:rPr lang="en-US" sz="2400" dirty="0" err="1" smtClean="0"/>
              <a:t>Habitantes</a:t>
            </a:r>
            <a:r>
              <a:rPr lang="en-US" sz="2400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Total de UBS : 03;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Cobertura ESF: 100% da </a:t>
            </a:r>
            <a:r>
              <a:rPr lang="en-US" sz="2400" dirty="0" err="1" smtClean="0"/>
              <a:t>população</a:t>
            </a:r>
            <a:r>
              <a:rPr lang="en-US" sz="2400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/>
              <a:t>Equipes</a:t>
            </a:r>
            <a:r>
              <a:rPr lang="en-US" sz="2400" dirty="0" smtClean="0"/>
              <a:t> de </a:t>
            </a:r>
            <a:r>
              <a:rPr lang="en-US" sz="2400" dirty="0" err="1" smtClean="0"/>
              <a:t>Saúde</a:t>
            </a:r>
            <a:r>
              <a:rPr lang="en-US" sz="2400" dirty="0" smtClean="0"/>
              <a:t> </a:t>
            </a:r>
            <a:r>
              <a:rPr lang="en-US" sz="2400" dirty="0" err="1" smtClean="0"/>
              <a:t>Bucal</a:t>
            </a:r>
            <a:r>
              <a:rPr lang="en-US" sz="2400" dirty="0" smtClean="0"/>
              <a:t> : 02</a:t>
            </a:r>
            <a:r>
              <a:rPr lang="en-US" sz="2400" dirty="0"/>
              <a:t>;</a:t>
            </a:r>
            <a:r>
              <a:rPr lang="en-US" sz="24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Hospital Municipal: </a:t>
            </a:r>
            <a:r>
              <a:rPr lang="en-US" sz="2400" dirty="0"/>
              <a:t>A</a:t>
            </a:r>
            <a:r>
              <a:rPr lang="en-US" sz="2400" dirty="0" smtClean="0"/>
              <a:t>tendimentos a Urgências/ Emergência. </a:t>
            </a:r>
            <a:endParaRPr lang="pt-BR" sz="2400" dirty="0"/>
          </a:p>
        </p:txBody>
      </p:sp>
      <p:pic>
        <p:nvPicPr>
          <p:cNvPr id="4" name="Picture 2" descr="E:\MR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9625" y="404664"/>
            <a:ext cx="3879636" cy="3152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MORRO REDONDO/RS</a:t>
            </a:r>
            <a:endParaRPr lang="pt-BR" dirty="0"/>
          </a:p>
        </p:txBody>
      </p:sp>
      <p:pic>
        <p:nvPicPr>
          <p:cNvPr id="3074" name="Picture 2" descr="E:\MR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052736"/>
            <a:ext cx="4728588" cy="3369119"/>
          </a:xfrm>
          <a:prstGeom prst="rect">
            <a:avLst/>
          </a:prstGeom>
          <a:noFill/>
        </p:spPr>
      </p:pic>
      <p:pic>
        <p:nvPicPr>
          <p:cNvPr id="4" name="Picture 2" descr="E:\MR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76610"/>
            <a:ext cx="4369118" cy="314982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28802"/>
            <a:ext cx="8363272" cy="41973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UBS: </a:t>
            </a:r>
            <a:r>
              <a:rPr lang="en-US" sz="2400" dirty="0" err="1" smtClean="0"/>
              <a:t>Palha</a:t>
            </a:r>
            <a:r>
              <a:rPr lang="en-US" sz="2400" dirty="0" smtClean="0"/>
              <a:t> </a:t>
            </a:r>
            <a:r>
              <a:rPr lang="en-US" sz="2400" dirty="0" err="1" smtClean="0"/>
              <a:t>Branca</a:t>
            </a:r>
            <a:r>
              <a:rPr lang="en-US" sz="2400" dirty="0" smtClean="0"/>
              <a:t> (</a:t>
            </a:r>
            <a:r>
              <a:rPr lang="en-US" sz="2400" dirty="0" err="1" smtClean="0"/>
              <a:t>Willi</a:t>
            </a:r>
            <a:r>
              <a:rPr lang="en-US" sz="2400" dirty="0" smtClean="0"/>
              <a:t> Becker);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P</a:t>
            </a:r>
            <a:r>
              <a:rPr lang="en-US" sz="2400" dirty="0" err="1" smtClean="0"/>
              <a:t>opulação</a:t>
            </a:r>
            <a:r>
              <a:rPr lang="en-US" sz="2400" dirty="0" smtClean="0"/>
              <a:t> cadastrada: 1600 </a:t>
            </a:r>
            <a:r>
              <a:rPr lang="en-US" sz="2400" dirty="0" err="1" smtClean="0"/>
              <a:t>usuários</a:t>
            </a:r>
            <a:r>
              <a:rPr lang="en-US" sz="24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 smtClean="0"/>
              <a:t>Equipe</a:t>
            </a:r>
            <a:r>
              <a:rPr lang="en-US" sz="2400" dirty="0" smtClean="0"/>
              <a:t> da UBS:  Uma </a:t>
            </a:r>
            <a:r>
              <a:rPr lang="en-US" sz="2400" dirty="0" err="1" smtClean="0"/>
              <a:t>equipe</a:t>
            </a:r>
            <a:r>
              <a:rPr lang="en-US" sz="2400" dirty="0" smtClean="0"/>
              <a:t> de ESF </a:t>
            </a:r>
            <a:r>
              <a:rPr lang="en-US" sz="2400" dirty="0" err="1" smtClean="0"/>
              <a:t>completa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T</a:t>
            </a:r>
            <a:r>
              <a:rPr lang="en-US" sz="2400" dirty="0" smtClean="0"/>
              <a:t>otal de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idade</a:t>
            </a:r>
            <a:r>
              <a:rPr lang="en-US" sz="2400" dirty="0" smtClean="0"/>
              <a:t> </a:t>
            </a:r>
            <a:r>
              <a:rPr lang="en-US" sz="2400" dirty="0" err="1" smtClean="0"/>
              <a:t>fértil</a:t>
            </a:r>
            <a:r>
              <a:rPr lang="en-US" sz="2400" dirty="0" smtClean="0"/>
              <a:t> (10-49anos) 315 </a:t>
            </a:r>
            <a:r>
              <a:rPr lang="en-US" sz="2400" dirty="0" err="1" smtClean="0"/>
              <a:t>mulheres</a:t>
            </a:r>
            <a:r>
              <a:rPr lang="en-US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u="sng" dirty="0" err="1" smtClean="0"/>
              <a:t>Situação</a:t>
            </a:r>
            <a:r>
              <a:rPr lang="en-US" sz="2800" u="sng" dirty="0" smtClean="0"/>
              <a:t> anterior à </a:t>
            </a:r>
            <a:r>
              <a:rPr lang="en-US" sz="2800" u="sng" dirty="0" err="1" smtClean="0"/>
              <a:t>intervenção</a:t>
            </a:r>
            <a:r>
              <a:rPr lang="en-US" sz="2800" dirty="0" smtClean="0"/>
              <a:t>: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As </a:t>
            </a:r>
            <a:r>
              <a:rPr lang="en-US" sz="2800" dirty="0" err="1" smtClean="0"/>
              <a:t>consultas</a:t>
            </a:r>
            <a:r>
              <a:rPr lang="en-US" sz="2800" dirty="0" smtClean="0"/>
              <a:t> à </a:t>
            </a:r>
            <a:r>
              <a:rPr lang="en-US" sz="2800" dirty="0" err="1" smtClean="0"/>
              <a:t>gestantes</a:t>
            </a:r>
            <a:r>
              <a:rPr lang="en-US" sz="2800" dirty="0" smtClean="0"/>
              <a:t> </a:t>
            </a:r>
            <a:r>
              <a:rPr lang="en-US" sz="2800" dirty="0" err="1" smtClean="0"/>
              <a:t>eram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demanda</a:t>
            </a:r>
            <a:r>
              <a:rPr lang="en-US" sz="2800" dirty="0" smtClean="0"/>
              <a:t> </a:t>
            </a:r>
            <a:r>
              <a:rPr lang="en-US" sz="2800" dirty="0" err="1" smtClean="0"/>
              <a:t>espontânea</a:t>
            </a:r>
            <a:r>
              <a:rPr lang="en-US" sz="2800" dirty="0" smtClean="0"/>
              <a:t>, </a:t>
            </a:r>
            <a:r>
              <a:rPr lang="en-US" sz="2800" dirty="0" err="1" smtClean="0"/>
              <a:t>sem</a:t>
            </a:r>
            <a:r>
              <a:rPr lang="en-US" sz="2800" dirty="0" smtClean="0"/>
              <a:t> </a:t>
            </a:r>
            <a:r>
              <a:rPr lang="en-US" sz="2800" dirty="0" err="1" smtClean="0"/>
              <a:t>agendamento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existia</a:t>
            </a:r>
            <a:r>
              <a:rPr lang="en-US" sz="2800" dirty="0" smtClean="0"/>
              <a:t> </a:t>
            </a:r>
            <a:r>
              <a:rPr lang="en-US" sz="2800" dirty="0" err="1" smtClean="0"/>
              <a:t>ficha</a:t>
            </a:r>
            <a:r>
              <a:rPr lang="en-US" sz="2800" dirty="0" smtClean="0"/>
              <a:t> </a:t>
            </a:r>
            <a:r>
              <a:rPr lang="en-US" sz="2800" dirty="0" err="1" smtClean="0"/>
              <a:t>espelho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registros</a:t>
            </a:r>
            <a:r>
              <a:rPr lang="en-US" sz="2800" dirty="0" smtClean="0"/>
              <a:t> do </a:t>
            </a:r>
            <a:r>
              <a:rPr lang="en-US" sz="2800" dirty="0" err="1" smtClean="0"/>
              <a:t>atendimento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gestantes</a:t>
            </a:r>
            <a:r>
              <a:rPr lang="en-US" sz="2800" dirty="0" smtClean="0"/>
              <a:t> e </a:t>
            </a:r>
            <a:r>
              <a:rPr lang="en-US" sz="2800" dirty="0" err="1" smtClean="0"/>
              <a:t>puérperas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se </a:t>
            </a:r>
            <a:r>
              <a:rPr lang="en-US" sz="2800" dirty="0" err="1" smtClean="0"/>
              <a:t>realizavan</a:t>
            </a:r>
            <a:r>
              <a:rPr lang="en-US" sz="2800" dirty="0" smtClean="0"/>
              <a:t> </a:t>
            </a:r>
            <a:r>
              <a:rPr lang="en-US" sz="2800" dirty="0" err="1" smtClean="0"/>
              <a:t>visitas</a:t>
            </a:r>
            <a:r>
              <a:rPr lang="en-US" sz="2800" dirty="0" smtClean="0"/>
              <a:t> </a:t>
            </a:r>
            <a:r>
              <a:rPr lang="en-US" sz="2800" dirty="0" err="1" smtClean="0"/>
              <a:t>domiciliares</a:t>
            </a:r>
            <a:r>
              <a:rPr lang="en-US" sz="2800" dirty="0" smtClean="0"/>
              <a:t> a </a:t>
            </a:r>
            <a:r>
              <a:rPr lang="en-US" sz="2800" dirty="0" err="1" smtClean="0"/>
              <a:t>gestantes</a:t>
            </a:r>
            <a:r>
              <a:rPr lang="en-US" sz="2800" dirty="0" smtClean="0"/>
              <a:t> </a:t>
            </a:r>
            <a:r>
              <a:rPr lang="en-US" sz="2800" dirty="0" err="1" smtClean="0"/>
              <a:t>nem</a:t>
            </a:r>
            <a:r>
              <a:rPr lang="en-US" sz="2800" dirty="0" smtClean="0"/>
              <a:t> a </a:t>
            </a:r>
            <a:r>
              <a:rPr lang="en-US" sz="2800" dirty="0" err="1" smtClean="0"/>
              <a:t>puérperas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a atenção ao pré-natal 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>
                <a:latin typeface="Arial" pitchFamily="34" charset="0"/>
                <a:cs typeface="Arial" pitchFamily="34" charset="0"/>
              </a:rPr>
              <a:t> 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UBS Palha </a:t>
            </a:r>
            <a:r>
              <a:rPr lang="pt-BR" dirty="0">
                <a:latin typeface="Arial" pitchFamily="34" charset="0"/>
                <a:cs typeface="Arial" pitchFamily="34" charset="0"/>
              </a:rPr>
              <a:t>Branca, Morro Redondo/RS.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altLang="pt-BR" sz="2800" dirty="0" smtClean="0"/>
              <a:t>Período de 12 semanas.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800" dirty="0" smtClean="0"/>
              <a:t>Capacitação da equipe.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800" dirty="0" smtClean="0"/>
              <a:t>Aumento do número de gestantes e puérperas cadastradas na UBS.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800" dirty="0" smtClean="0"/>
              <a:t>Melhoria da qualidade da atenção .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800" dirty="0" smtClean="0"/>
              <a:t>Melhoria da busca ativa.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800" dirty="0" smtClean="0"/>
              <a:t>Melhoria dos registros.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u="sng" dirty="0" smtClean="0"/>
              <a:t>Logística:</a:t>
            </a:r>
          </a:p>
          <a:p>
            <a:pPr algn="just">
              <a:buNone/>
            </a:pPr>
            <a:endParaRPr lang="pt-BR" altLang="pt-BR" sz="2400" u="sng" dirty="0" smtClean="0"/>
          </a:p>
          <a:p>
            <a:pPr algn="just">
              <a:buFont typeface="Wingdings" pitchFamily="2" charset="2"/>
              <a:buChar char="Ø"/>
            </a:pPr>
            <a:r>
              <a:rPr lang="pt-BR" altLang="pt-BR" sz="2400" dirty="0" smtClean="0"/>
              <a:t>Ficha espelho.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400" dirty="0" smtClean="0"/>
              <a:t>Planilha de coleta de dados.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400" dirty="0" smtClean="0"/>
              <a:t>Ficha de acompanhamento a Gestantes e Puérperas.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400" dirty="0" smtClean="0"/>
              <a:t>Manual Técnico de Atenção ao Pré-Natal e Puerpério do Ministério da Saúde 2013,  disponível na UBS.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1481</Words>
  <Application>Microsoft Office PowerPoint</Application>
  <PresentationFormat>Apresentação na tela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Melhoria da Atenção ao Pré-Natal e Puerpério na UBS Palha Branca, Morro Redondo/RS </vt:lpstr>
      <vt:lpstr>INTRODUÇÃO</vt:lpstr>
      <vt:lpstr>INTRODUÇÃO</vt:lpstr>
      <vt:lpstr>MORRO REDONDO/RS</vt:lpstr>
      <vt:lpstr>INTRODUÇÃO</vt:lpstr>
      <vt:lpstr>INTRODUÇÃO</vt:lpstr>
      <vt:lpstr>OBJETIVO GERAL</vt:lpstr>
      <vt:lpstr>METODOLOGIA</vt:lpstr>
      <vt:lpstr>METODOLOGIA</vt:lpstr>
      <vt:lpstr>OBJETIVOS, METAS E RESULTADOS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DISCUSSÃO</vt:lpstr>
      <vt:lpstr>DISCUSSÃO</vt:lpstr>
      <vt:lpstr>REFLEXÃO CRÍTICA</vt:lpstr>
      <vt:lpstr>Obrigada!</vt:lpstr>
      <vt:lpstr>Elsa Maria Corcho Martínez. Médica do Programa Mais Médicos email: ecorchomartinez@gmail.com Tel: (53) 8106-9604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Pré-Natal e Puerpério na UBS Palha Branca, Morro Redondo/RS.</dc:title>
  <dc:creator>SMSAS_29</dc:creator>
  <cp:lastModifiedBy>SMSAS_29</cp:lastModifiedBy>
  <cp:revision>45</cp:revision>
  <dcterms:created xsi:type="dcterms:W3CDTF">2015-11-18T22:42:58Z</dcterms:created>
  <dcterms:modified xsi:type="dcterms:W3CDTF">2015-11-24T08:57:10Z</dcterms:modified>
</cp:coreProperties>
</file>