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comments/comment6.xml" ContentType="application/vnd.openxmlformats-officedocument.presentationml.comment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omments/comment7.xml" ContentType="application/vnd.openxmlformats-officedocument.presentationml.comment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omments/comment3.xml" ContentType="application/vnd.openxmlformats-officedocument.presentationml.comment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17" r:id="rId1"/>
  </p:sldMasterIdLst>
  <p:notesMasterIdLst>
    <p:notesMasterId r:id="rId32"/>
  </p:notesMasterIdLst>
  <p:sldIdLst>
    <p:sldId id="256" r:id="rId2"/>
    <p:sldId id="326" r:id="rId3"/>
    <p:sldId id="307" r:id="rId4"/>
    <p:sldId id="327" r:id="rId5"/>
    <p:sldId id="328" r:id="rId6"/>
    <p:sldId id="329" r:id="rId7"/>
    <p:sldId id="312" r:id="rId8"/>
    <p:sldId id="330" r:id="rId9"/>
    <p:sldId id="260" r:id="rId10"/>
    <p:sldId id="331" r:id="rId11"/>
    <p:sldId id="332" r:id="rId12"/>
    <p:sldId id="314" r:id="rId13"/>
    <p:sldId id="334" r:id="rId14"/>
    <p:sldId id="335" r:id="rId15"/>
    <p:sldId id="336" r:id="rId16"/>
    <p:sldId id="337" r:id="rId17"/>
    <p:sldId id="338" r:id="rId18"/>
    <p:sldId id="351" r:id="rId19"/>
    <p:sldId id="339" r:id="rId20"/>
    <p:sldId id="350" r:id="rId21"/>
    <p:sldId id="340" r:id="rId22"/>
    <p:sldId id="352" r:id="rId23"/>
    <p:sldId id="342" r:id="rId24"/>
    <p:sldId id="349" r:id="rId25"/>
    <p:sldId id="343" r:id="rId26"/>
    <p:sldId id="348" r:id="rId27"/>
    <p:sldId id="344" r:id="rId28"/>
    <p:sldId id="346" r:id="rId29"/>
    <p:sldId id="347" r:id="rId30"/>
    <p:sldId id="297" r:id="rId31"/>
  </p:sldIdLst>
  <p:sldSz cx="12192000" cy="6858000"/>
  <p:notesSz cx="6858000" cy="9144000"/>
  <p:embeddedFontLst>
    <p:embeddedFont>
      <p:font typeface="Calibri" pitchFamily="34" charset="0"/>
      <p:regular r:id="rId33"/>
      <p:bold r:id="rId34"/>
      <p:italic r:id="rId35"/>
      <p:boldItalic r:id="rId36"/>
    </p:embeddedFont>
    <p:embeddedFont>
      <p:font typeface="Constantia" pitchFamily="18" charset="0"/>
      <p:regular r:id="rId37"/>
      <p:bold r:id="rId38"/>
      <p:italic r:id="rId39"/>
      <p:boldItalic r:id="rId40"/>
    </p:embeddedFont>
    <p:embeddedFont>
      <p:font typeface="Wingdings 2" pitchFamily="18" charset="2"/>
      <p:regular r:id="rId4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erciar" initials="n" lastIdx="2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79" autoAdjust="0"/>
    <p:restoredTop sz="84342" autoAdjust="0"/>
  </p:normalViewPr>
  <p:slideViewPr>
    <p:cSldViewPr snapToGrid="0">
      <p:cViewPr>
        <p:scale>
          <a:sx n="81" d="100"/>
          <a:sy n="81" d="100"/>
        </p:scale>
        <p:origin x="-51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&#225;rios\Usu&#225;rio\Desktop\COLETA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&#225;rios\Usu&#225;rio\Desktop\COLETA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&#243;pia%20de%20COLETA%20DADOS%20FINALISIM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849069097634539"/>
          <c:y val="0.24509745256622556"/>
          <c:w val="0.85849155468238492"/>
          <c:h val="0.622547529518206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0.18607305936073071</c:v>
                </c:pt>
                <c:pt idx="1">
                  <c:v>9.8173515981735154E-2</c:v>
                </c:pt>
                <c:pt idx="2">
                  <c:v>6.1643835616438367E-2</c:v>
                </c:pt>
                <c:pt idx="3">
                  <c:v>0</c:v>
                </c:pt>
              </c:numCache>
            </c:numRef>
          </c:val>
        </c:ser>
        <c:axId val="61870080"/>
        <c:axId val="63657856"/>
      </c:barChart>
      <c:catAx>
        <c:axId val="61870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657856"/>
        <c:crosses val="autoZero"/>
        <c:auto val="1"/>
        <c:lblAlgn val="ctr"/>
        <c:lblOffset val="100"/>
      </c:catAx>
      <c:valAx>
        <c:axId val="636578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8700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0.35238095238095496</c:v>
                </c:pt>
                <c:pt idx="1">
                  <c:v>0.21428571428571427</c:v>
                </c:pt>
                <c:pt idx="2">
                  <c:v>0.22380952380952382</c:v>
                </c:pt>
                <c:pt idx="3">
                  <c:v>0</c:v>
                </c:pt>
              </c:numCache>
            </c:numRef>
          </c:val>
        </c:ser>
        <c:axId val="37951744"/>
        <c:axId val="58896768"/>
      </c:barChart>
      <c:catAx>
        <c:axId val="37951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96768"/>
        <c:crosses val="autoZero"/>
        <c:auto val="1"/>
        <c:lblAlgn val="ctr"/>
        <c:lblOffset val="100"/>
      </c:catAx>
      <c:valAx>
        <c:axId val="588967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9517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1</c:v>
                </c:pt>
                <c:pt idx="1">
                  <c:v>0.48737373737373735</c:v>
                </c:pt>
                <c:pt idx="2">
                  <c:v>0.31369150779896016</c:v>
                </c:pt>
                <c:pt idx="3">
                  <c:v>0</c:v>
                </c:pt>
              </c:numCache>
            </c:numRef>
          </c:val>
        </c:ser>
        <c:axId val="63780352"/>
        <c:axId val="63782272"/>
      </c:barChart>
      <c:catAx>
        <c:axId val="63780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82272"/>
        <c:crosses val="autoZero"/>
        <c:auto val="1"/>
        <c:lblAlgn val="ctr"/>
        <c:lblOffset val="100"/>
      </c:catAx>
      <c:valAx>
        <c:axId val="637822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80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302201132703507"/>
          <c:y val="0.19047643652400145"/>
          <c:w val="0.85257908544524286"/>
          <c:h val="0.671958539959671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1</c:v>
                </c:pt>
                <c:pt idx="1">
                  <c:v>0.44311377245508982</c:v>
                </c:pt>
                <c:pt idx="2">
                  <c:v>0.26106194690265488</c:v>
                </c:pt>
                <c:pt idx="3">
                  <c:v>0</c:v>
                </c:pt>
              </c:numCache>
            </c:numRef>
          </c:val>
        </c:ser>
        <c:axId val="64221568"/>
        <c:axId val="64223104"/>
      </c:barChart>
      <c:catAx>
        <c:axId val="64221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23104"/>
        <c:crosses val="autoZero"/>
        <c:auto val="1"/>
        <c:lblAlgn val="ctr"/>
        <c:lblOffset val="100"/>
      </c:catAx>
      <c:valAx>
        <c:axId val="642231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21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73"/>
          <c:h val="0.60512668988709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</c:v>
                </c:pt>
                <c:pt idx="1">
                  <c:v>0.48737373737373735</c:v>
                </c:pt>
                <c:pt idx="2">
                  <c:v>0.31369150779896016</c:v>
                </c:pt>
                <c:pt idx="3">
                  <c:v>0</c:v>
                </c:pt>
              </c:numCache>
            </c:numRef>
          </c:val>
        </c:ser>
        <c:axId val="64392192"/>
        <c:axId val="64509056"/>
      </c:barChart>
      <c:catAx>
        <c:axId val="64392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09056"/>
        <c:crosses val="autoZero"/>
        <c:auto val="1"/>
        <c:lblAlgn val="ctr"/>
        <c:lblOffset val="100"/>
      </c:catAx>
      <c:valAx>
        <c:axId val="6450905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921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0.91397849462365588</c:v>
                </c:pt>
                <c:pt idx="1">
                  <c:v>0.44311377245508982</c:v>
                </c:pt>
                <c:pt idx="2">
                  <c:v>0.26106194690265488</c:v>
                </c:pt>
                <c:pt idx="3">
                  <c:v>0</c:v>
                </c:pt>
              </c:numCache>
            </c:numRef>
          </c:val>
        </c:ser>
        <c:axId val="70243072"/>
        <c:axId val="70279936"/>
      </c:barChart>
      <c:catAx>
        <c:axId val="70243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79936"/>
        <c:crosses val="autoZero"/>
        <c:auto val="1"/>
        <c:lblAlgn val="ctr"/>
        <c:lblOffset val="100"/>
      </c:catAx>
      <c:valAx>
        <c:axId val="702799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43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1</c:v>
                </c:pt>
                <c:pt idx="1">
                  <c:v>0.48737373737373735</c:v>
                </c:pt>
                <c:pt idx="2">
                  <c:v>0.31369150779896016</c:v>
                </c:pt>
                <c:pt idx="3">
                  <c:v>0</c:v>
                </c:pt>
              </c:numCache>
            </c:numRef>
          </c:val>
        </c:ser>
        <c:axId val="38302464"/>
        <c:axId val="78655872"/>
      </c:barChart>
      <c:catAx>
        <c:axId val="38302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55872"/>
        <c:crosses val="autoZero"/>
        <c:auto val="1"/>
        <c:lblAlgn val="ctr"/>
        <c:lblOffset val="100"/>
      </c:catAx>
      <c:valAx>
        <c:axId val="786558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302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031171830746775"/>
          <c:y val="0.24401871118506713"/>
          <c:w val="0.85611485729926118"/>
          <c:h val="0.626793160102819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0.91397849462365588</c:v>
                </c:pt>
                <c:pt idx="1">
                  <c:v>0.44311377245508982</c:v>
                </c:pt>
                <c:pt idx="2">
                  <c:v>0.26106194690265488</c:v>
                </c:pt>
                <c:pt idx="3">
                  <c:v>0</c:v>
                </c:pt>
              </c:numCache>
            </c:numRef>
          </c:val>
        </c:ser>
        <c:axId val="79008896"/>
        <c:axId val="79026816"/>
      </c:barChart>
      <c:catAx>
        <c:axId val="79008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26816"/>
        <c:crosses val="autoZero"/>
        <c:auto val="1"/>
        <c:lblAlgn val="ctr"/>
        <c:lblOffset val="100"/>
      </c:catAx>
      <c:valAx>
        <c:axId val="79026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08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2">
    <p:pos x="10" y="10"/>
    <p:text>Incluir gráficos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3">
    <p:pos x="10" y="10"/>
    <p:text>Incluir gráficos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4">
    <p:pos x="10" y="10"/>
    <p:text>Incluir gráficos 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5">
    <p:pos x="10" y="10"/>
    <p:text>Incluir gráficos 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6">
    <p:pos x="10" y="10"/>
    <p:text>Incluir gráficos 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20:38.894" idx="27">
    <p:pos x="10" y="10"/>
    <p:text>Incluir gráficos 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5T22:48:01.080" idx="17">
    <p:pos x="10" y="10"/>
    <p:text>Incluir fotos da intervenção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80A4A-9D89-4364-A372-938E6C8F6FA1}" type="datetimeFigureOut">
              <a:rPr lang="pt-BR" smtClean="0"/>
              <a:pPr/>
              <a:t>02/11/2015</a:t>
            </a:fld>
            <a:endParaRPr lang="pt-B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5C369-6478-418A-8B8A-10F8AAB46B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9290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648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C369-6478-418A-8B8A-10F8AAB46B56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47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299" y="177760"/>
            <a:ext cx="1218812" cy="12284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5530" y="1975916"/>
            <a:ext cx="10349248" cy="2060619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Título:Prevenção do Câncer de Colo de Útero e Controle do Câncer de Mama na Estratégia Saúde da Família Morrinhos do Sul/RS.</a:t>
            </a:r>
            <a:br>
              <a:rPr lang="pt-BR" sz="2400" dirty="0" smtClean="0">
                <a:solidFill>
                  <a:schemeClr val="tx1"/>
                </a:solidFill>
              </a:rPr>
            </a:br>
            <a:endParaRPr lang="pt-BR" sz="2400" spc="-1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191275" y="4021230"/>
            <a:ext cx="9144000" cy="754025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Elsis Rafael Alcántara Jorge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err="1" smtClean="0"/>
              <a:t>Analu</a:t>
            </a:r>
            <a:r>
              <a:rPr lang="pt-BR" sz="2400" dirty="0" smtClean="0"/>
              <a:t> </a:t>
            </a:r>
            <a:r>
              <a:rPr lang="pt-BR" sz="2400" dirty="0" err="1" smtClean="0"/>
              <a:t>Sparrenberger</a:t>
            </a:r>
            <a:r>
              <a:rPr lang="pt-BR" sz="2400" dirty="0" smtClean="0"/>
              <a:t> </a:t>
            </a:r>
            <a:r>
              <a:rPr lang="pt-BR" sz="2400" dirty="0" err="1" smtClean="0"/>
              <a:t>Manéa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93478" y="5224694"/>
            <a:ext cx="5017476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9981" y="390421"/>
            <a:ext cx="1293479" cy="10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79001" y="529067"/>
            <a:ext cx="514551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Turma nº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3340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Melhorar a prevenção e detecção do câncer de colo do útero e de mama na Estratégia Saúde da Família no município de Morrinhos do Sul/RS.</a:t>
            </a:r>
            <a:br>
              <a:rPr lang="pt-BR" sz="2000" dirty="0" smtClean="0"/>
            </a:b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0000" y="2004646"/>
            <a:ext cx="10340009" cy="4853354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r>
              <a:rPr lang="pt-BR" sz="5100" dirty="0" smtClean="0"/>
              <a:t>Cadastramento e monitoramento das mulheres na faixa etária entre 25 e 64 anos de </a:t>
            </a:r>
            <a:r>
              <a:rPr lang="pt-BR" sz="5100" dirty="0"/>
              <a:t>idade </a:t>
            </a:r>
            <a:r>
              <a:rPr lang="pt-BR" sz="5100" dirty="0" smtClean="0"/>
              <a:t>para </a:t>
            </a:r>
            <a:r>
              <a:rPr lang="pt-BR" sz="5100" dirty="0"/>
              <a:t>detecção precoce do câncer de colo </a:t>
            </a:r>
            <a:r>
              <a:rPr lang="pt-BR" sz="5100" dirty="0" smtClean="0"/>
              <a:t>uterino;</a:t>
            </a:r>
          </a:p>
          <a:p>
            <a:endParaRPr lang="pt-BR" sz="5100" dirty="0" smtClean="0"/>
          </a:p>
          <a:p>
            <a:r>
              <a:rPr lang="pt-BR" sz="5100" dirty="0"/>
              <a:t>Cadastramento e monitoramento das mulheres na faixa etária entre </a:t>
            </a:r>
            <a:r>
              <a:rPr lang="pt-BR" sz="5100" dirty="0" smtClean="0"/>
              <a:t>50 </a:t>
            </a:r>
            <a:r>
              <a:rPr lang="pt-BR" sz="5100" dirty="0"/>
              <a:t>e </a:t>
            </a:r>
            <a:r>
              <a:rPr lang="pt-BR" sz="5100" dirty="0" smtClean="0"/>
              <a:t>69 </a:t>
            </a:r>
            <a:r>
              <a:rPr lang="pt-BR" sz="5100" dirty="0"/>
              <a:t>anos de idade para detecção precoce do câncer de </a:t>
            </a:r>
            <a:r>
              <a:rPr lang="pt-BR" sz="5100" dirty="0" smtClean="0"/>
              <a:t>mama;</a:t>
            </a:r>
          </a:p>
          <a:p>
            <a:endParaRPr lang="pt-BR" sz="5100" dirty="0" smtClean="0"/>
          </a:p>
          <a:p>
            <a:r>
              <a:rPr lang="pt-BR" sz="5100" dirty="0" smtClean="0"/>
              <a:t>Capacitação da equipe baseado no protocolo do Ministério da Saúde;</a:t>
            </a:r>
          </a:p>
          <a:p>
            <a:endParaRPr lang="pt-BR" sz="5100" dirty="0"/>
          </a:p>
          <a:p>
            <a:r>
              <a:rPr lang="pt-BR" sz="5100" dirty="0" smtClean="0"/>
              <a:t>Esclarecimento a comunidade sobre a importância da realização do exame citopatológico do colo uterino e mamografia de acordo com a faixa etária preconizada;</a:t>
            </a:r>
          </a:p>
          <a:p>
            <a:endParaRPr lang="pt-BR" sz="5100" dirty="0" smtClean="0"/>
          </a:p>
          <a:p>
            <a:pPr marL="457200" lvl="1" indent="0"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73782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/>
              <a:t>Melhorar a prevenção e detecção do câncer de colo do útero e de mama na Estratégia Saúde da Família no município de Morrinhos do Sul/RS.</a:t>
            </a:r>
            <a:br>
              <a:rPr lang="pt-BR" sz="2000" dirty="0" smtClean="0"/>
            </a:b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627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do registro específico;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Contatos com lideranças comunitárias;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 das mulheres;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clínico;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Manutenção do registro adequado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ficha espelho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planilha de coleta de dados;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Orientações a comunidade;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em grupo.</a:t>
            </a:r>
          </a:p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4145895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 Mulher na Prevenção do Câncer </a:t>
            </a:r>
            <a:br>
              <a:rPr lang="pt-BR" sz="2000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spc="-1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Colo do Útero e de Mama no PACS Lagoa, Lagoão/RS</a:t>
            </a:r>
            <a:r>
              <a:rPr lang="pt-BR" sz="2000" spc="-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Logística:</a:t>
            </a:r>
          </a:p>
          <a:p>
            <a:endParaRPr lang="pt-BR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Utilizou-se o CAB do Ministério da Saúde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nº 13 do Ministério da Saúde, 2013;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Adotou-se a Ficha Espelho e Planilha de Coleta de Dados da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UFPel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usuárias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utilizadas fichas espelhos e prontuários.</a:t>
            </a:r>
            <a:endParaRPr lang="pt-BR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252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ANALISES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631" y="1535723"/>
            <a:ext cx="10322169" cy="5111262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/>
              <a:t>objetivo 1: Ampliar a cobertura de detecção precoce do câncer de colo e do câncer de mama.</a:t>
            </a:r>
          </a:p>
          <a:p>
            <a:r>
              <a:rPr lang="pt-BR" sz="2400" dirty="0" smtClean="0"/>
              <a:t>Meta 1.1. Ampliar a cobertura de detecção precoce do câncer de colo de útero das mulheres na faixa etária entre 25 e 64 anos de idade para 80%.</a:t>
            </a:r>
          </a:p>
          <a:p>
            <a:r>
              <a:rPr lang="pt-BR" sz="2400" dirty="0" smtClean="0"/>
              <a:t>Indicador 1.1: Proporção de mulheres entre 25 e 64 anos com exame em dia para detecção precoce de câncer de colo de útero.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/>
              <a:t>No primeiro mês cadastramos 213 mulheres, representando uma cobertura de apenas 24%. No segundo mês, conseguimos aumentar os cadastros atingindo 419 (47%) das mulheres nesta faixa-etária. No último mês conseguimos cadastrar 607 mulheres, atingindo 69% do total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805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objetivo 1: Ampliar a cobertura de detecção precoce do câncer de colo e do câncer de mama.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631" y="1535723"/>
            <a:ext cx="10322169" cy="5111262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/>
              <a:t>Meta 1.1. Ampliar a cobertura de detecção precoce do câncer de colo de útero das mulheres na faixa etária entre 25 e 64 anos de idade para 80%.</a:t>
            </a:r>
          </a:p>
          <a:p>
            <a:r>
              <a:rPr lang="pt-BR" sz="2400" dirty="0" smtClean="0"/>
              <a:t>Indicador 1.1: Proporção de mulheres entre 25 e 64 anos com exame em dia para detecção precoce de câncer de colo de útero.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01: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(24%)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02: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419 (47%)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03: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607 (69%)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336344" y="3567918"/>
          <a:ext cx="4754880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75805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62708" y="387565"/>
            <a:ext cx="10972800" cy="1143000"/>
          </a:xfrm>
        </p:spPr>
        <p:txBody>
          <a:bodyPr>
            <a:normAutofit/>
          </a:bodyPr>
          <a:lstStyle/>
          <a:p>
            <a:r>
              <a:rPr lang="pt-BR" sz="2400" dirty="0"/>
              <a:t>objetivo 1: Ampliar a cobertura de detecção precoce do câncer de colo e do câncer de mama.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4739" y="1160585"/>
            <a:ext cx="10322169" cy="5111262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/>
              <a:t>Meta 1.2. Ampliar a cobertura de detecção precoce do câncer de mama das  </a:t>
            </a:r>
            <a:r>
              <a:rPr lang="pt-BR" sz="2000" dirty="0" err="1"/>
              <a:t>mulhres</a:t>
            </a:r>
            <a:r>
              <a:rPr lang="pt-BR" sz="2000" dirty="0"/>
              <a:t> da faixa </a:t>
            </a:r>
            <a:r>
              <a:rPr lang="pt-BR" sz="2000" dirty="0" err="1"/>
              <a:t>etaria</a:t>
            </a:r>
            <a:r>
              <a:rPr lang="pt-BR" sz="2000" dirty="0"/>
              <a:t> </a:t>
            </a:r>
          </a:p>
          <a:p>
            <a:r>
              <a:rPr lang="pt-BR" sz="2000" dirty="0"/>
              <a:t>Indicador 1.2: Proporção de mulheres entre 50 e 69 anos com exame em dia para detecção precoce de câncer de mama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 </a:t>
            </a:r>
            <a:r>
              <a:rPr lang="pt-BR" sz="2000" dirty="0" smtClean="0"/>
              <a:t>No primeiro mês da intervenção, cadastramos 74 mulheres do total de 210 na faixa etária entre 50 a 69 anos, atingindo 35% do total. No segundo mês, cadastramos 45 mulheres nesta faixa-etária, representando 21% do total. No último mês foram cadastradas 47 mulheres entre 50 a 69 anos, alcançando uma cobertura de 22%. </a:t>
            </a:r>
            <a:endParaRPr lang="pt-BR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 (35%)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02: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(21%)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03: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(22%)</a:t>
            </a: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5298977" y="4345305"/>
          <a:ext cx="4735830" cy="251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3039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Objetivo 2: </a:t>
            </a:r>
            <a:r>
              <a:rPr lang="pt-BR" sz="2400" dirty="0"/>
              <a:t>Melhorar a qualidade do atendimento das mulheres que realizam detecção precoce de câncer de colo de útero e de mama na unidade de saúde.</a:t>
            </a:r>
            <a:br>
              <a:rPr lang="pt-BR" sz="2400" dirty="0"/>
            </a:b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631" y="1875691"/>
            <a:ext cx="10322169" cy="4126524"/>
          </a:xfrm>
        </p:spPr>
        <p:txBody>
          <a:bodyPr>
            <a:noAutofit/>
          </a:bodyPr>
          <a:lstStyle/>
          <a:p>
            <a:r>
              <a:rPr lang="pt-BR" sz="2400" dirty="0" smtClean="0"/>
              <a:t>Meta 2.1. Obter 100% de coleta de amostras satisfatórias do exame citopatológico do colo de útero.</a:t>
            </a:r>
          </a:p>
          <a:p>
            <a:r>
              <a:rPr lang="pt-BR" sz="2400" dirty="0" smtClean="0"/>
              <a:t>Indicador 2.1: Proporção de mulheres com amostras satisfatórias do exame citopatológico do colo de útero.</a:t>
            </a:r>
          </a:p>
          <a:p>
            <a:r>
              <a:rPr lang="pt-BR" sz="2400" dirty="0" smtClean="0"/>
              <a:t> No primeiro mês, das 13 mulheres cadastradas, todas obtiveram amostras satisfatórias do exame. </a:t>
            </a:r>
          </a:p>
          <a:p>
            <a:r>
              <a:rPr lang="pt-BR" sz="2400" dirty="0" smtClean="0"/>
              <a:t>No segundo mês, das 38 mulheres cadastradas, 100% delas obtiveram amostras satisfatórias do citopatológico. </a:t>
            </a:r>
          </a:p>
          <a:p>
            <a:r>
              <a:rPr lang="pt-BR" sz="2400" dirty="0" smtClean="0"/>
              <a:t>Por final, no terceiro mês, das 122 mulheres cadastradas, também 100% delas obtiveram amostras satisfatórias do citopatológico.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251775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21322" y="726830"/>
            <a:ext cx="10961077" cy="11202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objetivo </a:t>
            </a:r>
            <a:r>
              <a:rPr lang="pt-BR" sz="2400" dirty="0"/>
              <a:t>3: 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de útero e mamografia.</a:t>
            </a:r>
            <a:br>
              <a:rPr lang="pt-BR" sz="2400" dirty="0"/>
            </a:b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631" y="1875691"/>
            <a:ext cx="10322169" cy="1699847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3.1. Identificar a 100% das mulheres com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unidade de saúde.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3.1: Proporção de mulheres que tiveram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 alterado que não estão sendo acompanhadas pela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01: 213 (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alterado com 100% acompanhamento) 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02: 419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alterado com 100%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acompanhamento)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03: 607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alterado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100%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acompanhamento)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857241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21322" y="726830"/>
            <a:ext cx="10961077" cy="11202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 smtClean="0"/>
              <a:t>objetivo </a:t>
            </a:r>
            <a:r>
              <a:rPr lang="pt-BR" sz="2400" dirty="0"/>
              <a:t>3: 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de útero e mamografia.</a:t>
            </a:r>
            <a:br>
              <a:rPr lang="pt-BR" sz="2400" dirty="0"/>
            </a:b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631" y="1875691"/>
            <a:ext cx="10322169" cy="1946031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3.2. Identificar a 100% das mulheres com mamografia alteradas sem acompanhamento pela unidade de saúde.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3.2: Proporção de mulheres que tiveram mamografia alterada que não estão sendo acompanhadas pela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01: 74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alterado)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02: 45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alterado com 100%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acompanhamento)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03: 47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alterado com 100%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acompanhamento)</a:t>
            </a: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180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3.3. Realizar busca ativa em 100% de mulheres com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unidade de saúde.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Indicador 3.3: Proporção de mulheres com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alterado que não estão em acompanhamento e que foram buscadas pelo serviço para dar continuidade ao tratamento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Todos os resultados alterados foram encaminhados para especialistas conforme o preconizado pelo Ministério da Saúde e todos os resultados foram entregues por visitas domiciliares através dos ACS, de modo que mantivemos contato com todas as mulheres que estavam com o resultado do exame alterado. 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objetivo </a:t>
            </a:r>
            <a:r>
              <a:rPr lang="pt-BR" sz="2400" dirty="0"/>
              <a:t>3: 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de útero e mamografia.</a:t>
            </a:r>
            <a:br>
              <a:rPr lang="pt-BR" sz="2400" dirty="0"/>
            </a:b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40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Prevenção </a:t>
            </a:r>
            <a:r>
              <a:rPr lang="pt-BR" sz="1800" dirty="0" smtClean="0">
                <a:solidFill>
                  <a:schemeClr val="tx1"/>
                </a:solidFill>
              </a:rPr>
              <a:t>do Câncer de Colo de Útero e Controle do Câncer de Mama na Estratégia Saúde da Família Morrinhos do Sul/RS.</a:t>
            </a:r>
            <a:endParaRPr lang="pt-BR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3791" y="1825625"/>
            <a:ext cx="10340009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Devido à alta incidência e mortalidade decorrentes do câncer do colo uterino e da mama no Brasil, ressalta-se a necessidade da implantação de estratégias eficazes para o controle dessas patologias. Envolvendo ações de promoção à saúde, de prevenção e detecção precoce, de acesso à confirmação diagnóstica, de tratamento adequado e em tempo oportuno e de cuidados paliativos, quando esses se fizerem necessários. (BRASIL, 2013)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177360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3.4. Realizar busca ativa em 100% de mulheres com mamografia alterada sem acompanhamento pela unidade de saúde.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Indicador 3.4: Proporção de mulheres com mamografia alterada que não estão em acompanhamento e que foram buscadas pelo serviço para dar continuidade ao tratamento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dirty="0" smtClean="0"/>
              <a:t>Todos </a:t>
            </a:r>
            <a:r>
              <a:rPr lang="pt-BR" dirty="0" smtClean="0"/>
              <a:t>os resultados alterados foram encaminhados para especialistas conforme o preconizado pelo Ministério da Saúde e todos os resultados foram entregues por visitas domiciliares através dos ACS, de modo que mantivemos contato com todas as mulheres que estavam com o resultado do exame alterado. 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objetivo </a:t>
            </a:r>
            <a:r>
              <a:rPr lang="pt-BR" sz="2400" dirty="0"/>
              <a:t>3: 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de útero e mamografia.</a:t>
            </a:r>
            <a:br>
              <a:rPr lang="pt-BR" sz="2400" dirty="0"/>
            </a:b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735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objetivo 4: Melhorar o registro das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da coleta de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 em registro específico em 100% das mulheres cadastradas.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4.1: Proporção de mulheres com registro adequado do exame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colo de útero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892450" y="3641993"/>
          <a:ext cx="4554855" cy="236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58737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objetivo 4: Melhorar o registro das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4.2. Manter registro da realização da mamografia em registro específico em 100% das mulheres cadastradas.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4.2: Proporção de mulheres com registro adequado do exame de mamas e mamografia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4" name="Chart 10"/>
          <p:cNvGraphicFramePr>
            <a:graphicFrameLocks/>
          </p:cNvGraphicFramePr>
          <p:nvPr/>
        </p:nvGraphicFramePr>
        <p:xfrm>
          <a:off x="3391779" y="3801648"/>
          <a:ext cx="4564380" cy="239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5806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: Mapear as mulheres de risco para 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câncer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de colo de útero e 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câncer de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mama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5.1. Pesquisar sinais de alerta para câncer de colo de útero em 100% das mulheres entre 25 e 64 anos dor e sangramento após relação sexual e/ou corrimento vaginal excessivo.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5.1: Proporção de mulheres entre 25 e 64 anos com pesquisa de sinais de alerta para câncer de colo de útero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graphicFrame>
        <p:nvGraphicFramePr>
          <p:cNvPr id="4" name="Chart 11"/>
          <p:cNvGraphicFramePr>
            <a:graphicFrameLocks/>
          </p:cNvGraphicFramePr>
          <p:nvPr/>
        </p:nvGraphicFramePr>
        <p:xfrm>
          <a:off x="3626607" y="3863340"/>
          <a:ext cx="4516755" cy="248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30028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: Mapear as mulheres de risco para 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câncer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de colo de útero e 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câncer de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mama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5.2. Realizar avaliação de risco para câncer de mama em 100% das mulheres entre 50 e 69 anos.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5.2: Proporção de mulheres entre 50 e 69 anos com avaliação de risco para câncer de mama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Chart 12"/>
          <p:cNvGraphicFramePr>
            <a:graphicFrameLocks/>
          </p:cNvGraphicFramePr>
          <p:nvPr/>
        </p:nvGraphicFramePr>
        <p:xfrm>
          <a:off x="3982695" y="3720905"/>
          <a:ext cx="455485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52640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objetivo 6: Promover a saúde das mulheres que realizam detecção precoce de câncer de colo de útero e de mama  na unidade de saúde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6.1. Orientar a 100% das mulheres cadastradas sobre doenças sexualmente transmissíveis e fatores de risco para câncer de colo de útero.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6.1: Proporção de mulheres orientadas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DST`s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589606" y="3712406"/>
          <a:ext cx="4754880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75228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objetivo 6: Promover a saúde das mulheres que realizam detecção precoce de câncer de colo de útero e de mama  na unidade de saúde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6.2 Orientar a 100% das mulheres cadastradas sobre doenças sexualmente transmissíveis e fatores de risco para câncer de mama.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 6.2: Proporção de mulheres orientadas sobre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mama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Chart 14"/>
          <p:cNvGraphicFramePr>
            <a:graphicFrameLocks/>
          </p:cNvGraphicFramePr>
          <p:nvPr/>
        </p:nvGraphicFramePr>
        <p:xfrm>
          <a:off x="3639429" y="3697459"/>
          <a:ext cx="467868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21670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a equipe e serviço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de todos os membros; </a:t>
            </a:r>
          </a:p>
          <a:p>
            <a:pPr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Aperfeiçoamento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prática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profissional; 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Reorganização do processo de trabalho;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 do registro permitindo acompanhamento da ação programática;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 das mulheres e melhor acolhimento.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a comunidade: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Assistência mais qualificada para detecção precoce do câncer de colo do útero e de mama; 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Orientações  sobre cuidados à saúde.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615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intervenção foi incorporada a rotina da UBS;</a:t>
            </a:r>
          </a:p>
          <a:p>
            <a:endParaRPr lang="pt-BR" dirty="0" smtClean="0"/>
          </a:p>
          <a:p>
            <a:r>
              <a:rPr lang="pt-BR" sz="2800" dirty="0"/>
              <a:t>Necessitamos discutir estratégias para facilitar o acesso as mulheres que moram distante da </a:t>
            </a:r>
            <a:r>
              <a:rPr lang="pt-BR" sz="2800" dirty="0" smtClean="0"/>
              <a:t>UBS, ampliando </a:t>
            </a:r>
            <a:r>
              <a:rPr lang="pt-BR" dirty="0" smtClean="0"/>
              <a:t>as ações para as demais comunidades vinculadas a equipe.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67285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 pessoal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Orgulho  por participar do curso;</a:t>
            </a:r>
          </a:p>
          <a:p>
            <a:r>
              <a:rPr lang="pt-BR" dirty="0" smtClean="0"/>
              <a:t>Aperfeiçoamento do idioma;</a:t>
            </a:r>
          </a:p>
          <a:p>
            <a:r>
              <a:rPr lang="pt-BR" dirty="0" smtClean="0"/>
              <a:t>Aperfeiçoamento da prática profissional de todos da equipe;</a:t>
            </a:r>
          </a:p>
          <a:p>
            <a:r>
              <a:rPr lang="pt-BR" dirty="0" smtClean="0"/>
              <a:t>Conhecimento mais aprofundado do território;</a:t>
            </a:r>
          </a:p>
          <a:p>
            <a:r>
              <a:rPr lang="pt-BR" dirty="0" smtClean="0"/>
              <a:t>Melhoria da qualidade da assistência e registro das informações;</a:t>
            </a:r>
          </a:p>
          <a:p>
            <a:r>
              <a:rPr lang="pt-BR" dirty="0" smtClean="0"/>
              <a:t>Intensificação das ações de prevenção e promoção da saúde em nossa comunidade.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968389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</a:t>
            </a:r>
            <a:r>
              <a:rPr lang="pt-BR" sz="2000" dirty="0" smtClean="0">
                <a:solidFill>
                  <a:schemeClr val="tx1"/>
                </a:solidFill>
              </a:rPr>
              <a:t>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1784300"/>
            <a:ext cx="102338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município: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Rio Grande do Sul;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Área: </a:t>
            </a:r>
            <a:r>
              <a:rPr lang="pt-BR" sz="2400" dirty="0" smtClean="0"/>
              <a:t>383,60</a:t>
            </a:r>
            <a:r>
              <a:rPr lang="pt-BR" sz="2400" dirty="0"/>
              <a:t>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pt-B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Colonização: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Etnia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alemã,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italiana;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3.182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agricultura, plantação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banana, arroz.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52778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Muito obrigado!</a:t>
            </a:r>
            <a:endParaRPr lang="pt-BR" i="1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E:\TUTORIA UFPel\Inoel\U4\Cuidados-Com-a-Saúde-da-Mulher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769" y="2517898"/>
            <a:ext cx="5029200" cy="2924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93220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</a:t>
            </a:r>
            <a:r>
              <a:rPr lang="pt-BR" sz="2000" dirty="0" smtClean="0">
                <a:solidFill>
                  <a:schemeClr val="tx1"/>
                </a:solidFill>
              </a:rPr>
              <a:t>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sistema 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dirty="0" smtClean="0"/>
              <a:t>UBS, funciona nos dois turnos, não havendo atendimento nos fins de semana. Não temos um mapa da UBS.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laboratório conveniado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SUS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251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da UBS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Bairro: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Comunidades de 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adstrita: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3 182 </a:t>
            </a:r>
            <a:r>
              <a:rPr lang="pt-BR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habitantes</a:t>
            </a:r>
            <a:r>
              <a:rPr lang="pt-BR" sz="31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01 equipe </a:t>
            </a:r>
            <a:r>
              <a:rPr lang="pt-BR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ESF: Morrinhos do Sul;</a:t>
            </a:r>
            <a:endParaRPr lang="pt-BR" sz="3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Equipe composta por: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Médic1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Geral;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enfermeira;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técnica de enfermagem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; 1 </a:t>
            </a:r>
            <a:r>
              <a:rPr lang="pt-BR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Odontólogo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;1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farmacêutica; 1 auxiliar de serviços gerais; 1 recepcionista;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agentes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comunitários de saúde.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65442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/>
              <a:t>Infraestrutura adequada</a:t>
            </a:r>
            <a:r>
              <a:rPr lang="pt-BR" sz="2400" dirty="0" smtClean="0"/>
              <a:t>:  sala de espera, sala de reuniões, </a:t>
            </a:r>
            <a:r>
              <a:rPr lang="pt-BR" sz="2400" dirty="0" smtClean="0"/>
              <a:t>1 consultório </a:t>
            </a:r>
            <a:r>
              <a:rPr lang="pt-BR" sz="2400" dirty="0" smtClean="0"/>
              <a:t>médicos, sanitários (pacientes, </a:t>
            </a:r>
            <a:r>
              <a:rPr lang="pt-BR" sz="2400" dirty="0" smtClean="0"/>
              <a:t>funcionários), </a:t>
            </a:r>
            <a:r>
              <a:rPr lang="pt-BR" sz="2400" dirty="0" smtClean="0"/>
              <a:t>uma sala de vacinas, uma sala de curativos e nebulização, uma sala para farmácia, consultório de ginecologia para preventivos, um consultório odontológico com escovódromo, uma cozinha, depósito para o lixo, sala de esterilização e preparação de material, abrigo para material biológico e lixo não contaminado.</a:t>
            </a:r>
          </a:p>
        </p:txBody>
      </p:sp>
    </p:spTree>
    <p:extLst>
      <p:ext uri="{BB962C8B-B14F-4D97-AF65-F5344CB8AC3E}">
        <p14:creationId xmlns="" xmlns:p14="http://schemas.microsoft.com/office/powerpoint/2010/main" val="1403905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5868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antes da intervenção: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Inexistência de registros específicos que permitissem o monitoramento e avaliação do programa;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Deficientes ações educativas e atividades em grupo.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421050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476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Prevenção do Câncer de Colo de Útero e Controle do Câncer de Mama na Estratégia Saúde da Família Morrinhos do Sul/RS.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4754" y="1469196"/>
            <a:ext cx="10515600" cy="51850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Melhorar a prevenção e detecção do câncer de colo do útero e de mama na Estratégia Saúde da Família no município de Morrinhos do Sul/RS.</a:t>
            </a:r>
          </a:p>
          <a:p>
            <a:pPr lvl="1"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347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0000" y="1908308"/>
            <a:ext cx="10340009" cy="471523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Envolveu ações organizadas em quatro eixos norteadores: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Eixo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Monitoramento 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Eixo de Organização e Gestão do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Eixo de Engajamento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Eixo de Qualificação da Prática Clínica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61999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Melhorar a preven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e detec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do câncer de colo do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tero e de mama na Estrat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 Sa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da Fam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 no munic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pio de Morrinhos do Sul/RS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191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2353</Words>
  <Application>Microsoft Office PowerPoint</Application>
  <PresentationFormat>Personalizar</PresentationFormat>
  <Paragraphs>195</Paragraphs>
  <Slides>30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Times New Roman</vt:lpstr>
      <vt:lpstr>Fluxo</vt:lpstr>
      <vt:lpstr>Título:Prevenção do Câncer de Colo de Útero e Controle do Câncer de Mama na Estratégia Saúde da Família Morrinhos do Sul/RS. 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Prevenção do Câncer de Colo de Útero e Controle do Câncer de Mama na Estratégia Saúde da Família Morrinhos do Sul/RS.</vt:lpstr>
      <vt:lpstr>Slide 9</vt:lpstr>
      <vt:lpstr>Melhorar a prevenção e detecção do câncer de colo do útero e de mama na Estratégia Saúde da Família no município de Morrinhos do Sul/RS. </vt:lpstr>
      <vt:lpstr>Melhorar a prevenção e detecção do câncer de colo do útero e de mama na Estratégia Saúde da Família no município de Morrinhos do Sul/RS. </vt:lpstr>
      <vt:lpstr>Melhoria da Atenção à Saúde da Mulher na Prevenção do Câncer  de Colo do Útero e de Mama no PACS Lagoa, Lagoão/RS.</vt:lpstr>
      <vt:lpstr>ANALISES</vt:lpstr>
      <vt:lpstr>objetivo 1: Ampliar a cobertura de detecção precoce do câncer de colo e do câncer de mama.</vt:lpstr>
      <vt:lpstr>objetivo 1: Ampliar a cobertura de detecção precoce do câncer de colo e do câncer de mama.</vt:lpstr>
      <vt:lpstr>Objetivo 2: Melhorar a qualidade do atendimento das mulheres que realizam detecção precoce de câncer de colo de útero e de mama na unidade de saúde. </vt:lpstr>
      <vt:lpstr>objetivo 3: Melhorar a adesão das mulheres à realização de exame citopatológico de colo de útero e mamografia. </vt:lpstr>
      <vt:lpstr>objetivo 3: Melhorar a adesão das mulheres à realização de exame citopatológico de colo de útero e mamografia. </vt:lpstr>
      <vt:lpstr>objetivo 3: Melhorar a adesão das mulheres à realização de exame citopatológico de colo de útero e mamografia. </vt:lpstr>
      <vt:lpstr>objetivo 3: Melhorar a adesão das mulheres à realização de exame citopatológico de colo de útero e mamografia. </vt:lpstr>
      <vt:lpstr>objetivo 4: Melhorar o registro das informações </vt:lpstr>
      <vt:lpstr>objetivo 4: Melhorar o registro das informações </vt:lpstr>
      <vt:lpstr>    Objetivo 5: Mapear as mulheres de risco para câncer de colo de útero e câncer de mama.</vt:lpstr>
      <vt:lpstr>    Objetivo 5: Mapear as mulheres de risco para câncer de colo de útero e câncer de mama.</vt:lpstr>
      <vt:lpstr>objetivo 6: Promover a saúde das mulheres que realizam detecção precoce de câncer de colo de útero e de mama  na unidade de saúde.</vt:lpstr>
      <vt:lpstr>objetivo 6: Promover a saúde das mulheres que realizam detecção precoce de câncer de colo de útero e de mama  na unidade de saúde.</vt:lpstr>
      <vt:lpstr>Discussão</vt:lpstr>
      <vt:lpstr>                 Discussão</vt:lpstr>
      <vt:lpstr>Reflexão crítica pessoal</vt:lpstr>
      <vt:lpstr>Muito 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Julio Rodríguez</dc:creator>
  <cp:lastModifiedBy>User</cp:lastModifiedBy>
  <cp:revision>338</cp:revision>
  <dcterms:created xsi:type="dcterms:W3CDTF">2015-08-11T12:24:31Z</dcterms:created>
  <dcterms:modified xsi:type="dcterms:W3CDTF">2015-11-02T14:40:21Z</dcterms:modified>
</cp:coreProperties>
</file>