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371" r:id="rId16"/>
    <p:sldId id="392" r:id="rId17"/>
    <p:sldId id="372" r:id="rId18"/>
    <p:sldId id="393" r:id="rId19"/>
    <p:sldId id="370" r:id="rId20"/>
    <p:sldId id="373" r:id="rId21"/>
    <p:sldId id="394" r:id="rId22"/>
    <p:sldId id="374" r:id="rId23"/>
    <p:sldId id="395" r:id="rId24"/>
    <p:sldId id="276" r:id="rId25"/>
    <p:sldId id="396" r:id="rId26"/>
    <p:sldId id="375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376" r:id="rId48"/>
    <p:sldId id="377" r:id="rId49"/>
    <p:sldId id="378" r:id="rId50"/>
    <p:sldId id="379" r:id="rId51"/>
    <p:sldId id="381" r:id="rId52"/>
    <p:sldId id="380" r:id="rId53"/>
    <p:sldId id="382" r:id="rId54"/>
    <p:sldId id="383" r:id="rId55"/>
    <p:sldId id="384" r:id="rId56"/>
    <p:sldId id="386" r:id="rId57"/>
    <p:sldId id="385" r:id="rId58"/>
    <p:sldId id="387" r:id="rId59"/>
    <p:sldId id="388" r:id="rId60"/>
    <p:sldId id="389" r:id="rId61"/>
    <p:sldId id="390" r:id="rId62"/>
    <p:sldId id="391" r:id="rId6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>
        <p:scale>
          <a:sx n="77" d="100"/>
          <a:sy n="77" d="100"/>
        </p:scale>
        <p:origin x="-11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u\Desktop\PROVAB\Emanuele_rev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u\Desktop\PROVAB\Emanuele_rev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u\Desktop\PROVAB\Emanuele_rev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u\Desktop\PROVAB\Emanuele_rev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u\Desktop\PROVAB\Emanuele_rev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u\Desktop\PROVAB\Emanuele_rev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u\Desktop\PROVAB\Emanuele_rev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u\Desktop\PROVAB\Emanuele_rev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u\Desktop\PROVAB\Emanuele_rev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u\Desktop\PROVAB\Emanuele_rev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u\Desktop\PROVAB\Emanuele_rev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u\Desktop\PROVAB\Emanuele_rev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u\Desktop\PROVAB\Emanuele_rev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u\Desktop\PROVAB\Emanuele_rev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u\Desktop\PROVAB\Emanuele_rev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u\Desktop\PROVAB\Emanuele_rev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u\Desktop\PROVAB\Emanuele_rev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u\Desktop\PROVAB\Emanuele_rev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u\Desktop\PROVAB\EMANUELE%20COLETA%20DE%20DADOS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u\Desktop\PROVAB\Emanuele_re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dirty="0"/>
              <a:t>Cobertura do programa de atenção ao  hipertenso na unidade de saúde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dLbls>
            <c:showVal val="1"/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7.9567154678548718E-2</c:v>
                </c:pt>
                <c:pt idx="1">
                  <c:v>0.11457670273711019</c:v>
                </c:pt>
                <c:pt idx="2">
                  <c:v>0.1273074474856779</c:v>
                </c:pt>
              </c:numCache>
            </c:numRef>
          </c:val>
        </c:ser>
        <c:axId val="125264640"/>
        <c:axId val="41795968"/>
      </c:barChart>
      <c:catAx>
        <c:axId val="1252646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795968"/>
        <c:crosses val="autoZero"/>
        <c:auto val="1"/>
        <c:lblAlgn val="ctr"/>
        <c:lblOffset val="100"/>
      </c:catAx>
      <c:valAx>
        <c:axId val="4179596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5264640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Indicadores!$R$26</c:f>
              <c:strCache>
                <c:ptCount val="1"/>
                <c:pt idx="0">
                  <c:v>Proporção de diabéticos com prescrição de medicamentos  da lista do Hiperdia ou da Farmácia Popular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dLbls>
            <c:showVal val="1"/>
          </c:dLbls>
          <c:trendline>
            <c:trendlineType val="linear"/>
          </c:trendline>
          <c:cat>
            <c:strRef>
              <c:f>Indicadores!$S$25:$U$25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Indicadores!$S$26:$U$26</c:f>
              <c:numCache>
                <c:formatCode>0.0%</c:formatCode>
                <c:ptCount val="3"/>
                <c:pt idx="0">
                  <c:v>0.85000000000000009</c:v>
                </c:pt>
                <c:pt idx="1">
                  <c:v>0.87096774193548387</c:v>
                </c:pt>
                <c:pt idx="2">
                  <c:v>0.86567164179104472</c:v>
                </c:pt>
              </c:numCache>
            </c:numRef>
          </c:val>
        </c:ser>
        <c:axId val="44200320"/>
        <c:axId val="44201856"/>
      </c:barChart>
      <c:catAx>
        <c:axId val="442003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201856"/>
        <c:crosses val="autoZero"/>
        <c:auto val="1"/>
        <c:lblAlgn val="ctr"/>
        <c:lblOffset val="100"/>
      </c:catAx>
      <c:valAx>
        <c:axId val="4420185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200320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dirty="0"/>
              <a:t>Proporção</a:t>
            </a:r>
            <a:r>
              <a:rPr lang="pt-BR" dirty="0"/>
              <a:t> de hipertensos com estratificação de risco cardiovascular por  exame clínico em dia</a:t>
            </a:r>
          </a:p>
        </c:rich>
      </c:tx>
      <c:layout>
        <c:manualLayout>
          <c:xMode val="edge"/>
          <c:yMode val="edge"/>
          <c:x val="0.12130652725786326"/>
          <c:y val="3.775797256112224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dLbls>
            <c:showVal val="1"/>
          </c:dLbls>
          <c:cat>
            <c:strRef>
              <c:f>Indicadores!$D$36:$F$36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Indicadores!$D$37:$F$37</c:f>
              <c:numCache>
                <c:formatCode>0.0%</c:formatCode>
                <c:ptCount val="3"/>
                <c:pt idx="0">
                  <c:v>0.7280000000000002</c:v>
                </c:pt>
                <c:pt idx="1">
                  <c:v>0.75555555555555565</c:v>
                </c:pt>
                <c:pt idx="2">
                  <c:v>0.73500000000000021</c:v>
                </c:pt>
              </c:numCache>
            </c:numRef>
          </c:val>
        </c:ser>
        <c:axId val="45160704"/>
        <c:axId val="45162496"/>
      </c:barChart>
      <c:catAx>
        <c:axId val="451607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162496"/>
        <c:crosses val="autoZero"/>
        <c:auto val="1"/>
        <c:lblAlgn val="ctr"/>
        <c:lblOffset val="100"/>
      </c:catAx>
      <c:valAx>
        <c:axId val="4516249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16070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Indicadores!$R$37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dLbls>
            <c:showVal val="1"/>
          </c:dLbls>
          <c:cat>
            <c:strRef>
              <c:f>Indicadores!$S$36:$U$36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Indicadores!$S$37:$U$37</c:f>
              <c:numCache>
                <c:formatCode>0.0%</c:formatCode>
                <c:ptCount val="3"/>
                <c:pt idx="0">
                  <c:v>0.85000000000000009</c:v>
                </c:pt>
                <c:pt idx="1">
                  <c:v>0.87096774193548387</c:v>
                </c:pt>
                <c:pt idx="2">
                  <c:v>0.85074626865671654</c:v>
                </c:pt>
              </c:numCache>
            </c:numRef>
          </c:val>
        </c:ser>
        <c:axId val="45199360"/>
        <c:axId val="45200896"/>
      </c:barChart>
      <c:catAx>
        <c:axId val="451993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200896"/>
        <c:crosses val="autoZero"/>
        <c:auto val="1"/>
        <c:lblAlgn val="ctr"/>
        <c:lblOffset val="100"/>
      </c:catAx>
      <c:valAx>
        <c:axId val="4520089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19936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"/>
  <c:chart>
    <c:title>
      <c:txPr>
        <a:bodyPr/>
        <a:lstStyle/>
        <a:p>
          <a:pPr>
            <a:defRPr sz="1400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avaliação odontológica</c:v>
                </c:pt>
              </c:strCache>
            </c:strRef>
          </c:tx>
          <c:dLbls>
            <c:showVal val="1"/>
          </c:dLbls>
          <c:cat>
            <c:strRef>
              <c:f>Indicadores!$D$42:$F$42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Indicadores!$D$43:$F$43</c:f>
              <c:numCache>
                <c:formatCode>0.0%</c:formatCode>
                <c:ptCount val="3"/>
                <c:pt idx="0">
                  <c:v>7.1999999999999995E-2</c:v>
                </c:pt>
                <c:pt idx="1">
                  <c:v>8.888888888888892E-2</c:v>
                </c:pt>
                <c:pt idx="2">
                  <c:v>9.0000000000000024E-2</c:v>
                </c:pt>
              </c:numCache>
            </c:numRef>
          </c:val>
        </c:ser>
        <c:axId val="45241856"/>
        <c:axId val="45243392"/>
      </c:barChart>
      <c:catAx>
        <c:axId val="4524185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5243392"/>
        <c:crosses val="autoZero"/>
        <c:auto val="1"/>
        <c:lblAlgn val="ctr"/>
        <c:lblOffset val="100"/>
      </c:catAx>
      <c:valAx>
        <c:axId val="45243392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5241856"/>
        <c:crosses val="autoZero"/>
        <c:crossBetween val="between"/>
      </c:valAx>
    </c:plotArea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Indicadores!$R$43</c:f>
              <c:strCache>
                <c:ptCount val="1"/>
                <c:pt idx="0">
                  <c:v>Proporção de diabéticos com avaliação odontológica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dLbls>
            <c:showVal val="1"/>
          </c:dLbls>
          <c:cat>
            <c:strRef>
              <c:f>Indicadores!$S$42:$U$42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Indicadores!$S$43:$U$43</c:f>
              <c:numCache>
                <c:formatCode>0.0%</c:formatCode>
                <c:ptCount val="3"/>
                <c:pt idx="0">
                  <c:v>0.17500000000000002</c:v>
                </c:pt>
                <c:pt idx="1">
                  <c:v>0.20967741935483872</c:v>
                </c:pt>
                <c:pt idx="2">
                  <c:v>0.20895522388059704</c:v>
                </c:pt>
              </c:numCache>
            </c:numRef>
          </c:val>
        </c:ser>
        <c:axId val="45267968"/>
        <c:axId val="45282048"/>
      </c:barChart>
      <c:catAx>
        <c:axId val="452679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282048"/>
        <c:crosses val="autoZero"/>
        <c:auto val="1"/>
        <c:lblAlgn val="ctr"/>
        <c:lblOffset val="100"/>
      </c:catAx>
      <c:valAx>
        <c:axId val="4528204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26796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Indicadores!$C$48</c:f>
              <c:strCache>
                <c:ptCount val="1"/>
                <c:pt idx="0">
                  <c:v>Proporção de hipertensos com orientação nutricional sobre alimentação saudável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dLbls>
            <c:showVal val="1"/>
          </c:dLbls>
          <c:cat>
            <c:strRef>
              <c:f>Indicadores!$D$47:$F$47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Indicadores!$D$48:$F$48</c:f>
              <c:numCache>
                <c:formatCode>0.0%</c:formatCode>
                <c:ptCount val="3"/>
                <c:pt idx="0">
                  <c:v>0.83200000000000018</c:v>
                </c:pt>
                <c:pt idx="1">
                  <c:v>0.85555555555555562</c:v>
                </c:pt>
                <c:pt idx="2">
                  <c:v>0.87000000000000022</c:v>
                </c:pt>
              </c:numCache>
            </c:numRef>
          </c:val>
        </c:ser>
        <c:axId val="45343488"/>
        <c:axId val="45345024"/>
      </c:barChart>
      <c:catAx>
        <c:axId val="453434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345024"/>
        <c:crosses val="autoZero"/>
        <c:auto val="1"/>
        <c:lblAlgn val="ctr"/>
        <c:lblOffset val="100"/>
      </c:catAx>
      <c:valAx>
        <c:axId val="4534502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34348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Indicadores!$R$48</c:f>
              <c:strCache>
                <c:ptCount val="1"/>
                <c:pt idx="0">
                  <c:v>Proporção de diabéticos com orientação nutricional sobre alimentação saudável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dLbls>
            <c:showVal val="1"/>
          </c:dLbls>
          <c:cat>
            <c:strRef>
              <c:f>Indicadores!$S$47:$U$47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Indicadores!$S$48:$U$48</c:f>
              <c:numCache>
                <c:formatCode>0.0%</c:formatCode>
                <c:ptCount val="3"/>
                <c:pt idx="0">
                  <c:v>0.95000000000000007</c:v>
                </c:pt>
                <c:pt idx="1">
                  <c:v>0.95161290322580661</c:v>
                </c:pt>
                <c:pt idx="2">
                  <c:v>0.94029850746268662</c:v>
                </c:pt>
              </c:numCache>
            </c:numRef>
          </c:val>
        </c:ser>
        <c:axId val="45369984"/>
        <c:axId val="45388160"/>
      </c:barChart>
      <c:catAx>
        <c:axId val="453699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388160"/>
        <c:crosses val="autoZero"/>
        <c:auto val="1"/>
        <c:lblAlgn val="ctr"/>
        <c:lblOffset val="100"/>
      </c:catAx>
      <c:valAx>
        <c:axId val="4538816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36998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/>
              <a:t>Proporção de hipertensos com orientação sobre a prática de  atividade física regular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135730639543517"/>
          <c:y val="0.28195121951219509"/>
          <c:w val="0.85864269360456646"/>
          <c:h val="0.618797004033033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Indicadores!$C$53</c:f>
              <c:strCache>
                <c:ptCount val="1"/>
                <c:pt idx="0">
                  <c:v>Proporção de hipertensos com orientação sobre a prática de atividade física regular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dLbls>
            <c:showVal val="1"/>
          </c:dLbls>
          <c:cat>
            <c:strRef>
              <c:f>Indicadores!$D$52:$F$52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Indicadores!$D$53:$F$53</c:f>
              <c:numCache>
                <c:formatCode>0.0%</c:formatCode>
                <c:ptCount val="3"/>
                <c:pt idx="0">
                  <c:v>0.8</c:v>
                </c:pt>
                <c:pt idx="1">
                  <c:v>0.83333333333333359</c:v>
                </c:pt>
                <c:pt idx="2">
                  <c:v>0.8500000000000002</c:v>
                </c:pt>
              </c:numCache>
            </c:numRef>
          </c:val>
        </c:ser>
        <c:axId val="45404928"/>
        <c:axId val="45406464"/>
      </c:barChart>
      <c:catAx>
        <c:axId val="454049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406464"/>
        <c:crosses val="autoZero"/>
        <c:auto val="1"/>
        <c:lblAlgn val="ctr"/>
        <c:lblOffset val="100"/>
      </c:catAx>
      <c:valAx>
        <c:axId val="4540646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40492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Indicadores!$R$53</c:f>
              <c:strCache>
                <c:ptCount val="1"/>
                <c:pt idx="0">
                  <c:v>Proporção de diabéticos que receberam orientação sobre a prática de atividade física regular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dLbls>
            <c:showVal val="1"/>
          </c:dLbls>
          <c:cat>
            <c:strRef>
              <c:f>Indicadores!$S$52:$U$52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Indicadores!$S$53:$U$53</c:f>
              <c:numCache>
                <c:formatCode>0.0%</c:formatCode>
                <c:ptCount val="3"/>
                <c:pt idx="0">
                  <c:v>0.9</c:v>
                </c:pt>
                <c:pt idx="1">
                  <c:v>0.91935483870967749</c:v>
                </c:pt>
                <c:pt idx="2">
                  <c:v>0.9104477611940297</c:v>
                </c:pt>
              </c:numCache>
            </c:numRef>
          </c:val>
        </c:ser>
        <c:axId val="45521152"/>
        <c:axId val="45531136"/>
      </c:barChart>
      <c:catAx>
        <c:axId val="455211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531136"/>
        <c:crosses val="autoZero"/>
        <c:auto val="1"/>
        <c:lblAlgn val="ctr"/>
        <c:lblOffset val="100"/>
      </c:catAx>
      <c:valAx>
        <c:axId val="4553113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52115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"/>
  <c:chart>
    <c:title>
      <c:layout/>
      <c:txPr>
        <a:bodyPr/>
        <a:lstStyle/>
        <a:p>
          <a:pPr>
            <a:defRPr sz="1400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Indicadores!$C$58</c:f>
              <c:strCache>
                <c:ptCount val="1"/>
                <c:pt idx="0">
                  <c:v>Proporção de hipertensos que receberam orientação sobre os riscos do tabagismo</c:v>
                </c:pt>
              </c:strCache>
            </c:strRef>
          </c:tx>
          <c:dLbls>
            <c:showVal val="1"/>
          </c:dLbls>
          <c:cat>
            <c:strRef>
              <c:f>Indicadores!$D$57:$F$57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Indicadores!$D$58:$F$58</c:f>
              <c:numCache>
                <c:formatCode>0.0%</c:formatCode>
                <c:ptCount val="3"/>
                <c:pt idx="0">
                  <c:v>0.128</c:v>
                </c:pt>
                <c:pt idx="1">
                  <c:v>0.13333333333333339</c:v>
                </c:pt>
                <c:pt idx="2">
                  <c:v>0.14000000000000001</c:v>
                </c:pt>
              </c:numCache>
            </c:numRef>
          </c:val>
        </c:ser>
        <c:axId val="45637632"/>
        <c:axId val="45639168"/>
      </c:barChart>
      <c:catAx>
        <c:axId val="4563763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5639168"/>
        <c:crosses val="autoZero"/>
        <c:auto val="1"/>
        <c:lblAlgn val="ctr"/>
        <c:lblOffset val="100"/>
      </c:catAx>
      <c:valAx>
        <c:axId val="45639168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5637632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dLbls>
            <c:showVal val="1"/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0.12461059190031154</c:v>
                </c:pt>
                <c:pt idx="1">
                  <c:v>0.19314641744548289</c:v>
                </c:pt>
                <c:pt idx="2">
                  <c:v>0.20872274143302183</c:v>
                </c:pt>
              </c:numCache>
            </c:numRef>
          </c:val>
        </c:ser>
        <c:axId val="116793728"/>
        <c:axId val="116795264"/>
      </c:barChart>
      <c:catAx>
        <c:axId val="1167937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795264"/>
        <c:crosses val="autoZero"/>
        <c:auto val="1"/>
        <c:lblAlgn val="ctr"/>
        <c:lblOffset val="100"/>
      </c:catAx>
      <c:valAx>
        <c:axId val="11679526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79372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Indicadores!$R$58</c:f>
              <c:strCache>
                <c:ptCount val="1"/>
                <c:pt idx="0">
                  <c:v>Proporção de diabéticos que receberam orientação sobre os riscos do tabagismo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dLbls>
            <c:showVal val="1"/>
          </c:dLbls>
          <c:cat>
            <c:strRef>
              <c:f>Indicadores!$S$57:$U$57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Indicadores!$S$58:$U$58</c:f>
              <c:numCache>
                <c:formatCode>0.0%</c:formatCode>
                <c:ptCount val="3"/>
                <c:pt idx="0">
                  <c:v>0.2</c:v>
                </c:pt>
                <c:pt idx="1">
                  <c:v>0.16129032258064518</c:v>
                </c:pt>
                <c:pt idx="2">
                  <c:v>0.16417910447761191</c:v>
                </c:pt>
              </c:numCache>
            </c:numRef>
          </c:val>
        </c:ser>
        <c:axId val="45671936"/>
        <c:axId val="45673472"/>
      </c:barChart>
      <c:catAx>
        <c:axId val="456719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673472"/>
        <c:crosses val="autoZero"/>
        <c:auto val="1"/>
        <c:lblAlgn val="ctr"/>
        <c:lblOffset val="100"/>
      </c:catAx>
      <c:valAx>
        <c:axId val="4567347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67193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dirty="0"/>
              <a:t>Proporção de hipertensos com o exame clínico em dia de acordo com o protocolo</a:t>
            </a:r>
          </a:p>
        </c:rich>
      </c:tx>
      <c:layout>
        <c:manualLayout>
          <c:xMode val="edge"/>
          <c:yMode val="edge"/>
          <c:x val="0.13305406344233911"/>
          <c:y val="2.5015639699150494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solidFill>
              <a:srgbClr val="B83D68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0.80800000000000005</c:v>
                </c:pt>
                <c:pt idx="1">
                  <c:v>0.81111111111111112</c:v>
                </c:pt>
                <c:pt idx="2">
                  <c:v>0.82000000000000017</c:v>
                </c:pt>
              </c:numCache>
            </c:numRef>
          </c:val>
        </c:ser>
        <c:axId val="41813888"/>
        <c:axId val="41815424"/>
      </c:barChart>
      <c:catAx>
        <c:axId val="418138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815424"/>
        <c:crosses val="autoZero"/>
        <c:auto val="1"/>
        <c:lblAlgn val="ctr"/>
        <c:lblOffset val="100"/>
      </c:catAx>
      <c:valAx>
        <c:axId val="4181542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81388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Indicadores!$R$15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dLbls>
            <c:showVal val="1"/>
          </c:dLbls>
          <c:cat>
            <c:strRef>
              <c:f>Indicadores!$S$14:$U$14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Indicadores!$S$15:$U$15</c:f>
              <c:numCache>
                <c:formatCode>0.0%</c:formatCode>
                <c:ptCount val="3"/>
                <c:pt idx="0">
                  <c:v>0.9</c:v>
                </c:pt>
                <c:pt idx="1">
                  <c:v>0.88709677419354849</c:v>
                </c:pt>
                <c:pt idx="2">
                  <c:v>0.88059701492537312</c:v>
                </c:pt>
              </c:numCache>
            </c:numRef>
          </c:val>
        </c:ser>
        <c:axId val="41835904"/>
        <c:axId val="41841792"/>
      </c:barChart>
      <c:catAx>
        <c:axId val="418359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841792"/>
        <c:crosses val="autoZero"/>
        <c:auto val="1"/>
        <c:lblAlgn val="ctr"/>
        <c:lblOffset val="100"/>
      </c:catAx>
      <c:valAx>
        <c:axId val="4184179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83590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/>
              <a:t>Proporção de hipertensos com os exames complementares em dia de acordo com o protocolo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hipertensos com os exames complementares  em dia de acordo com o protocolo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dLbls>
            <c:showVal val="1"/>
          </c:dLbls>
          <c:cat>
            <c:strRef>
              <c:f>Indicadores!$D$19:$F$19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Indicadores!$D$20:$F$20</c:f>
              <c:numCache>
                <c:formatCode>0.0%</c:formatCode>
                <c:ptCount val="3"/>
                <c:pt idx="0">
                  <c:v>0.40800000000000008</c:v>
                </c:pt>
                <c:pt idx="1">
                  <c:v>0.33333333333333331</c:v>
                </c:pt>
                <c:pt idx="2">
                  <c:v>0.3000000000000001</c:v>
                </c:pt>
              </c:numCache>
            </c:numRef>
          </c:val>
        </c:ser>
        <c:axId val="44054016"/>
        <c:axId val="44055552"/>
      </c:barChart>
      <c:catAx>
        <c:axId val="440540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055552"/>
        <c:crosses val="autoZero"/>
        <c:auto val="1"/>
        <c:lblAlgn val="ctr"/>
        <c:lblOffset val="100"/>
      </c:catAx>
      <c:valAx>
        <c:axId val="4405555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05401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Indicadores!$R$20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dLbls>
            <c:showVal val="1"/>
          </c:dLbls>
          <c:cat>
            <c:strRef>
              <c:f>Indicadores!$S$19:$U$19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Indicadores!$S$20:$U$20</c:f>
              <c:numCache>
                <c:formatCode>0.0%</c:formatCode>
                <c:ptCount val="3"/>
                <c:pt idx="0">
                  <c:v>0.57500000000000007</c:v>
                </c:pt>
                <c:pt idx="1">
                  <c:v>0.40322580645161282</c:v>
                </c:pt>
                <c:pt idx="2">
                  <c:v>0.37313432835820898</c:v>
                </c:pt>
              </c:numCache>
            </c:numRef>
          </c:val>
        </c:ser>
        <c:axId val="44084608"/>
        <c:axId val="44106880"/>
      </c:barChart>
      <c:catAx>
        <c:axId val="440846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106880"/>
        <c:crosses val="autoZero"/>
        <c:auto val="1"/>
        <c:lblAlgn val="ctr"/>
        <c:lblOffset val="100"/>
      </c:catAx>
      <c:valAx>
        <c:axId val="4410688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08460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dirty="0"/>
              <a:t>Proporção de hipertensos com prescrição de medicamentos  da lista do </a:t>
            </a:r>
            <a:r>
              <a:rPr lang="pt-BR" sz="1400" dirty="0" err="1"/>
              <a:t>Hiperdia</a:t>
            </a:r>
            <a:r>
              <a:rPr lang="pt-BR" sz="1400" dirty="0"/>
              <a:t> ou da Farmácia Popular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Indicadores!$C$26</c:f>
              <c:strCache>
                <c:ptCount val="1"/>
                <c:pt idx="0">
                  <c:v>Proporção de hipertensos com prescrição de medicamentos  da lista do Hiperdia ou da Farmácia Popular</c:v>
                </c:pt>
              </c:strCache>
            </c:strRef>
          </c:tx>
          <c:spPr>
            <a:gradFill rotWithShape="0">
              <a:gsLst>
                <a:gs pos="0">
                  <a:schemeClr val="accent1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spPr>
              <a:solidFill>
                <a:schemeClr val="accent1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spPr>
              <a:solidFill>
                <a:srgbClr val="B83D68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spPr>
              <a:solidFill>
                <a:srgbClr val="B83D68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showVal val="1"/>
          </c:dLbls>
          <c:cat>
            <c:strRef>
              <c:f>Indicadores!$D$25:$F$25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Indicadores!$D$26:$F$26</c:f>
              <c:numCache>
                <c:formatCode>0.0%</c:formatCode>
                <c:ptCount val="3"/>
                <c:pt idx="0">
                  <c:v>0.92800000000000005</c:v>
                </c:pt>
                <c:pt idx="1">
                  <c:v>0.91666666666666652</c:v>
                </c:pt>
                <c:pt idx="2">
                  <c:v>0.91500000000000004</c:v>
                </c:pt>
              </c:numCache>
            </c:numRef>
          </c:val>
        </c:ser>
        <c:axId val="44144896"/>
        <c:axId val="44146688"/>
      </c:barChart>
      <c:catAx>
        <c:axId val="441448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146688"/>
        <c:crosses val="autoZero"/>
        <c:auto val="1"/>
        <c:lblAlgn val="ctr"/>
        <c:lblOffset val="100"/>
      </c:catAx>
      <c:valAx>
        <c:axId val="4414668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14489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dirty="0"/>
              <a:t>Proporção</a:t>
            </a:r>
            <a:r>
              <a:rPr lang="pt-BR" dirty="0"/>
              <a:t> de diabéticos com prescrição de medicamentos  da lista do </a:t>
            </a:r>
            <a:r>
              <a:rPr lang="pt-BR" dirty="0" err="1"/>
              <a:t>Hiperdia</a:t>
            </a:r>
            <a:r>
              <a:rPr lang="pt-BR" dirty="0"/>
              <a:t> ou da Farmácia Popular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Indicadores!$R$26</c:f>
              <c:strCache>
                <c:ptCount val="1"/>
                <c:pt idx="0">
                  <c:v>Proporção de diabéticos com prescrição de medicamentos  da lista do Hiperdia ou da Farmácia Popular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dLbls>
            <c:showVal val="1"/>
          </c:dLbls>
          <c:cat>
            <c:strRef>
              <c:f>Indicadores!$S$25:$U$25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Indicadores!$S$26:$U$26</c:f>
              <c:numCache>
                <c:formatCode>0.0%</c:formatCode>
                <c:ptCount val="3"/>
                <c:pt idx="0">
                  <c:v>0.85000000000000064</c:v>
                </c:pt>
                <c:pt idx="1">
                  <c:v>0.87096774193548387</c:v>
                </c:pt>
                <c:pt idx="2">
                  <c:v>0.86567164179104472</c:v>
                </c:pt>
              </c:numCache>
            </c:numRef>
          </c:val>
        </c:ser>
        <c:axId val="45105536"/>
        <c:axId val="45107072"/>
      </c:barChart>
      <c:catAx>
        <c:axId val="451055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107072"/>
        <c:crosses val="autoZero"/>
        <c:auto val="1"/>
        <c:lblAlgn val="ctr"/>
        <c:lblOffset val="100"/>
      </c:catAx>
      <c:valAx>
        <c:axId val="4510707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1055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>
        <c:manualLayout>
          <c:xMode val="edge"/>
          <c:yMode val="edge"/>
          <c:x val="0.11801874163319948"/>
          <c:y val="2.5641025641025647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Indicadores!$C$31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solidFill>
              <a:srgbClr val="B83D68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Indicadores!$D$30:$F$30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Indicadores!$D$31:$F$31</c:f>
              <c:numCache>
                <c:formatCode>0.0%</c:formatCode>
                <c:ptCount val="3"/>
                <c:pt idx="0">
                  <c:v>0.9760000000000002</c:v>
                </c:pt>
                <c:pt idx="1">
                  <c:v>0.97777777777777775</c:v>
                </c:pt>
                <c:pt idx="2">
                  <c:v>0.98</c:v>
                </c:pt>
              </c:numCache>
            </c:numRef>
          </c:val>
        </c:ser>
        <c:axId val="45135744"/>
        <c:axId val="45137280"/>
      </c:barChart>
      <c:catAx>
        <c:axId val="451357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137280"/>
        <c:crosses val="autoZero"/>
        <c:auto val="1"/>
        <c:lblAlgn val="ctr"/>
        <c:lblOffset val="100"/>
      </c:catAx>
      <c:valAx>
        <c:axId val="4513728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13574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9656F-D62D-4F63-A83B-2098C5A55BE3}" type="datetimeFigureOut">
              <a:rPr lang="pt-BR" smtClean="0"/>
              <a:pPr/>
              <a:t>16/02/2014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BC0B8-F545-44D9-ABC3-EEA767E8E5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BC0B8-F545-44D9-ABC3-EEA767E8E5AD}" type="slidenum">
              <a:rPr lang="pt-BR" smtClean="0"/>
              <a:pPr/>
              <a:t>20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1" name="Espaço Reservado par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B817369-4B73-4C31-901E-FD552011B221}" type="datetimeFigureOut">
              <a:rPr lang="pt-BR" smtClean="0"/>
              <a:pPr/>
              <a:t>16/02/2014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B98F29A-53A1-4C0B-8C88-C0FCE8A979E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817369-4B73-4C31-901E-FD552011B221}" type="datetimeFigureOut">
              <a:rPr lang="pt-BR" smtClean="0"/>
              <a:pPr/>
              <a:t>16/02/2014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8F29A-53A1-4C0B-8C88-C0FCE8A979E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B817369-4B73-4C31-901E-FD552011B221}" type="datetimeFigureOut">
              <a:rPr lang="pt-BR" smtClean="0"/>
              <a:pPr/>
              <a:t>16/02/2014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B98F29A-53A1-4C0B-8C88-C0FCE8A979E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817369-4B73-4C31-901E-FD552011B221}" type="datetimeFigureOut">
              <a:rPr lang="pt-BR" smtClean="0"/>
              <a:pPr/>
              <a:t>16/02/2014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8F29A-53A1-4C0B-8C88-C0FCE8A979E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B817369-4B73-4C31-901E-FD552011B221}" type="datetimeFigureOut">
              <a:rPr lang="pt-BR" smtClean="0"/>
              <a:pPr/>
              <a:t>16/02/2014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B98F29A-53A1-4C0B-8C88-C0FCE8A979E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817369-4B73-4C31-901E-FD552011B221}" type="datetimeFigureOut">
              <a:rPr lang="pt-BR" smtClean="0"/>
              <a:pPr/>
              <a:t>16/02/2014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8F29A-53A1-4C0B-8C88-C0FCE8A979E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817369-4B73-4C31-901E-FD552011B221}" type="datetimeFigureOut">
              <a:rPr lang="pt-BR" smtClean="0"/>
              <a:pPr/>
              <a:t>16/02/2014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8F29A-53A1-4C0B-8C88-C0FCE8A979E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817369-4B73-4C31-901E-FD552011B221}" type="datetimeFigureOut">
              <a:rPr lang="pt-BR" smtClean="0"/>
              <a:pPr/>
              <a:t>16/02/2014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8F29A-53A1-4C0B-8C88-C0FCE8A979E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B817369-4B73-4C31-901E-FD552011B221}" type="datetimeFigureOut">
              <a:rPr lang="pt-BR" smtClean="0"/>
              <a:pPr/>
              <a:t>16/02/2014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8F29A-53A1-4C0B-8C88-C0FCE8A979E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817369-4B73-4C31-901E-FD552011B221}" type="datetimeFigureOut">
              <a:rPr lang="pt-BR" smtClean="0"/>
              <a:pPr/>
              <a:t>16/02/2014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8F29A-53A1-4C0B-8C88-C0FCE8A979E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817369-4B73-4C31-901E-FD552011B221}" type="datetimeFigureOut">
              <a:rPr lang="pt-BR" smtClean="0"/>
              <a:pPr/>
              <a:t>16/02/2014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8F29A-53A1-4C0B-8C88-C0FCE8A979E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B817369-4B73-4C31-901E-FD552011B221}" type="datetimeFigureOut">
              <a:rPr lang="pt-BR" smtClean="0"/>
              <a:pPr/>
              <a:t>16/02/2014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B98F29A-53A1-4C0B-8C88-C0FCE8A979E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3254" y="2916243"/>
            <a:ext cx="5600712" cy="2584459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Melhoria da atenção aos adultos portadores de hipertensão arterial sistêmica e/ou diabetes mellitus, UBS - </a:t>
            </a:r>
            <a:r>
              <a:rPr lang="pt-BR" sz="31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Parque </a:t>
            </a:r>
            <a:r>
              <a:rPr lang="pt-BR" sz="31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Oásis, Caxias </a:t>
            </a:r>
            <a:r>
              <a:rPr lang="pt-BR" sz="31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 </a:t>
            </a:r>
            <a:r>
              <a:rPr lang="pt-BR" sz="31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Sul, </a:t>
            </a:r>
            <a:r>
              <a:rPr lang="pt-BR" sz="31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RS</a:t>
            </a:r>
            <a:r>
              <a:rPr lang="pt-BR" sz="3100" dirty="0"/>
              <a:t/>
            </a:r>
            <a:br>
              <a:rPr lang="pt-BR" sz="3100" dirty="0"/>
            </a:br>
            <a:endParaRPr lang="pt-BR" sz="31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612" y="6000768"/>
            <a:ext cx="6400800" cy="1071570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Emanuele Grizon da Costa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Fevereiro, 2014.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14752"/>
            <a:ext cx="1857388" cy="150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http://www2.ufpel.edu.br/iqg/db/e-book%20Plantas%20Transgenicas/capa/logo%20core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1785950" cy="16430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Nas próximas consultas, a ficha-espelho era separada junto com o prontuário do paciente para o médico atualizá-la.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Semanalmente, o médico atualizou a planilha de coleta dos dados.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Visitas domiciliares, grupo HIPERDIA, salas de espera, gerando informação e promoção à saúde. 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Monitorado o enfoque das orientações nas consultas médicas 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Melhorado o acolhimento destes pacientes, priorizando em caso de urgência, permitindo acesso às consultas médicas e odontológicas. Realizado através da organização da agenda.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 Verificado se as condições dos materiais mínimos estavam adequadas.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Capacitação da equipe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Monitorado a realização dos exames clínicos e complementares e o acesso as prescrições médicas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Monitorar a estratificação de risco cardiovascular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Verificado se o paciente já está cadastrado no HIPERDIA municipal.</a:t>
            </a:r>
          </a:p>
          <a:p>
            <a:pPr>
              <a:buNone/>
            </a:pP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pt-BR" dirty="0" smtClean="0"/>
              <a:t>Ampliar a cobertura à hipertensos e/ou diabéticos.</a:t>
            </a:r>
          </a:p>
          <a:p>
            <a:pPr algn="just">
              <a:lnSpc>
                <a:spcPct val="160000"/>
              </a:lnSpc>
            </a:pPr>
            <a:r>
              <a:rPr lang="pt-BR" dirty="0" smtClean="0"/>
              <a:t>Melhorar a adesão do hipertenso e/ou diabético ao programa.</a:t>
            </a:r>
          </a:p>
          <a:p>
            <a:pPr algn="just">
              <a:lnSpc>
                <a:spcPct val="160000"/>
              </a:lnSpc>
            </a:pPr>
            <a:r>
              <a:rPr lang="pt-BR" dirty="0" smtClean="0"/>
              <a:t>Melhorar a qualidade do atendimento ao paciente HAS e/ou DM realizado na UBS.</a:t>
            </a:r>
          </a:p>
          <a:p>
            <a:pPr algn="just">
              <a:lnSpc>
                <a:spcPct val="160000"/>
              </a:lnSpc>
            </a:pPr>
            <a:r>
              <a:rPr lang="pt-BR" dirty="0" smtClean="0"/>
              <a:t>Melhorar o registro das informações.</a:t>
            </a:r>
          </a:p>
          <a:p>
            <a:pPr algn="just">
              <a:lnSpc>
                <a:spcPct val="160000"/>
              </a:lnSpc>
            </a:pPr>
            <a:r>
              <a:rPr lang="pt-BR" dirty="0" smtClean="0"/>
              <a:t>Mapear hipertensos e  diabéticos de risco para doença cardiovascular.</a:t>
            </a:r>
          </a:p>
          <a:p>
            <a:pPr algn="just">
              <a:lnSpc>
                <a:spcPct val="160000"/>
              </a:lnSpc>
            </a:pPr>
            <a:r>
              <a:rPr lang="pt-BR" dirty="0" smtClean="0"/>
              <a:t>Promoção da saúde.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Ampliar a cobertura à hipertensos e/ou diabéticos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Cadastrar 15% dos hipertensos da área de abrangência no Programa de Atenção à Hipertensão Arterial e à Diabetes Mellitus da unidade de saúde</a:t>
            </a:r>
          </a:p>
          <a:p>
            <a:pPr algn="just">
              <a:lnSpc>
                <a:spcPct val="150000"/>
              </a:lnSpc>
            </a:pPr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Cadastrar 15% dos diabéticos da área de abrangência no Programa de Atenção à Hipertensão Arterial e à Diabetes Mellitus da unidade de saúde.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57298"/>
            <a:ext cx="7239000" cy="464347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pt-BR" dirty="0" smtClean="0"/>
          </a:p>
          <a:p>
            <a:pPr algn="just">
              <a:lnSpc>
                <a:spcPct val="150000"/>
              </a:lnSpc>
            </a:pPr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Cadastrar 15% dos hipertensos da área de abrangência no Programa de Atenção à Hipertensão Arterial e à Diabetes Mellitus da unidade de saúde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7239000" cy="107157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 Meta 01: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00504"/>
            <a:ext cx="7239000" cy="245523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O total de pacientes estimado para a área é de 1571.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Foram cadastrados 200 pacientes.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1643042" y="500042"/>
          <a:ext cx="5000660" cy="259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57298"/>
            <a:ext cx="7239000" cy="366967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endParaRPr lang="pt-BR" dirty="0" smtClean="0"/>
          </a:p>
          <a:p>
            <a:pPr algn="just">
              <a:lnSpc>
                <a:spcPct val="150000"/>
              </a:lnSpc>
            </a:pPr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Cadastrar 15% dos diabéticos da área de abrangência no Programa de Atenção à Hipertensão Arterial e à Diabetes Mellitus da unidade de saúde.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02: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786190"/>
            <a:ext cx="7239000" cy="266954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O total de diabéticos estimado para a área da UBS é de 321.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Foram cadastrados 67 pacientes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Iniciou com 40 pacientes, seguido de 64 e 67 pacientes </a:t>
            </a:r>
          </a:p>
          <a:p>
            <a:pPr algn="just">
              <a:buNone/>
            </a:pPr>
            <a:endParaRPr lang="pt-BR" sz="2000" dirty="0" smtClean="0"/>
          </a:p>
          <a:p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2000232" y="857232"/>
          <a:ext cx="4544546" cy="2641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39000" cy="1105874"/>
          </a:xfrm>
        </p:spPr>
        <p:txBody>
          <a:bodyPr>
            <a:normAutofit fontScale="90000"/>
          </a:bodyPr>
          <a:lstStyle/>
          <a:p>
            <a:r>
              <a:rPr lang="pt-BR" sz="3100" dirty="0" smtClean="0"/>
              <a:t>Melhorar a qualidade do atendimento ao paciente HAS e/ou DM realizado na UBS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sz="2400" dirty="0" smtClean="0"/>
              <a:t>Realizar exame clínico apropriado em 100% dos hipertensos cadastrados.</a:t>
            </a:r>
          </a:p>
          <a:p>
            <a:pPr algn="just">
              <a:lnSpc>
                <a:spcPct val="170000"/>
              </a:lnSpc>
            </a:pPr>
            <a:r>
              <a:rPr lang="pt-BR" sz="2400" dirty="0" smtClean="0"/>
              <a:t>Realizar exame clínico apropriado em 100% dos diabéticos.</a:t>
            </a:r>
          </a:p>
          <a:p>
            <a:pPr algn="just">
              <a:lnSpc>
                <a:spcPct val="170000"/>
              </a:lnSpc>
            </a:pPr>
            <a:r>
              <a:rPr lang="pt-BR" sz="2400" dirty="0" smtClean="0"/>
              <a:t>Garantir a 100% dos hipertensos a realização de exames complementares em dia de acordo com o protocolo.</a:t>
            </a:r>
          </a:p>
          <a:p>
            <a:pPr algn="just">
              <a:lnSpc>
                <a:spcPct val="170000"/>
              </a:lnSpc>
            </a:pPr>
            <a:r>
              <a:rPr lang="pt-BR" sz="2400" dirty="0" smtClean="0"/>
              <a:t>Garantir a 100% dos diabéticos cadastrados a realização de exames complementares em dia de acordo com o protocolo.</a:t>
            </a:r>
          </a:p>
          <a:p>
            <a:pPr algn="just">
              <a:lnSpc>
                <a:spcPct val="170000"/>
              </a:lnSpc>
            </a:pPr>
            <a:r>
              <a:rPr lang="pt-BR" sz="2400" dirty="0" smtClean="0"/>
              <a:t>Garantir a totalidade da prescrição de medicamentos da farmácia popular para 90% dos hipertensos cadastrados na unidade de saúde.</a:t>
            </a:r>
          </a:p>
          <a:p>
            <a:pPr algn="just">
              <a:lnSpc>
                <a:spcPct val="170000"/>
              </a:lnSpc>
            </a:pPr>
            <a:r>
              <a:rPr lang="pt-BR" sz="2400" dirty="0" smtClean="0"/>
              <a:t>Garantir a totalidade da prescrição de medicamentos da farmácia popular para 90% dos diabéticos cadastrados na unidade de saúde.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Introdução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HAS </a:t>
            </a:r>
            <a:r>
              <a:rPr lang="pt-BR" sz="2400" dirty="0"/>
              <a:t>e o DM são doenças crônicas muito </a:t>
            </a:r>
            <a:r>
              <a:rPr lang="pt-BR" sz="2400" dirty="0" smtClean="0"/>
              <a:t>prevalentes, além de serem os principais fatores </a:t>
            </a:r>
            <a:r>
              <a:rPr lang="pt-BR" sz="2400" dirty="0"/>
              <a:t>de risco para </a:t>
            </a:r>
            <a:r>
              <a:rPr lang="pt-BR" sz="2400" dirty="0" smtClean="0"/>
              <a:t>complicações como AVC, IAM e DRC.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A atenção básica pode atuar de forma significativa tanto na prevenção, como no tratamento farmacológico e não farmacológico, sempre focando nas mudanças de estilo de vida.</a:t>
            </a:r>
          </a:p>
          <a:p>
            <a:pPr algn="just">
              <a:buNone/>
            </a:pPr>
            <a:r>
              <a:rPr lang="pt-BR" sz="2800" dirty="0" smtClean="0"/>
              <a:t> 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71678"/>
            <a:ext cx="7239000" cy="342902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pt-BR" sz="2800" dirty="0" smtClean="0"/>
          </a:p>
          <a:p>
            <a:pPr algn="just">
              <a:lnSpc>
                <a:spcPct val="150000"/>
              </a:lnSpc>
            </a:pPr>
            <a:r>
              <a:rPr lang="pt-BR" sz="2800" dirty="0" smtClean="0"/>
              <a:t>Realizar exame clínico apropriado em 100% dos hipertensos cadastrados.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03: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571876"/>
            <a:ext cx="7239000" cy="2883860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sz="3300" dirty="0" smtClean="0"/>
              <a:t>O exame clínico estava completo em 164 deles.</a:t>
            </a:r>
          </a:p>
          <a:p>
            <a:pPr algn="just">
              <a:lnSpc>
                <a:spcPct val="170000"/>
              </a:lnSpc>
            </a:pPr>
            <a:r>
              <a:rPr lang="pt-BR" sz="3300" dirty="0" smtClean="0"/>
              <a:t>No primeiro mês, 101 pacientes, no segundo,146 e no terceiro, 164. </a:t>
            </a:r>
          </a:p>
          <a:p>
            <a:pPr algn="just">
              <a:lnSpc>
                <a:spcPct val="170000"/>
              </a:lnSpc>
            </a:pPr>
            <a:r>
              <a:rPr lang="pt-BR" sz="3300" dirty="0" smtClean="0"/>
              <a:t>Os pacientes que não estavam com o exame clínico em dia, em sua maioria, eram os pacientes cadastrados no grupo HIPERDIA.  </a:t>
            </a:r>
          </a:p>
          <a:p>
            <a:pPr>
              <a:lnSpc>
                <a:spcPct val="160000"/>
              </a:lnSpc>
            </a:pPr>
            <a:endParaRPr lang="pt-BR" dirty="0"/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1714480" y="500042"/>
          <a:ext cx="4891087" cy="2538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143116"/>
            <a:ext cx="7239000" cy="396272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Realizar exame clínico apropriado em 100% dos diabéticos.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04: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571876"/>
            <a:ext cx="7239000" cy="2883860"/>
          </a:xfrm>
        </p:spPr>
        <p:txBody>
          <a:bodyPr>
            <a:normAutofit fontScale="77500" lnSpcReduction="20000"/>
          </a:bodyPr>
          <a:lstStyle/>
          <a:p>
            <a:pPr marL="0" indent="449263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pt-BR" sz="2800" dirty="0" smtClean="0">
                <a:ea typeface="Calibri" pitchFamily="34" charset="0"/>
                <a:cs typeface="Arial" pitchFamily="34" charset="0"/>
              </a:rPr>
              <a:t>Dos 67 cadastrados, 59 estavam em dia com exame clínico.</a:t>
            </a:r>
          </a:p>
          <a:p>
            <a:pPr marL="0" indent="449263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pt-BR" sz="2800" dirty="0" smtClean="0">
                <a:ea typeface="Calibri" pitchFamily="34" charset="0"/>
                <a:cs typeface="Arial" pitchFamily="34" charset="0"/>
              </a:rPr>
              <a:t>Houve uma progressão decrescente em percentual. </a:t>
            </a:r>
          </a:p>
          <a:p>
            <a:pPr marL="0" indent="449263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pt-BR" sz="2800" dirty="0" smtClean="0">
                <a:ea typeface="Calibri" pitchFamily="34" charset="0"/>
                <a:cs typeface="Arial" pitchFamily="34" charset="0"/>
              </a:rPr>
              <a:t>Em números absolutos, 36, 55 e 59 paciente.</a:t>
            </a:r>
          </a:p>
          <a:p>
            <a:pPr marL="0" indent="449263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pt-BR" sz="2800" dirty="0" smtClean="0">
                <a:ea typeface="Calibri" pitchFamily="34" charset="0"/>
                <a:cs typeface="Arial" pitchFamily="34" charset="0"/>
              </a:rPr>
              <a:t> Variação da amostra.</a:t>
            </a:r>
            <a:endParaRPr lang="pt-BR" sz="2800" dirty="0" smtClean="0">
              <a:cs typeface="Arial" pitchFamily="34" charset="0"/>
            </a:endParaRPr>
          </a:p>
          <a:p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1785918" y="714356"/>
          <a:ext cx="4468346" cy="249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143116"/>
            <a:ext cx="7543824" cy="371477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Garantir a 100% dos hipertensos a realização de exames complementares em dia de acordo com o protocolo.</a:t>
            </a:r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05: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3857628"/>
            <a:ext cx="7239000" cy="281242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Apenas 60 pacientes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ECG: dificuldade no agendamento e por não ser realizado na unidade. 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No primeiro mês, 51 pacientes e nos meses seguintes, 60 pacientes.</a:t>
            </a:r>
          </a:p>
          <a:p>
            <a:endParaRPr lang="pt-BR" sz="2800" dirty="0" smtClean="0"/>
          </a:p>
          <a:p>
            <a:endParaRPr lang="pt-BR" sz="2800" dirty="0" smtClean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1357290" y="500042"/>
          <a:ext cx="5357850" cy="2586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428868"/>
            <a:ext cx="7239000" cy="3891286"/>
          </a:xfrm>
        </p:spPr>
        <p:txBody>
          <a:bodyPr/>
          <a:lstStyle/>
          <a:p>
            <a:pPr algn="just"/>
            <a:r>
              <a:rPr lang="pt-BR" sz="2800" dirty="0" smtClean="0"/>
              <a:t>Garantir a 100% dos diabéticos cadastrados a realização de exames complementares em dia de acordo com o protocolo.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06: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786190"/>
            <a:ext cx="7615262" cy="233997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pt-BR" sz="2400" dirty="0" smtClean="0"/>
              <a:t>Baixa taxa de pacientes, apenas 25.  </a:t>
            </a:r>
          </a:p>
          <a:p>
            <a:pPr algn="just">
              <a:lnSpc>
                <a:spcPct val="160000"/>
              </a:lnSpc>
            </a:pPr>
            <a:r>
              <a:rPr lang="pt-BR" sz="2400" dirty="0" smtClean="0"/>
              <a:t>Causas para não ter alcançado a meta são as mesmas do grupo dos hipertensos. </a:t>
            </a:r>
          </a:p>
          <a:p>
            <a:pPr algn="just">
              <a:lnSpc>
                <a:spcPct val="160000"/>
              </a:lnSpc>
            </a:pPr>
            <a:r>
              <a:rPr lang="pt-BR" sz="2400" dirty="0" smtClean="0"/>
              <a:t>Iniciou com 23 diabéticos e no segundo e terceiro meses, permaneceram 25 pacientes.</a:t>
            </a:r>
          </a:p>
          <a:p>
            <a:pPr algn="just"/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2143108" y="857232"/>
          <a:ext cx="4458821" cy="2558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786058"/>
            <a:ext cx="7472386" cy="257176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Garantir a totalidade da prescrição de medicamentos da farmácia popular para 90% dos hipertensos cadastrados na unidade de saúde.</a:t>
            </a:r>
          </a:p>
          <a:p>
            <a:pPr algn="just"/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07: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714752"/>
            <a:ext cx="7615262" cy="278608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A meta foi alcançada satisfatoriamente, com 183 pacientes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Os outros quase 10% dos pacientes possuem medicações prescritas por médicos do convênio.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Fibratos.</a:t>
            </a:r>
          </a:p>
          <a:p>
            <a:pPr algn="just"/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1714480" y="785794"/>
          <a:ext cx="5072098" cy="250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Caxias do Sul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4488"/>
            <a:ext cx="7239000" cy="484632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Região Nordeste do Rio Grande do Sul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Possui cerca de 430 mil habitantes, com grande predomínio dos habitantes na área urbana.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Possui rede de atenção primária, secundária e terciária, sendo referência de muitos municípios da serra gaúcha.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46 UBS, sendo 35 ESF em 22 UBS.</a:t>
            </a:r>
          </a:p>
          <a:p>
            <a:pPr>
              <a:lnSpc>
                <a:spcPct val="150000"/>
              </a:lnSpc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2214554"/>
            <a:ext cx="7543824" cy="4340261"/>
          </a:xfrm>
        </p:spPr>
        <p:txBody>
          <a:bodyPr/>
          <a:lstStyle/>
          <a:p>
            <a:pPr algn="just"/>
            <a:r>
              <a:rPr lang="pt-BR" sz="2400" dirty="0" smtClean="0"/>
              <a:t>Garantir a totalidade da prescrição de medicamentos da farmácia popular para 90% dos diabéticos cadastrados na unidade de saúde.</a:t>
            </a:r>
          </a:p>
          <a:p>
            <a:pPr algn="just"/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08: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714752"/>
            <a:ext cx="7543824" cy="264320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pt-BR" sz="2400" dirty="0" smtClean="0"/>
              <a:t>58 diabéticos enquadravam-se nesse indicador.</a:t>
            </a:r>
          </a:p>
          <a:p>
            <a:pPr algn="just">
              <a:lnSpc>
                <a:spcPct val="160000"/>
              </a:lnSpc>
            </a:pPr>
            <a:r>
              <a:rPr lang="pt-BR" sz="2400" dirty="0" smtClean="0"/>
              <a:t>Pouco abaixo da meta.</a:t>
            </a:r>
          </a:p>
          <a:p>
            <a:pPr algn="just">
              <a:lnSpc>
                <a:spcPct val="160000"/>
              </a:lnSpc>
            </a:pPr>
            <a:r>
              <a:rPr lang="pt-BR" sz="2400" dirty="0" smtClean="0"/>
              <a:t>Os outros nove pacientes faziam uso de medicações prescritas pelo médico assistente do convênio de saúde ou fazem uso de fibratos. </a:t>
            </a:r>
          </a:p>
          <a:p>
            <a:pPr algn="just"/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1857356" y="642918"/>
          <a:ext cx="4857784" cy="2673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7239000" cy="60863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>Melhorar o registro das informações</a:t>
            </a:r>
            <a:r>
              <a:rPr lang="pt-BR" sz="4000" dirty="0" smtClean="0"/>
              <a:t/>
            </a:r>
            <a:br>
              <a:rPr lang="pt-BR" sz="4000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5926"/>
            <a:ext cx="7543824" cy="4340237"/>
          </a:xfrm>
        </p:spPr>
        <p:txBody>
          <a:bodyPr/>
          <a:lstStyle/>
          <a:p>
            <a:pPr algn="just"/>
            <a:r>
              <a:rPr lang="pt-BR" sz="2400" dirty="0" smtClean="0"/>
              <a:t>Manter ficha de acompanhamento de 80% dos  hipertensos cadastrados na unidade de saúde.</a:t>
            </a:r>
          </a:p>
          <a:p>
            <a:pPr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Manter ficha de acompanhamento de 80% dos  diabéticos cadastrados na unidade de saúde.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643182"/>
            <a:ext cx="7543824" cy="328614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Manter ficha de acompanhamento de 80% dos  hipertensos cadastrados na unidade de saúde.</a:t>
            </a:r>
          </a:p>
          <a:p>
            <a:pPr algn="just">
              <a:lnSpc>
                <a:spcPct val="150000"/>
              </a:lnSpc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09: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571876"/>
            <a:ext cx="7615262" cy="255428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Esse indicador alcançou níveis excelentes.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Os números foram crescendo progressivamente, mostrando uma tendência positiva de melhorar os registros.</a:t>
            </a:r>
          </a:p>
          <a:p>
            <a:pPr algn="just"/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Chart 2"/>
          <p:cNvGraphicFramePr>
            <a:graphicFrameLocks/>
          </p:cNvGraphicFramePr>
          <p:nvPr/>
        </p:nvGraphicFramePr>
        <p:xfrm>
          <a:off x="1928794" y="785794"/>
          <a:ext cx="4743450" cy="247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285992"/>
            <a:ext cx="7472386" cy="38576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Manter ficha de acompanhamento de 80% dos  diabéticos cadastrados na unidade de saúde.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10: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500438"/>
            <a:ext cx="7615262" cy="262572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Atingiu números excelentes, chegando a 66 dos 67 pacientes.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No primeiro mês, 39 pacientes estavam com os registros adequados, no segundo mês, 61 e no último mês, 66 pacientes.</a:t>
            </a:r>
          </a:p>
          <a:p>
            <a:pPr algn="just"/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2071670" y="714356"/>
          <a:ext cx="4554071" cy="2656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472386" cy="1357322"/>
          </a:xfrm>
        </p:spPr>
        <p:txBody>
          <a:bodyPr>
            <a:noAutofit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Mapear hipertensos e  diabéticos de risco para doença cardiovascular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57430"/>
            <a:ext cx="7543824" cy="3768733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Realizar estratificação do risco cardiovascular em 50% dos hipertensos cadastrados na unidade de saúde. </a:t>
            </a:r>
          </a:p>
          <a:p>
            <a:pPr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 Realizar estratificação do risco cardiovascular em 50% dos diabéticos cadastrados na unidade de saúde.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214554"/>
            <a:ext cx="7500990" cy="4054509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Realizar estratificação do risco cardiovascular em 50% dos hipertensos cadastrados na unidade de saúde. </a:t>
            </a:r>
          </a:p>
          <a:p>
            <a:pPr algn="just"/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11: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57562"/>
            <a:ext cx="7686700" cy="321471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RCV em 147 pacientes, ultrapassando com sucesso a meta.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Demonstra  um bom índice de exames laboratoriais em dia.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Um menor índice no último mês ocorreu em decorrência dos pacientes ainda não terem retornado com os resultados até o final da intervenção.</a:t>
            </a:r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2000232" y="428604"/>
          <a:ext cx="4681538" cy="259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UBS Parque Oásis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Unidade Mista: 2 ESF + ginecologista 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1 odontólogo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Cerca de 10 mil usuários.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Puericultura até 2 anos é bem organizada, com excelente qualidade de registro. Porém, após não há controle.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Pré-natal é a ação mais organizada.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428868"/>
            <a:ext cx="7615262" cy="421484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Realizar estratificação do risco cardiovascular em 50% dos diabéticos cadastrados na unidade de saúde.</a:t>
            </a:r>
          </a:p>
          <a:p>
            <a:pPr algn="just"/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12: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714752"/>
            <a:ext cx="7472386" cy="241141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Também ultrapassou a meta.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Foi calculado o RCV de 57 pacientes.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No primeiro mês, 34, no segundo mês 54 pacientes e no mês 3, 57 pacientes.</a:t>
            </a:r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2071670" y="1000108"/>
          <a:ext cx="4563596" cy="2544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r>
              <a:rPr lang="pt-BR" dirty="0" smtClean="0"/>
              <a:t>Promoção da saúde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7615262" cy="507209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BR" dirty="0" smtClean="0"/>
              <a:t>Garantir avaliação odontológica a 20% dos pacientes hipertensos cadastrados. </a:t>
            </a:r>
          </a:p>
          <a:p>
            <a:pPr algn="just">
              <a:lnSpc>
                <a:spcPct val="120000"/>
              </a:lnSpc>
            </a:pPr>
            <a:r>
              <a:rPr lang="pt-BR" dirty="0" smtClean="0"/>
              <a:t>Garantir avaliação odontológica a 20% dos pacientes diabéticos cadastrados. </a:t>
            </a:r>
          </a:p>
          <a:p>
            <a:pPr algn="just">
              <a:lnSpc>
                <a:spcPct val="120000"/>
              </a:lnSpc>
            </a:pPr>
            <a:r>
              <a:rPr lang="pt-BR" dirty="0" smtClean="0"/>
              <a:t>Garantir orientação nutricional sobre alimentação saudável a 100% dos hipertensos.</a:t>
            </a:r>
          </a:p>
          <a:p>
            <a:pPr algn="just">
              <a:lnSpc>
                <a:spcPct val="120000"/>
              </a:lnSpc>
            </a:pPr>
            <a:r>
              <a:rPr lang="pt-BR" dirty="0" smtClean="0"/>
              <a:t>Garantir orientação nutricional sobre alimentação saudável a 100% dos diabéticos.</a:t>
            </a:r>
          </a:p>
          <a:p>
            <a:pPr algn="just">
              <a:lnSpc>
                <a:spcPct val="120000"/>
              </a:lnSpc>
            </a:pPr>
            <a:r>
              <a:rPr lang="pt-BR" dirty="0" smtClean="0"/>
              <a:t>Garantir orientação em relação à prática de atividade física regular  a 100% dos pacientes hipertensos.</a:t>
            </a:r>
          </a:p>
          <a:p>
            <a:pPr algn="just">
              <a:lnSpc>
                <a:spcPct val="120000"/>
              </a:lnSpc>
            </a:pPr>
            <a:r>
              <a:rPr lang="pt-BR" dirty="0" smtClean="0"/>
              <a:t> Garantir orientação em relação à prática de atividade física regular  a 100% dos pacientes diabéticos.</a:t>
            </a:r>
          </a:p>
          <a:p>
            <a:pPr algn="just">
              <a:lnSpc>
                <a:spcPct val="120000"/>
              </a:lnSpc>
            </a:pPr>
            <a:r>
              <a:rPr lang="pt-BR" dirty="0" smtClean="0"/>
              <a:t>Garantir orientação  sobre os riscos do tabagismo a 100% dos pacientes hipertensos.</a:t>
            </a:r>
          </a:p>
          <a:p>
            <a:pPr algn="just">
              <a:lnSpc>
                <a:spcPct val="120000"/>
              </a:lnSpc>
            </a:pPr>
            <a:r>
              <a:rPr lang="pt-BR" dirty="0" smtClean="0"/>
              <a:t>Garantir orientação  sobre os riscos do tabagismo a 100% dos pacientes diabéticos</a:t>
            </a:r>
            <a:r>
              <a:rPr lang="pt-BR" sz="2400" dirty="0" smtClean="0"/>
              <a:t>.</a:t>
            </a:r>
          </a:p>
          <a:p>
            <a:pPr algn="just">
              <a:lnSpc>
                <a:spcPct val="120000"/>
              </a:lnSpc>
              <a:buNone/>
            </a:pPr>
            <a:endParaRPr lang="pt-BR" sz="2400" dirty="0" smtClean="0"/>
          </a:p>
          <a:p>
            <a:pPr algn="just">
              <a:lnSpc>
                <a:spcPct val="120000"/>
              </a:lnSpc>
            </a:pPr>
            <a:endParaRPr lang="pt-BR" sz="2400" dirty="0" smtClean="0"/>
          </a:p>
          <a:p>
            <a:pPr>
              <a:lnSpc>
                <a:spcPct val="120000"/>
              </a:lnSpc>
              <a:buNone/>
            </a:pPr>
            <a:endParaRPr lang="pt-BR" dirty="0" smtClean="0"/>
          </a:p>
          <a:p>
            <a:pPr>
              <a:lnSpc>
                <a:spcPct val="120000"/>
              </a:lnSpc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357430"/>
            <a:ext cx="7572428" cy="378621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Garantir avaliação odontológica a 20% dos pacientes hipertensos cadastrados. 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13: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643314"/>
            <a:ext cx="7615262" cy="24828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Apenas 18 pacientes.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Baixa oferta de consultas.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No primeiro mês, 9 pacientes, seguido de 16 e 18 pacientes.</a:t>
            </a:r>
          </a:p>
          <a:p>
            <a:pPr algn="just">
              <a:lnSpc>
                <a:spcPct val="150000"/>
              </a:lnSpc>
              <a:buNone/>
            </a:pPr>
            <a:endParaRPr lang="pt-BR" sz="2400" dirty="0" smtClean="0"/>
          </a:p>
          <a:p>
            <a:pPr algn="just">
              <a:lnSpc>
                <a:spcPct val="150000"/>
              </a:lnSpc>
            </a:pPr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1928794" y="500042"/>
          <a:ext cx="4681538" cy="233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1928794" y="428604"/>
            <a:ext cx="4786346" cy="2428892"/>
          </a:xfrm>
          <a:prstGeom prst="rect">
            <a:avLst/>
          </a:prstGeom>
          <a:noFill/>
          <a:ln w="3175">
            <a:solidFill>
              <a:schemeClr val="tx1">
                <a:alpha val="9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143116"/>
            <a:ext cx="7543824" cy="414340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Garantir avaliação odontológica a 20% dos pacientes diabéticos cadastrados. </a:t>
            </a:r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14: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786190"/>
            <a:ext cx="7543824" cy="271464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O indicador foi mais positivo, 14 pacientes.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Maior facilidade de agendamento das consultas desse grupo prioritário.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Houve uma progressão positiva, iniciando com 7 pacientes, seguido de 13 e 14 pacientes.</a:t>
            </a:r>
          </a:p>
          <a:p>
            <a:pPr algn="just"/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2214546" y="928670"/>
          <a:ext cx="4556312" cy="2358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28802"/>
            <a:ext cx="7543824" cy="471490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Garantir orientação nutricional sobre alimentação saudável a 100% dos hipertensos.</a:t>
            </a:r>
          </a:p>
          <a:p>
            <a:pPr algn="just"/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15: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500438"/>
            <a:ext cx="7543824" cy="2625725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 174 pacientes.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A maioria dos pacientes que não receberam orientação foram  cadastrados nas consultas de urgência.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Não atingiu a meta, mas houve uma progressão positiva.</a:t>
            </a:r>
          </a:p>
          <a:p>
            <a:pPr algn="just"/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1857356" y="428604"/>
          <a:ext cx="4681538" cy="2607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285992"/>
            <a:ext cx="7239000" cy="431991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Garantir orientação nutricional sobre alimentação saudável a 100% dos diabéticos.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16: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UBS Parque Oásis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Não há ação específica para idosos.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Saúde da mulher tem qualidade intermediária devido a falta de registros.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6 consultas de urgência e 6 consultas agendadas por turno.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Pouco excesso de demanda de urgência.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3571876"/>
            <a:ext cx="7239000" cy="259810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pt-BR" dirty="0" smtClean="0"/>
              <a:t>Também não atingiu a meta, alcançando 63 pacientes.</a:t>
            </a:r>
          </a:p>
          <a:p>
            <a:pPr>
              <a:lnSpc>
                <a:spcPct val="160000"/>
              </a:lnSpc>
            </a:pPr>
            <a:r>
              <a:rPr lang="pt-BR" dirty="0" smtClean="0"/>
              <a:t>Justificativa para o desfecho semelhante ao grupo dos hipertensos.</a:t>
            </a:r>
          </a:p>
          <a:p>
            <a:pPr>
              <a:lnSpc>
                <a:spcPct val="160000"/>
              </a:lnSpc>
            </a:pPr>
            <a:r>
              <a:rPr lang="pt-BR" dirty="0" smtClean="0"/>
              <a:t>Iniciou com 38 pacientes, seguido de 59 e 63 pacientes.</a:t>
            </a:r>
          </a:p>
          <a:p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2071670" y="714356"/>
          <a:ext cx="4563596" cy="2721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571744"/>
            <a:ext cx="7239000" cy="396272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Garantir orientação em relação à prática de atividade física regular  a 100% dos pacientes hipertensos.</a:t>
            </a:r>
          </a:p>
          <a:p>
            <a:pPr algn="just"/>
            <a:endParaRPr lang="pt-BR" sz="2800" dirty="0" smtClean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17: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857628"/>
            <a:ext cx="7472386" cy="221457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Orientação a 170 pacientes.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Observa-se uma progressão positiva dos indicadores, partindo de 100, seguido de 150 até atingir 170 pacientes.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1857356" y="785794"/>
          <a:ext cx="4857784" cy="260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500306"/>
            <a:ext cx="7239000" cy="396272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Garantir orientação em relação à prática de atividade física regular  a 100% dos pacientes diabéticos.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18: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857628"/>
            <a:ext cx="7239000" cy="25981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Orientação a 61 pacientes. 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Satisfatório, mesmo não atingido a meta.</a:t>
            </a:r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1857356" y="928670"/>
          <a:ext cx="4554071" cy="253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928802"/>
            <a:ext cx="7239000" cy="453422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Garantir orientação  sobre os riscos do tabagismo a 100% dos pacientes hipertensos.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19: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3357562"/>
            <a:ext cx="7239000" cy="295529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/>
              <a:t>Foram considerados orientados todos os pacientes tabagistas. 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28 pacientes são tabagistas e foram estimulados a suspender esse hábito. 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Os pacientes não tabagistas não receberam orientação sobre os efeitos do tabagismo, outros assuntos foram priorizados. </a:t>
            </a:r>
            <a:endParaRPr lang="pt-BR" sz="20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1714480" y="571480"/>
          <a:ext cx="4681538" cy="2605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1714480" y="571480"/>
            <a:ext cx="4857784" cy="264320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143116"/>
            <a:ext cx="7239000" cy="446279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Garantir orientação  sobre os riscos do tabagismo a 100% dos pacientes diabéticos.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239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Meta 20: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857628"/>
            <a:ext cx="7239000" cy="259810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Prevalência de 11 pacientes diabéticos tabagistas. 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Todos receberam orientações sobre efeitos do tabagismo, alcançando a meta de orientação a 100% dos diabéticos. </a:t>
            </a:r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2214546" y="1000108"/>
          <a:ext cx="4563596" cy="2487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Destaques dos Resultados Qualitativos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7400948" cy="5027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Eixo de monitoramento: 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dirty="0" smtClean="0"/>
              <a:t>	- cadastramento dos pacientes; realização da estratificação de RCV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Eixo de organização e Gestão: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dirty="0" smtClean="0"/>
              <a:t>	-  conhecimento da demanda para organização das agendas, sistematizar as consultas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Eixo de engajamento clínico: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dirty="0" smtClean="0"/>
              <a:t>	- atividades de educação coletivas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Qualificação da prática clínica: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dirty="0" smtClean="0"/>
              <a:t>	- capacitação da equipe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HIPERDIA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643050"/>
            <a:ext cx="7239000" cy="484632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60000"/>
              </a:lnSpc>
            </a:pPr>
            <a:r>
              <a:rPr lang="pt-BR" dirty="0"/>
              <a:t>N</a:t>
            </a:r>
            <a:r>
              <a:rPr lang="pt-BR" dirty="0" smtClean="0"/>
              <a:t>ão tem conhecimento do n° usuários doentes, sem registros sobre consultas em atraso, pacientes com alto RCV,...</a:t>
            </a:r>
          </a:p>
          <a:p>
            <a:pPr algn="just">
              <a:lnSpc>
                <a:spcPct val="160000"/>
              </a:lnSpc>
            </a:pPr>
            <a:r>
              <a:rPr lang="pt-BR" dirty="0" smtClean="0"/>
              <a:t>Boa disponibilidade de consultas médicas, exames complementares e medicações.</a:t>
            </a:r>
          </a:p>
          <a:p>
            <a:pPr algn="just">
              <a:lnSpc>
                <a:spcPct val="160000"/>
              </a:lnSpc>
            </a:pPr>
            <a:r>
              <a:rPr lang="pt-BR" dirty="0" smtClean="0"/>
              <a:t>1 grupo mensal para educação em saúde coletiva, renovação de receitas</a:t>
            </a:r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820122"/>
          </a:xfrm>
        </p:spPr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71612"/>
            <a:ext cx="7472386" cy="463200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Melhor registro dos </a:t>
            </a:r>
            <a:r>
              <a:rPr lang="pt-BR" dirty="0" smtClean="0"/>
              <a:t>pacientes;</a:t>
            </a:r>
            <a:endParaRPr lang="pt-BR" dirty="0" smtClean="0"/>
          </a:p>
          <a:p>
            <a:pPr algn="just"/>
            <a:r>
              <a:rPr lang="pt-BR" dirty="0" smtClean="0"/>
              <a:t>Maior capacidade de </a:t>
            </a:r>
            <a:r>
              <a:rPr lang="pt-BR" dirty="0" smtClean="0"/>
              <a:t>planejamento;</a:t>
            </a:r>
            <a:endParaRPr lang="pt-BR" dirty="0" smtClean="0"/>
          </a:p>
          <a:p>
            <a:pPr algn="just"/>
            <a:r>
              <a:rPr lang="pt-BR" dirty="0" smtClean="0"/>
              <a:t>Estratificação do risco cardiovascular possibilitando realizar uma discriminação </a:t>
            </a:r>
            <a:r>
              <a:rPr lang="pt-BR" dirty="0" smtClean="0"/>
              <a:t>positiva;</a:t>
            </a:r>
            <a:endParaRPr lang="pt-BR" dirty="0" smtClean="0"/>
          </a:p>
          <a:p>
            <a:pPr algn="just"/>
            <a:r>
              <a:rPr lang="pt-BR" dirty="0" smtClean="0"/>
              <a:t>Capacitação da </a:t>
            </a:r>
            <a:r>
              <a:rPr lang="pt-BR" dirty="0" smtClean="0"/>
              <a:t>equipe;</a:t>
            </a:r>
            <a:endParaRPr lang="pt-BR" dirty="0" smtClean="0"/>
          </a:p>
          <a:p>
            <a:pPr algn="just"/>
            <a:r>
              <a:rPr lang="pt-BR" dirty="0" smtClean="0"/>
              <a:t>Engajamento da </a:t>
            </a:r>
            <a:r>
              <a:rPr lang="pt-BR" dirty="0" smtClean="0"/>
              <a:t>equipe;</a:t>
            </a:r>
            <a:endParaRPr lang="pt-BR" dirty="0" smtClean="0"/>
          </a:p>
          <a:p>
            <a:pPr algn="just"/>
            <a:r>
              <a:rPr lang="pt-BR" dirty="0" smtClean="0"/>
              <a:t>Reorganização do enfoque das </a:t>
            </a:r>
            <a:r>
              <a:rPr lang="pt-BR" dirty="0" smtClean="0"/>
              <a:t>consultas.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7239000" cy="488412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Impacto: pouco percebido.</a:t>
            </a:r>
          </a:p>
          <a:p>
            <a:pPr algn="just"/>
            <a:r>
              <a:rPr lang="pt-BR" dirty="0" smtClean="0"/>
              <a:t>Podia ter sido facilitada: </a:t>
            </a:r>
          </a:p>
          <a:p>
            <a:pPr algn="just">
              <a:buFontTx/>
              <a:buChar char="-"/>
            </a:pPr>
            <a:r>
              <a:rPr lang="pt-BR" dirty="0" smtClean="0"/>
              <a:t>discussão das atividades com a equipe. </a:t>
            </a:r>
          </a:p>
          <a:p>
            <a:pPr algn="just">
              <a:buFontTx/>
              <a:buChar char="-"/>
            </a:pPr>
            <a:r>
              <a:rPr lang="pt-BR" dirty="0" smtClean="0"/>
              <a:t>Integração</a:t>
            </a:r>
          </a:p>
          <a:p>
            <a:pPr algn="just">
              <a:buFontTx/>
              <a:buChar char="-"/>
            </a:pPr>
            <a:r>
              <a:rPr lang="pt-BR" dirty="0" smtClean="0"/>
              <a:t>Incorporação: Viável mas, depende de um maior engajamento de todos os profissionais, principalmente os novos médicos da UBS.</a:t>
            </a:r>
          </a:p>
          <a:p>
            <a:pPr algn="just">
              <a:lnSpc>
                <a:spcPct val="170000"/>
              </a:lnSpc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3725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Reflexão crítica sobre o processo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5926"/>
            <a:ext cx="7239000" cy="466981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Conhecimento amplo das ações programáticas da atenção básica;</a:t>
            </a:r>
          </a:p>
          <a:p>
            <a:pPr algn="just"/>
            <a:r>
              <a:rPr lang="pt-BR" dirty="0" smtClean="0"/>
              <a:t>Pouca qualificação na parte clínica;</a:t>
            </a:r>
          </a:p>
          <a:p>
            <a:pPr algn="just"/>
            <a:r>
              <a:rPr lang="pt-BR" dirty="0" smtClean="0"/>
              <a:t>Gratificante.</a:t>
            </a:r>
          </a:p>
          <a:p>
            <a:pPr algn="just"/>
            <a:r>
              <a:rPr lang="pt-BR" dirty="0" smtClean="0"/>
              <a:t>Experiência muito importante para a minha vida profissional e pessoal.</a:t>
            </a: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Melhorar a atenção dos adultos portadores de Hipertensão Arterial Sistêmica e/ou Diabetes Mellitus.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Pesquisa de ação-prática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Durante 12 semanas, os pacientes hipertensos e diabéticos que realizaram consulta médica de urgência ou eletiva e os que participaram do grupo HIPERDIA foram cadastrados.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Ficha – espelho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Prontuário foi carimbado em vermelho: HIPERDIA</a:t>
            </a:r>
          </a:p>
          <a:p>
            <a:pPr algn="just"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Ficha-espelho</a:t>
            </a:r>
            <a:endParaRPr lang="pt-BR" dirty="0"/>
          </a:p>
        </p:txBody>
      </p:sp>
      <p:pic>
        <p:nvPicPr>
          <p:cNvPr id="4" name="Imagem 3" descr="ficha espeh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643050"/>
            <a:ext cx="7858180" cy="4874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863</TotalTime>
  <Words>2107</Words>
  <Application>Microsoft Office PowerPoint</Application>
  <PresentationFormat>Apresentação na tela (4:3)</PresentationFormat>
  <Paragraphs>296</Paragraphs>
  <Slides>62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63" baseType="lpstr">
      <vt:lpstr>Opulento</vt:lpstr>
      <vt:lpstr> Melhoria da atenção aos adultos portadores de hipertensão arterial sistêmica e/ou diabetes mellitus, UBS - Parque Oásis, Caxias do Sul, RS </vt:lpstr>
      <vt:lpstr>Introdução</vt:lpstr>
      <vt:lpstr>Caxias do Sul</vt:lpstr>
      <vt:lpstr>UBS Parque Oásis</vt:lpstr>
      <vt:lpstr>UBS Parque Oásis</vt:lpstr>
      <vt:lpstr>HIPERDIA</vt:lpstr>
      <vt:lpstr>Objetivo</vt:lpstr>
      <vt:lpstr>Metodologia</vt:lpstr>
      <vt:lpstr>Ficha-espelho</vt:lpstr>
      <vt:lpstr>Metodologia</vt:lpstr>
      <vt:lpstr>Metodologia</vt:lpstr>
      <vt:lpstr>Metodologia</vt:lpstr>
      <vt:lpstr>Objetivos, metas e resultados</vt:lpstr>
      <vt:lpstr>Ampliar a cobertura à hipertensos e/ou diabéticos</vt:lpstr>
      <vt:lpstr> Meta 01:</vt:lpstr>
      <vt:lpstr>Slide 16</vt:lpstr>
      <vt:lpstr>Meta 02:</vt:lpstr>
      <vt:lpstr>Slide 18</vt:lpstr>
      <vt:lpstr>Melhorar a qualidade do atendimento ao paciente HAS e/ou DM realizado na UBS</vt:lpstr>
      <vt:lpstr>Meta 03:</vt:lpstr>
      <vt:lpstr>Slide 21</vt:lpstr>
      <vt:lpstr>Meta 04:</vt:lpstr>
      <vt:lpstr>Slide 23</vt:lpstr>
      <vt:lpstr>Meta 05:</vt:lpstr>
      <vt:lpstr>Slide 25</vt:lpstr>
      <vt:lpstr>Meta 06:</vt:lpstr>
      <vt:lpstr>Slide 27</vt:lpstr>
      <vt:lpstr>Meta 07: </vt:lpstr>
      <vt:lpstr>Slide 29</vt:lpstr>
      <vt:lpstr>Meta 08:</vt:lpstr>
      <vt:lpstr>Slide 31</vt:lpstr>
      <vt:lpstr> Melhorar o registro das informações </vt:lpstr>
      <vt:lpstr>Meta 09:</vt:lpstr>
      <vt:lpstr>Slide 34</vt:lpstr>
      <vt:lpstr>Meta 10:</vt:lpstr>
      <vt:lpstr>Slide 36</vt:lpstr>
      <vt:lpstr>  Mapear hipertensos e  diabéticos de risco para doença cardiovascular</vt:lpstr>
      <vt:lpstr>Meta 11: </vt:lpstr>
      <vt:lpstr>Slide 39</vt:lpstr>
      <vt:lpstr>Meta 12:</vt:lpstr>
      <vt:lpstr>Slide 41</vt:lpstr>
      <vt:lpstr>Promoção da saúde</vt:lpstr>
      <vt:lpstr>Meta 13:</vt:lpstr>
      <vt:lpstr>Slide 44</vt:lpstr>
      <vt:lpstr>Meta 14:</vt:lpstr>
      <vt:lpstr>Slide 46</vt:lpstr>
      <vt:lpstr>Meta 15:</vt:lpstr>
      <vt:lpstr>Slide 48</vt:lpstr>
      <vt:lpstr>Meta 16:</vt:lpstr>
      <vt:lpstr>Slide 50</vt:lpstr>
      <vt:lpstr>Meta 17: </vt:lpstr>
      <vt:lpstr>Slide 52</vt:lpstr>
      <vt:lpstr>Meta 18:</vt:lpstr>
      <vt:lpstr>Slide 54</vt:lpstr>
      <vt:lpstr>Meta 19:</vt:lpstr>
      <vt:lpstr>Slide 56</vt:lpstr>
      <vt:lpstr>Meta 20:</vt:lpstr>
      <vt:lpstr>Slide 58</vt:lpstr>
      <vt:lpstr>Destaques dos Resultados Qualitativos</vt:lpstr>
      <vt:lpstr>Discussão</vt:lpstr>
      <vt:lpstr>discussão</vt:lpstr>
      <vt:lpstr>Reflexão crítica sobre o processo de aprendizagem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Manu</dc:creator>
  <cp:lastModifiedBy>Manu</cp:lastModifiedBy>
  <cp:revision>91</cp:revision>
  <dcterms:created xsi:type="dcterms:W3CDTF">2014-02-11T17:12:07Z</dcterms:created>
  <dcterms:modified xsi:type="dcterms:W3CDTF">2014-02-17T01:25:54Z</dcterms:modified>
</cp:coreProperties>
</file>