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omments/comment3.xml" ContentType="application/vnd.openxmlformats-officedocument.presentationml.comment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6" r:id="rId2"/>
    <p:sldId id="257" r:id="rId3"/>
    <p:sldId id="283" r:id="rId4"/>
    <p:sldId id="284" r:id="rId5"/>
    <p:sldId id="277" r:id="rId6"/>
    <p:sldId id="286" r:id="rId7"/>
    <p:sldId id="290" r:id="rId8"/>
    <p:sldId id="287" r:id="rId9"/>
    <p:sldId id="288" r:id="rId10"/>
    <p:sldId id="289" r:id="rId11"/>
    <p:sldId id="291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80" r:id="rId22"/>
    <p:sldId id="270" r:id="rId23"/>
    <p:sldId id="271" r:id="rId24"/>
    <p:sldId id="272" r:id="rId25"/>
    <p:sldId id="279" r:id="rId26"/>
    <p:sldId id="273" r:id="rId27"/>
    <p:sldId id="274" r:id="rId28"/>
    <p:sldId id="292" r:id="rId29"/>
    <p:sldId id="293" r:id="rId30"/>
    <p:sldId id="275" r:id="rId31"/>
    <p:sldId id="295" r:id="rId32"/>
    <p:sldId id="278" r:id="rId33"/>
    <p:sldId id="294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ysabel" initials="" lastIdx="12" clrIdx="0"/>
  <p:cmAuthor id="1" name="Intel" initials="I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61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trabajos%20del%20proyecto\emir%20planilha%20final%20interven&#231;ao%20sem15%20unid%20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1108073490813702"/>
          <c:y val="0.29015218216391908"/>
          <c:w val="0.83669437206083541"/>
          <c:h val="0.61172379995063497"/>
        </c:manualLayout>
      </c:layout>
      <c:barChart>
        <c:barDir val="col"/>
        <c:grouping val="clustered"/>
        <c:ser>
          <c:idx val="0"/>
          <c:order val="0"/>
          <c:tx>
            <c:strRef>
              <c:f>'[emir planilha final intervençao sem15 unid 3.xls]Indicadores'!$C$4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cat>
            <c:strRef>
              <c:f>'[emir planilha final intervençao sem15 unid 3.xls]Indicadores'!$D$3:$G$3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'[emir planilha final intervençao sem15 unid 3.xls]Indicadores'!$D$4:$G$4</c:f>
              <c:numCache>
                <c:formatCode>0.0%</c:formatCode>
                <c:ptCount val="4"/>
                <c:pt idx="0">
                  <c:v>0.40322580645161299</c:v>
                </c:pt>
                <c:pt idx="1">
                  <c:v>0.67741935483871019</c:v>
                </c:pt>
                <c:pt idx="2">
                  <c:v>0.91935483870967705</c:v>
                </c:pt>
                <c:pt idx="3">
                  <c:v>0</c:v>
                </c:pt>
              </c:numCache>
            </c:numRef>
          </c:val>
        </c:ser>
        <c:dLbls/>
        <c:axId val="61326848"/>
        <c:axId val="61328384"/>
      </c:barChart>
      <c:catAx>
        <c:axId val="613268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61328384"/>
        <c:crosses val="autoZero"/>
        <c:auto val="1"/>
        <c:lblAlgn val="ctr"/>
        <c:lblOffset val="100"/>
        <c:tickMarkSkip val="1"/>
      </c:catAx>
      <c:valAx>
        <c:axId val="6132838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61326848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1909755876422402"/>
          <c:y val="0.19201021867592821"/>
          <c:w val="0.83669437206083541"/>
          <c:h val="0.68194223675134213"/>
        </c:manualLayout>
      </c:layout>
      <c:barChart>
        <c:barDir val="col"/>
        <c:grouping val="clustered"/>
        <c:ser>
          <c:idx val="0"/>
          <c:order val="0"/>
          <c:tx>
            <c:strRef>
              <c:f>'[emir planilha final intervençao sem15 unid 3.xls]Indicadores'!$C$9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'[emir planilha final intervençao sem15 unid 3.xls]Indicadores'!$D$8:$G$8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'[emir planilha final intervençao sem15 unid 3.xls]Indicadores'!$D$9:$G$9</c:f>
              <c:numCache>
                <c:formatCode>0.0%</c:formatCode>
                <c:ptCount val="4"/>
                <c:pt idx="0">
                  <c:v>0.32000000000000012</c:v>
                </c:pt>
                <c:pt idx="1">
                  <c:v>0.28571428571428614</c:v>
                </c:pt>
                <c:pt idx="2">
                  <c:v>0.29824561403508787</c:v>
                </c:pt>
                <c:pt idx="3">
                  <c:v>0</c:v>
                </c:pt>
              </c:numCache>
            </c:numRef>
          </c:val>
        </c:ser>
        <c:dLbls/>
        <c:axId val="33565312"/>
        <c:axId val="33571200"/>
      </c:barChart>
      <c:catAx>
        <c:axId val="335653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571200"/>
        <c:crosses val="autoZero"/>
        <c:auto val="1"/>
        <c:lblAlgn val="ctr"/>
        <c:lblOffset val="100"/>
        <c:tickMarkSkip val="1"/>
      </c:catAx>
      <c:valAx>
        <c:axId val="3357120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565312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3729508196721307"/>
          <c:y val="0.19600038281324805"/>
          <c:w val="0.83401639344262279"/>
          <c:h val="0.62400121875238024"/>
        </c:manualLayout>
      </c:layout>
      <c:barChart>
        <c:barDir val="col"/>
        <c:grouping val="clustered"/>
        <c:ser>
          <c:idx val="0"/>
          <c:order val="0"/>
          <c:tx>
            <c:strRef>
              <c:f>'[emir planilha final intervençao sem15 unid 3.xls]Indicadores'!$C$40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'[emir planilha final intervençao sem15 unid 3.xls]Indicadores'!$D$39:$G$39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'[emir planilha final intervençao sem15 unid 3.xls]Indicadores'!$D$40:$G$40</c:f>
              <c:numCache>
                <c:formatCode>0.0%</c:formatCode>
                <c:ptCount val="4"/>
                <c:pt idx="0">
                  <c:v>0</c:v>
                </c:pt>
                <c:pt idx="1">
                  <c:v>0.44444444444444398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/>
        <c:axId val="33598080"/>
        <c:axId val="33603968"/>
      </c:barChart>
      <c:catAx>
        <c:axId val="335980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03968"/>
        <c:crosses val="autoZero"/>
        <c:auto val="1"/>
        <c:lblAlgn val="ctr"/>
        <c:lblOffset val="100"/>
        <c:tickMarkSkip val="1"/>
      </c:catAx>
      <c:valAx>
        <c:axId val="336039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598080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3267339560778493"/>
          <c:y val="9.4267394405919247E-2"/>
          <c:w val="0.83960477220449159"/>
          <c:h val="0.71424505056396614"/>
        </c:manualLayout>
      </c:layout>
      <c:barChart>
        <c:barDir val="col"/>
        <c:grouping val="clustered"/>
        <c:ser>
          <c:idx val="0"/>
          <c:order val="0"/>
          <c:tx>
            <c:strRef>
              <c:f>'[emir planilha final intervençao sem15 unid 3.xls]Indicadores'!$C$46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'[emir planilha final intervençao sem15 unid 3.xls]Indicadores'!$D$45:$G$45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'[emir planilha final intervençao sem15 unid 3.xls]Indicadores'!$D$46:$G$46</c:f>
              <c:numCache>
                <c:formatCode>0.0%</c:formatCode>
                <c:ptCount val="4"/>
                <c:pt idx="0">
                  <c:v>0.2</c:v>
                </c:pt>
                <c:pt idx="1">
                  <c:v>0.2619047619047622</c:v>
                </c:pt>
                <c:pt idx="2">
                  <c:v>0.35087719298245623</c:v>
                </c:pt>
                <c:pt idx="3">
                  <c:v>0</c:v>
                </c:pt>
              </c:numCache>
            </c:numRef>
          </c:val>
        </c:ser>
        <c:dLbls/>
        <c:axId val="33633792"/>
        <c:axId val="33635328"/>
      </c:barChart>
      <c:catAx>
        <c:axId val="336337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35328"/>
        <c:crosses val="autoZero"/>
        <c:auto val="1"/>
        <c:lblAlgn val="ctr"/>
        <c:lblOffset val="100"/>
        <c:tickMarkSkip val="1"/>
      </c:catAx>
      <c:valAx>
        <c:axId val="3363532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33792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3508077813994193"/>
          <c:y val="0.2033199140137"/>
          <c:w val="0.83669437206083541"/>
          <c:h val="0.6099597420411012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0.88</c:v>
                </c:pt>
                <c:pt idx="1">
                  <c:v>0.8809523809523806</c:v>
                </c:pt>
                <c:pt idx="2">
                  <c:v>0.87719298245614019</c:v>
                </c:pt>
                <c:pt idx="3">
                  <c:v>0</c:v>
                </c:pt>
              </c:numCache>
            </c:numRef>
          </c:val>
        </c:ser>
        <c:dLbls/>
        <c:axId val="33671808"/>
        <c:axId val="33677696"/>
      </c:barChart>
      <c:catAx>
        <c:axId val="336718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77696"/>
        <c:crosses val="autoZero"/>
        <c:auto val="1"/>
        <c:lblAlgn val="ctr"/>
        <c:lblOffset val="100"/>
        <c:tickMarkSkip val="1"/>
      </c:catAx>
      <c:valAx>
        <c:axId val="3367769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71808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2441406824147003"/>
          <c:y val="0.17918038566686406"/>
          <c:w val="0.83669437206083541"/>
          <c:h val="0.6556800011446933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0.17391304347826111</c:v>
                </c:pt>
                <c:pt idx="1">
                  <c:v>0.35000000000000009</c:v>
                </c:pt>
                <c:pt idx="2">
                  <c:v>0.74074074074074103</c:v>
                </c:pt>
                <c:pt idx="3">
                  <c:v>0</c:v>
                </c:pt>
              </c:numCache>
            </c:numRef>
          </c:val>
        </c:ser>
        <c:dLbls/>
        <c:axId val="33692288"/>
        <c:axId val="33726848"/>
      </c:barChart>
      <c:catAx>
        <c:axId val="336922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726848"/>
        <c:crosses val="autoZero"/>
        <c:auto val="1"/>
        <c:lblAlgn val="ctr"/>
        <c:lblOffset val="100"/>
        <c:tickMarkSkip val="1"/>
      </c:catAx>
      <c:valAx>
        <c:axId val="3372684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692288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AU"/>
  <c:style val="26"/>
  <c:chart>
    <c:autoTitleDeleted val="1"/>
    <c:plotArea>
      <c:layout>
        <c:manualLayout>
          <c:layoutTarget val="inner"/>
          <c:xMode val="edge"/>
          <c:yMode val="edge"/>
          <c:x val="0.13562744415984099"/>
          <c:y val="0.20226458234319405"/>
          <c:w val="0.83603238866396778"/>
          <c:h val="0.6153858319083530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dLbls>
            <c:txPr>
              <a:bodyPr/>
              <a:lstStyle/>
              <a:p>
                <a:pPr>
                  <a:defRPr lang="pt-BR"/>
                </a:pPr>
                <a:endParaRPr lang="en-US"/>
              </a:p>
            </c:txPr>
            <c:showVal val="1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0.28000000000000008</c:v>
                </c:pt>
                <c:pt idx="1">
                  <c:v>0.214285714285714</c:v>
                </c:pt>
                <c:pt idx="2">
                  <c:v>0.21052631578947406</c:v>
                </c:pt>
                <c:pt idx="3">
                  <c:v>0</c:v>
                </c:pt>
              </c:numCache>
            </c:numRef>
          </c:val>
        </c:ser>
        <c:dLbls/>
        <c:axId val="33472896"/>
        <c:axId val="33474432"/>
      </c:barChart>
      <c:catAx>
        <c:axId val="3347289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474432"/>
        <c:crosses val="autoZero"/>
        <c:auto val="1"/>
        <c:lblAlgn val="ctr"/>
        <c:lblOffset val="100"/>
        <c:tickMarkSkip val="1"/>
      </c:catAx>
      <c:valAx>
        <c:axId val="3347443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lang="pt-BR"/>
            </a:pPr>
            <a:endParaRPr lang="en-US"/>
          </a:p>
        </c:txPr>
        <c:crossAx val="33472896"/>
        <c:crosses val="autoZero"/>
        <c:crossBetween val="between"/>
        <c:majorUnit val="0.1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26T11:34:59.485" idx="4">
    <p:pos x="595" y="2093"/>
    <p:text>mantenha no mesmo formato anterior, não estava em negrito e colocou primeiro o objetivo e a meta e depois o gráfico, siga o mesmo padrão me toda a apresentação, o mesmo para os tamanhos de letras. Todos os objetivos com a mesma letrae tamanho e todas as metas tb.</p:text>
  </p:cm>
  <p:cm authorId="1" dt="2015-09-04T02:44:14.397" idx="1">
    <p:pos x="990" y="2085"/>
    <p:text>olá professora, este objetivo vai depois do grafico. o gráfico 6 é do objetivo 2.  se voce acha coloco o objetivo 3 em outro slide e deixo o gráfico sozinho. 
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26T11:34:59.485" idx="9">
    <p:pos x="595" y="2093"/>
    <p:text>mantenha no mesmo formato anterior, não estava em negrito e colocou primeiro o objetivo e a meta e depois o gráfico, siga o mesmo padrão me toda a apresentação, o mesmo para os tamanhos de letras. Todos os objetivos com a mesma letrae tamanho e todas as metas tb.</p:text>
  </p:cm>
  <p:cm authorId="1" dt="2015-09-04T02:44:14.397" idx="2">
    <p:pos x="990" y="2085"/>
    <p:text>olá professora, este objetivo vai depois do grafico. o gráfico 6 é do objetivo 2.  se voce acha coloco o objetivo 3 em outro slide e deixo o gráfico sozinho. 
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8-26T11:36:15.392" idx="5">
    <p:pos x="2651" y="28"/>
    <p:text>mas o que você esta apresentando antes tb é resultado, certo? e não tinha subtítulo, acho melhor se vai colocar, colocar em todos os slides de resultados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0.71853</cdr:x>
      <cdr:y>0.90458</cdr:y>
    </cdr:from>
    <cdr:to>
      <cdr:x>0.88853</cdr:x>
      <cdr:y>1</cdr:y>
    </cdr:to>
    <cdr:sp macro="" textlink="">
      <cdr:nvSpPr>
        <cdr:cNvPr id="2" name="Caixa de Texto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22015" y="3194050"/>
          <a:ext cx="809625" cy="2476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0.36815</cdr:x>
      <cdr:y>0.42151</cdr:y>
    </cdr:from>
    <cdr:to>
      <cdr:x>0.50172</cdr:x>
      <cdr:y>0.62961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20280" y="18521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42-67,7%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0.57853</cdr:x>
      <cdr:y>0.29498</cdr:y>
    </cdr:from>
    <cdr:to>
      <cdr:x>0.69423</cdr:x>
      <cdr:y>0.35289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3960440" y="1296144"/>
          <a:ext cx="792088" cy="254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57-91,9%</a:t>
          </a:r>
          <a:endParaRPr lang="pt-BR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0.38205</cdr:x>
      <cdr:y>0.49071</cdr:y>
    </cdr:from>
    <cdr:to>
      <cdr:x>0.52801</cdr:x>
      <cdr:y>0.73204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643206" y="1996144"/>
          <a:ext cx="1009834" cy="981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12 de 42</a:t>
          </a:r>
        </a:p>
        <a:p xmlns:a="http://schemas.openxmlformats.org/drawingml/2006/main">
          <a:r>
            <a:rPr lang="pt-BR" sz="1000" dirty="0" smtClean="0"/>
            <a:t>  28,6%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0.56791</cdr:x>
      <cdr:y>0.45559</cdr:y>
    </cdr:from>
    <cdr:to>
      <cdr:x>0.71387</cdr:x>
      <cdr:y>0.69692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929090" y="1853268"/>
          <a:ext cx="1009833" cy="981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17 de 57</a:t>
          </a:r>
        </a:p>
        <a:p xmlns:a="http://schemas.openxmlformats.org/drawingml/2006/main">
          <a:r>
            <a:rPr lang="pt-BR" sz="1000" dirty="0" smtClean="0"/>
            <a:t>  29,8%</a:t>
          </a:r>
          <a:endParaRPr lang="pt-BR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0.39935</cdr:x>
      <cdr:y>0.37177</cdr:y>
    </cdr:from>
    <cdr:to>
      <cdr:x>0.53302</cdr:x>
      <cdr:y>0.62506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731874" y="1500198"/>
          <a:ext cx="914404" cy="1022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   9-4</a:t>
          </a:r>
        </a:p>
        <a:p xmlns:a="http://schemas.openxmlformats.org/drawingml/2006/main">
          <a:r>
            <a:rPr lang="pt-BR" dirty="0" smtClean="0"/>
            <a:t>44,4%</a:t>
          </a:r>
          <a:endParaRPr lang="pt-BR" sz="1100" dirty="0"/>
        </a:p>
      </cdr:txBody>
    </cdr:sp>
  </cdr:relSizeAnchor>
  <cdr:relSizeAnchor xmlns:cdr="http://schemas.openxmlformats.org/drawingml/2006/chartDrawing">
    <cdr:from>
      <cdr:x>0.59777</cdr:x>
      <cdr:y>0.0177</cdr:y>
    </cdr:from>
    <cdr:to>
      <cdr:x>0.73144</cdr:x>
      <cdr:y>0.27099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089196" y="71438"/>
          <a:ext cx="914405" cy="10220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100" dirty="0" smtClean="0"/>
            <a:t>12-12</a:t>
          </a:r>
        </a:p>
        <a:p xmlns:a="http://schemas.openxmlformats.org/drawingml/2006/main">
          <a:r>
            <a:rPr lang="pt-BR" dirty="0" smtClean="0"/>
            <a:t>100%</a:t>
          </a:r>
          <a:endParaRPr lang="pt-BR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0.40566</cdr:x>
      <cdr:y>0.45422</cdr:y>
    </cdr:from>
    <cdr:to>
      <cdr:x>0.54835</cdr:x>
      <cdr:y>0.71338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071834" y="2080822"/>
          <a:ext cx="1080510" cy="1187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11-42</a:t>
          </a:r>
        </a:p>
        <a:p xmlns:a="http://schemas.openxmlformats.org/drawingml/2006/main">
          <a:r>
            <a:rPr lang="pt-BR" sz="1000" dirty="0" smtClean="0"/>
            <a:t>26,2%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0.60377</cdr:x>
      <cdr:y>0.40743</cdr:y>
    </cdr:from>
    <cdr:to>
      <cdr:x>0.74645</cdr:x>
      <cdr:y>0.66659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4572032" y="1866508"/>
          <a:ext cx="1080434" cy="1187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20-57</a:t>
          </a:r>
        </a:p>
        <a:p xmlns:a="http://schemas.openxmlformats.org/drawingml/2006/main">
          <a:r>
            <a:rPr lang="pt-BR" sz="1000" dirty="0" smtClean="0"/>
            <a:t>35,1%</a:t>
          </a:r>
          <a:endParaRPr lang="pt-BR" sz="1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0.08046</cdr:x>
      <cdr:y>0.69765</cdr:y>
    </cdr:from>
    <cdr:to>
      <cdr:x>0.22642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4056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0.19192</cdr:x>
      <cdr:y>0.05882</cdr:y>
    </cdr:from>
    <cdr:to>
      <cdr:x>0.33788</cdr:x>
      <cdr:y>0.36116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357322" y="214314"/>
          <a:ext cx="1032281" cy="1101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22-25</a:t>
          </a:r>
        </a:p>
        <a:p xmlns:a="http://schemas.openxmlformats.org/drawingml/2006/main">
          <a:r>
            <a:rPr lang="pt-BR" sz="1000" dirty="0" smtClean="0"/>
            <a:t> 88%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0.40404</cdr:x>
      <cdr:y>0.07843</cdr:y>
    </cdr:from>
    <cdr:to>
      <cdr:x>0.55</cdr:x>
      <cdr:y>0.38077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2857520" y="285752"/>
          <a:ext cx="1032282" cy="1101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37-42</a:t>
          </a:r>
        </a:p>
        <a:p xmlns:a="http://schemas.openxmlformats.org/drawingml/2006/main">
          <a:r>
            <a:rPr lang="pt-BR" sz="1000" dirty="0" smtClean="0"/>
            <a:t>88,1%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0.62626</cdr:x>
      <cdr:y>0.07843</cdr:y>
    </cdr:from>
    <cdr:to>
      <cdr:x>0.77222</cdr:x>
      <cdr:y>0.38077</cdr:y>
    </cdr:to>
    <cdr:sp macro="" textlink="">
      <cdr:nvSpPr>
        <cdr:cNvPr id="5" name="CaixaDeTexto 4"/>
        <cdr:cNvSpPr txBox="1"/>
      </cdr:nvSpPr>
      <cdr:spPr>
        <a:xfrm xmlns:a="http://schemas.openxmlformats.org/drawingml/2006/main">
          <a:off x="4429156" y="285752"/>
          <a:ext cx="1032282" cy="11015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50-57</a:t>
          </a:r>
        </a:p>
        <a:p xmlns:a="http://schemas.openxmlformats.org/drawingml/2006/main">
          <a:r>
            <a:rPr lang="pt-BR" sz="1000" dirty="0" smtClean="0"/>
            <a:t>87,7%</a:t>
          </a:r>
          <a:endParaRPr lang="pt-BR" sz="10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0.18682</cdr:x>
      <cdr:y>0.45985</cdr:y>
    </cdr:from>
    <cdr:to>
      <cdr:x>0.32336</cdr:x>
      <cdr:y>0.7578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285884" y="1785950"/>
          <a:ext cx="939823" cy="115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4-23</a:t>
          </a:r>
        </a:p>
        <a:p xmlns:a="http://schemas.openxmlformats.org/drawingml/2006/main">
          <a:r>
            <a:rPr lang="pt-BR" sz="1000" dirty="0" smtClean="0"/>
            <a:t>17,4%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0.38401</cdr:x>
      <cdr:y>0.38628</cdr:y>
    </cdr:from>
    <cdr:to>
      <cdr:x>0.52055</cdr:x>
      <cdr:y>0.68423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643206" y="1500198"/>
          <a:ext cx="939823" cy="1157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14-40</a:t>
          </a:r>
        </a:p>
        <a:p xmlns:a="http://schemas.openxmlformats.org/drawingml/2006/main">
          <a:r>
            <a:rPr lang="pt-BR" sz="1000" dirty="0" smtClean="0"/>
            <a:t>  35%</a:t>
          </a:r>
          <a:endParaRPr lang="pt-BR" sz="1000" dirty="0"/>
        </a:p>
      </cdr:txBody>
    </cdr:sp>
  </cdr:relSizeAnchor>
  <cdr:relSizeAnchor xmlns:cdr="http://schemas.openxmlformats.org/drawingml/2006/chartDrawing">
    <cdr:from>
      <cdr:x>0.61234</cdr:x>
      <cdr:y>0.16555</cdr:y>
    </cdr:from>
    <cdr:to>
      <cdr:x>0.74889</cdr:x>
      <cdr:y>0.4635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4214842" y="642942"/>
          <a:ext cx="939891" cy="115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40-54</a:t>
          </a:r>
        </a:p>
        <a:p xmlns:a="http://schemas.openxmlformats.org/drawingml/2006/main">
          <a:r>
            <a:rPr lang="pt-BR" sz="1000" dirty="0" smtClean="0"/>
            <a:t>74,1%</a:t>
          </a:r>
          <a:endParaRPr lang="pt-BR" sz="1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0.62</cdr:x>
      <cdr:y>0.51613</cdr:y>
    </cdr:from>
    <cdr:to>
      <cdr:x>0.88829</cdr:x>
      <cdr:y>0.82984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429156" y="2286016"/>
          <a:ext cx="1916611" cy="1389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t-BR" sz="1000" dirty="0" smtClean="0"/>
            <a:t>12-57</a:t>
          </a:r>
        </a:p>
        <a:p xmlns:a="http://schemas.openxmlformats.org/drawingml/2006/main">
          <a:r>
            <a:rPr lang="pt-BR" sz="1000" dirty="0" smtClean="0"/>
            <a:t>21,1%</a:t>
          </a:r>
          <a:endParaRPr lang="pt-BR" sz="1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08FD9-9EC1-4427-8459-C0198761299F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D5938-2025-48BF-A9E5-1A3429FDB0FF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1236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5938-2025-48BF-A9E5-1A3429FDB0FF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557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5938-2025-48BF-A9E5-1A3429FDB0FF}" type="slidenum">
              <a:rPr lang="pt-BR" smtClean="0"/>
              <a:pPr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557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D5938-2025-48BF-A9E5-1A3429FDB0FF}" type="slidenum">
              <a:rPr lang="pt-BR" smtClean="0"/>
              <a:pPr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5557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13/09/2015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/>
          <p:cNvPicPr/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0"/>
            <a:ext cx="11049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4282" y="2487573"/>
            <a:ext cx="87154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Arial" pitchFamily="34" charset="0"/>
                <a:cs typeface="Arial" pitchFamily="34" charset="0"/>
              </a:rPr>
              <a:t>Melhoria da Atenção às Crianças de 0 a 72 meses na UBS Torrinhas, Pinheiro Machado/RS.</a:t>
            </a:r>
          </a:p>
          <a:p>
            <a:pPr algn="ctr"/>
            <a:endParaRPr lang="pt-BR" b="1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  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 smtClean="0">
                <a:latin typeface="Arial" pitchFamily="34" charset="0"/>
                <a:cs typeface="Arial" pitchFamily="34" charset="0"/>
              </a:rPr>
              <a:t>Especializando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Emir José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Migoya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Medina.</a:t>
            </a:r>
          </a:p>
          <a:p>
            <a:pPr algn="ctr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dirty="0">
                <a:latin typeface="Arial" pitchFamily="34" charset="0"/>
                <a:cs typeface="Arial" pitchFamily="34" charset="0"/>
              </a:rPr>
              <a:t>    Orientadora: Marysabel Pinto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Telis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Silveira.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/>
              <a:t>UNIVERSIDADE ABERTA DO SUS</a:t>
            </a:r>
            <a:br>
              <a:rPr lang="pt-BR" sz="2400" b="1" dirty="0" smtClean="0"/>
            </a:br>
            <a:r>
              <a:rPr lang="pt-BR" b="1" dirty="0" smtClean="0"/>
              <a:t>UNIVERSIDADE FEDERAL DE PELOTAS</a:t>
            </a:r>
            <a:br>
              <a:rPr lang="pt-BR" b="1" dirty="0" smtClean="0"/>
            </a:br>
            <a:r>
              <a:rPr lang="pt-BR" dirty="0" smtClean="0"/>
              <a:t>Especialização em Saúde da Família</a:t>
            </a:r>
            <a:br>
              <a:rPr lang="pt-BR" dirty="0" smtClean="0"/>
            </a:br>
            <a:r>
              <a:rPr lang="pt-BR" dirty="0" smtClean="0"/>
              <a:t>Modalidade a Distância</a:t>
            </a:r>
            <a:br>
              <a:rPr lang="pt-BR" dirty="0" smtClean="0"/>
            </a:br>
            <a:r>
              <a:rPr lang="pt-BR" dirty="0" smtClean="0"/>
              <a:t>Turma 7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10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92213" y="-201613"/>
            <a:ext cx="7772400" cy="1470026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cs typeface="Arial" pitchFamily="34" charset="0"/>
              </a:rPr>
              <a:t>Metodologia</a:t>
            </a:r>
            <a:endParaRPr lang="pt-BR" sz="3600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351837" cy="4929222"/>
          </a:xfrm>
        </p:spPr>
        <p:txBody>
          <a:bodyPr rtlCol="0">
            <a:noAutofit/>
          </a:bodyPr>
          <a:lstStyle/>
          <a:p>
            <a:pPr marL="463550" indent="-463550" algn="just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pt-BR" sz="3600" b="1" dirty="0" smtClean="0">
                <a:solidFill>
                  <a:schemeClr val="tx1"/>
                </a:solidFill>
              </a:rPr>
              <a:t>Logística.</a:t>
            </a:r>
          </a:p>
          <a:p>
            <a:pPr marL="463550" indent="-46355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</a:rPr>
              <a:t>Apresentação do projeto</a:t>
            </a:r>
            <a:r>
              <a:rPr lang="pt-BR" dirty="0" smtClean="0">
                <a:solidFill>
                  <a:schemeClr val="tx1"/>
                </a:solidFill>
              </a:rPr>
              <a:t>: gestão e equipe e comunidade</a:t>
            </a: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</a:rPr>
              <a:t>Materiais, instrumentos </a:t>
            </a:r>
            <a:r>
              <a:rPr lang="pt-BR" dirty="0" smtClean="0">
                <a:solidFill>
                  <a:schemeClr val="tx1"/>
                </a:solidFill>
              </a:rPr>
              <a:t>, insumos, entre outros foram providenciados pela gestão</a:t>
            </a:r>
          </a:p>
          <a:p>
            <a:pPr marL="1027113" indent="-631825" algn="just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b="1" dirty="0" smtClean="0">
                <a:solidFill>
                  <a:schemeClr val="tx1"/>
                </a:solidFill>
              </a:rPr>
              <a:t>Ações realizadas. </a:t>
            </a:r>
            <a:r>
              <a:rPr lang="pt-BR" dirty="0" smtClean="0">
                <a:solidFill>
                  <a:schemeClr val="tx1"/>
                </a:solidFill>
              </a:rPr>
              <a:t>Com a equipe, foi elaborado um plano de trabalho, para garantir a realização de todas as ações.</a:t>
            </a:r>
          </a:p>
          <a:p>
            <a:pPr marL="1027113" indent="-631825" algn="just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2500306"/>
            <a:ext cx="4974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 e Metas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-179609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 smtClean="0">
              <a:cs typeface="Arial" pitchFamily="34" charset="0"/>
            </a:endParaRPr>
          </a:p>
          <a:p>
            <a:r>
              <a:rPr lang="pt-BR" sz="2800" b="1" dirty="0" smtClean="0">
                <a:cs typeface="Arial" pitchFamily="34" charset="0"/>
              </a:rPr>
              <a:t>Objetivo 1. Ampliar a cobertura</a:t>
            </a:r>
          </a:p>
          <a:p>
            <a:r>
              <a:rPr lang="pt-BR" sz="2800" b="1" dirty="0" smtClean="0">
                <a:cs typeface="Arial" pitchFamily="34" charset="0"/>
              </a:rPr>
              <a:t>Meta 2.1.</a:t>
            </a:r>
            <a:r>
              <a:rPr lang="pt-BR" sz="2800" dirty="0" smtClean="0">
                <a:cs typeface="Arial" pitchFamily="34" charset="0"/>
              </a:rPr>
              <a:t> Ampliar a cobertura da atenção à saúde para 90% das crianças entre zero e 72 meses pertencentes à área</a:t>
            </a:r>
            <a:endParaRPr lang="pt-BR" sz="2800" b="1" dirty="0" smtClean="0">
              <a:cs typeface="Arial" pitchFamily="34" charset="0"/>
            </a:endParaRPr>
          </a:p>
          <a:p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Foram atendidas 57 crianças (91,9%) do total (62)</a:t>
            </a:r>
          </a:p>
          <a:p>
            <a:endParaRPr lang="pt-BR" sz="2800" dirty="0"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3987956598"/>
              </p:ext>
            </p:extLst>
          </p:nvPr>
        </p:nvGraphicFramePr>
        <p:xfrm>
          <a:off x="785786" y="1857364"/>
          <a:ext cx="7317882" cy="4513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785918" y="6304002"/>
            <a:ext cx="69813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1- Proporção de crianças entre zero e 72 meses inscritas no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programa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da unidade de saúde.</a:t>
            </a:r>
          </a:p>
          <a:p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4488214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Arial" pitchFamily="34" charset="0"/>
              </a:rPr>
              <a:t>25- 40,3%</a:t>
            </a:r>
            <a:endParaRPr lang="en-US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3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cs typeface="Arial" pitchFamily="34" charset="0"/>
              </a:rPr>
              <a:t>O</a:t>
            </a:r>
            <a:r>
              <a:rPr lang="pt-BR" sz="2800" b="1" dirty="0" smtClean="0">
                <a:cs typeface="Arial" pitchFamily="34" charset="0"/>
              </a:rPr>
              <a:t>bjetivo 2</a:t>
            </a:r>
            <a:r>
              <a:rPr lang="pt-BR" sz="2800" dirty="0" smtClean="0">
                <a:cs typeface="Arial" pitchFamily="34" charset="0"/>
              </a:rPr>
              <a:t>. Melhorar </a:t>
            </a:r>
            <a:r>
              <a:rPr lang="pt-BR" sz="2800" dirty="0">
                <a:cs typeface="Arial" pitchFamily="34" charset="0"/>
              </a:rPr>
              <a:t>a qualidade do atendimento à </a:t>
            </a:r>
            <a:r>
              <a:rPr lang="pt-BR" sz="2800" dirty="0" smtClean="0">
                <a:cs typeface="Arial" pitchFamily="34" charset="0"/>
              </a:rPr>
              <a:t>criança.</a:t>
            </a:r>
          </a:p>
          <a:p>
            <a:r>
              <a:rPr lang="pt-BR" sz="2800" b="1" dirty="0" smtClean="0">
                <a:cs typeface="Arial" pitchFamily="34" charset="0"/>
              </a:rPr>
              <a:t>Meta 2. 1. </a:t>
            </a:r>
            <a:r>
              <a:rPr lang="pt-BR" sz="2800" dirty="0">
                <a:cs typeface="Arial" pitchFamily="34" charset="0"/>
              </a:rPr>
              <a:t>R</a:t>
            </a:r>
            <a:r>
              <a:rPr lang="pt-BR" sz="2800" dirty="0" smtClean="0">
                <a:cs typeface="Arial" pitchFamily="34" charset="0"/>
              </a:rPr>
              <a:t>ealizar </a:t>
            </a:r>
            <a:r>
              <a:rPr lang="pt-BR" sz="2800" dirty="0">
                <a:cs typeface="Arial" pitchFamily="34" charset="0"/>
              </a:rPr>
              <a:t>a primeira consulta na  primeira semana de vida para 100% das crianças cadastradas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17 das 57 crianças (29,8%)</a:t>
            </a:r>
          </a:p>
          <a:p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860869106"/>
              </p:ext>
            </p:extLst>
          </p:nvPr>
        </p:nvGraphicFramePr>
        <p:xfrm>
          <a:off x="785786" y="2075798"/>
          <a:ext cx="6918562" cy="406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00232" y="6215082"/>
            <a:ext cx="6037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Figura 2- Proporção de crianças com primeira consulta na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primeira semana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da vida.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214546" y="3929066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8 de 25</a:t>
            </a:r>
          </a:p>
          <a:p>
            <a:r>
              <a:rPr lang="pt-BR" sz="1000" dirty="0" smtClean="0"/>
              <a:t>  32%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35581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cs typeface="Arial" pitchFamily="34" charset="0"/>
              </a:rPr>
              <a:t>Meta 2. </a:t>
            </a:r>
            <a:r>
              <a:rPr lang="pt-BR" sz="2800" dirty="0">
                <a:cs typeface="Arial" pitchFamily="34" charset="0"/>
              </a:rPr>
              <a:t>M</a:t>
            </a:r>
            <a:r>
              <a:rPr lang="pt-BR" sz="2800" dirty="0" smtClean="0">
                <a:cs typeface="Arial" pitchFamily="34" charset="0"/>
              </a:rPr>
              <a:t>onitorar </a:t>
            </a:r>
            <a:r>
              <a:rPr lang="pt-BR" sz="2800" dirty="0">
                <a:cs typeface="Arial" pitchFamily="34" charset="0"/>
              </a:rPr>
              <a:t>o crescimento em 100% das crianças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Todas as crianças incluídas na intervenção foram avaliadas (57). 100%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Meta 3. Monitorar </a:t>
            </a:r>
            <a:r>
              <a:rPr lang="pt-BR" sz="2800" dirty="0">
                <a:cs typeface="Arial" pitchFamily="34" charset="0"/>
              </a:rPr>
              <a:t>100% das crianças com déficit de peso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Avaliadas 100% das crianças com déficit de peso. (3)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Meta 4. </a:t>
            </a:r>
            <a:r>
              <a:rPr lang="pt-BR" sz="2800" dirty="0">
                <a:cs typeface="Arial" pitchFamily="34" charset="0"/>
              </a:rPr>
              <a:t>monitorar 100% das crianças com excesso de peso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cs typeface="Arial" pitchFamily="34" charset="0"/>
              </a:rPr>
              <a:t>M</a:t>
            </a:r>
            <a:r>
              <a:rPr lang="pt-BR" sz="2800" dirty="0" smtClean="0">
                <a:cs typeface="Arial" pitchFamily="34" charset="0"/>
              </a:rPr>
              <a:t>onitoradas durante a intervenção 100% (11)</a:t>
            </a:r>
            <a:endParaRPr lang="pt-BR" sz="2800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9239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Meta 5. Monitorar </a:t>
            </a:r>
            <a:r>
              <a:rPr lang="pt-BR" sz="2800" dirty="0">
                <a:cs typeface="Arial" pitchFamily="34" charset="0"/>
              </a:rPr>
              <a:t>o desenvolvimento em 100% das crianças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Foi monitorado o desenvolvimento das 57 crianças. (100%)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Meta 6. </a:t>
            </a:r>
            <a:r>
              <a:rPr lang="pt-BR" sz="2800" dirty="0">
                <a:cs typeface="Arial" pitchFamily="34" charset="0"/>
              </a:rPr>
              <a:t>Vacinar 100% das crianças de acordo com a idade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As 57 crianças (100%) têm suas vacinas em dia.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14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xmlns="" val="3058693945"/>
              </p:ext>
            </p:extLst>
          </p:nvPr>
        </p:nvGraphicFramePr>
        <p:xfrm>
          <a:off x="911432" y="2571744"/>
          <a:ext cx="6840760" cy="4035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57356" y="6581001"/>
            <a:ext cx="56284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3- Proporção de crianças de 6 a 24 meses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com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suplementação de ferro.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40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 smtClean="0">
              <a:cs typeface="Arial" pitchFamily="34" charset="0"/>
            </a:endParaRPr>
          </a:p>
          <a:p>
            <a:r>
              <a:rPr lang="pt-BR" sz="2800" b="1" dirty="0" smtClean="0">
                <a:cs typeface="Arial" pitchFamily="34" charset="0"/>
              </a:rPr>
              <a:t>Meta </a:t>
            </a:r>
            <a:r>
              <a:rPr lang="pt-BR" sz="2800" b="1" dirty="0">
                <a:cs typeface="Arial" pitchFamily="34" charset="0"/>
              </a:rPr>
              <a:t>7. </a:t>
            </a:r>
            <a:r>
              <a:rPr lang="pt-BR" sz="2800" dirty="0">
                <a:cs typeface="Arial" pitchFamily="34" charset="0"/>
              </a:rPr>
              <a:t>Realizar suplementação de ferro em 100% das crianças de 6 a 24 meses.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>
                <a:cs typeface="Arial" pitchFamily="34" charset="0"/>
              </a:rPr>
              <a:t>As doze crianças nesta faixa etária receberam a suplementação de ferro ao final da intervenção.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285984" y="5000636"/>
            <a:ext cx="439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4-0</a:t>
            </a:r>
          </a:p>
          <a:p>
            <a:r>
              <a:rPr lang="pt-BR" sz="1000" dirty="0" smtClean="0"/>
              <a:t>0,0%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234667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r>
              <a:rPr lang="pt-BR" sz="2800" b="1" dirty="0" smtClean="0">
                <a:cs typeface="Arial" pitchFamily="34" charset="0"/>
              </a:rPr>
              <a:t>Meta 8. </a:t>
            </a:r>
            <a:r>
              <a:rPr lang="pt-BR" sz="2800" dirty="0" smtClean="0">
                <a:cs typeface="Arial" pitchFamily="34" charset="0"/>
              </a:rPr>
              <a:t>Realizar </a:t>
            </a:r>
            <a:r>
              <a:rPr lang="pt-BR" sz="2800" dirty="0">
                <a:cs typeface="Arial" pitchFamily="34" charset="0"/>
              </a:rPr>
              <a:t>triagem auditiva em 100</a:t>
            </a:r>
            <a:r>
              <a:rPr lang="pt-BR" sz="2800" dirty="0" smtClean="0">
                <a:cs typeface="Arial" pitchFamily="34" charset="0"/>
              </a:rPr>
              <a:t>% das crianças.</a:t>
            </a: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Das 57 crianças 20 realizaram o teste (35,1%)</a:t>
            </a:r>
          </a:p>
          <a:p>
            <a:endParaRPr lang="pt-BR" sz="2800" dirty="0"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3319205994"/>
              </p:ext>
            </p:extLst>
          </p:nvPr>
        </p:nvGraphicFramePr>
        <p:xfrm>
          <a:off x="714348" y="2276872"/>
          <a:ext cx="7572428" cy="45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2071670" y="6429396"/>
            <a:ext cx="3877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4- Proporção de crianças com triagem auditiva.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214546" y="4572008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5-25</a:t>
            </a:r>
          </a:p>
          <a:p>
            <a:r>
              <a:rPr lang="pt-BR" sz="1000" dirty="0" smtClean="0"/>
              <a:t>20%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xmlns="" val="353226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600" dirty="0" smtClean="0">
              <a:cs typeface="Arial" pitchFamily="34" charset="0"/>
            </a:endParaRPr>
          </a:p>
          <a:p>
            <a:r>
              <a:rPr lang="pt-BR" sz="2600" b="1" dirty="0" smtClean="0">
                <a:cs typeface="Arial" pitchFamily="34" charset="0"/>
              </a:rPr>
              <a:t>Meta 9. </a:t>
            </a:r>
            <a:r>
              <a:rPr lang="pt-BR" sz="2600" dirty="0" smtClean="0">
                <a:cs typeface="Arial" pitchFamily="34" charset="0"/>
              </a:rPr>
              <a:t>Realizar </a:t>
            </a:r>
            <a:r>
              <a:rPr lang="pt-BR" sz="2600" dirty="0">
                <a:cs typeface="Arial" pitchFamily="34" charset="0"/>
              </a:rPr>
              <a:t>teste do pezinho em 100% das crianças até 7 dias de vida</a:t>
            </a:r>
            <a:r>
              <a:rPr lang="pt-BR" sz="2600" dirty="0" smtClean="0">
                <a:cs typeface="Arial" pitchFamily="34" charset="0"/>
              </a:rPr>
              <a:t>.</a:t>
            </a:r>
          </a:p>
          <a:p>
            <a:endParaRPr lang="pt-BR" sz="26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600" dirty="0" smtClean="0">
                <a:cs typeface="Arial" pitchFamily="34" charset="0"/>
              </a:rPr>
              <a:t>87,7% das 57 crianças (50) realizaram o teste do pezinho.</a:t>
            </a:r>
          </a:p>
          <a:p>
            <a:endParaRPr lang="pt-BR" sz="2600" dirty="0">
              <a:cs typeface="Arial" pitchFamily="34" charset="0"/>
            </a:endParaRPr>
          </a:p>
          <a:p>
            <a:endParaRPr lang="pt-BR" sz="2600" dirty="0"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xmlns="" val="3483800059"/>
              </p:ext>
            </p:extLst>
          </p:nvPr>
        </p:nvGraphicFramePr>
        <p:xfrm>
          <a:off x="642910" y="2357430"/>
          <a:ext cx="750099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928794" y="6143644"/>
            <a:ext cx="58304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5- Proporção de crianças com teste do pezinho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realizado até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7 dias de vida.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5190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500174"/>
            <a:ext cx="9144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r>
              <a:rPr lang="pt-BR" sz="2800" dirty="0" smtClean="0">
                <a:cs typeface="Arial" pitchFamily="34" charset="0"/>
              </a:rPr>
              <a:t>Meta 10. Realizar </a:t>
            </a:r>
            <a:r>
              <a:rPr lang="pt-BR" sz="2800" dirty="0">
                <a:cs typeface="Arial" pitchFamily="34" charset="0"/>
              </a:rPr>
              <a:t>avaliação da necessidade de atendimento odontológico em 100% das crianças de 6 e 72 meses</a:t>
            </a:r>
            <a:r>
              <a:rPr lang="pt-BR" sz="2800" dirty="0" smtClean="0">
                <a:cs typeface="Arial" pitchFamily="34" charset="0"/>
              </a:rPr>
              <a:t>.</a:t>
            </a:r>
          </a:p>
          <a:p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100% das crianças (54) foram  avaliadas.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24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cs typeface="Arial" pitchFamily="34" charset="0"/>
              </a:rPr>
              <a:t>Introdução</a:t>
            </a:r>
          </a:p>
          <a:p>
            <a:pPr algn="just"/>
            <a:endParaRPr lang="pt-BR" sz="2800" dirty="0"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Saúde </a:t>
            </a:r>
            <a:r>
              <a:rPr lang="pt-BR" sz="2800" dirty="0" smtClean="0">
                <a:cs typeface="Arial" pitchFamily="34" charset="0"/>
              </a:rPr>
              <a:t>da criança necessita atendimento de qualidade e </a:t>
            </a:r>
            <a:r>
              <a:rPr lang="pt-BR" sz="2800" b="1" dirty="0" smtClean="0">
                <a:cs typeface="Arial" pitchFamily="34" charset="0"/>
              </a:rPr>
              <a:t>é indicador de desenvolvimento</a:t>
            </a:r>
            <a:r>
              <a:rPr lang="pt-BR" sz="2800" dirty="0" smtClean="0">
                <a:cs typeface="Arial" pitchFamily="34" charset="0"/>
              </a:rPr>
              <a:t>.</a:t>
            </a:r>
            <a:r>
              <a:rPr lang="pt-BR" sz="2800" dirty="0">
                <a:cs typeface="Arial" pitchFamily="34" charset="0"/>
              </a:rPr>
              <a:t> </a:t>
            </a:r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800" dirty="0"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A mortalidade </a:t>
            </a:r>
            <a:r>
              <a:rPr lang="pt-BR" sz="2800" dirty="0" smtClean="0">
                <a:cs typeface="Arial" pitchFamily="34" charset="0"/>
              </a:rPr>
              <a:t>infantil </a:t>
            </a:r>
            <a:r>
              <a:rPr lang="pt-BR" sz="2800" dirty="0" smtClean="0">
                <a:cs typeface="Arial" pitchFamily="34" charset="0"/>
              </a:rPr>
              <a:t>diminuiu nos últimos anos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Causas </a:t>
            </a:r>
            <a:r>
              <a:rPr lang="pt-BR" sz="2800" dirty="0" smtClean="0">
                <a:cs typeface="Arial" pitchFamily="34" charset="0"/>
              </a:rPr>
              <a:t>de morte </a:t>
            </a:r>
            <a:r>
              <a:rPr lang="pt-BR" sz="2800" dirty="0" smtClean="0">
                <a:cs typeface="Arial" pitchFamily="34" charset="0"/>
              </a:rPr>
              <a:t>no menores de 1 ano, doenças </a:t>
            </a:r>
            <a:r>
              <a:rPr lang="pt-BR" sz="2800" dirty="0" err="1" smtClean="0">
                <a:cs typeface="Arial" pitchFamily="34" charset="0"/>
              </a:rPr>
              <a:t>perinatais</a:t>
            </a:r>
            <a:r>
              <a:rPr lang="pt-BR" sz="2800" dirty="0" smtClean="0">
                <a:cs typeface="Arial" pitchFamily="34" charset="0"/>
              </a:rPr>
              <a:t> </a:t>
            </a:r>
            <a:r>
              <a:rPr lang="pt-BR" sz="2800" dirty="0" smtClean="0">
                <a:cs typeface="Arial" pitchFamily="34" charset="0"/>
              </a:rPr>
              <a:t> </a:t>
            </a:r>
            <a:r>
              <a:rPr lang="pt-BR" sz="2800" dirty="0" smtClean="0">
                <a:cs typeface="Arial" pitchFamily="34" charset="0"/>
              </a:rPr>
              <a:t>e </a:t>
            </a:r>
            <a:r>
              <a:rPr lang="pt-BR" sz="2800" dirty="0" smtClean="0">
                <a:cs typeface="Arial" pitchFamily="34" charset="0"/>
              </a:rPr>
              <a:t>menores </a:t>
            </a:r>
            <a:r>
              <a:rPr lang="pt-BR" sz="2800" dirty="0" smtClean="0">
                <a:cs typeface="Arial" pitchFamily="34" charset="0"/>
              </a:rPr>
              <a:t>de </a:t>
            </a:r>
            <a:r>
              <a:rPr lang="pt-BR" sz="2800" dirty="0" smtClean="0">
                <a:cs typeface="Arial" pitchFamily="34" charset="0"/>
              </a:rPr>
              <a:t>5 anos </a:t>
            </a:r>
            <a:r>
              <a:rPr lang="pt-BR" sz="2800" dirty="0" smtClean="0">
                <a:cs typeface="Arial" pitchFamily="34" charset="0"/>
              </a:rPr>
              <a:t>acidentes.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800" dirty="0"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0166" y="635795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>
                <a:latin typeface="Arial" pitchFamily="34" charset="0"/>
                <a:cs typeface="Arial" pitchFamily="34" charset="0"/>
              </a:rPr>
              <a:t>(IDH Brasileiro); (BRASIL,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1337642091"/>
              </p:ext>
            </p:extLst>
          </p:nvPr>
        </p:nvGraphicFramePr>
        <p:xfrm>
          <a:off x="857224" y="2000240"/>
          <a:ext cx="6883128" cy="3883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071538" y="6334780"/>
            <a:ext cx="7026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Arial" pitchFamily="34" charset="0"/>
                <a:cs typeface="Arial" pitchFamily="34" charset="0"/>
              </a:rPr>
              <a:t>Figura 6- Proporção de crianças de 6 a 72 meses com primeira consulta odontológica.</a:t>
            </a:r>
          </a:p>
          <a:p>
            <a:endParaRPr lang="pt-BR" sz="14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8786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Meta 11.  Realizar a primeira consulta odontológica para 100% das crianças entre 6 e 72 meses de idade. 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40 das 54 crianças ( 74,1%) receberam a primeira consulta odontológica. (figura 6)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89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107154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cs typeface="Arial" pitchFamily="34" charset="0"/>
              </a:rPr>
              <a:t>Objetivo 3. Melhorar </a:t>
            </a:r>
            <a:r>
              <a:rPr lang="pt-BR" sz="2800" b="1" dirty="0">
                <a:cs typeface="Arial" pitchFamily="34" charset="0"/>
              </a:rPr>
              <a:t>a adesão ao programa de Saúde da Criança</a:t>
            </a:r>
            <a:r>
              <a:rPr lang="pt-BR" sz="2800" b="1" dirty="0" smtClean="0">
                <a:cs typeface="Arial" pitchFamily="34" charset="0"/>
              </a:rPr>
              <a:t>.</a:t>
            </a:r>
          </a:p>
          <a:p>
            <a:pPr algn="ctr"/>
            <a:endParaRPr lang="pt-BR" sz="2800" b="1" dirty="0">
              <a:cs typeface="Arial" pitchFamily="34" charset="0"/>
            </a:endParaRPr>
          </a:p>
          <a:p>
            <a:r>
              <a:rPr lang="pt-BR" sz="2800" b="1" dirty="0" smtClean="0">
                <a:cs typeface="Arial" pitchFamily="34" charset="0"/>
              </a:rPr>
              <a:t>Meta 3.1. </a:t>
            </a:r>
            <a:r>
              <a:rPr lang="pt-BR" sz="2800" dirty="0" smtClean="0">
                <a:cs typeface="Arial" pitchFamily="34" charset="0"/>
              </a:rPr>
              <a:t>Realizar busca ativa do 100% das crianças faltosas. </a:t>
            </a:r>
          </a:p>
          <a:p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Não foi necessário realizar busca ativa. Quatro crianças faltosas assistiram ao novo agendamento de consulta.  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2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cs typeface="Arial" pitchFamily="34" charset="0"/>
              </a:rPr>
              <a:t>Objetivo 4. Melhorar </a:t>
            </a:r>
            <a:r>
              <a:rPr lang="pt-BR" sz="2800" b="1" dirty="0">
                <a:cs typeface="Arial" pitchFamily="34" charset="0"/>
              </a:rPr>
              <a:t>o registro das informações</a:t>
            </a:r>
            <a:r>
              <a:rPr lang="pt-BR" sz="2800" b="1" dirty="0" smtClean="0">
                <a:cs typeface="Arial" pitchFamily="34" charset="0"/>
              </a:rPr>
              <a:t>.</a:t>
            </a:r>
          </a:p>
          <a:p>
            <a:endParaRPr lang="pt-BR" sz="2800" b="1" dirty="0" smtClean="0">
              <a:cs typeface="Arial" pitchFamily="34" charset="0"/>
            </a:endParaRPr>
          </a:p>
          <a:p>
            <a:r>
              <a:rPr lang="pt-BR" sz="2800" b="1" dirty="0" smtClean="0">
                <a:cs typeface="Arial" pitchFamily="34" charset="0"/>
              </a:rPr>
              <a:t>Meta 4.1. </a:t>
            </a:r>
            <a:r>
              <a:rPr lang="pt-BR" sz="2800" dirty="0">
                <a:cs typeface="Arial" pitchFamily="34" charset="0"/>
              </a:rPr>
              <a:t>manter registro na ficha </a:t>
            </a:r>
            <a:r>
              <a:rPr lang="pt-BR" sz="2800" dirty="0" smtClean="0">
                <a:cs typeface="Arial" pitchFamily="34" charset="0"/>
              </a:rPr>
              <a:t>espelho </a:t>
            </a:r>
            <a:r>
              <a:rPr lang="pt-BR" sz="2800" dirty="0">
                <a:cs typeface="Arial" pitchFamily="34" charset="0"/>
              </a:rPr>
              <a:t>de 100% das </a:t>
            </a:r>
            <a:r>
              <a:rPr lang="pt-BR" sz="2800" dirty="0" smtClean="0">
                <a:cs typeface="Arial" pitchFamily="34" charset="0"/>
              </a:rPr>
              <a:t>crianças.</a:t>
            </a: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As 57 crianças (100%) têm atualizada sua ficha de acompanhamento. 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r>
              <a:rPr lang="pt-BR" sz="2800" b="1" dirty="0">
                <a:cs typeface="Arial" pitchFamily="34" charset="0"/>
              </a:rPr>
              <a:t>Objetivo </a:t>
            </a:r>
            <a:r>
              <a:rPr lang="pt-BR" sz="2800" b="1" dirty="0" smtClean="0">
                <a:cs typeface="Arial" pitchFamily="34" charset="0"/>
              </a:rPr>
              <a:t>5. </a:t>
            </a:r>
            <a:r>
              <a:rPr lang="pt-BR" sz="2800" b="1" dirty="0">
                <a:cs typeface="Arial" pitchFamily="34" charset="0"/>
              </a:rPr>
              <a:t>M</a:t>
            </a:r>
            <a:r>
              <a:rPr lang="pt-BR" sz="2800" b="1" dirty="0" smtClean="0">
                <a:cs typeface="Arial" pitchFamily="34" charset="0"/>
              </a:rPr>
              <a:t>apear </a:t>
            </a:r>
            <a:r>
              <a:rPr lang="pt-BR" sz="2800" b="1" dirty="0">
                <a:cs typeface="Arial" pitchFamily="34" charset="0"/>
              </a:rPr>
              <a:t>as crianças de </a:t>
            </a:r>
            <a:r>
              <a:rPr lang="pt-BR" sz="2800" b="1" dirty="0" smtClean="0">
                <a:cs typeface="Arial" pitchFamily="34" charset="0"/>
              </a:rPr>
              <a:t>risco. </a:t>
            </a:r>
          </a:p>
          <a:p>
            <a:endParaRPr lang="pt-BR" sz="2800" dirty="0">
              <a:cs typeface="Arial" pitchFamily="34" charset="0"/>
            </a:endParaRPr>
          </a:p>
          <a:p>
            <a:r>
              <a:rPr lang="pt-BR" sz="2800" dirty="0" smtClean="0">
                <a:cs typeface="Arial" pitchFamily="34" charset="0"/>
              </a:rPr>
              <a:t>Meta 5.1 </a:t>
            </a:r>
            <a:r>
              <a:rPr lang="pt-BR" sz="2800" dirty="0">
                <a:cs typeface="Arial" pitchFamily="34" charset="0"/>
              </a:rPr>
              <a:t>R</a:t>
            </a:r>
            <a:r>
              <a:rPr lang="pt-BR" sz="2800" dirty="0" smtClean="0">
                <a:cs typeface="Arial" pitchFamily="34" charset="0"/>
              </a:rPr>
              <a:t>ealizar </a:t>
            </a:r>
            <a:r>
              <a:rPr lang="pt-BR" sz="2800" dirty="0">
                <a:cs typeface="Arial" pitchFamily="34" charset="0"/>
              </a:rPr>
              <a:t>avaliação de risco em  100% das </a:t>
            </a:r>
            <a:r>
              <a:rPr lang="pt-BR" sz="2800" dirty="0" smtClean="0">
                <a:cs typeface="Arial" pitchFamily="34" charset="0"/>
              </a:rPr>
              <a:t>crianças.</a:t>
            </a: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Foi realizada avaliação de risco para 100% das crianças (57)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011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428736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Objetivo 6. Promover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 saúde das crianças.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6.1.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Orientar para prevenir acidentes em 100% das consultas.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As mães das 57 crianças (100%) receberam orientações. 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71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xmlns="" val="2545207588"/>
              </p:ext>
            </p:extLst>
          </p:nvPr>
        </p:nvGraphicFramePr>
        <p:xfrm>
          <a:off x="1214414" y="2143116"/>
          <a:ext cx="71438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28794" y="6396335"/>
            <a:ext cx="5804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latin typeface="Arial" pitchFamily="34" charset="0"/>
                <a:cs typeface="Arial" pitchFamily="34" charset="0"/>
              </a:rPr>
              <a:t>Figura 7- Número de crianças colocadas para mamar </a:t>
            </a:r>
            <a:r>
              <a:rPr lang="pt-BR" sz="1200" dirty="0" smtClean="0">
                <a:latin typeface="Arial" pitchFamily="34" charset="0"/>
                <a:cs typeface="Arial" pitchFamily="34" charset="0"/>
              </a:rPr>
              <a:t>durante </a:t>
            </a:r>
            <a:r>
              <a:rPr lang="pt-BR" sz="1200" dirty="0">
                <a:latin typeface="Arial" pitchFamily="34" charset="0"/>
                <a:cs typeface="Arial" pitchFamily="34" charset="0"/>
              </a:rPr>
              <a:t>a primeira consulta.</a:t>
            </a:r>
          </a:p>
          <a:p>
            <a:endParaRPr lang="pt-BR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71736" y="414338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7-25</a:t>
            </a:r>
          </a:p>
          <a:p>
            <a:r>
              <a:rPr lang="pt-BR" sz="1000" dirty="0" smtClean="0"/>
              <a:t>28%</a:t>
            </a:r>
            <a:endParaRPr lang="pt-BR" sz="1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43372" y="4286256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 smtClean="0"/>
              <a:t>9-42</a:t>
            </a:r>
          </a:p>
          <a:p>
            <a:r>
              <a:rPr lang="pt-BR" sz="1000" dirty="0" smtClean="0"/>
              <a:t>21,4%</a:t>
            </a:r>
            <a:endParaRPr lang="pt-BR" sz="1000" dirty="0"/>
          </a:p>
        </p:txBody>
      </p:sp>
      <p:sp>
        <p:nvSpPr>
          <p:cNvPr id="6" name="Rectangle 5"/>
          <p:cNvSpPr/>
          <p:nvPr/>
        </p:nvSpPr>
        <p:spPr>
          <a:xfrm>
            <a:off x="0" y="357166"/>
            <a:ext cx="89297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6.2.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Colocar 100% das crianças para mamar durante a primeira consulta.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21,1% do total de crianças (12 das 57) foram colocadas.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9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3.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ornecer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orientações  nutricionais de acordo com a faixa etária para 100% das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mães.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mães (57) receberam orientações nutricionais.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4.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F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ornecer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orientações sobre higiene bucal, etiologia e prevenção da cárie para 100% das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mães.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100% das mães (57) receberam  orientações. 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80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Foram atingidas 14 de 19 metas.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b="1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4 metas não atingidas não foi possível modificar por não ter nascimentos no período.  Ainda não se realiza o a triagem auditiva no município.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De 54 crianças maiores de 6 meses 40 receberam atendimento odontológico (74,1%) por instabilidade com o profissional e a cadeira odontológica.  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Estas ações não eram realizadas na unidade. 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812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00042"/>
            <a:ext cx="916974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Discussão.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Atingida 91,9% da população alvo (57 de 62)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Monitorização de peso crescimento e desenvolvimento e avaliação de riscos.</a:t>
            </a:r>
          </a:p>
          <a:p>
            <a:pPr marL="571500" indent="-57150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Prevenir anemia em 12 crianças entre 6 e 24M.</a:t>
            </a:r>
          </a:p>
          <a:p>
            <a:pPr marL="571500" indent="-571500">
              <a:buFont typeface="Arial" pitchFamily="34" charset="0"/>
              <a:buChar char="•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Avaliar necessidade de atendimento odontológico a 100% e atender 74,1% dos &gt;6M (40 de 54).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Orientar a comunidade e 100% das mães em nutrição acidentes e higiene bucal.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6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00042"/>
            <a:ext cx="916974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Discussão.</a:t>
            </a:r>
          </a:p>
          <a:p>
            <a:pPr algn="r"/>
            <a:endParaRPr lang="pt-BR" sz="3600" dirty="0" smtClean="0">
              <a:solidFill>
                <a:schemeClr val="bg1">
                  <a:lumMod val="65000"/>
                </a:schemeClr>
              </a:solidFill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Conhecer as crianças que não realizaram primeira consulta, perderam o aleitamento materno, não realizaram teste do pezinho e triagem auditiva.</a:t>
            </a:r>
          </a:p>
          <a:p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Melhorar qualidade dos registros e documentação da unidade de saúde.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O trabalho favoreceu a união, capacitação e motivação da equipe na atenção às crianças e outras ações programáticas.</a:t>
            </a:r>
          </a:p>
        </p:txBody>
      </p:sp>
    </p:spTree>
    <p:extLst>
      <p:ext uri="{BB962C8B-B14F-4D97-AF65-F5344CB8AC3E}">
        <p14:creationId xmlns:p14="http://schemas.microsoft.com/office/powerpoint/2010/main" xmlns="" val="25386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500042"/>
            <a:ext cx="916974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44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Discussão.</a:t>
            </a: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Aumentou o engajamento público e a credibilidade da comunidade na qualidade do serviço da atenção primaria de saúde na localidade.</a:t>
            </a:r>
          </a:p>
          <a:p>
            <a:endParaRPr lang="pt-BR" sz="2800" dirty="0" smtClean="0">
              <a:cs typeface="Arial" pitchFamily="34" charset="0"/>
            </a:endParaRPr>
          </a:p>
          <a:p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O trabalho ficou incorporado na rotina do serviço da unidade de saúde. </a:t>
            </a:r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>
              <a:cs typeface="Arial" pitchFamily="34" charset="0"/>
            </a:endParaRP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Pretendemos atender 100% das crianças com cumprimento de 100% das metas desenhadas no trabalho.</a:t>
            </a:r>
            <a:endParaRPr lang="pt-B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61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0412" y="1048770"/>
            <a:ext cx="9036496" cy="63093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pt-BR" b="1" u="sng" dirty="0" smtClean="0"/>
              <a:t>Unidade Básica De Saúde (UBS) Torrinhas </a:t>
            </a:r>
          </a:p>
          <a:p>
            <a:pPr>
              <a:spcBef>
                <a:spcPts val="0"/>
              </a:spcBef>
            </a:pPr>
            <a:r>
              <a:rPr lang="pt-BR" dirty="0" smtClean="0"/>
              <a:t>Município Pinheiro </a:t>
            </a:r>
            <a:r>
              <a:rPr lang="pt-BR" dirty="0" smtClean="0"/>
              <a:t>Machado</a:t>
            </a:r>
          </a:p>
          <a:p>
            <a:pPr>
              <a:spcBef>
                <a:spcPts val="0"/>
              </a:spcBef>
            </a:pPr>
            <a:endParaRPr lang="pt-BR" dirty="0" smtClean="0"/>
          </a:p>
          <a:p>
            <a:pPr>
              <a:spcBef>
                <a:spcPts val="0"/>
              </a:spcBef>
            </a:pPr>
            <a:r>
              <a:rPr lang="pt-BR" b="1" dirty="0" smtClean="0"/>
              <a:t>População da área. </a:t>
            </a:r>
            <a:r>
              <a:rPr lang="pt-BR" dirty="0" smtClean="0"/>
              <a:t>1621 hab., rural, envelhecida  e  dificuldades econômicas. </a:t>
            </a:r>
            <a:endParaRPr lang="pt-BR" dirty="0" smtClean="0"/>
          </a:p>
          <a:p>
            <a:pPr>
              <a:spcBef>
                <a:spcPts val="0"/>
              </a:spcBef>
              <a:buNone/>
            </a:pPr>
            <a:endParaRPr lang="pt-BR" dirty="0" smtClean="0"/>
          </a:p>
          <a:p>
            <a:pPr>
              <a:spcBef>
                <a:spcPts val="0"/>
              </a:spcBef>
            </a:pPr>
            <a:r>
              <a:rPr lang="pt-BR" b="1" dirty="0" smtClean="0"/>
              <a:t>Equipe</a:t>
            </a:r>
            <a:r>
              <a:rPr lang="pt-BR" dirty="0" smtClean="0"/>
              <a:t>: médico</a:t>
            </a:r>
            <a:r>
              <a:rPr lang="pt-BR" dirty="0" smtClean="0"/>
              <a:t>, </a:t>
            </a:r>
            <a:r>
              <a:rPr lang="pt-BR" dirty="0" smtClean="0"/>
              <a:t> enfermeiro</a:t>
            </a:r>
            <a:r>
              <a:rPr lang="pt-BR" dirty="0" smtClean="0"/>
              <a:t>, odontólogo, </a:t>
            </a:r>
            <a:r>
              <a:rPr lang="pt-BR" dirty="0" smtClean="0"/>
              <a:t>  </a:t>
            </a:r>
          </a:p>
          <a:p>
            <a:pPr indent="17463">
              <a:spcBef>
                <a:spcPts val="0"/>
              </a:spcBef>
              <a:buNone/>
            </a:pPr>
            <a:r>
              <a:rPr lang="pt-BR" dirty="0" smtClean="0"/>
              <a:t>assistente </a:t>
            </a:r>
            <a:r>
              <a:rPr lang="pt-BR" dirty="0" smtClean="0"/>
              <a:t>de </a:t>
            </a:r>
            <a:r>
              <a:rPr lang="pt-BR" dirty="0" smtClean="0"/>
              <a:t>saúde bucal,  técnico de enfermagem</a:t>
            </a:r>
            <a:r>
              <a:rPr lang="pt-BR" dirty="0" smtClean="0"/>
              <a:t>, </a:t>
            </a:r>
            <a:r>
              <a:rPr lang="pt-BR" dirty="0" smtClean="0"/>
              <a:t> assistente </a:t>
            </a:r>
            <a:r>
              <a:rPr lang="pt-BR" dirty="0" smtClean="0"/>
              <a:t>de enfermagem, </a:t>
            </a:r>
            <a:r>
              <a:rPr lang="pt-BR" dirty="0" smtClean="0"/>
              <a:t>6 </a:t>
            </a:r>
            <a:r>
              <a:rPr lang="pt-BR" dirty="0" smtClean="0"/>
              <a:t>agentes comunitários de saúde</a:t>
            </a:r>
            <a:endParaRPr lang="pt-BR" b="1" dirty="0" smtClean="0"/>
          </a:p>
          <a:p>
            <a:pPr algn="just">
              <a:spcBef>
                <a:spcPts val="0"/>
              </a:spcBef>
            </a:pPr>
            <a:endParaRPr lang="pt-BR" dirty="0" smtClean="0"/>
          </a:p>
          <a:p>
            <a:pPr>
              <a:spcBef>
                <a:spcPts val="0"/>
              </a:spcBef>
            </a:pPr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11188" y="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pt-BR" sz="3600" dirty="0">
                <a:solidFill>
                  <a:schemeClr val="bg1">
                    <a:lumMod val="85000"/>
                  </a:schemeClr>
                </a:solidFill>
                <a:ea typeface="+mj-ea"/>
                <a:cs typeface="Arial" pitchFamily="34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357166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Reflexão </a:t>
            </a: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sobre processo </a:t>
            </a:r>
            <a:r>
              <a:rPr lang="pt-BR" sz="36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pessoal de </a:t>
            </a: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cs typeface="Arial" pitchFamily="34" charset="0"/>
              </a:rPr>
              <a:t>aprendizagem</a:t>
            </a:r>
          </a:p>
          <a:p>
            <a:endParaRPr lang="pt-BR" sz="2800" b="1" dirty="0" smtClean="0">
              <a:cs typeface="Arial" pitchFamily="34" charset="0"/>
            </a:endParaRPr>
          </a:p>
          <a:p>
            <a:endParaRPr lang="pt-BR" sz="2800" b="1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Expectativa superadas.  aperfeiçoamento profissional e da língua portuguesa. </a:t>
            </a:r>
          </a:p>
          <a:p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O uso dos protocolos </a:t>
            </a:r>
            <a:r>
              <a:rPr lang="pt-BR" sz="2800" dirty="0">
                <a:cs typeface="Arial" pitchFamily="34" charset="0"/>
              </a:rPr>
              <a:t>do Ministério da </a:t>
            </a:r>
            <a:r>
              <a:rPr lang="pt-BR" sz="2800" dirty="0" smtClean="0">
                <a:cs typeface="Arial" pitchFamily="34" charset="0"/>
              </a:rPr>
              <a:t>Saúde para  aprimorar </a:t>
            </a:r>
            <a:r>
              <a:rPr lang="pt-BR" sz="2800" dirty="0">
                <a:cs typeface="Arial" pitchFamily="34" charset="0"/>
              </a:rPr>
              <a:t>o meu </a:t>
            </a:r>
            <a:r>
              <a:rPr lang="pt-BR" sz="2800" dirty="0" smtClean="0">
                <a:cs typeface="Arial" pitchFamily="34" charset="0"/>
              </a:rPr>
              <a:t>desempenho nos padecimentos mais frequentes na </a:t>
            </a:r>
            <a:r>
              <a:rPr lang="pt-BR" sz="2800" dirty="0">
                <a:cs typeface="Arial" pitchFamily="34" charset="0"/>
              </a:rPr>
              <a:t>atenção primaria de saúde. </a:t>
            </a:r>
            <a:endParaRPr lang="pt-BR" sz="2800" dirty="0" smtClean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pt-BR" sz="2800" dirty="0"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 smtClean="0">
                <a:cs typeface="Arial" pitchFamily="34" charset="0"/>
              </a:rPr>
              <a:t>Identificação e capacitação das principais necessidades de aprendizagem dos temas do SUS.</a:t>
            </a:r>
          </a:p>
          <a:p>
            <a:endParaRPr lang="pt-BR" sz="2800" dirty="0">
              <a:cs typeface="Arial" pitchFamily="34" charset="0"/>
            </a:endParaRPr>
          </a:p>
          <a:p>
            <a:endParaRPr lang="pt-BR" sz="28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14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ítulo 1"/>
          <p:cNvSpPr>
            <a:spLocks noGrp="1"/>
          </p:cNvSpPr>
          <p:nvPr>
            <p:ph type="ctrTitle"/>
          </p:nvPr>
        </p:nvSpPr>
        <p:spPr>
          <a:xfrm>
            <a:off x="395288" y="549275"/>
            <a:ext cx="7772400" cy="10795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sz="3600" b="1" dirty="0" smtClean="0">
                <a:latin typeface="+mn-lt"/>
                <a:cs typeface="Arial" pitchFamily="34" charset="0"/>
              </a:rPr>
              <a:t>Conclusão </a:t>
            </a:r>
            <a:r>
              <a:rPr lang="pt-BR" sz="3600" dirty="0" smtClean="0">
                <a:latin typeface="+mn-lt"/>
                <a:cs typeface="Arial" pitchFamily="34" charset="0"/>
              </a:rPr>
              <a:t/>
            </a:r>
            <a:br>
              <a:rPr lang="pt-BR" sz="3600" dirty="0" smtClean="0">
                <a:latin typeface="+mn-lt"/>
                <a:cs typeface="Arial" pitchFamily="34" charset="0"/>
              </a:rPr>
            </a:br>
            <a:endParaRPr lang="pt-BR" sz="3600" dirty="0" smtClean="0">
              <a:latin typeface="+mn-lt"/>
              <a:cs typeface="Arial" pitchFamily="34" charset="0"/>
            </a:endParaRPr>
          </a:p>
        </p:txBody>
      </p:sp>
      <p:sp>
        <p:nvSpPr>
          <p:cNvPr id="61442" name="Subtítulo 2"/>
          <p:cNvSpPr>
            <a:spLocks noGrp="1"/>
          </p:cNvSpPr>
          <p:nvPr>
            <p:ph type="subTitle" idx="1"/>
          </p:nvPr>
        </p:nvSpPr>
        <p:spPr>
          <a:xfrm>
            <a:off x="468313" y="1773238"/>
            <a:ext cx="8280400" cy="4679950"/>
          </a:xfrm>
        </p:spPr>
        <p:txBody>
          <a:bodyPr/>
          <a:lstStyle/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Melhora na atenção à saúde da criança.</a:t>
            </a:r>
          </a:p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Benefícios no serviço, na equipe e na comunidade.</a:t>
            </a:r>
          </a:p>
          <a:p>
            <a:pPr marL="576263" indent="-576263" algn="just" eaLnBrk="1" hangingPunct="1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</a:pPr>
            <a:r>
              <a:rPr lang="pt-BR" sz="2800" dirty="0" smtClean="0">
                <a:solidFill>
                  <a:schemeClr val="tx1"/>
                </a:solidFill>
                <a:cs typeface="Arial" pitchFamily="34" charset="0"/>
              </a:rPr>
              <a:t>A intervenção foi incorporada na rotina da Unidade Básica.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214422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BRASIL. </a:t>
            </a:r>
            <a:r>
              <a:rPr lang="pt-BR" sz="2000" b="1" dirty="0" smtClean="0"/>
              <a:t>Controle dos cânceres do colo do útero e da mama.</a:t>
            </a:r>
            <a:r>
              <a:rPr lang="pt-BR" sz="2000" dirty="0" smtClean="0"/>
              <a:t> Cadernos de Atenção Básica, 13. 2 ed. Brasília: Ministério da Saúde, 2012. </a:t>
            </a:r>
            <a:endParaRPr lang="en-AU" sz="2000" dirty="0" smtClean="0"/>
          </a:p>
          <a:p>
            <a:r>
              <a:rPr lang="pt-BR" sz="2000" dirty="0" smtClean="0"/>
              <a:t>  </a:t>
            </a:r>
            <a:endParaRPr lang="en-AU" sz="2000" dirty="0" smtClean="0"/>
          </a:p>
          <a:p>
            <a:r>
              <a:rPr lang="pt-BR" sz="2000" dirty="0" smtClean="0"/>
              <a:t>BRASIL. </a:t>
            </a:r>
            <a:r>
              <a:rPr lang="pt-BR" sz="2000" b="1" dirty="0" smtClean="0"/>
              <a:t>Envelhecimento e saúde da pessoa idosa.</a:t>
            </a:r>
            <a:r>
              <a:rPr lang="pt-BR" sz="2000" dirty="0" smtClean="0"/>
              <a:t> Cadernos de Atenção Básica, n. 19. Brasília: Ministério da Saúde, 2006. </a:t>
            </a:r>
            <a:endParaRPr lang="en-AU" sz="2000" dirty="0" smtClean="0"/>
          </a:p>
          <a:p>
            <a:r>
              <a:rPr lang="pt-BR" sz="2000" dirty="0" smtClean="0"/>
              <a:t>  </a:t>
            </a:r>
            <a:endParaRPr lang="en-AU" sz="2000" dirty="0" smtClean="0"/>
          </a:p>
          <a:p>
            <a:r>
              <a:rPr lang="pt-BR" sz="2000" dirty="0" smtClean="0"/>
              <a:t> BRASIL. </a:t>
            </a:r>
            <a:r>
              <a:rPr lang="pt-BR" sz="2000" b="1" dirty="0" smtClean="0"/>
              <a:t>Estratégias para o cuidado da pessoa com doença crônica: diabetes </a:t>
            </a:r>
            <a:r>
              <a:rPr lang="pt-BR" sz="2000" b="1" dirty="0" err="1" smtClean="0"/>
              <a:t>mellitus</a:t>
            </a:r>
            <a:r>
              <a:rPr lang="pt-BR" sz="2000" b="1" dirty="0" smtClean="0"/>
              <a:t>.</a:t>
            </a:r>
            <a:r>
              <a:rPr lang="pt-BR" sz="2000" dirty="0" smtClean="0"/>
              <a:t> Cadernos de Atenção Básica, n. 36. Brasília</a:t>
            </a:r>
            <a:r>
              <a:rPr lang="es-ES" sz="2000" dirty="0" smtClean="0"/>
              <a:t>:</a:t>
            </a:r>
            <a:r>
              <a:rPr lang="pt-BR" sz="2000" dirty="0" smtClean="0"/>
              <a:t> Ministério da </a:t>
            </a:r>
            <a:endParaRPr lang="en-AU" sz="2000" dirty="0" smtClean="0"/>
          </a:p>
          <a:p>
            <a:r>
              <a:rPr lang="pt-BR" sz="2000" dirty="0" smtClean="0"/>
              <a:t>Saúde, 2013.</a:t>
            </a:r>
            <a:endParaRPr lang="en-AU" sz="2000" dirty="0" smtClean="0"/>
          </a:p>
          <a:p>
            <a:r>
              <a:rPr lang="pt-BR" sz="2000" dirty="0" smtClean="0"/>
              <a:t> </a:t>
            </a:r>
            <a:endParaRPr lang="en-AU" sz="2000" dirty="0" smtClean="0"/>
          </a:p>
          <a:p>
            <a:r>
              <a:rPr lang="pt-BR" sz="2000" dirty="0" smtClean="0"/>
              <a:t> BRASIL. </a:t>
            </a:r>
            <a:r>
              <a:rPr lang="pt-BR" sz="2000" b="1" dirty="0" smtClean="0"/>
              <a:t>Saúde da criança: crescimento e desenvolvimento.</a:t>
            </a:r>
            <a:r>
              <a:rPr lang="pt-BR" sz="2000" dirty="0" smtClean="0"/>
              <a:t> Cadernos de Atenção Básica 33. Brasília: Ministério da Saúde, 2012. </a:t>
            </a:r>
            <a:endParaRPr lang="en-AU" sz="2000" dirty="0" smtClean="0"/>
          </a:p>
          <a:p>
            <a:r>
              <a:rPr lang="pt-BR" sz="2000" dirty="0" smtClean="0"/>
              <a:t>  </a:t>
            </a:r>
            <a:endParaRPr lang="en-AU" sz="2000" dirty="0" smtClean="0"/>
          </a:p>
          <a:p>
            <a:r>
              <a:rPr lang="pt-BR" sz="2000" dirty="0" smtClean="0"/>
              <a:t>FREITAS, Eduardo De. "IDH brasileiro: Mortalidade infantil no Brasil"; </a:t>
            </a:r>
            <a:r>
              <a:rPr lang="pt-BR" sz="2000" i="1" dirty="0" smtClean="0"/>
              <a:t>Brasil Escola</a:t>
            </a:r>
            <a:r>
              <a:rPr lang="pt-BR" sz="2000" dirty="0" smtClean="0"/>
              <a:t>. Disponível em &lt;http://www.brasilescola.com/brasil/idh-brasileiro-mortalidade-infantil-no-brasil.htm&gt;.Acesso em: Novembro. 2014.</a:t>
            </a:r>
            <a:endParaRPr lang="en-AU" sz="2000" dirty="0" smtClean="0"/>
          </a:p>
          <a:p>
            <a:r>
              <a:rPr lang="pt-BR" sz="2000" dirty="0" smtClean="0"/>
              <a:t>  </a:t>
            </a:r>
            <a:endParaRPr lang="en-AU" sz="20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14282" y="285728"/>
            <a:ext cx="28827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>
                <a:cs typeface="Arial" pitchFamily="34" charset="0"/>
              </a:rPr>
              <a:t>Referências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xmlns="" val="386856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4480" y="2928934"/>
            <a:ext cx="55007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>
                <a:latin typeface="Arial" pitchFamily="34" charset="0"/>
                <a:cs typeface="Arial" pitchFamily="34" charset="0"/>
              </a:rPr>
              <a:t>Obrigado pela atenção!</a:t>
            </a:r>
            <a:endParaRPr lang="en-A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pt-BR" sz="3600" dirty="0" smtClean="0">
                <a:solidFill>
                  <a:schemeClr val="bg1">
                    <a:lumMod val="75000"/>
                  </a:schemeClr>
                </a:solidFill>
              </a:rPr>
              <a:t>Introdução</a:t>
            </a:r>
            <a:endParaRPr lang="pt-BR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3686212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pt-BR" dirty="0" smtClean="0"/>
              <a:t>Antes da intervenção não </a:t>
            </a:r>
            <a:r>
              <a:rPr lang="pt-BR" dirty="0" smtClean="0"/>
              <a:t>eram realizadas puericultura a maiores de 1 ano 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pt-BR" dirty="0" smtClean="0"/>
              <a:t>Não </a:t>
            </a:r>
            <a:r>
              <a:rPr lang="pt-BR" dirty="0" smtClean="0"/>
              <a:t>realizava-se  estratificação </a:t>
            </a:r>
            <a:r>
              <a:rPr lang="pt-BR" dirty="0" smtClean="0"/>
              <a:t>de risco das </a:t>
            </a:r>
            <a:r>
              <a:rPr lang="pt-BR" dirty="0" smtClean="0"/>
              <a:t>crianças</a:t>
            </a:r>
            <a:endParaRPr lang="pt-BR" dirty="0" smtClean="0"/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r>
              <a:rPr lang="pt-BR" dirty="0" smtClean="0"/>
              <a:t>Longas distâncias com dificuldades de transporte para realizar o acompanhamento na cidade do município</a:t>
            </a:r>
          </a:p>
          <a:p>
            <a:pPr algn="just">
              <a:spcBef>
                <a:spcPts val="1800"/>
              </a:spcBef>
              <a:spcAft>
                <a:spcPts val="1800"/>
              </a:spcAft>
            </a:pPr>
            <a:endParaRPr lang="pt-BR" dirty="0"/>
          </a:p>
        </p:txBody>
      </p:sp>
      <p:sp>
        <p:nvSpPr>
          <p:cNvPr id="4" name="Rectangle 3"/>
          <p:cNvSpPr/>
          <p:nvPr/>
        </p:nvSpPr>
        <p:spPr>
          <a:xfrm>
            <a:off x="500034" y="1214422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u="sng" dirty="0" smtClean="0"/>
              <a:t>Situação das crianças de 0-72 meses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4568" y="0"/>
            <a:ext cx="91041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dirty="0">
              <a:cs typeface="Arial" pitchFamily="34" charset="0"/>
            </a:endParaRPr>
          </a:p>
          <a:p>
            <a:pPr algn="ctr"/>
            <a:r>
              <a:rPr lang="pt-BR" sz="4000" b="1" dirty="0" smtClean="0">
                <a:cs typeface="Arial" pitchFamily="34" charset="0"/>
              </a:rPr>
              <a:t>Objetivo </a:t>
            </a:r>
            <a:r>
              <a:rPr lang="pt-BR" sz="4000" b="1" dirty="0">
                <a:cs typeface="Arial" pitchFamily="34" charset="0"/>
              </a:rPr>
              <a:t>geral</a:t>
            </a:r>
          </a:p>
          <a:p>
            <a:pPr algn="ctr"/>
            <a:endParaRPr lang="pt-BR" sz="2800" b="1" dirty="0" smtClean="0">
              <a:cs typeface="Arial" pitchFamily="34" charset="0"/>
            </a:endParaRPr>
          </a:p>
          <a:p>
            <a:pPr algn="ctr"/>
            <a:endParaRPr lang="pt-BR" sz="2800" b="1" dirty="0" smtClean="0">
              <a:cs typeface="Arial" pitchFamily="34" charset="0"/>
            </a:endParaRPr>
          </a:p>
          <a:p>
            <a:pPr algn="ctr"/>
            <a:endParaRPr lang="pt-BR" sz="2800" b="1" dirty="0" smtClean="0">
              <a:cs typeface="Arial" pitchFamily="34" charset="0"/>
            </a:endParaRPr>
          </a:p>
          <a:p>
            <a:pPr algn="ctr"/>
            <a:endParaRPr lang="pt-BR" sz="2800" b="1" dirty="0">
              <a:cs typeface="Arial" pitchFamily="34" charset="0"/>
            </a:endParaRPr>
          </a:p>
          <a:p>
            <a:pPr algn="just"/>
            <a:r>
              <a:rPr lang="pt-BR" sz="2800" dirty="0">
                <a:cs typeface="Arial" pitchFamily="34" charset="0"/>
              </a:rPr>
              <a:t>Melhorar a Atenção às Crianças de 0 a 72 meses na UBS Torrinhas, Pinheiro Machado/RS o município de  Pinheiro Machado no Rio Grande do Sul .</a:t>
            </a:r>
          </a:p>
        </p:txBody>
      </p:sp>
    </p:spTree>
    <p:extLst>
      <p:ext uri="{BB962C8B-B14F-4D97-AF65-F5344CB8AC3E}">
        <p14:creationId xmlns:p14="http://schemas.microsoft.com/office/powerpoint/2010/main" xmlns="" val="11746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7158" y="571480"/>
            <a:ext cx="78488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pt-BR" sz="4400" b="1" dirty="0" smtClean="0"/>
              <a:t>Objetivos Específicos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571472" y="1564243"/>
            <a:ext cx="835824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Ampliar a cobertura do programa</a:t>
            </a:r>
            <a:endParaRPr lang="en-AU" sz="32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Melhorar a qualidade da atenção à saúde da criança de 0-72 meses.</a:t>
            </a:r>
            <a:endParaRPr lang="en-AU" sz="32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Melhorar a adesão das crianças ao Programa de Atenção à Saúde da criança. </a:t>
            </a:r>
            <a:endParaRPr lang="en-AU" sz="32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Melhorar registros das informações</a:t>
            </a:r>
            <a:endParaRPr lang="en-AU" sz="32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Mapear as crianças de risco da área de abrangência.</a:t>
            </a:r>
            <a:endParaRPr lang="en-AU" sz="32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BR" sz="3200" dirty="0" smtClean="0"/>
              <a:t>Promover a saúde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42910" y="1571612"/>
            <a:ext cx="8215338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b="1" dirty="0" smtClean="0">
                <a:cs typeface="Arial" pitchFamily="34" charset="0"/>
              </a:rPr>
              <a:t>Período .  </a:t>
            </a:r>
            <a:r>
              <a:rPr lang="pt-BR" sz="3200" dirty="0" smtClean="0">
                <a:cs typeface="Arial" pitchFamily="34" charset="0"/>
              </a:rPr>
              <a:t>12  semanas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b="1" dirty="0" smtClean="0">
                <a:cs typeface="Arial" pitchFamily="34" charset="0"/>
              </a:rPr>
              <a:t>Unidade de saúde da família </a:t>
            </a:r>
            <a:r>
              <a:rPr lang="pt-BR" sz="3200" dirty="0" smtClean="0">
                <a:cs typeface="Arial" pitchFamily="34" charset="0"/>
              </a:rPr>
              <a:t>(USF) torrinhas, 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b="1" dirty="0" smtClean="0">
                <a:cs typeface="Arial" pitchFamily="34" charset="0"/>
              </a:rPr>
              <a:t>Município. </a:t>
            </a:r>
            <a:r>
              <a:rPr lang="pt-BR" sz="3200" dirty="0" smtClean="0">
                <a:cs typeface="Arial" pitchFamily="34" charset="0"/>
              </a:rPr>
              <a:t>pinheiro machado 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b="1" dirty="0" smtClean="0">
                <a:cs typeface="Arial" pitchFamily="34" charset="0"/>
              </a:rPr>
              <a:t>Estado. </a:t>
            </a:r>
            <a:r>
              <a:rPr lang="pt-BR" sz="3200" dirty="0" smtClean="0">
                <a:cs typeface="Arial" pitchFamily="34" charset="0"/>
              </a:rPr>
              <a:t>Rio Grande Do Sul. </a:t>
            </a:r>
          </a:p>
          <a:p>
            <a:pPr marL="266700" indent="-2667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b="1" dirty="0" smtClean="0">
                <a:cs typeface="Arial" pitchFamily="34" charset="0"/>
              </a:rPr>
              <a:t>População alvo. </a:t>
            </a:r>
            <a:r>
              <a:rPr lang="pt-BR" sz="3200" dirty="0" smtClean="0">
                <a:cs typeface="Arial" pitchFamily="34" charset="0"/>
              </a:rPr>
              <a:t>Crianças entre zero e seis anos de idade.</a:t>
            </a:r>
          </a:p>
          <a:p>
            <a:pPr>
              <a:lnSpc>
                <a:spcPct val="150000"/>
              </a:lnSpc>
            </a:pPr>
            <a:endParaRPr lang="pt-BR" sz="3200" dirty="0">
              <a:cs typeface="Arial" pitchFamily="34" charset="0"/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539750" y="26035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Arial" charset="0"/>
              </a:rPr>
              <a:t>Metodologia</a:t>
            </a: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5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42984"/>
            <a:ext cx="8351837" cy="5286412"/>
          </a:xfrm>
        </p:spPr>
        <p:txBody>
          <a:bodyPr rtlCol="0">
            <a:noAutofit/>
          </a:bodyPr>
          <a:lstStyle/>
          <a:p>
            <a:pPr marL="360363" indent="-360363" algn="just" eaLnBrk="1" fontAlgn="auto" hangingPunct="1">
              <a:spcBef>
                <a:spcPts val="1200"/>
              </a:spcBef>
              <a:spcAft>
                <a:spcPts val="1200"/>
              </a:spcAft>
              <a:buFont typeface="Courier New" pitchFamily="49" charset="0"/>
              <a:buChar char="o"/>
              <a:defRPr/>
            </a:pPr>
            <a:r>
              <a:rPr lang="pt-BR" b="1" dirty="0" smtClean="0">
                <a:solidFill>
                  <a:schemeClr val="tx1"/>
                </a:solidFill>
              </a:rPr>
              <a:t>Ações consideraram os 4 eixos programáticos.</a:t>
            </a:r>
          </a:p>
          <a:p>
            <a:pPr marL="801688" indent="-40640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</a:rPr>
              <a:t>Capacitações e treinamentos</a:t>
            </a:r>
          </a:p>
          <a:p>
            <a:pPr marL="801688" indent="-40640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</a:rPr>
              <a:t>Cadastramento : Agentes Comunitários de Saúde</a:t>
            </a:r>
          </a:p>
          <a:p>
            <a:pPr marL="801688" indent="-4064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</a:rPr>
              <a:t>Exames clínicos</a:t>
            </a:r>
          </a:p>
          <a:p>
            <a:pPr marL="801688" indent="-40640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</a:rPr>
              <a:t>Exames complementares: laboratoriais</a:t>
            </a:r>
          </a:p>
          <a:p>
            <a:pPr marL="801688" indent="-40640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solidFill>
                  <a:schemeClr val="tx1"/>
                </a:solidFill>
              </a:rPr>
              <a:t>Acompanhamento</a:t>
            </a:r>
          </a:p>
          <a:p>
            <a:pPr marL="463550" indent="-463550" algn="just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192213" y="-201613"/>
            <a:ext cx="7772400" cy="1470026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BR" sz="3600" dirty="0" smtClean="0">
                <a:solidFill>
                  <a:schemeClr val="bg1">
                    <a:lumMod val="65000"/>
                  </a:schemeClr>
                </a:solidFill>
                <a:latin typeface="Century Gothic" pitchFamily="34" charset="0"/>
                <a:cs typeface="Arial" pitchFamily="34" charset="0"/>
              </a:rPr>
              <a:t>Metodologia</a:t>
            </a:r>
            <a:endParaRPr lang="pt-BR" sz="3600" dirty="0">
              <a:solidFill>
                <a:schemeClr val="bg1">
                  <a:lumMod val="6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188" y="571480"/>
            <a:ext cx="7389836" cy="6000792"/>
          </a:xfrm>
        </p:spPr>
        <p:txBody>
          <a:bodyPr>
            <a:noAutofit/>
          </a:bodyPr>
          <a:lstStyle/>
          <a:p>
            <a:pPr eaLnBrk="1" hangingPunct="1">
              <a:buFont typeface="Courier New" pitchFamily="49" charset="0"/>
              <a:buChar char="o"/>
              <a:defRPr/>
            </a:pPr>
            <a:r>
              <a:rPr lang="pt-BR" sz="3600" b="1" dirty="0" smtClean="0"/>
              <a:t>Logística.</a:t>
            </a:r>
          </a:p>
          <a:p>
            <a:pPr marL="457200" indent="-282575">
              <a:spcBef>
                <a:spcPts val="1800"/>
              </a:spcBef>
              <a:spcAft>
                <a:spcPts val="1800"/>
              </a:spcAft>
              <a:defRPr/>
            </a:pPr>
            <a:r>
              <a:rPr lang="pt-BR" sz="2800" dirty="0" smtClean="0"/>
              <a:t>Protocolos</a:t>
            </a:r>
            <a:r>
              <a:rPr lang="pt-BR" sz="2800" dirty="0" smtClean="0"/>
              <a:t>. </a:t>
            </a:r>
          </a:p>
          <a:p>
            <a:pPr marL="457200" indent="-282575">
              <a:spcBef>
                <a:spcPts val="1800"/>
              </a:spcBef>
              <a:spcAft>
                <a:spcPts val="1800"/>
              </a:spcAft>
            </a:pPr>
            <a:r>
              <a:rPr lang="pt-BR" sz="2800" dirty="0" smtClean="0">
                <a:cs typeface="Arial" pitchFamily="34" charset="0"/>
              </a:rPr>
              <a:t>Manual técnico , MS 2012.</a:t>
            </a:r>
          </a:p>
          <a:p>
            <a:pPr marL="457200" indent="-282575">
              <a:spcBef>
                <a:spcPts val="1800"/>
              </a:spcBef>
              <a:spcAft>
                <a:spcPts val="1800"/>
              </a:spcAft>
            </a:pPr>
            <a:r>
              <a:rPr lang="pt-BR" sz="2800" dirty="0" smtClean="0">
                <a:cs typeface="Arial" pitchFamily="34" charset="0"/>
              </a:rPr>
              <a:t>Registro específico da unidade de saúde, o registro de atendimento odontológico, o prontuário clínico, e a ficha espelho da saúde da criança.</a:t>
            </a:r>
          </a:p>
          <a:p>
            <a:pPr marL="457200" indent="-282575">
              <a:spcBef>
                <a:spcPts val="1800"/>
              </a:spcBef>
              <a:spcAft>
                <a:spcPts val="1800"/>
              </a:spcAft>
            </a:pPr>
            <a:r>
              <a:rPr lang="pt-BR" sz="2800" dirty="0" smtClean="0">
                <a:solidFill>
                  <a:prstClr val="black"/>
                </a:solidFill>
                <a:cs typeface="Arial" pitchFamily="34" charset="0"/>
              </a:rPr>
              <a:t>Planilha eletrônica para coleta de dados; fichas espelhos fornecidas pela secretaria municipal de saúde.</a:t>
            </a:r>
          </a:p>
          <a:p>
            <a:pPr eaLnBrk="1" hangingPunct="1">
              <a:defRPr/>
            </a:pPr>
            <a:endParaRPr lang="pt-BR" sz="2800" dirty="0" smtClean="0"/>
          </a:p>
          <a:p>
            <a:pPr eaLnBrk="1" hangingPunct="1">
              <a:defRPr/>
            </a:pPr>
            <a:endParaRPr lang="pt-BR" sz="2800" dirty="0" smtClean="0"/>
          </a:p>
          <a:p>
            <a:pPr eaLnBrk="1" hangingPunct="1">
              <a:defRPr/>
            </a:pPr>
            <a:endParaRPr lang="pt-BR" sz="2800" dirty="0"/>
          </a:p>
        </p:txBody>
      </p:sp>
      <p:pic>
        <p:nvPicPr>
          <p:cNvPr id="5" name="Imagem 8"/>
          <p:cNvPicPr/>
          <p:nvPr/>
        </p:nvPicPr>
        <p:blipFill>
          <a:blip r:embed="rId2" cstate="print"/>
          <a:srcRect l="13379" t="9469" r="11130" b="5165"/>
          <a:stretch>
            <a:fillRect/>
          </a:stretch>
        </p:blipFill>
        <p:spPr bwMode="auto">
          <a:xfrm>
            <a:off x="5929322" y="214290"/>
            <a:ext cx="1873250" cy="244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m 2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714356"/>
            <a:ext cx="1785918" cy="2643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1552</Words>
  <Application>Microsoft Office PowerPoint</Application>
  <PresentationFormat>On-screen Show (4:3)</PresentationFormat>
  <Paragraphs>275</Paragraphs>
  <Slides>33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Tema do Office</vt:lpstr>
      <vt:lpstr>Slide 1</vt:lpstr>
      <vt:lpstr>Slide 2</vt:lpstr>
      <vt:lpstr>Slide 3</vt:lpstr>
      <vt:lpstr>Introdução</vt:lpstr>
      <vt:lpstr>Slide 5</vt:lpstr>
      <vt:lpstr>Slide 6</vt:lpstr>
      <vt:lpstr>Slide 7</vt:lpstr>
      <vt:lpstr>Metodologia</vt:lpstr>
      <vt:lpstr>Slide 9</vt:lpstr>
      <vt:lpstr>Metodologia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Conclusão  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Intel</dc:creator>
  <cp:lastModifiedBy>Mabel Suca Salas</cp:lastModifiedBy>
  <cp:revision>52</cp:revision>
  <dcterms:created xsi:type="dcterms:W3CDTF">2015-08-15T13:56:20Z</dcterms:created>
  <dcterms:modified xsi:type="dcterms:W3CDTF">2015-09-13T18:47:02Z</dcterms:modified>
</cp:coreProperties>
</file>