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c.sa&#250;de\Desktop\RESULTADOS%20DO%20PROJETO\PLANILHA%20DE%20COLETA%20DE%20DADOS%20HAS%20E%20DIABETES_ENEIDO_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c.sa&#250;de\Desktop\RESULTADOS%20DO%20PROJETO\PLANILHA%20DE%20COLETA%20DE%20DADOS%20HAS%20E%20DIABETES_ENEIDO_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Cobertura do programa de atenção ao  hipertenso na unidade de saúde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93559898681628"/>
          <c:y val="0.28937832452754886"/>
          <c:w val="0.84677502714590935"/>
          <c:h val="0.59340871611978097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Indicadores!$C$4</c:f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multiLvlStrRef>
              <c:f>Indicadores!$D$3:$G$3</c:f>
            </c:multiLvlStrRef>
          </c:cat>
          <c:val>
            <c:numRef>
              <c:f>Indicadores!$D$4:$G$4</c:f>
            </c:numRef>
          </c:val>
        </c:ser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0.18032786885245924</c:v>
                </c:pt>
                <c:pt idx="1">
                  <c:v>0.40573770491803279</c:v>
                </c:pt>
                <c:pt idx="2">
                  <c:v>0.53073770491803252</c:v>
                </c:pt>
                <c:pt idx="3">
                  <c:v>0</c:v>
                </c:pt>
              </c:numCache>
            </c:numRef>
          </c:val>
        </c:ser>
        <c:axId val="50020736"/>
        <c:axId val="50022656"/>
      </c:barChart>
      <c:catAx>
        <c:axId val="50020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22656"/>
        <c:crosses val="autoZero"/>
        <c:auto val="1"/>
        <c:lblAlgn val="ctr"/>
        <c:lblOffset val="100"/>
      </c:catAx>
      <c:valAx>
        <c:axId val="500226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02073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6"/>
          <c:y val="0.28214334916181144"/>
          <c:w val="0.83924843423799944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0.19379844961240481</c:v>
                </c:pt>
                <c:pt idx="1">
                  <c:v>0.44186046511628124</c:v>
                </c:pt>
                <c:pt idx="2">
                  <c:v>0.61240310077519378</c:v>
                </c:pt>
                <c:pt idx="3">
                  <c:v>0</c:v>
                </c:pt>
              </c:numCache>
            </c:numRef>
          </c:val>
        </c:ser>
        <c:axId val="34839168"/>
        <c:axId val="34853248"/>
      </c:barChart>
      <c:catAx>
        <c:axId val="34839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853248"/>
        <c:crosses val="autoZero"/>
        <c:auto val="1"/>
        <c:lblAlgn val="ctr"/>
        <c:lblOffset val="100"/>
      </c:catAx>
      <c:valAx>
        <c:axId val="348532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8391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0A9E5-D77E-460F-B586-3A4ED9EE3123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E124-CC3E-46E1-9185-8689FCE44F5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E124-CC3E-46E1-9185-8689FCE44F5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02624" cy="1080120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Qualificação das ações de Atenção à Saúde dos Hipertensos e Diabéticos na Unidade Básica de Saúde SEDE em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Mampituba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/RS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 2015</a:t>
            </a:r>
          </a:p>
        </p:txBody>
      </p:sp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76672"/>
            <a:ext cx="21602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195736" y="1772816"/>
            <a:ext cx="4536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Universidade Aberta do SUS – UNASUS</a:t>
            </a:r>
            <a:endParaRPr lang="pt-BR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Universidade Federal de Pelotas</a:t>
            </a:r>
            <a:endParaRPr lang="pt-BR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Especialização em Saúde da </a:t>
            </a:r>
          </a:p>
          <a:p>
            <a:pPr indent="540385" algn="ctr">
              <a:spcAft>
                <a:spcPts val="0"/>
              </a:spcAft>
            </a:pPr>
            <a:r>
              <a:rPr lang="pt-BR" b="1" dirty="0" smtClean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Família</a:t>
            </a:r>
            <a:endParaRPr lang="pt-BR" dirty="0" smtClean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Objetivos,metas e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11268" name="AutoShape 4" descr="Resultado de imagem para imagens de pessoas com diabe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270" name="AutoShape 6" descr="Resultado de imagem para imagens de pessoas com diabe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272" name="AutoShape 8" descr="Resultado de imagem para imagens de pessoas com diabe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F:\ESPECIALIZACION\Actividad de tercera edad\14019_1634380053461113_730545171202130750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214842" cy="4429156"/>
          </a:xfrm>
          <a:prstGeom prst="rect">
            <a:avLst/>
          </a:prstGeom>
          <a:noFill/>
        </p:spPr>
      </p:pic>
      <p:pic>
        <p:nvPicPr>
          <p:cNvPr id="1027" name="Picture 3" descr="F:\ESPECIALIZACION\Actividad de tercera edad\20828_1634380126794439_6023649368121053365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4071966" cy="44291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.</a:t>
            </a:r>
            <a:br>
              <a:rPr lang="pt-BR" dirty="0" smtClean="0"/>
            </a:br>
            <a:r>
              <a:rPr lang="pt-BR" b="1" u="sng" dirty="0" smtClean="0"/>
              <a:t>Indicador de cobertura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Nuvem 5"/>
          <p:cNvSpPr/>
          <p:nvPr/>
        </p:nvSpPr>
        <p:spPr>
          <a:xfrm>
            <a:off x="0" y="1556792"/>
            <a:ext cx="3059832" cy="2592288"/>
          </a:xfrm>
          <a:prstGeom prst="cloud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Antes da intervenção o indicador de cobertura de hipertensos e diabéticos era desconhecida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143240" y="1571612"/>
            <a:ext cx="4071966" cy="331236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  e rastreamento realizado na população com risco.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 ativa dos usuários cadastrados .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Visitas domiciliares.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participação ativa de toda a equipe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3" name="Nuvem 12"/>
          <p:cNvSpPr/>
          <p:nvPr/>
        </p:nvSpPr>
        <p:spPr>
          <a:xfrm>
            <a:off x="5000628" y="4509120"/>
            <a:ext cx="4143372" cy="2348880"/>
          </a:xfrm>
          <a:prstGeom prst="cloud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da intervenção 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53,1 %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hipertensos(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259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e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61,2%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os Diabéticos(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2195736" y="3717032"/>
            <a:ext cx="1224136" cy="936104"/>
          </a:xfrm>
          <a:prstGeom prst="rightArrow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em curva para a esquerda 17"/>
          <p:cNvSpPr/>
          <p:nvPr/>
        </p:nvSpPr>
        <p:spPr>
          <a:xfrm>
            <a:off x="7668344" y="2636912"/>
            <a:ext cx="1296144" cy="2016224"/>
          </a:xfrm>
          <a:prstGeom prst="curvedLeftArrow">
            <a:avLst/>
          </a:prstGeom>
          <a:solidFill>
            <a:srgbClr val="FF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>Objetivo 1: Ampliar a cobertura aos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Hipertensos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Cadastrar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% dos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Hipertensos da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área de abrangência </a:t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7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Atingimos a de 259 hipertensos para um 53,1%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115616" y="2132856"/>
          <a:ext cx="67687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>Objetivo 1: Ampliar a cobertura aos Diabéticos.</a:t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>Meta 1.1: Cadastrar 80% dos Diabéticos da área de abrangência. </a:t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600" dirty="0" smtClean="0"/>
              <a:t>A cobertura de os diabéticos se atingiu em um 61.2 %(79)</a:t>
            </a:r>
            <a:endParaRPr lang="pt-BR" sz="26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142976" y="1428736"/>
          <a:ext cx="65008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.</a:t>
            </a:r>
            <a:br>
              <a:rPr lang="pt-BR" dirty="0" smtClean="0"/>
            </a:br>
            <a:r>
              <a:rPr lang="pt-BR" dirty="0" smtClean="0"/>
              <a:t>Indicadores de qualidade 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9" name="Seta em curva para a esquerda 8"/>
          <p:cNvSpPr/>
          <p:nvPr/>
        </p:nvSpPr>
        <p:spPr>
          <a:xfrm>
            <a:off x="1403648" y="1484784"/>
            <a:ext cx="1224136" cy="1584176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Nuvem 9"/>
          <p:cNvSpPr/>
          <p:nvPr/>
        </p:nvSpPr>
        <p:spPr>
          <a:xfrm>
            <a:off x="142844" y="3000372"/>
            <a:ext cx="2928958" cy="1944216"/>
          </a:xfrm>
          <a:prstGeom prst="cloud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Antes da intervenção deficientes ignorados  o não registrados.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3143240" y="2357430"/>
            <a:ext cx="2304256" cy="10801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DEPOIS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Nuvem 11"/>
          <p:cNvSpPr/>
          <p:nvPr/>
        </p:nvSpPr>
        <p:spPr>
          <a:xfrm>
            <a:off x="6429388" y="1357298"/>
            <a:ext cx="2376264" cy="1296144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Exame clinico em um </a:t>
            </a:r>
            <a:r>
              <a:rPr lang="pt-BR" b="1" dirty="0" smtClean="0">
                <a:solidFill>
                  <a:schemeClr val="tx1"/>
                </a:solidFill>
              </a:rPr>
              <a:t>100%</a:t>
            </a:r>
            <a:r>
              <a:rPr lang="pt-BR" dirty="0" smtClean="0">
                <a:solidFill>
                  <a:schemeClr val="tx1"/>
                </a:solidFill>
              </a:rPr>
              <a:t>  HTA(</a:t>
            </a:r>
            <a:r>
              <a:rPr lang="pt-BR" b="1" dirty="0" smtClean="0">
                <a:solidFill>
                  <a:schemeClr val="tx1"/>
                </a:solidFill>
              </a:rPr>
              <a:t>259</a:t>
            </a:r>
            <a:r>
              <a:rPr lang="pt-BR" dirty="0" smtClean="0">
                <a:solidFill>
                  <a:schemeClr val="tx1"/>
                </a:solidFill>
              </a:rPr>
              <a:t>) e DM(</a:t>
            </a:r>
            <a:r>
              <a:rPr lang="pt-BR" b="1" dirty="0" smtClean="0">
                <a:solidFill>
                  <a:schemeClr val="tx1"/>
                </a:solidFill>
              </a:rPr>
              <a:t>79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Nuvem 12"/>
          <p:cNvSpPr/>
          <p:nvPr/>
        </p:nvSpPr>
        <p:spPr>
          <a:xfrm>
            <a:off x="4857752" y="4786322"/>
            <a:ext cx="3240360" cy="1800200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Exame complementares em </a:t>
            </a:r>
            <a:r>
              <a:rPr lang="pt-BR" b="1" dirty="0" smtClean="0">
                <a:solidFill>
                  <a:schemeClr val="tx1"/>
                </a:solidFill>
              </a:rPr>
              <a:t>100 % </a:t>
            </a:r>
            <a:r>
              <a:rPr lang="pt-BR" dirty="0" smtClean="0">
                <a:solidFill>
                  <a:schemeClr val="tx1"/>
                </a:solidFill>
              </a:rPr>
              <a:t>em HAS(</a:t>
            </a:r>
            <a:r>
              <a:rPr lang="pt-BR" b="1" dirty="0" smtClean="0">
                <a:solidFill>
                  <a:schemeClr val="tx1"/>
                </a:solidFill>
              </a:rPr>
              <a:t>259</a:t>
            </a:r>
            <a:r>
              <a:rPr lang="pt-BR" dirty="0" smtClean="0">
                <a:solidFill>
                  <a:schemeClr val="tx1"/>
                </a:solidFill>
              </a:rPr>
              <a:t>) e </a:t>
            </a:r>
            <a:r>
              <a:rPr lang="pt-BR" b="1" dirty="0" smtClean="0">
                <a:solidFill>
                  <a:schemeClr val="tx1"/>
                </a:solidFill>
              </a:rPr>
              <a:t>100 %</a:t>
            </a:r>
            <a:r>
              <a:rPr lang="pt-BR" dirty="0" smtClean="0">
                <a:solidFill>
                  <a:schemeClr val="tx1"/>
                </a:solidFill>
              </a:rPr>
              <a:t> em DM(</a:t>
            </a:r>
            <a:r>
              <a:rPr lang="pt-BR" b="1" dirty="0" smtClean="0">
                <a:solidFill>
                  <a:schemeClr val="tx1"/>
                </a:solidFill>
              </a:rPr>
              <a:t>79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Nuvem 13"/>
          <p:cNvSpPr/>
          <p:nvPr/>
        </p:nvSpPr>
        <p:spPr>
          <a:xfrm>
            <a:off x="6516216" y="2924944"/>
            <a:ext cx="2627784" cy="1872208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Prescrição de medicamentos em </a:t>
            </a:r>
            <a:r>
              <a:rPr lang="pt-BR" b="1" dirty="0" smtClean="0">
                <a:solidFill>
                  <a:schemeClr val="tx1"/>
                </a:solidFill>
              </a:rPr>
              <a:t>79,2%</a:t>
            </a:r>
            <a:r>
              <a:rPr lang="pt-BR" dirty="0" smtClean="0">
                <a:solidFill>
                  <a:schemeClr val="tx1"/>
                </a:solidFill>
              </a:rPr>
              <a:t> (</a:t>
            </a:r>
            <a:r>
              <a:rPr lang="pt-BR" b="1" dirty="0" smtClean="0">
                <a:solidFill>
                  <a:schemeClr val="tx1"/>
                </a:solidFill>
              </a:rPr>
              <a:t>202</a:t>
            </a:r>
            <a:r>
              <a:rPr lang="pt-BR" dirty="0" smtClean="0">
                <a:solidFill>
                  <a:schemeClr val="tx1"/>
                </a:solidFill>
              </a:rPr>
              <a:t>)em HAS e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79,7%</a:t>
            </a:r>
            <a:r>
              <a:rPr lang="pt-BR" dirty="0" smtClean="0">
                <a:solidFill>
                  <a:schemeClr val="tx1"/>
                </a:solidFill>
              </a:rPr>
              <a:t> DM(</a:t>
            </a:r>
            <a:r>
              <a:rPr lang="pt-BR" b="1" dirty="0" smtClean="0">
                <a:solidFill>
                  <a:schemeClr val="tx1"/>
                </a:solidFill>
              </a:rPr>
              <a:t>63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Nuvem 16"/>
          <p:cNvSpPr/>
          <p:nvPr/>
        </p:nvSpPr>
        <p:spPr>
          <a:xfrm>
            <a:off x="1000100" y="4857760"/>
            <a:ext cx="3714776" cy="1714512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Atendimento Odontológico em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75,3 % (195) </a:t>
            </a:r>
            <a:r>
              <a:rPr lang="pt-BR" dirty="0" smtClean="0">
                <a:solidFill>
                  <a:schemeClr val="tx1"/>
                </a:solidFill>
              </a:rPr>
              <a:t>em HAS e </a:t>
            </a:r>
            <a:r>
              <a:rPr lang="pt-BR" b="1" dirty="0" smtClean="0">
                <a:solidFill>
                  <a:schemeClr val="tx1"/>
                </a:solidFill>
              </a:rPr>
              <a:t>79,7 %  (63)</a:t>
            </a:r>
            <a:r>
              <a:rPr lang="pt-BR" dirty="0" smtClean="0">
                <a:solidFill>
                  <a:schemeClr val="tx1"/>
                </a:solidFill>
              </a:rPr>
              <a:t> DM.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Resultados.</a:t>
            </a:r>
            <a:br>
              <a:rPr lang="pt-BR" dirty="0" smtClean="0"/>
            </a:br>
            <a:r>
              <a:rPr lang="pt-BR" dirty="0" smtClean="0"/>
              <a:t>Indicador de adesão.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9512" y="1556792"/>
            <a:ext cx="3528392" cy="1346448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Antes da intervenção ignorado sem registro não controle correto.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rredondar Retângulo em um Canto Único 4"/>
          <p:cNvSpPr/>
          <p:nvPr/>
        </p:nvSpPr>
        <p:spPr>
          <a:xfrm>
            <a:off x="3929058" y="2428868"/>
            <a:ext cx="2376264" cy="792088"/>
          </a:xfrm>
          <a:prstGeom prst="round1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Intervenção.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072198" y="3357562"/>
            <a:ext cx="2592288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Correto planejamento das ações.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8596" y="4857760"/>
            <a:ext cx="8143932" cy="150988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da intervenção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 ativa dos faltosos  em paciente com HAS foi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82,8 %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e DM de um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80 %.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</a:t>
            </a:r>
            <a:br>
              <a:rPr lang="pt-BR" dirty="0" smtClean="0"/>
            </a:br>
            <a:r>
              <a:rPr lang="pt-BR" dirty="0" smtClean="0"/>
              <a:t>Indicador avaliação dos riscos.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pt-BR" dirty="0" smtClean="0"/>
              <a:t>                                      </a:t>
            </a:r>
          </a:p>
          <a:p>
            <a:r>
              <a:rPr lang="pt-BR" dirty="0" smtClean="0"/>
              <a:t>                            HTA                                 DM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2348880"/>
            <a:ext cx="2987824" cy="108012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Antes da avaliação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Sem registros nos prontuários. 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5" name="Seta em curva para a direita 4"/>
          <p:cNvSpPr/>
          <p:nvPr/>
        </p:nvSpPr>
        <p:spPr>
          <a:xfrm>
            <a:off x="3275856" y="1628800"/>
            <a:ext cx="1080120" cy="2448272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29124" y="2357430"/>
            <a:ext cx="2808312" cy="50405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Final da intervenção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355976" y="3573016"/>
            <a:ext cx="3240360" cy="2088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Capacitações sistemáticas da equipe prioridade no atendimentos aos do maiores  riscos. 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em curva para a esquerda 8"/>
          <p:cNvSpPr/>
          <p:nvPr/>
        </p:nvSpPr>
        <p:spPr>
          <a:xfrm>
            <a:off x="7596336" y="1628800"/>
            <a:ext cx="1080120" cy="2304256"/>
          </a:xfrm>
          <a:prstGeom prst="curvedLeftArrow">
            <a:avLst/>
          </a:prstGeom>
          <a:solidFill>
            <a:srgbClr val="FF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619672" y="5733256"/>
            <a:ext cx="6624736" cy="79208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com estratificação do risco cardiovascular .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.</a:t>
            </a:r>
            <a:br>
              <a:rPr lang="pt-BR" dirty="0" smtClean="0"/>
            </a:br>
            <a:r>
              <a:rPr lang="pt-BR" dirty="0" smtClean="0"/>
              <a:t>Indicador de registro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95536" y="1700808"/>
            <a:ext cx="3312368" cy="1152128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Antes da intervenção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 sem ficha de acompanhamento.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499992" y="2420888"/>
            <a:ext cx="3744416" cy="86409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da intervenção. 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à esquerda, à direita e acima 5"/>
          <p:cNvSpPr/>
          <p:nvPr/>
        </p:nvSpPr>
        <p:spPr>
          <a:xfrm>
            <a:off x="3419872" y="3284984"/>
            <a:ext cx="3384376" cy="2088232"/>
          </a:xfrm>
          <a:prstGeom prst="leftRightUpArrow">
            <a:avLst/>
          </a:prstGeom>
          <a:solidFill>
            <a:srgbClr val="FF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e atribuições da equipe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323528" y="4293096"/>
            <a:ext cx="3024336" cy="129614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HTA  (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259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)com registro adequado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948264" y="4221088"/>
            <a:ext cx="1944216" cy="170824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DM(</a:t>
            </a:r>
            <a:r>
              <a:rPr lang="pt-BR" b="1" dirty="0" smtClean="0">
                <a:solidFill>
                  <a:schemeClr val="tx1"/>
                </a:solidFill>
              </a:rPr>
              <a:t>79</a:t>
            </a:r>
            <a:r>
              <a:rPr lang="pt-BR" dirty="0" smtClean="0">
                <a:solidFill>
                  <a:schemeClr val="tx1"/>
                </a:solidFill>
              </a:rPr>
              <a:t>) </a:t>
            </a:r>
            <a:r>
              <a:rPr lang="pt-BR" b="1" dirty="0" smtClean="0">
                <a:solidFill>
                  <a:schemeClr val="tx1"/>
                </a:solidFill>
              </a:rPr>
              <a:t>100%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registro adequado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.</a:t>
            </a:r>
            <a:br>
              <a:rPr lang="pt-BR" dirty="0" smtClean="0"/>
            </a:br>
            <a:r>
              <a:rPr lang="pt-BR" dirty="0" smtClean="0"/>
              <a:t>Indicadores de promoção de saúde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Nuvem 3"/>
          <p:cNvSpPr/>
          <p:nvPr/>
        </p:nvSpPr>
        <p:spPr>
          <a:xfrm>
            <a:off x="395536" y="2060848"/>
            <a:ext cx="3024336" cy="1872208"/>
          </a:xfrm>
          <a:prstGeom prst="cloud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Antes da intervenção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ignorados o deficientes .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55976" y="1916832"/>
            <a:ext cx="3528392" cy="72008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Maior numero de atividades.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5436096" y="2996952"/>
            <a:ext cx="1872208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067944" y="3717032"/>
            <a:ext cx="4536504" cy="288032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usuários HAS(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259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e DM(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com orientação sobre alimentação saudável, pratica regular de atividade física, risco do tabagismo e saúde bucal.  </a:t>
            </a: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Discussão</a:t>
            </a:r>
            <a:br>
              <a:rPr lang="pt-BR" dirty="0" smtClean="0"/>
            </a:br>
            <a:r>
              <a:rPr lang="pt-BR" dirty="0" smtClean="0"/>
              <a:t>Importância da intervenção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1259632" y="1124744"/>
            <a:ext cx="1008112" cy="1512168"/>
          </a:xfrm>
          <a:prstGeom prst="downArrow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3563888" y="1268760"/>
            <a:ext cx="1008112" cy="1296144"/>
          </a:xfrm>
          <a:prstGeom prst="downArrow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6444208" y="1268760"/>
            <a:ext cx="93610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Arredondar Retângulo em um Canto Único 6"/>
          <p:cNvSpPr/>
          <p:nvPr/>
        </p:nvSpPr>
        <p:spPr>
          <a:xfrm>
            <a:off x="251520" y="3212976"/>
            <a:ext cx="2520280" cy="1296144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Equipe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unida 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organizada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capacitada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3347864" y="2708920"/>
            <a:ext cx="2520280" cy="3600400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</a:rPr>
              <a:t>Serviço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Acolhimento mas eficaz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Agendamento adequado das consultas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Definição do papel do cada profissional</a:t>
            </a:r>
          </a:p>
          <a:p>
            <a:pPr algn="ctr"/>
            <a:endParaRPr lang="pt-BR" sz="2400" b="1" dirty="0"/>
          </a:p>
        </p:txBody>
      </p:sp>
      <p:sp>
        <p:nvSpPr>
          <p:cNvPr id="9" name="Arredondar Retângulo em um Canto Único 8"/>
          <p:cNvSpPr/>
          <p:nvPr/>
        </p:nvSpPr>
        <p:spPr>
          <a:xfrm>
            <a:off x="6372200" y="2852936"/>
            <a:ext cx="2592288" cy="1800200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Comunidade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perto da equipe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Mais e melhor atendida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latin typeface="Arial" pitchFamily="34" charset="0"/>
                <a:cs typeface="Arial" pitchFamily="34" charset="0"/>
              </a:rPr>
              <a:t>Caracterização do municipio de Mampitubas.</a:t>
            </a:r>
            <a:br>
              <a:rPr lang="pt-PT" sz="2400" b="1" dirty="0" smtClean="0">
                <a:latin typeface="Arial" pitchFamily="34" charset="0"/>
                <a:cs typeface="Arial" pitchFamily="34" charset="0"/>
              </a:rPr>
            </a:br>
            <a:endParaRPr lang="pt-PT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Mampituba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 é um município situado a norte do RS;  vizinho dos municípios de São João do Sul , Praia Grande, Morrinhos do Sul,se situa a 19 km 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Norte-Oeste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Torres a maior cidade nos arredores.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Possui uma área de 156,85 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km²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População aproximadamente de 3003 habitantes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Resultado de imagem para mampituba 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3776670" cy="23288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Discussão </a:t>
            </a:r>
            <a:br>
              <a:rPr lang="pt-BR" dirty="0" smtClean="0"/>
            </a:br>
            <a:r>
              <a:rPr lang="pt-BR" dirty="0" smtClean="0"/>
              <a:t>Intervenção incorporada na rotina do serviço.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Arredondar Retângulo em um Canto Único 3"/>
          <p:cNvSpPr/>
          <p:nvPr/>
        </p:nvSpPr>
        <p:spPr>
          <a:xfrm>
            <a:off x="323528" y="2204864"/>
            <a:ext cx="2962588" cy="1944216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Incorporar dados no registro de acompanhamento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5429256" y="1857364"/>
            <a:ext cx="3214710" cy="2286016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Incorporar novo protocolos a rotina do serviço.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3995936" y="1556792"/>
            <a:ext cx="864096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3000364" y="4286256"/>
            <a:ext cx="2808312" cy="2016224"/>
          </a:xfrm>
          <a:prstGeom prst="round1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Acrescentar a divulgação  dos atendimentos e das atividades educativas.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critica sobre o processo de aprendizagem.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com Canto Diagonal Aparado 3"/>
          <p:cNvSpPr/>
          <p:nvPr/>
        </p:nvSpPr>
        <p:spPr>
          <a:xfrm>
            <a:off x="179512" y="3140968"/>
            <a:ext cx="3240360" cy="1440160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Inicio 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grande desafio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3563888" y="1340768"/>
            <a:ext cx="2736304" cy="5112568"/>
          </a:xfrm>
          <a:prstGeom prst="snip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Minhas expectativas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Incorporar ferramentas para um melhor desempenho na estratégia de saúde da família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6516216" y="1268760"/>
            <a:ext cx="2627784" cy="5112568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Resultados</a:t>
            </a:r>
          </a:p>
          <a:p>
            <a:pPr algn="ctr">
              <a:buFont typeface="Wingdings" pitchFamily="2" charset="2"/>
              <a:buChar char="ü"/>
            </a:pPr>
            <a:r>
              <a:rPr lang="pt-BR" sz="2400" dirty="0" smtClean="0"/>
              <a:t>Proporcionou </a:t>
            </a:r>
            <a:r>
              <a:rPr lang="pt-BR" sz="2400" dirty="0" smtClean="0">
                <a:solidFill>
                  <a:schemeClr val="tx1"/>
                </a:solidFill>
              </a:rPr>
              <a:t>maior capacidade técnica para desenvolver ações.</a:t>
            </a:r>
          </a:p>
          <a:p>
            <a:pPr algn="ctr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Maior conhecimento cientifico para identificar os problemas.</a:t>
            </a:r>
          </a:p>
          <a:p>
            <a:pPr algn="ctr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</a:rPr>
              <a:t>Maior conhecimento do SUS.</a:t>
            </a:r>
          </a:p>
          <a:p>
            <a:pPr algn="ctr">
              <a:buFont typeface="Wingdings" pitchFamily="2" charset="2"/>
              <a:buChar char="ü"/>
            </a:pPr>
            <a:endParaRPr lang="pt-BR" sz="2400" dirty="0" smtClean="0"/>
          </a:p>
          <a:p>
            <a:pPr algn="ctr"/>
            <a:r>
              <a:rPr lang="pt-BR" sz="2400" dirty="0" smtClean="0"/>
              <a:t> </a:t>
            </a:r>
          </a:p>
          <a:p>
            <a:pPr algn="ctr"/>
            <a:endParaRPr 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MUITO OBRIGADO !!!!</a:t>
            </a:r>
            <a:endParaRPr lang="pt-BR" dirty="0"/>
          </a:p>
        </p:txBody>
      </p:sp>
      <p:pic>
        <p:nvPicPr>
          <p:cNvPr id="2050" name="Picture 2" descr="F:\ESPECIALIZACION\Actividad de tercera edad\10999805_1634380873461031_123434402340191614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143931" cy="5214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Hipertensão Arterial Sistêmica e  Diabetes Mellitus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Grande morbimortalidade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principais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problemas de saúde 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Necessidade de um acompanhamento clinico adequado e ações de prevenção e promoção.</a:t>
            </a: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Evitar complicações e proporcionar melhor qualidade de vida os usuarios 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em curva para baixo 6"/>
          <p:cNvSpPr/>
          <p:nvPr/>
        </p:nvSpPr>
        <p:spPr>
          <a:xfrm>
            <a:off x="3491880" y="2204864"/>
            <a:ext cx="1080120" cy="36004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Seta em curva para a esquerda 8"/>
          <p:cNvSpPr/>
          <p:nvPr/>
        </p:nvSpPr>
        <p:spPr>
          <a:xfrm>
            <a:off x="4139952" y="3429000"/>
            <a:ext cx="432048" cy="36004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3347864" y="3429000"/>
            <a:ext cx="504056" cy="36004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>
            <a:off x="3995936" y="4653136"/>
            <a:ext cx="144016" cy="4320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cima e para baixo 11"/>
          <p:cNvSpPr/>
          <p:nvPr/>
        </p:nvSpPr>
        <p:spPr>
          <a:xfrm>
            <a:off x="3995936" y="3717032"/>
            <a:ext cx="72008" cy="216024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PT" sz="2800" dirty="0" smtClean="0">
                <a:latin typeface="Arial" pitchFamily="34" charset="0"/>
                <a:cs typeface="Arial" pitchFamily="34" charset="0"/>
              </a:rPr>
              <a:t>Introdução</a:t>
            </a:r>
            <a:r>
              <a:rPr lang="pt-PT" sz="2400" dirty="0" smtClean="0"/>
              <a:t> </a:t>
            </a:r>
            <a:endParaRPr lang="pt-PT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PT" sz="3800" dirty="0" smtClean="0">
                <a:latin typeface="Arial" pitchFamily="34" charset="0"/>
                <a:cs typeface="Arial" pitchFamily="34" charset="0"/>
              </a:rPr>
              <a:t>UBS Mampituba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pPr>
              <a:buNone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488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hipertensos e 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129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diabeticos na area adscrita  da equipe.</a:t>
            </a:r>
          </a:p>
          <a:p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uxograma: Processo alternativo 8"/>
          <p:cNvSpPr/>
          <p:nvPr/>
        </p:nvSpPr>
        <p:spPr>
          <a:xfrm>
            <a:off x="755576" y="2924944"/>
            <a:ext cx="2448272" cy="100811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equipe da estrategia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683568" y="4221088"/>
            <a:ext cx="2520280" cy="1080120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Estructura regular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uxograma: Processo alternativo 10"/>
          <p:cNvSpPr/>
          <p:nvPr/>
        </p:nvSpPr>
        <p:spPr>
          <a:xfrm>
            <a:off x="755576" y="1700808"/>
            <a:ext cx="2448272" cy="936104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Zona Rural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uxograma: Fita perfurada 11"/>
          <p:cNvSpPr/>
          <p:nvPr/>
        </p:nvSpPr>
        <p:spPr>
          <a:xfrm>
            <a:off x="3500430" y="1571612"/>
            <a:ext cx="2808312" cy="1872208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Dois locais para consulta  e enfermagem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uxograma: Fita perfurada 12"/>
          <p:cNvSpPr/>
          <p:nvPr/>
        </p:nvSpPr>
        <p:spPr>
          <a:xfrm>
            <a:off x="3563888" y="3356992"/>
            <a:ext cx="2736304" cy="144016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Dois Consultorio odontologico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luxograma: Fita perfurada 13"/>
          <p:cNvSpPr/>
          <p:nvPr/>
        </p:nvSpPr>
        <p:spPr>
          <a:xfrm>
            <a:off x="3635896" y="4797152"/>
            <a:ext cx="2664296" cy="864096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</a:rPr>
              <a:t>Sala de curativos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588224" y="1700808"/>
            <a:ext cx="2304256" cy="936104"/>
          </a:xfrm>
          <a:prstGeom prst="roundRect">
            <a:avLst>
              <a:gd name="adj" fmla="val 12556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 de vacina</a:t>
            </a:r>
          </a:p>
          <a:p>
            <a:pPr algn="ctr"/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786578" y="2928934"/>
            <a:ext cx="2160240" cy="10081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Farmacia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804248" y="4149080"/>
            <a:ext cx="2160240" cy="11521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Recepção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6386" name="Picture 2" descr="F:\ESPECIALIZACION\Actividad de tercera edad\11115786_1634380770127708_258582100096089262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4357718" cy="4643470"/>
          </a:xfrm>
          <a:prstGeom prst="rect">
            <a:avLst/>
          </a:prstGeom>
          <a:noFill/>
        </p:spPr>
      </p:pic>
      <p:pic>
        <p:nvPicPr>
          <p:cNvPr id="16388" name="Picture 4" descr="F:\ESPECIALIZACION\Actividad de tercera edad\17330_1634380896794362_618886133640051309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857364"/>
            <a:ext cx="4429124" cy="464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Introdução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Ação programatica de hipertensão e diabetes antes da intervenção</a:t>
            </a:r>
            <a:endParaRPr lang="pt-P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084168" y="1772816"/>
            <a:ext cx="2016224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Baixa adesão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043608" y="1844824"/>
            <a:ext cx="223224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Baixa cobertura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084168" y="3356992"/>
            <a:ext cx="2088232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Qualidade deficiênte no registro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99592" y="3429000"/>
            <a:ext cx="2886590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Acompanhamento inadequado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3071802" y="4714884"/>
            <a:ext cx="3096344" cy="151216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Indicador de cobertura insuficiêntes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3779912" y="1412776"/>
            <a:ext cx="2088232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Consulta  de baixa qualidade</a:t>
            </a:r>
            <a:endParaRPr lang="pt-P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Qualificar a atenção aos hipertensos e diabéticos na população adstrita no município de </a:t>
            </a:r>
            <a:r>
              <a:rPr lang="pt-B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Mampituba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/>
              <a:t>Metodologia</a:t>
            </a:r>
            <a:endParaRPr lang="pt-PT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Trata-se de uma intervenção realizada na UBS ``SEDE´´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durante um período de doze semanas.</a:t>
            </a:r>
          </a:p>
          <a:p>
            <a:pPr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: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Capacitação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Acolhimento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Rastreamento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doentes na população maior de 18 anos.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Realização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exames clínicos e complementares;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Orientações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à população sobre a importância sobre a HAS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DM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Registro adequado;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Monitoramento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quinzenalmente do cadastro de hipertensos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Busca ativa de faltosos.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sz="2400" dirty="0" smtClean="0"/>
          </a:p>
          <a:p>
            <a:pPr>
              <a:buFont typeface="Wingdings" pitchFamily="2" charset="2"/>
              <a:buChar char="q"/>
            </a:pPr>
            <a:endParaRPr lang="pt-PT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/>
              <a:t>Logística </a:t>
            </a:r>
            <a:endParaRPr lang="pt-PT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5" name="Retângulo com Canto Diagonal Aparado 4"/>
          <p:cNvSpPr/>
          <p:nvPr/>
        </p:nvSpPr>
        <p:spPr>
          <a:xfrm>
            <a:off x="539552" y="1628800"/>
            <a:ext cx="2952328" cy="1008112"/>
          </a:xfrm>
          <a:prstGeom prst="snip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Preenchimento e monitoramento da ficha de acompanhamento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com Canto Diagonal Aparado 5"/>
          <p:cNvSpPr/>
          <p:nvPr/>
        </p:nvSpPr>
        <p:spPr>
          <a:xfrm>
            <a:off x="4355976" y="1628800"/>
            <a:ext cx="2016224" cy="1008112"/>
          </a:xfrm>
          <a:prstGeom prst="snip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 ativa dos faltosos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6732240" y="1628800"/>
            <a:ext cx="2160240" cy="1008112"/>
          </a:xfrm>
          <a:prstGeom prst="snip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Palestras educativas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com Canto Diagonal Aparado 8"/>
          <p:cNvSpPr/>
          <p:nvPr/>
        </p:nvSpPr>
        <p:spPr>
          <a:xfrm>
            <a:off x="467544" y="3212976"/>
            <a:ext cx="3312368" cy="1008112"/>
          </a:xfrm>
          <a:prstGeom prst="snip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Agendamento das consulta priorizando os de maior risco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com Canto Diagonal Aparado 9"/>
          <p:cNvSpPr/>
          <p:nvPr/>
        </p:nvSpPr>
        <p:spPr>
          <a:xfrm>
            <a:off x="4067944" y="3068960"/>
            <a:ext cx="2232248" cy="1224136"/>
          </a:xfrm>
          <a:prstGeom prst="snip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Informação a comunidade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com Canto Diagonal Aparado 10"/>
          <p:cNvSpPr/>
          <p:nvPr/>
        </p:nvSpPr>
        <p:spPr>
          <a:xfrm>
            <a:off x="6588224" y="2996952"/>
            <a:ext cx="2304256" cy="136815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Orientação de promoção nas consultas e visitas domiciliares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827584" y="4797152"/>
            <a:ext cx="7776864" cy="1296144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 utilizando o  protocolo de atendimento do diabético e hipertenso.Disponibilizado no caderno de estratégias para o cuidado da pessoa com doença crônica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711</Words>
  <PresentationFormat>Apresentação na tela (4:3)</PresentationFormat>
  <Paragraphs>193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Qualificação das ações de Atenção à Saúde dos Hipertensos e Diabéticos na Unidade Básica de Saúde SEDE em Mampituba/RS</vt:lpstr>
      <vt:lpstr>Caracterização do municipio de Mampitubas. </vt:lpstr>
      <vt:lpstr>Introdução</vt:lpstr>
      <vt:lpstr>Introdução </vt:lpstr>
      <vt:lpstr>Slide 5</vt:lpstr>
      <vt:lpstr>Introdução </vt:lpstr>
      <vt:lpstr>Objetivo Geral</vt:lpstr>
      <vt:lpstr>Metodologia</vt:lpstr>
      <vt:lpstr>Logística </vt:lpstr>
      <vt:lpstr>Objetivos,metas e resultados </vt:lpstr>
      <vt:lpstr>Resultados . Indicador de cobertura</vt:lpstr>
      <vt:lpstr>  Objetivo 1: Ampliar a cobertura aos Hipertensos Meta 1: Cadastrar 80% dos Hipertensos da área de abrangência    </vt:lpstr>
      <vt:lpstr>Objetivo 1: Ampliar a cobertura aos Diabéticos. Meta 1.1: Cadastrar 80% dos Diabéticos da área de abrangência.  </vt:lpstr>
      <vt:lpstr>Resultados . Indicadores de qualidade . </vt:lpstr>
      <vt:lpstr>Resultados. Indicador de adesão. </vt:lpstr>
      <vt:lpstr>Resultados  Indicador avaliação dos riscos. </vt:lpstr>
      <vt:lpstr>Resultados . Indicador de registro</vt:lpstr>
      <vt:lpstr>Resultados . Indicadores de promoção de saúde  </vt:lpstr>
      <vt:lpstr>Discussão Importância da intervenção  </vt:lpstr>
      <vt:lpstr> Discussão  Intervenção incorporada na rotina do serviço. </vt:lpstr>
      <vt:lpstr>Reflexão critica sobre o processo de aprendizagem. </vt:lpstr>
      <vt:lpstr>MUITO OBRIGADO 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DA SAÚDE DOS HIPERTENSOS E/OU DIABÉTICOS DA UBS AMÉRICO COELHO, CUTIAS/AP </dc:title>
  <dc:creator>Sec. Saúde</dc:creator>
  <cp:lastModifiedBy>sec.saúde</cp:lastModifiedBy>
  <cp:revision>51</cp:revision>
  <dcterms:created xsi:type="dcterms:W3CDTF">2015-06-30T00:04:12Z</dcterms:created>
  <dcterms:modified xsi:type="dcterms:W3CDTF">2015-07-04T20:28:37Z</dcterms:modified>
</cp:coreProperties>
</file>