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82" r:id="rId3"/>
    <p:sldId id="258" r:id="rId4"/>
    <p:sldId id="262" r:id="rId5"/>
    <p:sldId id="263" r:id="rId6"/>
    <p:sldId id="264" r:id="rId7"/>
    <p:sldId id="265" r:id="rId8"/>
    <p:sldId id="268" r:id="rId9"/>
    <p:sldId id="266" r:id="rId10"/>
    <p:sldId id="267" r:id="rId11"/>
    <p:sldId id="278" r:id="rId12"/>
    <p:sldId id="279" r:id="rId13"/>
    <p:sldId id="270" r:id="rId14"/>
    <p:sldId id="275" r:id="rId15"/>
    <p:sldId id="276" r:id="rId16"/>
    <p:sldId id="277" r:id="rId17"/>
    <p:sldId id="272" r:id="rId18"/>
    <p:sldId id="274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enia enma pinatel rodriguez" initials="iepr" lastIdx="1" clrIdx="0">
    <p:extLst>
      <p:ext uri="{19B8F6BF-5375-455C-9EA6-DF929625EA0E}">
        <p15:presenceInfo xmlns:p15="http://schemas.microsoft.com/office/powerpoint/2012/main" xmlns="" userId="e7c2aa53c4b2a8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E9E2AB-369C-4B0D-ACE5-8D35DE94A48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B65494-5C97-4FA7-8FDF-86E7C5799B37}">
      <dgm:prSet custT="1"/>
      <dgm:spPr/>
      <dgm:t>
        <a:bodyPr/>
        <a:lstStyle/>
        <a:p>
          <a:pPr algn="l" rtl="0"/>
          <a:endParaRPr lang="pt-BR" sz="2800" dirty="0" smtClean="0"/>
        </a:p>
        <a:p>
          <a:pPr algn="l" rtl="0"/>
          <a:r>
            <a:rPr lang="pt-BR" sz="2800" dirty="0" smtClean="0">
              <a:solidFill>
                <a:schemeClr val="tx1"/>
              </a:solidFill>
            </a:rPr>
            <a:t>Desenvolvemos a intervenção na UBS  Pedro Bairro Monteiro, distrito Fazendinha,  do Município Macapá, </a:t>
          </a:r>
          <a:r>
            <a:rPr lang="pt-BR" sz="2800" dirty="0" smtClean="0">
              <a:solidFill>
                <a:schemeClr val="tx1"/>
              </a:solidFill>
            </a:rPr>
            <a:t>Amapá</a:t>
          </a:r>
          <a:r>
            <a:rPr lang="pt-BR" sz="2800" dirty="0" smtClean="0">
              <a:solidFill>
                <a:schemeClr val="tx1"/>
              </a:solidFill>
            </a:rPr>
            <a:t>, População adstrita de 7.106 </a:t>
          </a:r>
          <a:r>
            <a:rPr lang="pt-BR" sz="2800" dirty="0" smtClean="0"/>
            <a:t>usuários, </a:t>
          </a:r>
          <a:endParaRPr lang="pt-BR" sz="2800" dirty="0"/>
        </a:p>
      </dgm:t>
    </dgm:pt>
    <dgm:pt modelId="{95D409CC-4C76-4F81-8AA9-0DBA76BECFF5}" type="parTrans" cxnId="{F947AB50-3D85-42AB-B3F0-368FC6E465C5}">
      <dgm:prSet/>
      <dgm:spPr/>
      <dgm:t>
        <a:bodyPr/>
        <a:lstStyle/>
        <a:p>
          <a:endParaRPr lang="pt-BR"/>
        </a:p>
      </dgm:t>
    </dgm:pt>
    <dgm:pt modelId="{CE9F2EDD-454C-4537-9189-78E5AEAFF663}" type="sibTrans" cxnId="{F947AB50-3D85-42AB-B3F0-368FC6E465C5}">
      <dgm:prSet/>
      <dgm:spPr/>
      <dgm:t>
        <a:bodyPr/>
        <a:lstStyle/>
        <a:p>
          <a:endParaRPr lang="pt-BR"/>
        </a:p>
      </dgm:t>
    </dgm:pt>
    <dgm:pt modelId="{0C8B87E0-C29E-45EA-BE91-D8FAA7BE83F5}">
      <dgm:prSet custT="1"/>
      <dgm:spPr/>
      <dgm:t>
        <a:bodyPr/>
        <a:lstStyle/>
        <a:p>
          <a:pPr rtl="0"/>
          <a:r>
            <a:rPr lang="pt-BR" sz="2800" dirty="0" smtClean="0">
              <a:solidFill>
                <a:schemeClr val="tx1"/>
              </a:solidFill>
            </a:rPr>
            <a:t>Três equipes de saúdes </a:t>
          </a:r>
          <a:endParaRPr lang="pt-BR" sz="2800" dirty="0">
            <a:solidFill>
              <a:schemeClr val="tx1"/>
            </a:solidFill>
          </a:endParaRPr>
        </a:p>
      </dgm:t>
    </dgm:pt>
    <dgm:pt modelId="{1767267C-2B3B-40E7-A53F-FAEBF4869E22}" type="parTrans" cxnId="{5CE3F376-F08B-421C-AC47-D55DEE6A5F46}">
      <dgm:prSet/>
      <dgm:spPr/>
      <dgm:t>
        <a:bodyPr/>
        <a:lstStyle/>
        <a:p>
          <a:endParaRPr lang="pt-BR"/>
        </a:p>
      </dgm:t>
    </dgm:pt>
    <dgm:pt modelId="{8847F1F2-1E16-4795-85B1-DAF0BD3DCF37}" type="sibTrans" cxnId="{5CE3F376-F08B-421C-AC47-D55DEE6A5F46}">
      <dgm:prSet/>
      <dgm:spPr/>
      <dgm:t>
        <a:bodyPr/>
        <a:lstStyle/>
        <a:p>
          <a:endParaRPr lang="pt-BR"/>
        </a:p>
      </dgm:t>
    </dgm:pt>
    <dgm:pt modelId="{BFA65CE4-EC55-4F0B-8ACF-B19E6BE7E422}">
      <dgm:prSet custT="1"/>
      <dgm:spPr/>
      <dgm:t>
        <a:bodyPr/>
        <a:lstStyle/>
        <a:p>
          <a:pPr algn="l" rtl="0"/>
          <a:r>
            <a:rPr lang="pt-BR" sz="2800" dirty="0" smtClean="0">
              <a:solidFill>
                <a:schemeClr val="tx1"/>
              </a:solidFill>
            </a:rPr>
            <a:t>Temos áreas cobertas e descobertas, predominando as áreas descobertas a qual interfere no trabalho de cadastramentos, da captação de gestantes e puérperas</a:t>
          </a:r>
          <a:endParaRPr lang="pt-BR" sz="2800" dirty="0">
            <a:solidFill>
              <a:schemeClr val="tx1"/>
            </a:solidFill>
          </a:endParaRPr>
        </a:p>
      </dgm:t>
    </dgm:pt>
    <dgm:pt modelId="{C639190D-7DC2-41D2-B360-54810D159279}" type="parTrans" cxnId="{B3879B43-1D32-4B8C-BEC1-0294680044F6}">
      <dgm:prSet/>
      <dgm:spPr/>
      <dgm:t>
        <a:bodyPr/>
        <a:lstStyle/>
        <a:p>
          <a:endParaRPr lang="pt-BR"/>
        </a:p>
      </dgm:t>
    </dgm:pt>
    <dgm:pt modelId="{ED0EE9F2-9ABF-4F56-9581-E9EF35A40A1B}" type="sibTrans" cxnId="{B3879B43-1D32-4B8C-BEC1-0294680044F6}">
      <dgm:prSet/>
      <dgm:spPr/>
      <dgm:t>
        <a:bodyPr/>
        <a:lstStyle/>
        <a:p>
          <a:endParaRPr lang="pt-BR"/>
        </a:p>
      </dgm:t>
    </dgm:pt>
    <dgm:pt modelId="{DE283FA2-AE9A-41DD-9DA2-7342414F19D6}" type="pres">
      <dgm:prSet presAssocID="{3FE9E2AB-369C-4B0D-ACE5-8D35DE94A4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A58677F-CD1E-4F1D-B491-36CF4FE02BF3}" type="pres">
      <dgm:prSet presAssocID="{A4B65494-5C97-4FA7-8FDF-86E7C5799B37}" presName="composite" presStyleCnt="0"/>
      <dgm:spPr/>
    </dgm:pt>
    <dgm:pt modelId="{9C53C99C-50C1-4952-A2ED-82D5AAA2AF39}" type="pres">
      <dgm:prSet presAssocID="{A4B65494-5C97-4FA7-8FDF-86E7C5799B37}" presName="imgShp" presStyleLbl="fgImgPlace1" presStyleIdx="0" presStyleCnt="3" custLinFactX="-58694" custLinFactNeighborX="-100000" custLinFactNeighborY="-106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A51C7C9-3EAA-4B34-B50B-BBEC6E2B9AC9}" type="pres">
      <dgm:prSet presAssocID="{A4B65494-5C97-4FA7-8FDF-86E7C5799B37}" presName="txShp" presStyleLbl="node1" presStyleIdx="0" presStyleCnt="3" custScaleX="1389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F4AD21-41CE-458A-9C97-A7F9E224A85C}" type="pres">
      <dgm:prSet presAssocID="{CE9F2EDD-454C-4537-9189-78E5AEAFF663}" presName="spacing" presStyleCnt="0"/>
      <dgm:spPr/>
    </dgm:pt>
    <dgm:pt modelId="{D7182B85-9FBD-44E8-8445-4D5A296B4274}" type="pres">
      <dgm:prSet presAssocID="{0C8B87E0-C29E-45EA-BE91-D8FAA7BE83F5}" presName="composite" presStyleCnt="0"/>
      <dgm:spPr/>
    </dgm:pt>
    <dgm:pt modelId="{F0444DA3-3256-48E8-8CC4-4D4686832BFA}" type="pres">
      <dgm:prSet presAssocID="{0C8B87E0-C29E-45EA-BE91-D8FAA7BE83F5}" presName="imgShp" presStyleLbl="fgImgPlace1" presStyleIdx="1" presStyleCnt="3" custLinFactX="-29937" custLinFactNeighborX="-100000" custLinFactNeighborY="532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CF52283-2D1A-445C-BDD4-639AE5DD29A3}" type="pres">
      <dgm:prSet presAssocID="{0C8B87E0-C29E-45EA-BE91-D8FAA7BE83F5}" presName="txShp" presStyleLbl="node1" presStyleIdx="1" presStyleCnt="3" custScaleX="1405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F110BB-40D3-433F-99CA-E15FFAB76ACA}" type="pres">
      <dgm:prSet presAssocID="{8847F1F2-1E16-4795-85B1-DAF0BD3DCF37}" presName="spacing" presStyleCnt="0"/>
      <dgm:spPr/>
    </dgm:pt>
    <dgm:pt modelId="{2B4D345B-B44E-44ED-9286-2B1DDB7B7A4D}" type="pres">
      <dgm:prSet presAssocID="{BFA65CE4-EC55-4F0B-8ACF-B19E6BE7E422}" presName="composite" presStyleCnt="0"/>
      <dgm:spPr/>
    </dgm:pt>
    <dgm:pt modelId="{89DE290A-527E-4A2D-97AF-12D2DD03CEC1}" type="pres">
      <dgm:prSet presAssocID="{BFA65CE4-EC55-4F0B-8ACF-B19E6BE7E422}" presName="imgShp" presStyleLbl="fgImgPlace1" presStyleIdx="2" presStyleCnt="3" custScaleX="93663" custLinFactX="-11637" custLinFactNeighborX="-100000" custLinFactNeighborY="-852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AC72EBF7-6FB5-4730-A820-62EC432E3F10}" type="pres">
      <dgm:prSet presAssocID="{BFA65CE4-EC55-4F0B-8ACF-B19E6BE7E422}" presName="txShp" presStyleLbl="node1" presStyleIdx="2" presStyleCnt="3" custScaleX="1435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35E70A8-AF66-4745-BC6F-B4A42634B79A}" type="presOf" srcId="{3FE9E2AB-369C-4B0D-ACE5-8D35DE94A482}" destId="{DE283FA2-AE9A-41DD-9DA2-7342414F19D6}" srcOrd="0" destOrd="0" presId="urn:microsoft.com/office/officeart/2005/8/layout/vList3"/>
    <dgm:cxn modelId="{F947AB50-3D85-42AB-B3F0-368FC6E465C5}" srcId="{3FE9E2AB-369C-4B0D-ACE5-8D35DE94A482}" destId="{A4B65494-5C97-4FA7-8FDF-86E7C5799B37}" srcOrd="0" destOrd="0" parTransId="{95D409CC-4C76-4F81-8AA9-0DBA76BECFF5}" sibTransId="{CE9F2EDD-454C-4537-9189-78E5AEAFF663}"/>
    <dgm:cxn modelId="{5CE3F376-F08B-421C-AC47-D55DEE6A5F46}" srcId="{3FE9E2AB-369C-4B0D-ACE5-8D35DE94A482}" destId="{0C8B87E0-C29E-45EA-BE91-D8FAA7BE83F5}" srcOrd="1" destOrd="0" parTransId="{1767267C-2B3B-40E7-A53F-FAEBF4869E22}" sibTransId="{8847F1F2-1E16-4795-85B1-DAF0BD3DCF37}"/>
    <dgm:cxn modelId="{B3879B43-1D32-4B8C-BEC1-0294680044F6}" srcId="{3FE9E2AB-369C-4B0D-ACE5-8D35DE94A482}" destId="{BFA65CE4-EC55-4F0B-8ACF-B19E6BE7E422}" srcOrd="2" destOrd="0" parTransId="{C639190D-7DC2-41D2-B360-54810D159279}" sibTransId="{ED0EE9F2-9ABF-4F56-9581-E9EF35A40A1B}"/>
    <dgm:cxn modelId="{508192F3-0711-4CF5-A9AD-C448AE51DFCB}" type="presOf" srcId="{0C8B87E0-C29E-45EA-BE91-D8FAA7BE83F5}" destId="{ECF52283-2D1A-445C-BDD4-639AE5DD29A3}" srcOrd="0" destOrd="0" presId="urn:microsoft.com/office/officeart/2005/8/layout/vList3"/>
    <dgm:cxn modelId="{E5EC8973-BCEC-4612-BD1A-2D08806A09F3}" type="presOf" srcId="{A4B65494-5C97-4FA7-8FDF-86E7C5799B37}" destId="{9A51C7C9-3EAA-4B34-B50B-BBEC6E2B9AC9}" srcOrd="0" destOrd="0" presId="urn:microsoft.com/office/officeart/2005/8/layout/vList3"/>
    <dgm:cxn modelId="{9C79A47B-C51B-4F5E-B6D5-8F4DF5AAB4B5}" type="presOf" srcId="{BFA65CE4-EC55-4F0B-8ACF-B19E6BE7E422}" destId="{AC72EBF7-6FB5-4730-A820-62EC432E3F10}" srcOrd="0" destOrd="0" presId="urn:microsoft.com/office/officeart/2005/8/layout/vList3"/>
    <dgm:cxn modelId="{F1D47741-0365-45E4-A6E3-90B6186BF4F4}" type="presParOf" srcId="{DE283FA2-AE9A-41DD-9DA2-7342414F19D6}" destId="{0A58677F-CD1E-4F1D-B491-36CF4FE02BF3}" srcOrd="0" destOrd="0" presId="urn:microsoft.com/office/officeart/2005/8/layout/vList3"/>
    <dgm:cxn modelId="{50DEF3E9-C2D4-41D7-ADC3-B5EFF0216F7A}" type="presParOf" srcId="{0A58677F-CD1E-4F1D-B491-36CF4FE02BF3}" destId="{9C53C99C-50C1-4952-A2ED-82D5AAA2AF39}" srcOrd="0" destOrd="0" presId="urn:microsoft.com/office/officeart/2005/8/layout/vList3"/>
    <dgm:cxn modelId="{D0F691CF-2F70-47E3-BA97-A2D0CA2E2BC2}" type="presParOf" srcId="{0A58677F-CD1E-4F1D-B491-36CF4FE02BF3}" destId="{9A51C7C9-3EAA-4B34-B50B-BBEC6E2B9AC9}" srcOrd="1" destOrd="0" presId="urn:microsoft.com/office/officeart/2005/8/layout/vList3"/>
    <dgm:cxn modelId="{D54DC8FD-4B9A-4203-8881-5118620D605F}" type="presParOf" srcId="{DE283FA2-AE9A-41DD-9DA2-7342414F19D6}" destId="{01F4AD21-41CE-458A-9C97-A7F9E224A85C}" srcOrd="1" destOrd="0" presId="urn:microsoft.com/office/officeart/2005/8/layout/vList3"/>
    <dgm:cxn modelId="{0240B57E-4F69-41C3-8B75-2C10D1D2B0D9}" type="presParOf" srcId="{DE283FA2-AE9A-41DD-9DA2-7342414F19D6}" destId="{D7182B85-9FBD-44E8-8445-4D5A296B4274}" srcOrd="2" destOrd="0" presId="urn:microsoft.com/office/officeart/2005/8/layout/vList3"/>
    <dgm:cxn modelId="{9DF3E9AD-8E2A-47E2-BF24-DA11C9818F65}" type="presParOf" srcId="{D7182B85-9FBD-44E8-8445-4D5A296B4274}" destId="{F0444DA3-3256-48E8-8CC4-4D4686832BFA}" srcOrd="0" destOrd="0" presId="urn:microsoft.com/office/officeart/2005/8/layout/vList3"/>
    <dgm:cxn modelId="{BAF28C61-6F47-4025-A6C2-5F35C823E6EB}" type="presParOf" srcId="{D7182B85-9FBD-44E8-8445-4D5A296B4274}" destId="{ECF52283-2D1A-445C-BDD4-639AE5DD29A3}" srcOrd="1" destOrd="0" presId="urn:microsoft.com/office/officeart/2005/8/layout/vList3"/>
    <dgm:cxn modelId="{52860722-3B53-4898-B653-D00FD67A4142}" type="presParOf" srcId="{DE283FA2-AE9A-41DD-9DA2-7342414F19D6}" destId="{B1F110BB-40D3-433F-99CA-E15FFAB76ACA}" srcOrd="3" destOrd="0" presId="urn:microsoft.com/office/officeart/2005/8/layout/vList3"/>
    <dgm:cxn modelId="{BE8D1EBE-A34A-4C2E-8CCE-D1E06EDC7EBB}" type="presParOf" srcId="{DE283FA2-AE9A-41DD-9DA2-7342414F19D6}" destId="{2B4D345B-B44E-44ED-9286-2B1DDB7B7A4D}" srcOrd="4" destOrd="0" presId="urn:microsoft.com/office/officeart/2005/8/layout/vList3"/>
    <dgm:cxn modelId="{0856BAA7-CC41-4276-997D-4A0C3D6B697D}" type="presParOf" srcId="{2B4D345B-B44E-44ED-9286-2B1DDB7B7A4D}" destId="{89DE290A-527E-4A2D-97AF-12D2DD03CEC1}" srcOrd="0" destOrd="0" presId="urn:microsoft.com/office/officeart/2005/8/layout/vList3"/>
    <dgm:cxn modelId="{2F1DDEA7-CFD2-4901-94E7-21C5A571A28C}" type="presParOf" srcId="{2B4D345B-B44E-44ED-9286-2B1DDB7B7A4D}" destId="{AC72EBF7-6FB5-4730-A820-62EC432E3F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1C7C9-3EAA-4B34-B50B-BBEC6E2B9AC9}">
      <dsp:nvSpPr>
        <dsp:cNvPr id="0" name=""/>
        <dsp:cNvSpPr/>
      </dsp:nvSpPr>
      <dsp:spPr>
        <a:xfrm rot="10800000">
          <a:off x="399955" y="3013"/>
          <a:ext cx="9715689" cy="13038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49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 smtClean="0"/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Desenvolvemos a intervenção na UBS  Pedro Bairro Monteiro, distrito Fazendinha,  do Município Macapá, </a:t>
          </a:r>
          <a:r>
            <a:rPr lang="pt-BR" sz="2800" kern="1200" dirty="0" smtClean="0">
              <a:solidFill>
                <a:schemeClr val="tx1"/>
              </a:solidFill>
            </a:rPr>
            <a:t>Amapá</a:t>
          </a:r>
          <a:r>
            <a:rPr lang="pt-BR" sz="2800" kern="1200" dirty="0" smtClean="0">
              <a:solidFill>
                <a:schemeClr val="tx1"/>
              </a:solidFill>
            </a:rPr>
            <a:t>, População adstrita de 7.106 </a:t>
          </a:r>
          <a:r>
            <a:rPr lang="pt-BR" sz="2800" kern="1200" dirty="0" smtClean="0"/>
            <a:t>usuários, </a:t>
          </a:r>
          <a:endParaRPr lang="pt-BR" sz="2800" kern="1200" dirty="0"/>
        </a:p>
      </dsp:txBody>
      <dsp:txXfrm rot="10800000">
        <a:off x="725910" y="3013"/>
        <a:ext cx="9389734" cy="1303821"/>
      </dsp:txXfrm>
    </dsp:sp>
    <dsp:sp modelId="{9C53C99C-50C1-4952-A2ED-82D5AAA2AF39}">
      <dsp:nvSpPr>
        <dsp:cNvPr id="0" name=""/>
        <dsp:cNvSpPr/>
      </dsp:nvSpPr>
      <dsp:spPr>
        <a:xfrm>
          <a:off x="0" y="0"/>
          <a:ext cx="1303821" cy="13038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52283-2D1A-445C-BDD4-639AE5DD29A3}">
      <dsp:nvSpPr>
        <dsp:cNvPr id="0" name=""/>
        <dsp:cNvSpPr/>
      </dsp:nvSpPr>
      <dsp:spPr>
        <a:xfrm rot="10800000">
          <a:off x="342369" y="1696035"/>
          <a:ext cx="9830861" cy="13038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49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Três equipes de saúdes </a:t>
          </a:r>
          <a:endParaRPr lang="pt-BR" sz="2800" kern="1200" dirty="0">
            <a:solidFill>
              <a:schemeClr val="tx1"/>
            </a:solidFill>
          </a:endParaRPr>
        </a:p>
      </dsp:txBody>
      <dsp:txXfrm rot="10800000">
        <a:off x="668324" y="1696035"/>
        <a:ext cx="9504906" cy="1303821"/>
      </dsp:txXfrm>
    </dsp:sp>
    <dsp:sp modelId="{F0444DA3-3256-48E8-8CC4-4D4686832BFA}">
      <dsp:nvSpPr>
        <dsp:cNvPr id="0" name=""/>
        <dsp:cNvSpPr/>
      </dsp:nvSpPr>
      <dsp:spPr>
        <a:xfrm>
          <a:off x="0" y="1765463"/>
          <a:ext cx="1303821" cy="130382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EBF7-6FB5-4730-A820-62EC432E3F10}">
      <dsp:nvSpPr>
        <dsp:cNvPr id="0" name=""/>
        <dsp:cNvSpPr/>
      </dsp:nvSpPr>
      <dsp:spPr>
        <a:xfrm rot="10800000">
          <a:off x="239329" y="3389057"/>
          <a:ext cx="10036941" cy="13038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49" tIns="106680" rIns="199136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Temos áreas cobertas e descobertas, predominando as áreas descobertas a qual interfere no trabalho de cadastramentos, da captação de gestantes e puérperas</a:t>
          </a:r>
          <a:endParaRPr lang="pt-BR" sz="2800" kern="1200" dirty="0">
            <a:solidFill>
              <a:schemeClr val="tx1"/>
            </a:solidFill>
          </a:endParaRPr>
        </a:p>
      </dsp:txBody>
      <dsp:txXfrm rot="10800000">
        <a:off x="565284" y="3389057"/>
        <a:ext cx="9710986" cy="1303821"/>
      </dsp:txXfrm>
    </dsp:sp>
    <dsp:sp modelId="{89DE290A-527E-4A2D-97AF-12D2DD03CEC1}">
      <dsp:nvSpPr>
        <dsp:cNvPr id="0" name=""/>
        <dsp:cNvSpPr/>
      </dsp:nvSpPr>
      <dsp:spPr>
        <a:xfrm>
          <a:off x="0" y="3277971"/>
          <a:ext cx="1221198" cy="130382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7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7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19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6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7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5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1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0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4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0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9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nma.pinatelrodriguez@yahoo.com.br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94704" y="270456"/>
            <a:ext cx="8049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endParaRPr lang="pt-BR" altLang="pt-BR" sz="2400" dirty="0"/>
          </a:p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lang="pt-BR" altLang="pt-BR" sz="2400" dirty="0"/>
          </a:p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altLang="pt-BR" sz="2400" dirty="0"/>
          </a:p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endParaRPr lang="pt-BR" altLang="pt-BR" sz="2400" dirty="0"/>
          </a:p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Turma nº</a:t>
            </a:r>
            <a:r>
              <a:rPr lang="pt-BR" altLang="pt-BR" sz="24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pt-BR" altLang="pt-BR" sz="2400" dirty="0"/>
          </a:p>
        </p:txBody>
      </p:sp>
      <p:pic>
        <p:nvPicPr>
          <p:cNvPr id="3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4224270" y="2209448"/>
            <a:ext cx="1249251" cy="128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93949" y="3490913"/>
            <a:ext cx="765005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pt-BR" altLang="pt-BR" sz="2400" b="1" dirty="0">
                <a:ea typeface="Calibri" panose="020F0502020204030204" pitchFamily="34" charset="0"/>
                <a:cs typeface="Arial" panose="020B0604020202020204" pitchFamily="34" charset="0"/>
              </a:rPr>
              <a:t>Trabalho de Conclusão de </a:t>
            </a:r>
            <a:r>
              <a:rPr lang="pt-BR" altLang="pt-BR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Curso</a:t>
            </a:r>
            <a:r>
              <a:rPr lang="pt-BR" altLang="pt-BR" sz="2400" dirty="0" smtClean="0"/>
              <a:t>:</a:t>
            </a:r>
          </a:p>
          <a:p>
            <a:pPr>
              <a:spcBef>
                <a:spcPct val="0"/>
              </a:spcBef>
            </a:pPr>
            <a:r>
              <a:rPr lang="pt-BR" altLang="pt-BR" sz="2400" dirty="0" smtClean="0"/>
              <a:t>Melhoria na atenção ao Pré-natal e Puerpério </a:t>
            </a:r>
            <a:r>
              <a:rPr lang="pt-BR" altLang="pt-BR" sz="2400" dirty="0" smtClean="0"/>
              <a:t>na </a:t>
            </a:r>
            <a:r>
              <a:rPr lang="pt-BR" altLang="pt-BR" sz="2400" dirty="0" smtClean="0"/>
              <a:t>UBS/ESF Pedro Barro Monteiro, Macapa/AP </a:t>
            </a:r>
          </a:p>
          <a:p>
            <a:pPr>
              <a:spcBef>
                <a:spcPct val="0"/>
              </a:spcBef>
            </a:pPr>
            <a:endParaRPr lang="pt-BR" altLang="pt-BR" sz="2400" dirty="0" smtClean="0"/>
          </a:p>
          <a:p>
            <a:pPr>
              <a:spcBef>
                <a:spcPct val="0"/>
              </a:spcBef>
            </a:pPr>
            <a:r>
              <a:rPr lang="pt-BR" altLang="pt-BR" sz="2000" dirty="0" smtClean="0"/>
              <a:t>Autor</a:t>
            </a:r>
            <a:r>
              <a:rPr lang="pt-BR" altLang="pt-BR" sz="2000" dirty="0"/>
              <a:t>: </a:t>
            </a:r>
            <a:r>
              <a:rPr lang="pt-BR" altLang="pt-BR" sz="2000" dirty="0" smtClean="0"/>
              <a:t>Enma Pinatel </a:t>
            </a:r>
            <a:r>
              <a:rPr lang="pt-BR" altLang="pt-BR" sz="2000" dirty="0"/>
              <a:t>Rodriguez</a:t>
            </a:r>
          </a:p>
          <a:p>
            <a:pPr>
              <a:spcBef>
                <a:spcPct val="0"/>
              </a:spcBef>
            </a:pPr>
            <a:r>
              <a:rPr lang="pt-BR" altLang="pt-BR" sz="2000" dirty="0"/>
              <a:t>Orientador: Linda Cristina </a:t>
            </a:r>
            <a:r>
              <a:rPr lang="pt-BR" altLang="pt-BR" sz="2000" dirty="0" smtClean="0"/>
              <a:t>Sangoi </a:t>
            </a:r>
            <a:r>
              <a:rPr lang="pt-BR" altLang="pt-BR" sz="2000" dirty="0"/>
              <a:t>Haas</a:t>
            </a:r>
          </a:p>
          <a:p>
            <a:pPr>
              <a:spcBef>
                <a:spcPct val="0"/>
              </a:spcBef>
            </a:pPr>
            <a:endParaRPr lang="pt-BR" altLang="pt-BR" sz="2000" dirty="0"/>
          </a:p>
          <a:p>
            <a:pPr>
              <a:spcBef>
                <a:spcPct val="0"/>
              </a:spcBef>
            </a:pPr>
            <a:r>
              <a:rPr lang="pt-BR" altLang="pt-BR" sz="2000" dirty="0"/>
              <a:t>                                               Pelotas 2015</a:t>
            </a:r>
          </a:p>
          <a:p>
            <a:pPr algn="ctr" defTabSz="914400">
              <a:defRPr/>
            </a:pPr>
            <a:endParaRPr lang="pt-BR" altLang="pt-BR" sz="2400" dirty="0" smtClean="0"/>
          </a:p>
          <a:p>
            <a:pPr algn="ctr" defTabSz="914400">
              <a:defRPr/>
            </a:pPr>
            <a:endParaRPr lang="pt-BR" altLang="pt-BR" sz="2400" dirty="0"/>
          </a:p>
          <a:p>
            <a:pPr algn="ctr" defTabSz="914400"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598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pelo menos um exame de mamas em 100% das gestante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Gráfico 30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4"/>
          <a:stretch>
            <a:fillRect/>
          </a:stretch>
        </p:blipFill>
        <p:spPr bwMode="auto">
          <a:xfrm>
            <a:off x="2543908" y="2112135"/>
            <a:ext cx="5240216" cy="422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42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6523" y="609600"/>
            <a:ext cx="9272954" cy="13208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Meta 2.6</a:t>
            </a:r>
            <a:r>
              <a:rPr lang="pt-BR" dirty="0"/>
              <a:t> Garantir que 100% das gestantes com vacina Dupla adulto (</a:t>
            </a:r>
            <a:r>
              <a:rPr lang="pt-BR" dirty="0"/>
              <a:t>dT</a:t>
            </a:r>
            <a:r>
              <a:rPr lang="pt-BR" dirty="0"/>
              <a:t>) em dia(90.1%)</a:t>
            </a:r>
            <a:r>
              <a:rPr lang="pt-BR" b="1" dirty="0"/>
              <a:t> 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/>
              <a:t>Meta 2.7</a:t>
            </a:r>
            <a:r>
              <a:rPr lang="pt-BR" dirty="0"/>
              <a:t> Garantir que 100% das gestantes com vacina contra hepatite B em </a:t>
            </a:r>
            <a:r>
              <a:rPr lang="pt-BR" dirty="0" smtClean="0"/>
              <a:t>dia(91.5%)</a:t>
            </a:r>
            <a:endParaRPr lang="pt-BR" dirty="0"/>
          </a:p>
          <a:p>
            <a:endParaRPr lang="pt-BR" dirty="0"/>
          </a:p>
        </p:txBody>
      </p:sp>
      <p:pic>
        <p:nvPicPr>
          <p:cNvPr id="1027" name="Gráfico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"/>
          <a:stretch>
            <a:fillRect/>
          </a:stretch>
        </p:blipFill>
        <p:spPr bwMode="auto">
          <a:xfrm>
            <a:off x="791570" y="2356834"/>
            <a:ext cx="3947854" cy="400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áfico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616" y="2356834"/>
            <a:ext cx="4341861" cy="400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137139" y="4361232"/>
            <a:ext cx="48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24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49108" y="4361232"/>
            <a:ext cx="445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0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631" y="398585"/>
            <a:ext cx="9577754" cy="185224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Meta 2.8</a:t>
            </a:r>
            <a:r>
              <a:rPr lang="pt-BR" dirty="0"/>
              <a:t> Realizar avaliação da necessidade de atendimento odontológico em 100% das gestantes durante o pré-natal(77,5%)</a:t>
            </a:r>
          </a:p>
          <a:p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93076" y="2403231"/>
            <a:ext cx="4806811" cy="4009293"/>
          </a:xfrm>
          <a:prstGeom prst="rect">
            <a:avLst/>
          </a:prstGeo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/>
              <a:t>Meta 2.9</a:t>
            </a:r>
            <a:r>
              <a:rPr lang="pt-BR" dirty="0"/>
              <a:t> Garantir a primeira consulta odontológica programática para 100% das gestantes cadastradas(74,6%)</a:t>
            </a:r>
          </a:p>
          <a:p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34000" y="2391508"/>
            <a:ext cx="4454769" cy="400929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84031" y="4501662"/>
            <a:ext cx="50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0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>
                <a:solidFill>
                  <a:schemeClr val="tx1"/>
                </a:solidFill>
              </a:rPr>
              <a:t>Objetivo 2 :Melhorar a qualidade da atenção ao pré- </a:t>
            </a:r>
            <a:r>
              <a:rPr lang="pt-BR" sz="3100" dirty="0" smtClean="0">
                <a:solidFill>
                  <a:schemeClr val="tx1"/>
                </a:solidFill>
              </a:rPr>
              <a:t>natal </a:t>
            </a:r>
            <a:r>
              <a:rPr lang="pt-BR" sz="3100" dirty="0">
                <a:solidFill>
                  <a:schemeClr val="tx1"/>
                </a:solidFill>
              </a:rPr>
              <a:t>e puerpério realizado na unidade </a:t>
            </a:r>
            <a:r>
              <a:rPr lang="pt-BR" sz="3100" dirty="0" smtClean="0">
                <a:solidFill>
                  <a:schemeClr val="tx1"/>
                </a:solidFill>
              </a:rPr>
              <a:t/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3100" dirty="0" smtClean="0">
                <a:solidFill>
                  <a:schemeClr val="tx1"/>
                </a:solidFill>
              </a:rPr>
              <a:t/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Meta </a:t>
            </a:r>
            <a:r>
              <a:rPr lang="pt-BR" sz="2700" b="1" dirty="0">
                <a:solidFill>
                  <a:schemeClr val="tx1"/>
                </a:solidFill>
              </a:rPr>
              <a:t>2.1 Puerpério </a:t>
            </a:r>
            <a:r>
              <a:rPr lang="pt-BR" sz="2700" dirty="0">
                <a:solidFill>
                  <a:schemeClr val="tx1"/>
                </a:solidFill>
              </a:rPr>
              <a:t>Examinar as mamas em 100% das puérperas cadastradas no Programa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Gráfico 5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5017477" cy="3876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603010" y="5117910"/>
            <a:ext cx="44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0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>
                <a:solidFill>
                  <a:schemeClr val="tx1"/>
                </a:solidFill>
              </a:rPr>
              <a:t>Objetivo 2 :Melhorar a qualidade da atenção ao pré- natal e puerpério realizado na </a:t>
            </a:r>
            <a:r>
              <a:rPr lang="pt-BR" sz="3100" dirty="0" smtClean="0">
                <a:solidFill>
                  <a:schemeClr val="tx1"/>
                </a:solidFill>
              </a:rPr>
              <a:t>unidade</a:t>
            </a:r>
            <a:br>
              <a:rPr lang="pt-BR" sz="3100" dirty="0" smtClean="0">
                <a:solidFill>
                  <a:schemeClr val="tx1"/>
                </a:solidFill>
              </a:rPr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Meta </a:t>
            </a:r>
            <a:r>
              <a:rPr lang="pt-BR" sz="2700" b="1" dirty="0">
                <a:solidFill>
                  <a:schemeClr val="tx1"/>
                </a:solidFill>
              </a:rPr>
              <a:t>2.2 Puerpério</a:t>
            </a:r>
            <a:r>
              <a:rPr lang="pt-BR" sz="2700" dirty="0">
                <a:solidFill>
                  <a:schemeClr val="tx1"/>
                </a:solidFill>
              </a:rPr>
              <a:t> Examinar o abdome em 100% das puérperas cadastradas no Programa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>
                <a:solidFill>
                  <a:schemeClr val="tx1"/>
                </a:solidFill>
              </a:rPr>
              <a:t/>
            </a:r>
            <a:br>
              <a:rPr lang="pt-BR" sz="2800" dirty="0" smtClean="0">
                <a:solidFill>
                  <a:schemeClr val="tx1"/>
                </a:solidFill>
              </a:rPr>
            </a:br>
            <a:endParaRPr lang="pt-BR" sz="2800" dirty="0"/>
          </a:p>
        </p:txBody>
      </p:sp>
      <p:pic>
        <p:nvPicPr>
          <p:cNvPr id="4" name="Gráfico 1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5663" y="2702257"/>
            <a:ext cx="5404338" cy="3757158"/>
          </a:xfrm>
        </p:spPr>
      </p:pic>
    </p:spTree>
    <p:extLst>
      <p:ext uri="{BB962C8B-B14F-4D97-AF65-F5344CB8AC3E}">
        <p14:creationId xmlns:p14="http://schemas.microsoft.com/office/powerpoint/2010/main" val="31371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Meta 2.3 Puerpério</a:t>
            </a:r>
            <a:r>
              <a:rPr lang="pt-BR" dirty="0"/>
              <a:t> Realizar exame ginecológico em </a:t>
            </a:r>
            <a:r>
              <a:rPr lang="pt-BR" dirty="0" smtClean="0"/>
              <a:t>100% </a:t>
            </a:r>
            <a:r>
              <a:rPr lang="pt-BR" dirty="0"/>
              <a:t>das puérperas cadastradas no Programa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b="1" dirty="0"/>
              <a:t>Meta 2.5 Puerpério</a:t>
            </a:r>
            <a:r>
              <a:rPr lang="pt-BR" dirty="0"/>
              <a:t> Avaliar intercorrências em 100% das puérperas cadastradas no Programa</a:t>
            </a:r>
          </a:p>
          <a:p>
            <a:endParaRPr lang="pt-BR" dirty="0"/>
          </a:p>
        </p:txBody>
      </p:sp>
      <p:pic>
        <p:nvPicPr>
          <p:cNvPr id="7" name="Gráfico 13"/>
          <p:cNvPicPr>
            <a:picLocks noGrp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46" y="2343955"/>
            <a:ext cx="4173416" cy="421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áfico 15"/>
          <p:cNvPicPr>
            <a:picLocks noGrp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323" y="2343954"/>
            <a:ext cx="4091354" cy="421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032311" y="5568287"/>
            <a:ext cx="38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569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solidFill>
                  <a:schemeClr val="tx1"/>
                </a:solidFill>
              </a:rPr>
              <a:t>Discussão: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A intervenção definiu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03043"/>
            <a:ext cx="10656074" cy="4238320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Atribuições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equipes</a:t>
            </a:r>
          </a:p>
          <a:p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Viabilizou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Melhorou 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cadastramento e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atenção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pré-natal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puerperal com qualidade e 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multiprofissional</a:t>
            </a:r>
            <a:r>
              <a:rPr lang="pt-BR" sz="2800" dirty="0"/>
              <a:t> </a:t>
            </a:r>
            <a:endParaRPr lang="pt-BR" sz="2800" dirty="0" smtClean="0"/>
          </a:p>
          <a:p>
            <a:r>
              <a:rPr lang="pt-BR" sz="2800" dirty="0" smtClean="0"/>
              <a:t>Intervenção </a:t>
            </a:r>
            <a:r>
              <a:rPr lang="pt-BR" sz="2800" dirty="0" smtClean="0"/>
              <a:t>foi incorporada </a:t>
            </a:r>
            <a:r>
              <a:rPr lang="pt-BR" sz="2800" dirty="0"/>
              <a:t>na rotina de trabalho na </a:t>
            </a:r>
            <a:r>
              <a:rPr lang="pt-BR" sz="2800" dirty="0" smtClean="0"/>
              <a:t>UBS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2800" dirty="0" smtClean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Motivamos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participação comunitária com mostra de vídeos didáticos </a:t>
            </a:r>
            <a:endParaRPr lang="pt-BR" sz="2800" dirty="0" smtClean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/>
              <a:t>Trabalho de articulação com a comunidade, integração  UBS/ESF com todos os serviços</a:t>
            </a:r>
            <a:endParaRPr lang="pt-BR" sz="2800" dirty="0" smtClean="0"/>
          </a:p>
          <a:p>
            <a:endParaRPr lang="pt-BR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4060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3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chemeClr val="tx1"/>
                </a:solidFill>
              </a:rPr>
              <a:t>Reflexão crítica sobre o processo pessoal de </a:t>
            </a:r>
            <a:r>
              <a:rPr lang="pt-BR" sz="3100" b="1" dirty="0" smtClean="0">
                <a:solidFill>
                  <a:schemeClr val="tx1"/>
                </a:solidFill>
              </a:rPr>
              <a:t>aprendizagem</a:t>
            </a:r>
            <a:br>
              <a:rPr lang="pt-BR" sz="3100" b="1" dirty="0" smtClean="0">
                <a:solidFill>
                  <a:schemeClr val="tx1"/>
                </a:solidFill>
              </a:rPr>
            </a:br>
            <a:r>
              <a:rPr lang="pt-BR" sz="2800" b="1" dirty="0" smtClean="0">
                <a:solidFill>
                  <a:schemeClr val="tx1"/>
                </a:solidFill>
              </a:rPr>
              <a:t/>
            </a:r>
            <a:br>
              <a:rPr lang="pt-BR" sz="2800" b="1" dirty="0" smtClean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635617"/>
            <a:ext cx="7521263" cy="475230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PT" sz="2800" dirty="0"/>
              <a:t>Dificuldade inicial em </a:t>
            </a:r>
            <a:r>
              <a:rPr lang="pt-PT" sz="2800" dirty="0" smtClean="0"/>
              <a:t>relação </a:t>
            </a:r>
            <a:r>
              <a:rPr lang="pt-PT" sz="2800" dirty="0" smtClean="0"/>
              <a:t>ao idioma</a:t>
            </a:r>
            <a:r>
              <a:rPr lang="pt-PT" sz="2800" dirty="0" smtClean="0"/>
              <a:t>, </a:t>
            </a:r>
            <a:r>
              <a:rPr lang="pt-PT" sz="2800" dirty="0"/>
              <a:t>interferindo no funcionamento e desenvolvimento das tarefas e </a:t>
            </a:r>
            <a:r>
              <a:rPr lang="pt-PT" sz="2800" dirty="0" smtClean="0"/>
              <a:t>do trabalho </a:t>
            </a:r>
            <a:r>
              <a:rPr lang="pt-PT" sz="2800" dirty="0"/>
              <a:t>a ser </a:t>
            </a:r>
            <a:r>
              <a:rPr lang="pt-PT" sz="2800" dirty="0" smtClean="0"/>
              <a:t>realizado.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PT" sz="2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Horário </a:t>
            </a:r>
            <a:r>
              <a:rPr lang="pt-BR" sz="2800" dirty="0"/>
              <a:t>disponíveis para o </a:t>
            </a:r>
            <a:r>
              <a:rPr lang="pt-BR" sz="2800" dirty="0" smtClean="0"/>
              <a:t>curso </a:t>
            </a:r>
            <a:r>
              <a:rPr lang="pt-BR" sz="2800" dirty="0"/>
              <a:t>é pouco para a </a:t>
            </a:r>
            <a:r>
              <a:rPr lang="pt-BR" sz="2800" dirty="0" smtClean="0"/>
              <a:t>pratica.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sz="2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PT" sz="2800" dirty="0" smtClean="0"/>
              <a:t>O curso é essencial para a realização de várias funções, integração e compromisso entre os diferentes profissionais envolvidos.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PT" sz="2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Promover </a:t>
            </a:r>
            <a:r>
              <a:rPr lang="pt-BR" sz="2800" dirty="0"/>
              <a:t>a saúde mediante o esforço organizado da comunidade, educação dos indivíduos, </a:t>
            </a:r>
            <a:r>
              <a:rPr lang="pt-BR" sz="2800" dirty="0" smtClean="0"/>
              <a:t>organização </a:t>
            </a:r>
            <a:r>
              <a:rPr lang="pt-BR" sz="2800" dirty="0"/>
              <a:t>de serviços médicos </a:t>
            </a:r>
            <a:endParaRPr lang="pt-PT" sz="2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PT" dirty="0"/>
          </a:p>
          <a:p>
            <a:pPr algn="just">
              <a:spcBef>
                <a:spcPts val="0"/>
              </a:spcBef>
              <a:defRPr/>
            </a:pPr>
            <a:endParaRPr lang="pt-PT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115" y="1468193"/>
            <a:ext cx="3181082" cy="31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1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tx1"/>
                </a:solidFill>
              </a:rPr>
              <a:t>Reflexão crítica sobre o processo pessoal de aprendizagem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366" y="1648497"/>
            <a:ext cx="6864440" cy="3606083"/>
          </a:xfrm>
        </p:spPr>
        <p:txBody>
          <a:bodyPr>
            <a:noAutofit/>
          </a:bodyPr>
          <a:lstStyle/>
          <a:p>
            <a:r>
              <a:rPr lang="pt-PT" sz="2800" dirty="0"/>
              <a:t>Permitiu conhecer, estudar diferentes protocolos de atenção basica do </a:t>
            </a:r>
            <a:r>
              <a:rPr lang="pt-PT" sz="2800" dirty="0" smtClean="0"/>
              <a:t>MS</a:t>
            </a:r>
          </a:p>
          <a:p>
            <a:r>
              <a:rPr lang="pt-BR" sz="2800" dirty="0" smtClean="0"/>
              <a:t> </a:t>
            </a:r>
            <a:r>
              <a:rPr lang="pt-BR" sz="2800" dirty="0"/>
              <a:t>G</a:t>
            </a:r>
            <a:r>
              <a:rPr lang="pt-BR" sz="2800" dirty="0" smtClean="0"/>
              <a:t>arantiu </a:t>
            </a:r>
            <a:r>
              <a:rPr lang="pt-BR" sz="2800" dirty="0"/>
              <a:t>uma </a:t>
            </a:r>
            <a:r>
              <a:rPr lang="pt-BR" sz="2800" dirty="0" smtClean="0"/>
              <a:t>formação </a:t>
            </a:r>
            <a:r>
              <a:rPr lang="pt-BR" sz="2800" dirty="0"/>
              <a:t>profissional de qualidade, propiciando um progresso profissional </a:t>
            </a:r>
            <a:r>
              <a:rPr lang="pt-BR" sz="2800" dirty="0" smtClean="0"/>
              <a:t>integral</a:t>
            </a:r>
          </a:p>
          <a:p>
            <a:r>
              <a:rPr lang="pt-PT" sz="2800" dirty="0"/>
              <a:t>Melhoramos a organização dos serviços prestados na </a:t>
            </a:r>
            <a:r>
              <a:rPr lang="pt-PT" sz="2800" dirty="0" smtClean="0"/>
              <a:t>UBS</a:t>
            </a:r>
          </a:p>
          <a:p>
            <a:r>
              <a:rPr lang="pt-BR" sz="2800" dirty="0" smtClean="0"/>
              <a:t>Conseguimos </a:t>
            </a:r>
            <a:r>
              <a:rPr lang="pt-BR" sz="2800" dirty="0"/>
              <a:t>recuperar a promoção da saúde </a:t>
            </a:r>
            <a:r>
              <a:rPr lang="pt-BR" sz="2800" dirty="0" smtClean="0"/>
              <a:t>comunitária</a:t>
            </a:r>
            <a:r>
              <a:rPr lang="pt-BR" sz="2800" dirty="0"/>
              <a:t> e</a:t>
            </a:r>
            <a:r>
              <a:rPr lang="pt-BR" sz="2800" dirty="0" smtClean="0"/>
              <a:t> </a:t>
            </a:r>
            <a:r>
              <a:rPr lang="pt-BR" sz="2800" dirty="0"/>
              <a:t>na integração da unidade básica de saúde como um todo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082" y="734097"/>
            <a:ext cx="3425780" cy="269168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083" y="3760631"/>
            <a:ext cx="3425780" cy="257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            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1235" y="4050836"/>
            <a:ext cx="7766936" cy="1096899"/>
          </a:xfrm>
        </p:spPr>
        <p:txBody>
          <a:bodyPr/>
          <a:lstStyle/>
          <a:p>
            <a:pPr algn="ctr"/>
            <a:r>
              <a:rPr lang="pt-BR" dirty="0" smtClean="0"/>
              <a:t>               </a:t>
            </a:r>
            <a:r>
              <a:rPr lang="pt-BR" dirty="0" smtClean="0"/>
              <a:t>Dra</a:t>
            </a:r>
            <a:r>
              <a:rPr lang="pt-BR" dirty="0" smtClean="0"/>
              <a:t> .Enma Pinatel Rodriguez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498501" y="3244334"/>
            <a:ext cx="4244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6" name="Imagem 117" descr="C:\Users\User\Pictures\CURSO\semana 7\P06-10-14_09.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2320" y="0"/>
            <a:ext cx="14914320" cy="86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739662" y="3244334"/>
            <a:ext cx="63070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OBRIGADA</a:t>
            </a:r>
          </a:p>
          <a:p>
            <a:r>
              <a:rPr lang="pt-BR" dirty="0">
                <a:hlinkClick r:id="rId3"/>
              </a:rPr>
              <a:t>enma.pinatelrodriguez@yahoo.com.br</a:t>
            </a:r>
            <a:r>
              <a:rPr lang="pt-BR" dirty="0" smtClean="0"/>
              <a:t>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1223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ítulo 2"/>
          <p:cNvSpPr>
            <a:spLocks noGrp="1"/>
          </p:cNvSpPr>
          <p:nvPr>
            <p:ph type="subTitle" idx="1"/>
          </p:nvPr>
        </p:nvSpPr>
        <p:spPr>
          <a:xfrm>
            <a:off x="609600" y="109538"/>
            <a:ext cx="11055350" cy="5986462"/>
          </a:xfrm>
        </p:spPr>
        <p:txBody>
          <a:bodyPr/>
          <a:lstStyle/>
          <a:p>
            <a:pPr algn="ctr" eaLnBrk="1" hangingPunct="1"/>
            <a:r>
              <a:rPr lang="pt-BR" altLang="pt-BR" sz="3600" b="1" dirty="0" smtClean="0">
                <a:solidFill>
                  <a:schemeClr val="tx1"/>
                </a:solidFill>
              </a:rPr>
              <a:t>Macapá</a:t>
            </a:r>
            <a:endParaRPr lang="pt-BR" altLang="pt-BR" sz="2000" b="1" dirty="0" smtClean="0">
              <a:solidFill>
                <a:schemeClr val="tx1"/>
              </a:solidFill>
            </a:endParaRPr>
          </a:p>
          <a:p>
            <a:pPr algn="just" eaLnBrk="1" hangingPunct="1"/>
            <a:endParaRPr lang="pt-BR" altLang="pt-BR" sz="2000" b="1" dirty="0" smtClean="0">
              <a:solidFill>
                <a:schemeClr val="tx1"/>
              </a:solidFill>
            </a:endParaRPr>
          </a:p>
          <a:p>
            <a:pPr algn="just" eaLnBrk="1" hangingPunct="1"/>
            <a:endParaRPr lang="pt-BR" altLang="pt-BR" sz="2000" b="1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pt-BR" altLang="pt-BR" sz="2400" b="1" dirty="0" smtClean="0">
                <a:solidFill>
                  <a:schemeClr val="tx1"/>
                </a:solidFill>
              </a:rPr>
              <a:t>Estado: Amapá  </a:t>
            </a:r>
          </a:p>
          <a:p>
            <a:pPr algn="just" eaLnBrk="1" hangingPunct="1"/>
            <a:r>
              <a:rPr lang="pt-BR" altLang="pt-BR" sz="2400" b="1" dirty="0" smtClean="0">
                <a:solidFill>
                  <a:schemeClr val="tx1"/>
                </a:solidFill>
              </a:rPr>
              <a:t>                                                      </a:t>
            </a:r>
          </a:p>
          <a:p>
            <a:pPr algn="just" eaLnBrk="1" hangingPunct="1"/>
            <a:r>
              <a:rPr lang="pt-BR" altLang="pt-BR" sz="2400" b="1" dirty="0" smtClean="0">
                <a:solidFill>
                  <a:schemeClr val="tx1"/>
                </a:solidFill>
              </a:rPr>
              <a:t>População estimada (2012): 437.256</a:t>
            </a:r>
          </a:p>
          <a:p>
            <a:pPr algn="just" eaLnBrk="1" hangingPunct="1"/>
            <a:endParaRPr lang="pt-BR" altLang="pt-BR" sz="2400" b="1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pt-BR" altLang="pt-BR" sz="2400" b="1" dirty="0" smtClean="0">
                <a:solidFill>
                  <a:schemeClr val="tx1"/>
                </a:solidFill>
              </a:rPr>
              <a:t>UBS: 23 UBS </a:t>
            </a:r>
          </a:p>
          <a:p>
            <a:pPr algn="just" eaLnBrk="1" hangingPunct="1"/>
            <a:r>
              <a:rPr lang="pt-BR" altLang="pt-BR" sz="2000" b="1" dirty="0" smtClean="0">
                <a:solidFill>
                  <a:schemeClr val="tx1"/>
                </a:solidFill>
              </a:rPr>
              <a:t>(sendo 20 na zona urbana e três na zona rural)</a:t>
            </a:r>
          </a:p>
          <a:p>
            <a:pPr algn="just" eaLnBrk="1" hangingPunct="1"/>
            <a:r>
              <a:rPr lang="pt-BR" altLang="pt-BR" sz="2800" b="1" dirty="0" smtClean="0">
                <a:solidFill>
                  <a:schemeClr val="tx1"/>
                </a:solidFill>
              </a:rPr>
              <a:t>Módulos de Saúde da Família: 5</a:t>
            </a:r>
          </a:p>
          <a:p>
            <a:pPr algn="just" eaLnBrk="1" hangingPunct="1"/>
            <a:r>
              <a:rPr lang="pt-BR" altLang="pt-BR" sz="2800" b="1" dirty="0" smtClean="0">
                <a:solidFill>
                  <a:schemeClr val="tx1"/>
                </a:solidFill>
              </a:rPr>
              <a:t>ESF: 72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692150"/>
            <a:ext cx="433705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00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Espaço Reservado para Conteúd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583254"/>
              </p:ext>
            </p:extLst>
          </p:nvPr>
        </p:nvGraphicFramePr>
        <p:xfrm>
          <a:off x="696532" y="1455313"/>
          <a:ext cx="10515600" cy="4695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1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ANTES NA INTERVENÇÃO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62130"/>
            <a:ext cx="8596668" cy="531897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UBS deteriorada e pouco consultórios médicos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Estimativa de gestantes 106 e puérperas 150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 sem qualidades 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 não realizado de acordo com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e puérperas faltosas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Vacinas atrasadas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Poucas consultas odontológicas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Poucos exames ginecológicos e mama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16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Geral: </a:t>
            </a:r>
            <a:r>
              <a:rPr lang="pt-BR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atenção ao Pré- natal e Puerpério na UBS Pedro Bairro </a:t>
            </a: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Monteiro, Macapá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pt-B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sobre a saúde da gestantes e puérperas 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Utilizado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banco de dados do SIAB, prontuários e registros específicos, relatos dos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ACS. </a:t>
            </a:r>
          </a:p>
          <a:p>
            <a:pPr algn="just">
              <a:defRPr/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Planilha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de coletas de dados e ficha-espelho, fornecidos pela UFPEL</a:t>
            </a: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r>
              <a:rPr lang="pt-BR" dirty="0" smtClean="0"/>
              <a:t>                      </a:t>
            </a:r>
            <a:r>
              <a:rPr lang="pt-BR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  <a:endParaRPr lang="pt-BR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23494"/>
            <a:ext cx="10707590" cy="51257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pt-BR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Protocolo da Atenção ao   Pré-natal  de Baixo Risco. </a:t>
            </a:r>
          </a:p>
          <a:p>
            <a:pPr>
              <a:lnSpc>
                <a:spcPct val="170000"/>
              </a:lnSpc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icha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de gestante </a:t>
            </a:r>
            <a:endParaRPr lang="pt-BR" sz="9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icha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espelho disponíveis no município. </a:t>
            </a:r>
            <a:endParaRPr lang="pt-BR" sz="9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Ficha complementar (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oleta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das informações sobre </a:t>
            </a: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saúde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bucal, exame ginecológico e de mamas das gestantes e dados relativos a classificação de risco da </a:t>
            </a: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gestante).</a:t>
            </a:r>
          </a:p>
          <a:p>
            <a:pPr>
              <a:lnSpc>
                <a:spcPct val="170000"/>
              </a:lnSpc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0" dirty="0">
                <a:latin typeface="Arial" panose="020B0604020202020204" pitchFamily="34" charset="0"/>
                <a:cs typeface="Arial" panose="020B0604020202020204" pitchFamily="34" charset="0"/>
              </a:rPr>
              <a:t>Planilha eletrônica de Coleta de dados  </a:t>
            </a:r>
          </a:p>
          <a:p>
            <a:pPr>
              <a:lnSpc>
                <a:spcPct val="170000"/>
              </a:lnSpc>
            </a:pPr>
            <a:endParaRPr lang="pt-BR" sz="9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9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9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70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03031"/>
            <a:ext cx="8596668" cy="205755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pt-BR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da atenção ao pré- natal e </a:t>
            </a: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  <a:b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1.1: 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Alcançar </a:t>
            </a:r>
            <a: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de cobertura das gestantes cadastradas no Programa de Pré-natal da unidade de saúde</a:t>
            </a:r>
            <a:br>
              <a:rPr lang="pt-B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/>
          </a:p>
        </p:txBody>
      </p:sp>
      <p:pic>
        <p:nvPicPr>
          <p:cNvPr id="4" name="Gráfico 3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0831" y="2343956"/>
            <a:ext cx="5591907" cy="3966692"/>
          </a:xfrm>
          <a:solidFill>
            <a:srgbClr val="FF0000"/>
          </a:solidFill>
        </p:spPr>
      </p:pic>
      <p:sp>
        <p:nvSpPr>
          <p:cNvPr id="3" name="CaixaDeTexto 2"/>
          <p:cNvSpPr txBox="1"/>
          <p:nvPr/>
        </p:nvSpPr>
        <p:spPr>
          <a:xfrm>
            <a:off x="3270739" y="5017477"/>
            <a:ext cx="52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59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</a:t>
            </a:r>
            <a:r>
              <a:rPr lang="pt-BR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Ampliar a cobertura da atenção ao pré- natal e </a:t>
            </a: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  <a:b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/>
            </a:r>
            <a:br>
              <a:rPr lang="pt-BR" sz="2700" b="1" dirty="0" smtClean="0">
                <a:solidFill>
                  <a:schemeClr val="tx1"/>
                </a:solidFill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Meta </a:t>
            </a:r>
            <a:r>
              <a:rPr lang="pt-BR" sz="2700" b="1" dirty="0">
                <a:solidFill>
                  <a:schemeClr val="tx1"/>
                </a:solidFill>
              </a:rPr>
              <a:t>1.1 Puerpério</a:t>
            </a:r>
            <a:r>
              <a:rPr lang="pt-BR" sz="2700" dirty="0">
                <a:solidFill>
                  <a:schemeClr val="tx1"/>
                </a:solidFill>
              </a:rPr>
              <a:t> Garantir a 100% das puérperas cadastradas no programa de Puerpério da Unidade de Saúde, realizando consulta puerperal antes dos 30 dias após o parto</a:t>
            </a:r>
            <a:r>
              <a:rPr lang="pt-BR" sz="3100" dirty="0">
                <a:solidFill>
                  <a:schemeClr val="tx1"/>
                </a:solidFill>
              </a:rPr>
              <a:t/>
            </a:r>
            <a:br>
              <a:rPr lang="pt-BR" sz="3100" dirty="0">
                <a:solidFill>
                  <a:schemeClr val="tx1"/>
                </a:solidFill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Gráfico 4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38" y="3016155"/>
            <a:ext cx="5263662" cy="357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712191" y="4148919"/>
            <a:ext cx="6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711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334851"/>
            <a:ext cx="9187883" cy="1825738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 </a:t>
            </a:r>
            <a:r>
              <a:rPr lang="pt-BR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qualidade da atenção ao pré- natal e puerpério realizado na unidade </a:t>
            </a: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Meta </a:t>
            </a:r>
            <a:r>
              <a:rPr lang="pt-BR" sz="2700" b="1" dirty="0">
                <a:solidFill>
                  <a:schemeClr val="tx1"/>
                </a:solidFill>
              </a:rPr>
              <a:t>2.2 </a:t>
            </a:r>
            <a:r>
              <a:rPr lang="pt-BR" sz="2700" dirty="0">
                <a:solidFill>
                  <a:schemeClr val="tx1"/>
                </a:solidFill>
                <a:cs typeface="Arial" panose="020B0604020202020204" pitchFamily="34" charset="0"/>
              </a:rPr>
              <a:t>Realizar pelo menos um exame ginecológico por trimestre em 100% das gestante</a:t>
            </a:r>
            <a:r>
              <a:rPr lang="pt-BR" sz="2700" dirty="0">
                <a:cs typeface="Arial" panose="020B0604020202020204" pitchFamily="34" charset="0"/>
              </a:rPr>
              <a:t/>
            </a:r>
            <a:br>
              <a:rPr lang="pt-BR" sz="2700" dirty="0"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áfico 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07" y="2511188"/>
            <a:ext cx="4923693" cy="408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63816" y="4900246"/>
            <a:ext cx="43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39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691</Words>
  <Application>Microsoft Office PowerPoint</Application>
  <PresentationFormat>Personalizar</PresentationFormat>
  <Paragraphs>99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Facetado</vt:lpstr>
      <vt:lpstr>Apresentação do PowerPoint</vt:lpstr>
      <vt:lpstr>Apresentação do PowerPoint</vt:lpstr>
      <vt:lpstr>INTRODUÇÃO</vt:lpstr>
      <vt:lpstr>ANTES NA INTERVENÇÃO</vt:lpstr>
      <vt:lpstr>Objetivo Geral: Melhorar a atenção ao Pré- natal e Puerpério na UBS Pedro Bairro Monteiro, Macapá                            </vt:lpstr>
      <vt:lpstr>                      Logística </vt:lpstr>
      <vt:lpstr>Objetivo 1: Ampliar a cobertura da atenção ao pré- natal e puerpério  Meta 1.1: Alcançar 75% de cobertura das gestantes cadastradas no Programa de Pré-natal da unidade de saúde  </vt:lpstr>
      <vt:lpstr>Objetivo 1: Ampliar a cobertura da atenção ao pré- natal e puerpério  Meta 1.1 Puerpério Garantir a 100% das puérperas cadastradas no programa de Puerpério da Unidade de Saúde, realizando consulta puerperal antes dos 30 dias após o parto  </vt:lpstr>
      <vt:lpstr>Objetivo 2 : Melhorar a qualidade da atenção ao pré- natal e puerpério realizado na unidade   Meta 2.2 Realizar pelo menos um exame ginecológico por trimestre em 100% das gestante  </vt:lpstr>
      <vt:lpstr>Meta 2.3: Realizar pelo menos um exame de mamas em 100% das gestante </vt:lpstr>
      <vt:lpstr>Apresentação do PowerPoint</vt:lpstr>
      <vt:lpstr>Apresentação do PowerPoint</vt:lpstr>
      <vt:lpstr>Objetivo 2 :Melhorar a qualidade da atenção ao pré- natal e puerpério realizado na unidade   Meta 2.1 Puerpério Examinar as mamas em 100% das puérperas cadastradas no Programa  </vt:lpstr>
      <vt:lpstr>Objetivo 2 :Melhorar a qualidade da atenção ao pré- natal e puerpério realizado na unidade  Meta 2.2 Puerpério Examinar o abdome em 100% das puérperas cadastradas no Programa  </vt:lpstr>
      <vt:lpstr>Apresentação do PowerPoint</vt:lpstr>
      <vt:lpstr>                     Discussão:         A intervenção definiu</vt:lpstr>
      <vt:lpstr>Reflexão crítica sobre o processo pessoal de aprendizagem  </vt:lpstr>
      <vt:lpstr>Reflexão crítica sobre o processo pessoal de aprendizagem</vt:lpstr>
      <vt:lpstr>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ilenia enma pinatel rodriguez</dc:creator>
  <cp:lastModifiedBy>USER</cp:lastModifiedBy>
  <cp:revision>34</cp:revision>
  <dcterms:created xsi:type="dcterms:W3CDTF">2015-04-26T13:16:13Z</dcterms:created>
  <dcterms:modified xsi:type="dcterms:W3CDTF">2015-08-14T02:59:34Z</dcterms:modified>
</cp:coreProperties>
</file>