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00" r:id="rId4"/>
    <p:sldId id="258" r:id="rId5"/>
    <p:sldId id="259" r:id="rId6"/>
    <p:sldId id="260" r:id="rId7"/>
    <p:sldId id="262" r:id="rId8"/>
    <p:sldId id="303" r:id="rId9"/>
    <p:sldId id="304" r:id="rId10"/>
    <p:sldId id="305" r:id="rId11"/>
    <p:sldId id="287" r:id="rId12"/>
    <p:sldId id="274" r:id="rId13"/>
    <p:sldId id="276" r:id="rId14"/>
    <p:sldId id="301" r:id="rId15"/>
    <p:sldId id="302" r:id="rId16"/>
    <p:sldId id="280" r:id="rId17"/>
    <p:sldId id="282" r:id="rId18"/>
    <p:sldId id="284" r:id="rId19"/>
    <p:sldId id="286" r:id="rId20"/>
    <p:sldId id="290" r:id="rId21"/>
    <p:sldId id="291" r:id="rId22"/>
    <p:sldId id="292" r:id="rId23"/>
    <p:sldId id="299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EAD\Turma%204\ERICA%20ALVES\Planilha%20final\planilha%20final%20%20&#201;ric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EAD\Turma%204\ERICA%20ALVES\Planilha%20final\planilha%20final%20%20&#201;ric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I:\EAD\Turma%204\ERICA%20ALVES\Planilha%20final\planilha%20final%20%20&#201;ric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I:\EAD\Turma%204\ERICA%20ALVES\Planilha%20final\planilha%20final%20%20&#201;ric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I:\EAD\Turma%204\ERICA%20ALVES\Planilha%20final\planilha%20final%20%20&#201;ric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201;RI\Downloads\planilha%20final%20%20&#201;ric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201;RI\Downloads\planilha%20final%20%20&#201;ri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1.9971065542835603E-2"/>
          <c:y val="0"/>
          <c:w val="0.96005786891432887"/>
          <c:h val="0.9238750042971575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0.35856573705179284</c:v>
                </c:pt>
                <c:pt idx="1">
                  <c:v>0.54980079681274896</c:v>
                </c:pt>
                <c:pt idx="2">
                  <c:v>0.65737051792829271</c:v>
                </c:pt>
                <c:pt idx="3">
                  <c:v>0.74900398406374502</c:v>
                </c:pt>
              </c:numCache>
            </c:numRef>
          </c:val>
        </c:ser>
        <c:axId val="63369216"/>
        <c:axId val="63370752"/>
      </c:barChart>
      <c:catAx>
        <c:axId val="633692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370752"/>
        <c:crosses val="autoZero"/>
        <c:auto val="1"/>
        <c:lblAlgn val="ctr"/>
        <c:lblOffset val="100"/>
      </c:catAx>
      <c:valAx>
        <c:axId val="63370752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633692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28575">
      <a:solidFill>
        <a:srgbClr val="0070C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1.4357747221889646E-3"/>
          <c:y val="0"/>
          <c:w val="0.94063196150809358"/>
          <c:h val="0.7814207000730533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0.38888888888889511</c:v>
                </c:pt>
                <c:pt idx="1">
                  <c:v>0.62500000000000422</c:v>
                </c:pt>
                <c:pt idx="2">
                  <c:v>0.7361111111111116</c:v>
                </c:pt>
                <c:pt idx="3">
                  <c:v>0.81944444444444464</c:v>
                </c:pt>
              </c:numCache>
            </c:numRef>
          </c:val>
        </c:ser>
        <c:axId val="70849664"/>
        <c:axId val="70851200"/>
      </c:barChart>
      <c:catAx>
        <c:axId val="708496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851200"/>
        <c:crosses val="autoZero"/>
        <c:auto val="1"/>
        <c:lblAlgn val="ctr"/>
        <c:lblOffset val="100"/>
      </c:catAx>
      <c:valAx>
        <c:axId val="70851200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708496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28575">
      <a:solidFill>
        <a:schemeClr val="accent1">
          <a:lumMod val="75000"/>
        </a:schemeClr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exame citopatológico alterado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0.28888888888889247</c:v>
                </c:pt>
                <c:pt idx="1">
                  <c:v>0.28985507246376818</c:v>
                </c:pt>
                <c:pt idx="2">
                  <c:v>0.29696969696969994</c:v>
                </c:pt>
                <c:pt idx="3">
                  <c:v>0.27127659574468377</c:v>
                </c:pt>
              </c:numCache>
            </c:numRef>
          </c:val>
        </c:ser>
        <c:axId val="71057792"/>
        <c:axId val="71059328"/>
      </c:barChart>
      <c:catAx>
        <c:axId val="710577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059328"/>
        <c:crosses val="autoZero"/>
        <c:auto val="1"/>
        <c:lblAlgn val="ctr"/>
        <c:lblOffset val="100"/>
      </c:catAx>
      <c:valAx>
        <c:axId val="71059328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710577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28575">
      <a:solidFill>
        <a:schemeClr val="accent1">
          <a:lumMod val="75000"/>
        </a:schemeClr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mulheres com mamografia alterada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Indicadores!$D$24:$G$24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Indicadores!$D$25:$G$25</c:f>
              <c:numCache>
                <c:formatCode>0.0%</c:formatCode>
                <c:ptCount val="4"/>
                <c:pt idx="0">
                  <c:v>3.5714285714285712E-2</c:v>
                </c:pt>
                <c:pt idx="1">
                  <c:v>4.4444444444444502E-2</c:v>
                </c:pt>
                <c:pt idx="2">
                  <c:v>3.7735849056604091E-2</c:v>
                </c:pt>
                <c:pt idx="3">
                  <c:v>3.3898305084745811E-2</c:v>
                </c:pt>
              </c:numCache>
            </c:numRef>
          </c:val>
        </c:ser>
        <c:axId val="71095808"/>
        <c:axId val="71097344"/>
      </c:barChart>
      <c:catAx>
        <c:axId val="710958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097344"/>
        <c:crosses val="autoZero"/>
        <c:auto val="1"/>
        <c:lblAlgn val="ctr"/>
        <c:lblOffset val="100"/>
      </c:catAx>
      <c:valAx>
        <c:axId val="71097344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710958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28575">
      <a:solidFill>
        <a:schemeClr val="accent1">
          <a:lumMod val="75000"/>
        </a:schemeClr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Indicadores!$C$30</c:f>
              <c:strCache>
                <c:ptCount val="1"/>
                <c:pt idx="0">
                  <c:v>Proporção de mulheres com mamografia alterada que não retornaram para conhecer resultado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Indicadores!$D$29:$G$29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Indicadores!$D$30:$G$30</c:f>
              <c:numCache>
                <c:formatCode>0.0%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axId val="70940928"/>
        <c:axId val="70950912"/>
      </c:barChart>
      <c:catAx>
        <c:axId val="709409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950912"/>
        <c:crosses val="autoZero"/>
        <c:auto val="1"/>
        <c:lblAlgn val="ctr"/>
        <c:lblOffset val="100"/>
      </c:catAx>
      <c:valAx>
        <c:axId val="70950912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709409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28575">
      <a:solidFill>
        <a:schemeClr val="tx2">
          <a:lumMod val="60000"/>
          <a:lumOff val="40000"/>
        </a:schemeClr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mulheres com amostras satisfatórias do exame citopatológico do colo do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0958464"/>
        <c:axId val="63374464"/>
      </c:barChart>
      <c:catAx>
        <c:axId val="709584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374464"/>
        <c:crosses val="autoZero"/>
        <c:auto val="1"/>
        <c:lblAlgn val="ctr"/>
        <c:lblOffset val="100"/>
      </c:catAx>
      <c:valAx>
        <c:axId val="63374464"/>
        <c:scaling>
          <c:orientation val="minMax"/>
          <c:max val="1"/>
        </c:scaling>
        <c:delete val="1"/>
        <c:axPos val="l"/>
        <c:numFmt formatCode="0.0%" sourceLinked="1"/>
        <c:tickLblPos val="none"/>
        <c:crossAx val="709584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mulheres com registro adequado do exame citopatológico de colo do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1087616"/>
        <c:axId val="71089152"/>
      </c:barChart>
      <c:catAx>
        <c:axId val="710876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089152"/>
        <c:crosses val="autoZero"/>
        <c:auto val="1"/>
        <c:lblAlgn val="ctr"/>
        <c:lblOffset val="100"/>
      </c:catAx>
      <c:valAx>
        <c:axId val="71089152"/>
        <c:scaling>
          <c:orientation val="minMax"/>
          <c:max val="1"/>
        </c:scaling>
        <c:delete val="1"/>
        <c:axPos val="l"/>
        <c:numFmt formatCode="0.0%" sourceLinked="1"/>
        <c:tickLblPos val="none"/>
        <c:crossAx val="710876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02/04/2014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02/04/2014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02/04/2014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02/04/2014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02/04/2014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02/04/2014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0CE61-F628-4758-8ED1-9F883BB12BDC}" type="datetimeFigureOut">
              <a:rPr lang="pt-BR" smtClean="0"/>
              <a:pPr/>
              <a:t>02/04/2014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740161"/>
          </a:xfrm>
        </p:spPr>
        <p:txBody>
          <a:bodyPr>
            <a:noAutofit/>
          </a:bodyPr>
          <a:lstStyle/>
          <a:p>
            <a:r>
              <a:rPr lang="pt-BR" sz="1800" dirty="0" smtClean="0"/>
              <a:t>Universidade Aberta do SUS</a:t>
            </a:r>
            <a:br>
              <a:rPr lang="pt-BR" sz="1800" dirty="0" smtClean="0"/>
            </a:br>
            <a:r>
              <a:rPr lang="pt-BR" sz="1800" dirty="0" smtClean="0"/>
              <a:t>Universidade Federal de Pelotas</a:t>
            </a:r>
            <a:br>
              <a:rPr lang="pt-BR" sz="1800" dirty="0" smtClean="0"/>
            </a:br>
            <a:r>
              <a:rPr lang="pt-BR" sz="1800" dirty="0" smtClean="0"/>
              <a:t>Departamento de Medicina Social</a:t>
            </a:r>
            <a:br>
              <a:rPr lang="pt-BR" sz="1800" dirty="0" smtClean="0"/>
            </a:br>
            <a:r>
              <a:rPr lang="pt-BR" sz="1800" dirty="0" smtClean="0"/>
              <a:t>Curso de Especialização em Saúde da Família </a:t>
            </a:r>
            <a:br>
              <a:rPr lang="pt-BR" sz="1800" dirty="0" smtClean="0"/>
            </a:br>
            <a:r>
              <a:rPr lang="pt-BR" sz="1800" dirty="0" smtClean="0"/>
              <a:t>Modalidade à Distância</a:t>
            </a:r>
            <a:br>
              <a:rPr lang="pt-BR" sz="1800" dirty="0" smtClean="0"/>
            </a:br>
            <a:r>
              <a:rPr lang="pt-BR" sz="1800" dirty="0" smtClean="0"/>
              <a:t>Turma 04</a:t>
            </a:r>
            <a:endParaRPr lang="pt-BR" sz="1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2071678"/>
            <a:ext cx="8678198" cy="40976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PREVENÇÃO DO CÂNCER DE ÚTERO E DE MAMA DA ESTRATÉGIA SAÚDE DA FAMÍLIA SÃO BRAZ NO MUNICÍPIO DE IPIRANGA/ PR.</a:t>
            </a:r>
          </a:p>
          <a:p>
            <a:r>
              <a:rPr lang="pt-BR" b="1" dirty="0"/>
              <a:t> </a:t>
            </a:r>
            <a:endParaRPr lang="pt-BR" dirty="0"/>
          </a:p>
          <a:p>
            <a:r>
              <a:rPr lang="pt-BR" dirty="0"/>
              <a:t> </a:t>
            </a:r>
            <a:r>
              <a:rPr lang="pt-B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Érica Alves Ferreira</a:t>
            </a:r>
          </a:p>
          <a:p>
            <a:r>
              <a:rPr lang="pt-B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Orientadora: Maria Emilia Nunes Bueno</a:t>
            </a:r>
            <a:r>
              <a:rPr lang="pt-BR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 </a:t>
            </a:r>
          </a:p>
          <a:p>
            <a:endParaRPr lang="pt-BR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B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Decoração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da unidade para despertar a prevenção das mulheres.</a:t>
            </a:r>
            <a:endParaRPr lang="pt-B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Espaço Reservado para Conteúdo 6" descr="DSC023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RESULTADOS</a:t>
            </a: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0502"/>
          </a:xfrm>
        </p:spPr>
        <p:txBody>
          <a:bodyPr>
            <a:normAutofit/>
          </a:bodyPr>
          <a:lstStyle/>
          <a:p>
            <a:pPr lvl="0"/>
            <a:r>
              <a:rPr lang="pt-BR" sz="2000" b="1" dirty="0" smtClean="0"/>
              <a:t>Meta 1:</a:t>
            </a:r>
            <a:r>
              <a:rPr lang="pt-BR" sz="2000" dirty="0" smtClean="0"/>
              <a:t> Ampliar a cobertura de detecção precoce do câncer de colo uterino das mulheres na faixa etária entre 25 e 64 anos de idade para 100%.</a:t>
            </a:r>
            <a:endParaRPr lang="pt-BR" sz="2000" dirty="0"/>
          </a:p>
        </p:txBody>
      </p:sp>
      <p:graphicFrame>
        <p:nvGraphicFramePr>
          <p:cNvPr id="8" name="Espaço Reservado para Conteúdo 6"/>
          <p:cNvGraphicFramePr>
            <a:graphicFrameLocks/>
          </p:cNvGraphicFramePr>
          <p:nvPr/>
        </p:nvGraphicFramePr>
        <p:xfrm>
          <a:off x="1928794" y="3214686"/>
          <a:ext cx="5086918" cy="216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928794" y="2500306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Proporção de mulheres entre 25 e 64 anos com exame em dia para detecção  precoce do câncer de colo de útero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7286644" y="3571876"/>
            <a:ext cx="1571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1mês- 90</a:t>
            </a:r>
          </a:p>
          <a:p>
            <a:r>
              <a:rPr lang="pt-BR" dirty="0" smtClean="0"/>
              <a:t>2 mês- 138</a:t>
            </a:r>
          </a:p>
          <a:p>
            <a:r>
              <a:rPr lang="pt-BR" dirty="0" smtClean="0"/>
              <a:t>3 mês- 165</a:t>
            </a:r>
          </a:p>
          <a:p>
            <a:r>
              <a:rPr lang="pt-BR" dirty="0" smtClean="0"/>
              <a:t>4 mês – 188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143240" y="5929330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38 (16,8%)  fora da faixa etária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RESULTADOS</a:t>
            </a: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b="1" dirty="0" smtClean="0"/>
              <a:t>Meta 2:</a:t>
            </a:r>
            <a:r>
              <a:rPr lang="pt-BR" sz="2000" dirty="0" smtClean="0"/>
              <a:t> Ampliar a cobertura de detecção precoce do câncer de mama das mulheres na faixa etária entre 50 e 69 anos de idade para 100%.</a:t>
            </a:r>
          </a:p>
          <a:p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/>
          </p:cNvGraphicFramePr>
          <p:nvPr/>
        </p:nvGraphicFramePr>
        <p:xfrm>
          <a:off x="1214414" y="3071810"/>
          <a:ext cx="5658422" cy="201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214414" y="2500306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Proporção de mulheres entre 50 e 69 anos com exame em dia  para detecção  precoce do câncer de mama.</a:t>
            </a:r>
            <a:endParaRPr lang="pt-BR" sz="16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143768" y="3143248"/>
            <a:ext cx="1697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1 mês - 28</a:t>
            </a:r>
          </a:p>
          <a:p>
            <a:pPr algn="just"/>
            <a:r>
              <a:rPr lang="pt-BR" sz="2000" dirty="0" smtClean="0"/>
              <a:t>2 mês - 45</a:t>
            </a:r>
          </a:p>
          <a:p>
            <a:pPr algn="just"/>
            <a:r>
              <a:rPr lang="pt-BR" sz="2000" dirty="0" smtClean="0"/>
              <a:t>3 mês - 53</a:t>
            </a:r>
          </a:p>
          <a:p>
            <a:pPr algn="just"/>
            <a:r>
              <a:rPr lang="pt-BR" sz="2000" dirty="0" smtClean="0"/>
              <a:t>4 mês -  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RESULTADOS</a:t>
            </a: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001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3400" b="1" dirty="0" smtClean="0"/>
              <a:t>Meta 3:</a:t>
            </a:r>
            <a:r>
              <a:rPr lang="pt-BR" sz="3400" dirty="0" smtClean="0"/>
              <a:t> Buscar 100% das mulheres que tiveram exame alterado e que não retornaram a unidade de saúde. </a:t>
            </a:r>
          </a:p>
          <a:p>
            <a:endParaRPr lang="pt-BR" dirty="0" smtClean="0"/>
          </a:p>
          <a:p>
            <a:pPr algn="ctr">
              <a:buNone/>
            </a:pP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143768" y="2857496"/>
            <a:ext cx="1714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Das 188 mulheres que se encontravam com o exame em dia, 51 (27,1%) apresentaram alterações no resultado do exame.</a:t>
            </a:r>
            <a:endParaRPr lang="pt-BR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071670" y="2734386"/>
            <a:ext cx="5143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Proporção de mulheres com exame </a:t>
            </a:r>
            <a:r>
              <a:rPr kumimoji="0" lang="pt-B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citopatológico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alterado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2214546" y="3286124"/>
          <a:ext cx="4681649" cy="164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1142976" y="5288340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/>
          </a:p>
          <a:p>
            <a:pPr algn="ctr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Para câncer de útero não houve mulheres que não retornaram a unidade.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RESULTADOS</a:t>
            </a: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2285984" y="1857364"/>
          <a:ext cx="4916672" cy="120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285984" y="1500174"/>
            <a:ext cx="4929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Proporção de mulheres com mamografia alterada</a:t>
            </a:r>
            <a:endParaRPr lang="pt-BR" sz="16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2571736" y="4214818"/>
          <a:ext cx="4587062" cy="171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71736" y="3571876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Proporção de mulheres com mamografia alterada que não retornaram para  conhecer o resultado.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358082" y="4572008"/>
            <a:ext cx="1313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 mês-  1</a:t>
            </a:r>
          </a:p>
          <a:p>
            <a:r>
              <a:rPr lang="pt-BR" dirty="0" smtClean="0"/>
              <a:t>2 mês - 1</a:t>
            </a:r>
          </a:p>
          <a:p>
            <a:r>
              <a:rPr lang="pt-BR" dirty="0" smtClean="0"/>
              <a:t>3 mês - 1</a:t>
            </a:r>
          </a:p>
          <a:p>
            <a:r>
              <a:rPr lang="pt-BR" dirty="0" smtClean="0"/>
              <a:t>4 mês - 1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RESULTADOS</a:t>
            </a: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</p:spPr>
        <p:txBody>
          <a:bodyPr/>
          <a:lstStyle/>
          <a:p>
            <a:pPr marL="0" lvl="0" indent="0">
              <a:buNone/>
            </a:pPr>
            <a:r>
              <a:rPr lang="pt-BR" sz="2400" b="1" dirty="0" smtClean="0"/>
              <a:t>Meta 4:</a:t>
            </a:r>
            <a:r>
              <a:rPr lang="pt-BR" sz="2400" dirty="0" smtClean="0"/>
              <a:t> Obter 100% de coleta de amostras satisfatórias do exame </a:t>
            </a:r>
            <a:r>
              <a:rPr lang="pt-BR" sz="2400" dirty="0" err="1" smtClean="0"/>
              <a:t>citopatológico</a:t>
            </a:r>
            <a:r>
              <a:rPr lang="pt-BR" sz="2400" dirty="0" smtClean="0"/>
              <a:t> de colo uterino.</a:t>
            </a:r>
          </a:p>
          <a:p>
            <a:endParaRPr lang="pt-BR" dirty="0"/>
          </a:p>
        </p:txBody>
      </p:sp>
      <p:graphicFrame>
        <p:nvGraphicFramePr>
          <p:cNvPr id="4" name="Chart 8"/>
          <p:cNvGraphicFramePr>
            <a:graphicFrameLocks/>
          </p:cNvGraphicFramePr>
          <p:nvPr/>
        </p:nvGraphicFramePr>
        <p:xfrm>
          <a:off x="1714480" y="3571876"/>
          <a:ext cx="5614998" cy="198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14480" y="2786058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Proporção de mulheres com amostra satisfatória do exame </a:t>
            </a:r>
            <a:r>
              <a:rPr lang="pt-BR" b="1" dirty="0" err="1" smtClean="0"/>
              <a:t>citopatológico</a:t>
            </a:r>
            <a:r>
              <a:rPr lang="pt-BR" b="1" dirty="0" smtClean="0"/>
              <a:t> 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RESULTADOS</a:t>
            </a: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1340768"/>
            <a:ext cx="8258204" cy="10166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u="sng" dirty="0" smtClean="0"/>
              <a:t>Meta 5:</a:t>
            </a:r>
            <a:r>
              <a:rPr lang="pt-BR" sz="2000" dirty="0" smtClean="0"/>
              <a:t> Manter registro da coleta de exame citopatológico de colo uterino e realização da mamografia em registro especifico em 100 % das mulheres cadastradas nos programas da unidade de saúde.</a:t>
            </a:r>
            <a:endParaRPr lang="pt-BR" sz="2000" dirty="0"/>
          </a:p>
        </p:txBody>
      </p:sp>
      <p:graphicFrame>
        <p:nvGraphicFramePr>
          <p:cNvPr id="8" name="Chart 9"/>
          <p:cNvGraphicFramePr>
            <a:graphicFrameLocks/>
          </p:cNvGraphicFramePr>
          <p:nvPr/>
        </p:nvGraphicFramePr>
        <p:xfrm>
          <a:off x="1785918" y="3286124"/>
          <a:ext cx="557216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785918" y="2571744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Proporção de mulheres com registro adequado do exame </a:t>
            </a:r>
            <a:r>
              <a:rPr lang="pt-BR" sz="1600" b="1" dirty="0" err="1" smtClean="0"/>
              <a:t>citopatológico</a:t>
            </a:r>
            <a:r>
              <a:rPr lang="pt-BR" sz="1600" b="1" dirty="0" smtClean="0"/>
              <a:t> de colo do útero e mamografia</a:t>
            </a:r>
            <a:endParaRPr 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RESULTADOS</a:t>
            </a: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1214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 6: </a:t>
            </a:r>
            <a:r>
              <a:rPr lang="pt-BR" sz="2400" dirty="0" smtClean="0"/>
              <a:t> Realizar avaliação de risco (ou pesquisar sinais de alerta para identificação de câncer de colo de útero e de mama ) em 100% das mulheres nas faixas etárias – alvo.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714348" y="3214686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A meta foi alcançada com sucesso desde o primeiro até o ultimo mês, quando todas as mulheres  pertencentes ao programa foram avaliadas. 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RESULTADOS</a:t>
            </a: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1328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Meta 7:</a:t>
            </a:r>
            <a:r>
              <a:rPr lang="pt-BR" sz="2400" dirty="0" smtClean="0"/>
              <a:t> Orientar 100 % das mulheres cadastradas sobre doenças sexualmente transmissíveis (DST) e fatores de risco para câncer de colo de útero e de mama.</a:t>
            </a:r>
            <a:endParaRPr lang="pt-BR" sz="24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71472" y="3445941"/>
            <a:ext cx="78581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C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onseguimos alcançar a meta estipulada inicialmente.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Toda mulher que realizou o exame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citopatológico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 e de mama, recebeu orientações sobre as Doenças Sexualmente Transmissíveis e os fatores de riscos para o câncer de útero e de mama. 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DISCUSSÃO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472006"/>
          </a:xfrm>
        </p:spPr>
        <p:txBody>
          <a:bodyPr>
            <a:normAutofit fontScale="77500" lnSpcReduction="20000"/>
          </a:bodyPr>
          <a:lstStyle/>
          <a:p>
            <a:r>
              <a:rPr lang="pt-BR" sz="3300" dirty="0" smtClean="0"/>
              <a:t>Ampliação da cobertura da atenção a prevenção do câncer de útero e de mama.</a:t>
            </a:r>
          </a:p>
          <a:p>
            <a:r>
              <a:rPr lang="pt-BR" sz="3300" dirty="0" smtClean="0"/>
              <a:t>Melhora qualitativa à mulher:</a:t>
            </a:r>
          </a:p>
          <a:p>
            <a:pPr lvl="1"/>
            <a:r>
              <a:rPr lang="pt-BR" sz="3300" dirty="0" smtClean="0"/>
              <a:t>Acolhimento,</a:t>
            </a:r>
          </a:p>
          <a:p>
            <a:pPr lvl="1"/>
            <a:r>
              <a:rPr lang="pt-BR" sz="3300" dirty="0" smtClean="0"/>
              <a:t> Acesso, </a:t>
            </a:r>
          </a:p>
          <a:p>
            <a:pPr lvl="1"/>
            <a:r>
              <a:rPr lang="pt-BR" sz="3300" dirty="0" smtClean="0"/>
              <a:t>Registros,</a:t>
            </a:r>
          </a:p>
          <a:p>
            <a:pPr lvl="1"/>
            <a:r>
              <a:rPr lang="pt-BR" sz="3300" dirty="0" smtClean="0"/>
              <a:t> Avaliação de riscos, </a:t>
            </a:r>
          </a:p>
          <a:p>
            <a:pPr lvl="1"/>
            <a:r>
              <a:rPr lang="pt-BR" sz="3300" dirty="0" smtClean="0"/>
              <a:t>Satisfação do usuário, </a:t>
            </a:r>
          </a:p>
          <a:p>
            <a:pPr lvl="1"/>
            <a:r>
              <a:rPr lang="pt-BR" sz="3300" dirty="0" smtClean="0"/>
              <a:t>Eficiência na coleta.</a:t>
            </a:r>
          </a:p>
          <a:p>
            <a:r>
              <a:rPr lang="pt-BR" sz="3300" dirty="0" smtClean="0"/>
              <a:t>Educação em Saúde.</a:t>
            </a:r>
          </a:p>
          <a:p>
            <a:r>
              <a:rPr lang="pt-BR" sz="3300" dirty="0" smtClean="0"/>
              <a:t>Qualificação e integração da equipe.</a:t>
            </a:r>
            <a:endParaRPr lang="pt-BR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INTRODUÇÃO</a:t>
            </a:r>
            <a:b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pt-BR" dirty="0" smtClean="0"/>
          </a:p>
          <a:p>
            <a:pPr algn="just"/>
            <a:r>
              <a:rPr lang="pt-BR" dirty="0" smtClean="0"/>
              <a:t>O câncer está entre as principais causas de morte na população feminina. A Organização Mundial da Saúde estima que ocorram mais de 1.050.000 casos novos de câncer de mama em todo o mundo a cada ano, o que o torna o câncer mais comum entre as mulheres. 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Anualmente são registrados cerca de 471 mil casos novos.</a:t>
            </a:r>
          </a:p>
          <a:p>
            <a:pPr algn="just">
              <a:buNone/>
            </a:pPr>
            <a:r>
              <a:rPr lang="pt-BR" dirty="0" smtClean="0"/>
              <a:t>                                                                        (INCA,2013)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DISCUSSÃO</a:t>
            </a: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Trabalhar mais o engajamento público.</a:t>
            </a:r>
          </a:p>
          <a:p>
            <a:r>
              <a:rPr lang="pt-BR" dirty="0" smtClean="0"/>
              <a:t>Ênfase no fortalecimento e qualificação das ações de promoção da saúde.</a:t>
            </a:r>
          </a:p>
          <a:p>
            <a:r>
              <a:rPr lang="pt-BR" dirty="0" smtClean="0"/>
              <a:t>Ampliar a alimentação do programa SISCOLO e SISMAMA.</a:t>
            </a:r>
          </a:p>
          <a:p>
            <a:r>
              <a:rPr lang="pt-BR" dirty="0" smtClean="0"/>
              <a:t>Manter mais aproximação com o setor de agendamento e transporte.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B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Reflexão crítica sobre o  processo pessoal de aprendizagem na implementação da intervenção.</a:t>
            </a:r>
            <a:br>
              <a:rPr lang="pt-B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pt-BR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Dificuldade encontrada;</a:t>
            </a:r>
          </a:p>
          <a:p>
            <a:pPr algn="just"/>
            <a:r>
              <a:rPr lang="pt-BR" dirty="0" smtClean="0"/>
              <a:t>Curso estruturado;</a:t>
            </a:r>
          </a:p>
          <a:p>
            <a:pPr algn="just"/>
            <a:r>
              <a:rPr lang="pt-BR" dirty="0" smtClean="0"/>
              <a:t>Qualificação clinica;</a:t>
            </a:r>
          </a:p>
          <a:p>
            <a:pPr algn="just"/>
            <a:r>
              <a:rPr lang="pt-BR" dirty="0" smtClean="0"/>
              <a:t>Excelente experiência profissional.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REFERENCIAS</a:t>
            </a:r>
            <a:b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BRASIL, Ministério da Saúde. Caderno de Atenção básica, Controle dos Cânceres do colo do útero e de mama; n.13, Brasília, 2006.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BRASIL, Ministério da Saúde. Caderno de Atenção Básica, Controle dos Cânceres do colo do útero e de mama, Brasília, 2011.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INSTITUTO NACIONAL DE CÂNCER- INCA - ACESSADO em: http:// www.inca.gov.br, 30 de julho, 2013.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DSC018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sp>
        <p:nvSpPr>
          <p:cNvPr id="6" name="CaixaDeTexto 5"/>
          <p:cNvSpPr txBox="1"/>
          <p:nvPr/>
        </p:nvSpPr>
        <p:spPr>
          <a:xfrm>
            <a:off x="1857356" y="214290"/>
            <a:ext cx="56166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BR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OBRIGADA!</a:t>
            </a:r>
            <a:endParaRPr lang="pt-BR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INTRODUÇÃO</a:t>
            </a:r>
            <a:br>
              <a:rPr lang="pt-B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pt-B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b="1" dirty="0" smtClean="0"/>
              <a:t>O Município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Localização</a:t>
            </a:r>
            <a:r>
              <a:rPr lang="pt-BR" smtClean="0"/>
              <a:t>: 230 </a:t>
            </a:r>
            <a:r>
              <a:rPr lang="pt-BR" dirty="0" smtClean="0"/>
              <a:t>Km da capital do Paraná</a:t>
            </a:r>
            <a:r>
              <a:rPr lang="pt-BR" smtClean="0"/>
              <a:t>, ao </a:t>
            </a:r>
            <a:r>
              <a:rPr lang="pt-BR" dirty="0" smtClean="0"/>
              <a:t>noroeste </a:t>
            </a:r>
            <a:r>
              <a:rPr lang="pt-BR" smtClean="0"/>
              <a:t>do Paraná.</a:t>
            </a: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População:14.150 habitantes</a:t>
            </a: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A Atenção Primária no Município: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INTRODUÇÃO</a:t>
            </a:r>
            <a:b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t-BR" sz="3500" b="1" dirty="0" smtClean="0"/>
              <a:t>ESF São Braz</a:t>
            </a:r>
          </a:p>
          <a:p>
            <a:r>
              <a:rPr lang="pt-BR" dirty="0" smtClean="0"/>
              <a:t>343 </a:t>
            </a:r>
            <a:r>
              <a:rPr lang="pt-BR" dirty="0" smtClean="0"/>
              <a:t>famílias ou 1235 pessoas.</a:t>
            </a:r>
            <a:endParaRPr lang="pt-BR" dirty="0" smtClean="0"/>
          </a:p>
          <a:p>
            <a:r>
              <a:rPr lang="pt-BR" dirty="0" smtClean="0"/>
              <a:t>Composição da equipe da estratégia saúde da família;</a:t>
            </a:r>
          </a:p>
          <a:p>
            <a:r>
              <a:rPr lang="pt-BR" dirty="0" smtClean="0"/>
              <a:t>Estrutura da unidade;</a:t>
            </a:r>
          </a:p>
          <a:p>
            <a:r>
              <a:rPr lang="pt-BR" dirty="0" smtClean="0"/>
              <a:t>Localização</a:t>
            </a:r>
            <a:r>
              <a:rPr lang="pt-BR" dirty="0" smtClean="0"/>
              <a:t>;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251 </a:t>
            </a:r>
            <a:r>
              <a:rPr lang="pt-BR" dirty="0" smtClean="0"/>
              <a:t>mulheres de 25 a 64 anos. </a:t>
            </a:r>
            <a:endParaRPr lang="pt-BR" dirty="0" smtClean="0"/>
          </a:p>
          <a:p>
            <a:r>
              <a:rPr lang="pt-BR" dirty="0" smtClean="0"/>
              <a:t>72 mulheres de 50 a 69 anos.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Economia;</a:t>
            </a:r>
          </a:p>
          <a:p>
            <a:r>
              <a:rPr lang="pt-BR" dirty="0" smtClean="0"/>
              <a:t>Situação da ação programática da unidade antes da </a:t>
            </a:r>
            <a:r>
              <a:rPr lang="pt-BR" dirty="0" smtClean="0"/>
              <a:t>intervenção.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OBJETIVOS</a:t>
            </a: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 smtClean="0"/>
              <a:t>Objetivo Geral</a:t>
            </a:r>
          </a:p>
          <a:p>
            <a:pPr>
              <a:buNone/>
            </a:pPr>
            <a:endParaRPr lang="pt-BR" b="1" dirty="0" smtClean="0"/>
          </a:p>
          <a:p>
            <a:pPr lvl="1"/>
            <a:r>
              <a:rPr lang="pt-BR" dirty="0" smtClean="0"/>
              <a:t>Melhorar a detecção do câncer de útero e de mama</a:t>
            </a:r>
          </a:p>
          <a:p>
            <a:pPr lvl="1">
              <a:buNone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b="1" dirty="0" smtClean="0"/>
              <a:t>Objetivos Específicos</a:t>
            </a:r>
          </a:p>
          <a:p>
            <a:pPr lvl="1" algn="just"/>
            <a:r>
              <a:rPr lang="pt-BR" dirty="0" smtClean="0"/>
              <a:t>Ampliar a cobertura de detecção do câncer de colo e do câncer de mama.</a:t>
            </a:r>
          </a:p>
          <a:p>
            <a:pPr lvl="1" algn="just"/>
            <a:r>
              <a:rPr lang="pt-BR" dirty="0" smtClean="0"/>
              <a:t>Melhorar a adesão das mulheres à realização de exame </a:t>
            </a:r>
            <a:r>
              <a:rPr lang="pt-BR" dirty="0" err="1" smtClean="0"/>
              <a:t>citopatológico</a:t>
            </a:r>
            <a:r>
              <a:rPr lang="pt-BR" dirty="0" smtClean="0"/>
              <a:t> de colo uterino e mamografia.</a:t>
            </a:r>
          </a:p>
          <a:p>
            <a:pPr lvl="1" algn="just"/>
            <a:r>
              <a:rPr lang="pt-BR" dirty="0" smtClean="0"/>
              <a:t>Melhorar a qualidade do atendimento das mulheres que realizam detecção precoce de câncer de colo de </a:t>
            </a:r>
            <a:r>
              <a:rPr lang="pt-BR" dirty="0" smtClean="0"/>
              <a:t>útero </a:t>
            </a:r>
            <a:r>
              <a:rPr lang="pt-BR" dirty="0" smtClean="0"/>
              <a:t>e de mama na unidade de saúde.</a:t>
            </a:r>
          </a:p>
          <a:p>
            <a:pPr lvl="1" algn="just"/>
            <a:r>
              <a:rPr lang="pt-BR" dirty="0" smtClean="0"/>
              <a:t>Melhorar registros das informações.</a:t>
            </a:r>
          </a:p>
          <a:p>
            <a:pPr lvl="1" algn="just"/>
            <a:r>
              <a:rPr lang="pt-BR" dirty="0" smtClean="0"/>
              <a:t>Mapear as mulheres de risco para câncer de colo de útero e de mama.</a:t>
            </a:r>
          </a:p>
          <a:p>
            <a:pPr lvl="1" algn="just"/>
            <a:r>
              <a:rPr lang="pt-BR" dirty="0" smtClean="0"/>
              <a:t>Promover a saúde das mulheres que realizam detecção precoce de câncer de colo de útero e de mama na unidade de saúde</a:t>
            </a:r>
          </a:p>
          <a:p>
            <a:pPr algn="just">
              <a:buFont typeface="Wingdings" pitchFamily="2" charset="2"/>
              <a:buChar char="Ø"/>
            </a:pP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Metodologia</a:t>
            </a:r>
            <a:b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268760"/>
            <a:ext cx="8535322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b="1" dirty="0" smtClean="0"/>
              <a:t>Em </a:t>
            </a:r>
            <a:r>
              <a:rPr lang="pt-BR" b="1" dirty="0"/>
              <a:t>termos de organização e gestão do </a:t>
            </a:r>
            <a:r>
              <a:rPr lang="pt-BR" b="1" dirty="0" smtClean="0"/>
              <a:t>serviço:</a:t>
            </a:r>
          </a:p>
          <a:p>
            <a:pPr lvl="1"/>
            <a:r>
              <a:rPr lang="pt-BR" dirty="0" smtClean="0"/>
              <a:t>Acolhimento</a:t>
            </a:r>
          </a:p>
          <a:p>
            <a:pPr lvl="1"/>
            <a:r>
              <a:rPr lang="pt-BR" dirty="0" smtClean="0"/>
              <a:t>Mapear as mulheres de riscos</a:t>
            </a:r>
          </a:p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Engajamento público:</a:t>
            </a:r>
          </a:p>
          <a:p>
            <a:pPr lvl="1"/>
            <a:r>
              <a:rPr lang="pt-BR" dirty="0" smtClean="0"/>
              <a:t>Educação em Saúde</a:t>
            </a:r>
          </a:p>
          <a:p>
            <a:pPr lvl="1"/>
            <a:r>
              <a:rPr lang="pt-BR" dirty="0"/>
              <a:t>C</a:t>
            </a:r>
            <a:r>
              <a:rPr lang="pt-BR" dirty="0" smtClean="0"/>
              <a:t>ompartilhar </a:t>
            </a:r>
            <a:r>
              <a:rPr lang="pt-BR" dirty="0"/>
              <a:t>com as usuárias e a comunidade os indicadores de monitoramento da qualidade dos exames coletados</a:t>
            </a:r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Metodologia</a:t>
            </a: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7158" y="1196752"/>
            <a:ext cx="8501122" cy="540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pt-BR" b="1" u="sng" dirty="0"/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Qualificação da prática clínica:</a:t>
            </a:r>
          </a:p>
          <a:p>
            <a:pPr lvl="1">
              <a:buFontTx/>
              <a:buChar char="-"/>
            </a:pPr>
            <a:r>
              <a:rPr lang="pt-BR" dirty="0" smtClean="0"/>
              <a:t>Capacitação da equipe</a:t>
            </a:r>
          </a:p>
          <a:p>
            <a:pPr lvl="1">
              <a:buFontTx/>
              <a:buChar char="-"/>
            </a:pPr>
            <a:r>
              <a:rPr lang="pt-BR" dirty="0" smtClean="0"/>
              <a:t>Protocolo do Ministério da Saúde</a:t>
            </a:r>
          </a:p>
          <a:p>
            <a:pPr lvl="1">
              <a:buFontTx/>
              <a:buChar char="-"/>
            </a:pPr>
            <a:r>
              <a:rPr lang="pt-BR" dirty="0" smtClean="0"/>
              <a:t>Busca ativa</a:t>
            </a:r>
          </a:p>
          <a:p>
            <a:pPr>
              <a:buNone/>
            </a:pPr>
            <a:endParaRPr lang="pt-BR" dirty="0"/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Termos de monitoramento e avaliação:</a:t>
            </a:r>
          </a:p>
          <a:p>
            <a:pPr lvl="1"/>
            <a:r>
              <a:rPr lang="pt-BR" dirty="0" smtClean="0"/>
              <a:t>Ficha espelho</a:t>
            </a:r>
          </a:p>
          <a:p>
            <a:pPr lvl="1"/>
            <a:r>
              <a:rPr lang="pt-BR" dirty="0" smtClean="0"/>
              <a:t>Prontuário</a:t>
            </a:r>
          </a:p>
          <a:p>
            <a:pPr lvl="1"/>
            <a:r>
              <a:rPr lang="pt-BR" dirty="0" smtClean="0"/>
              <a:t>Planilha do curso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B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Capacitação da Equipe</a:t>
            </a:r>
            <a:endParaRPr lang="pt-B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Espaço Reservado para Conteúdo 6" descr="DSC02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B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Educação em Saúde</a:t>
            </a:r>
            <a:endParaRPr lang="pt-B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Espaço Reservado para Conteúdo 6" descr="DSC023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998</Words>
  <Application>Microsoft Office PowerPoint</Application>
  <PresentationFormat>Apresentação na tela (4:3)</PresentationFormat>
  <Paragraphs>137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Universidade Aberta do SUS Universidade Federal de Pelotas Departamento de Medicina Social Curso de Especialização em Saúde da Família  Modalidade à Distância Turma 04</vt:lpstr>
      <vt:lpstr> INTRODUÇÃO </vt:lpstr>
      <vt:lpstr> INTRODUÇÃO </vt:lpstr>
      <vt:lpstr> INTRODUÇÃO </vt:lpstr>
      <vt:lpstr>OBJETIVOS</vt:lpstr>
      <vt:lpstr> Metodologia </vt:lpstr>
      <vt:lpstr>Metodologia</vt:lpstr>
      <vt:lpstr>Capacitação da Equipe</vt:lpstr>
      <vt:lpstr>Educação em Saúde</vt:lpstr>
      <vt:lpstr>Decoração da unidade para despertar a prevenção das mulheres.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Reflexão crítica sobre o  processo pessoal de aprendizagem na implementação da intervenção. </vt:lpstr>
      <vt:lpstr>REFERENCIAS 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ÉRI</dc:creator>
  <cp:lastModifiedBy>ÉRI</cp:lastModifiedBy>
  <cp:revision>218</cp:revision>
  <dcterms:created xsi:type="dcterms:W3CDTF">2014-03-24T19:27:04Z</dcterms:created>
  <dcterms:modified xsi:type="dcterms:W3CDTF">2014-04-02T18:42:10Z</dcterms:modified>
</cp:coreProperties>
</file>