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77" r:id="rId9"/>
    <p:sldId id="278" r:id="rId10"/>
    <p:sldId id="279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247" autoAdjust="0"/>
  </p:normalViewPr>
  <p:slideViewPr>
    <p:cSldViewPr>
      <p:cViewPr varScale="1">
        <p:scale>
          <a:sx n="65" d="100"/>
          <a:sy n="65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2014_11_06%20Coleta%20de%20dados%20ajustado%20Andressa%20-0708%20se12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CK\Documents\2014_11_06%20Coleta%20de%20dados%20ajustado%20Andressa%20-0708%20se12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CK\Documents\2014_11_06%20Coleta%20de%20dados%20ajustado%20Andressa%20-0708%20se12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4_11_06%20Coleta%20de%20dados%20ajustado%20Andressa%20-0708%20se12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4_11_06%20Coleta%20de%20dados%20ajustado%20Andressa%20-0708%20se12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CK\Documents\2014_11_06%20Coleta%20de%20dados%20ajustado%20Andressa%20-0708%20se12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4_11_06%20Coleta%20de%20dados%20ajustado%20Andressa%20-0708%20se12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CK\Documents\2014_11_06%20Coleta%20de%20dados%20ajustado%20Andressa%20-0708%20se12fin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CK\Documents\2014_11_06%20Coleta%20de%20dados%20ajustado%20Andressa%20-0708%20se12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332552048333468"/>
          <c:y val="0.28613353325121177"/>
          <c:w val="0.85189529190920388"/>
          <c:h val="0.5979457169224117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0.37325905292479111</c:v>
                </c:pt>
                <c:pt idx="1">
                  <c:v>0.61559888579389166</c:v>
                </c:pt>
                <c:pt idx="2">
                  <c:v>0.73537604456824512</c:v>
                </c:pt>
                <c:pt idx="3">
                  <c:v>0</c:v>
                </c:pt>
              </c:numCache>
            </c:numRef>
          </c:val>
        </c:ser>
        <c:dLbls/>
        <c:axId val="64062592"/>
        <c:axId val="64064128"/>
      </c:barChart>
      <c:catAx>
        <c:axId val="640625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064128"/>
        <c:crosses val="autoZero"/>
        <c:auto val="1"/>
        <c:lblAlgn val="ctr"/>
        <c:lblOffset val="100"/>
      </c:catAx>
      <c:valAx>
        <c:axId val="6406412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0625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0522056021102424"/>
          <c:y val="0.27877056255526317"/>
          <c:w val="0.85795226018218063"/>
          <c:h val="0.607576867107611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3"/>
              <c:delete val="1"/>
            </c:dLbl>
            <c:showVal val="1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0.14606741573034138</c:v>
                </c:pt>
                <c:pt idx="1">
                  <c:v>0.21348314606742139</c:v>
                </c:pt>
                <c:pt idx="2">
                  <c:v>0.25842696629214268</c:v>
                </c:pt>
                <c:pt idx="3">
                  <c:v>0</c:v>
                </c:pt>
              </c:numCache>
            </c:numRef>
          </c:val>
        </c:ser>
        <c:dLbls/>
        <c:axId val="64124800"/>
        <c:axId val="64126336"/>
      </c:barChart>
      <c:catAx>
        <c:axId val="641248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126336"/>
        <c:crosses val="autoZero"/>
        <c:auto val="1"/>
        <c:lblAlgn val="ctr"/>
        <c:lblOffset val="100"/>
      </c:catAx>
      <c:valAx>
        <c:axId val="641263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1248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039208564283615"/>
          <c:y val="0.29301278130934993"/>
          <c:w val="0.85268369599983895"/>
          <c:h val="0.5860255626186636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0.9850746268656716</c:v>
                </c:pt>
                <c:pt idx="1">
                  <c:v>0.99095022624434392</c:v>
                </c:pt>
                <c:pt idx="2">
                  <c:v>0.99242424242424243</c:v>
                </c:pt>
                <c:pt idx="3">
                  <c:v>0</c:v>
                </c:pt>
              </c:numCache>
            </c:numRef>
          </c:val>
        </c:ser>
        <c:dLbls/>
        <c:axId val="64141184"/>
        <c:axId val="64142720"/>
      </c:barChart>
      <c:catAx>
        <c:axId val="641411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142720"/>
        <c:crosses val="autoZero"/>
        <c:auto val="1"/>
        <c:lblAlgn val="ctr"/>
        <c:lblOffset val="100"/>
      </c:catAx>
      <c:valAx>
        <c:axId val="641427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14118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2190094942551369"/>
          <c:y val="0.28782339682202612"/>
          <c:w val="0.84090993925734769"/>
          <c:h val="0.594097011389045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1</c:v>
                </c:pt>
                <c:pt idx="1">
                  <c:v>0.6842105263157896</c:v>
                </c:pt>
                <c:pt idx="2">
                  <c:v>0.56521739130434756</c:v>
                </c:pt>
                <c:pt idx="3">
                  <c:v>0</c:v>
                </c:pt>
              </c:numCache>
            </c:numRef>
          </c:val>
        </c:ser>
        <c:dLbls/>
        <c:axId val="65854848"/>
        <c:axId val="66913408"/>
      </c:barChart>
      <c:catAx>
        <c:axId val="658548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913408"/>
        <c:crosses val="autoZero"/>
        <c:auto val="1"/>
        <c:lblAlgn val="ctr"/>
        <c:lblOffset val="100"/>
      </c:catAx>
      <c:valAx>
        <c:axId val="6691340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8548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2190094942551369"/>
          <c:y val="0.28782339682202612"/>
          <c:w val="0.84090993925734769"/>
          <c:h val="0.594097011389045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1</c:v>
                </c:pt>
                <c:pt idx="1">
                  <c:v>0.6842105263157896</c:v>
                </c:pt>
                <c:pt idx="2">
                  <c:v>0.56521739130434756</c:v>
                </c:pt>
                <c:pt idx="3">
                  <c:v>0</c:v>
                </c:pt>
              </c:numCache>
            </c:numRef>
          </c:val>
        </c:ser>
        <c:dLbls/>
        <c:axId val="66942080"/>
        <c:axId val="66943616"/>
      </c:barChart>
      <c:catAx>
        <c:axId val="669420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943616"/>
        <c:crosses val="autoZero"/>
        <c:auto val="1"/>
        <c:lblAlgn val="ctr"/>
        <c:lblOffset val="100"/>
      </c:catAx>
      <c:valAx>
        <c:axId val="669436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9420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9.9804400650915004E-2"/>
          <c:y val="0.28776978417266874"/>
          <c:w val="0.86301452327555805"/>
          <c:h val="0.5971223021582733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0.60150375939849665</c:v>
                </c:pt>
                <c:pt idx="1">
                  <c:v>0.58715596330274356</c:v>
                </c:pt>
                <c:pt idx="2">
                  <c:v>0.59003831417623342</c:v>
                </c:pt>
                <c:pt idx="3">
                  <c:v>0</c:v>
                </c:pt>
              </c:numCache>
            </c:numRef>
          </c:val>
        </c:ser>
        <c:dLbls/>
        <c:axId val="66983424"/>
        <c:axId val="66984960"/>
      </c:barChart>
      <c:catAx>
        <c:axId val="669834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984960"/>
        <c:crosses val="autoZero"/>
        <c:auto val="1"/>
        <c:lblAlgn val="ctr"/>
        <c:lblOffset val="100"/>
      </c:catAx>
      <c:valAx>
        <c:axId val="6698496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9834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0505071230017421"/>
          <c:y val="0.35611510791367312"/>
          <c:w val="0.85858755245334684"/>
          <c:h val="0.5287769784172655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0.61538461538461564</c:v>
                </c:pt>
                <c:pt idx="1">
                  <c:v>0.6842105263157896</c:v>
                </c:pt>
                <c:pt idx="2">
                  <c:v>0.73913043478260854</c:v>
                </c:pt>
                <c:pt idx="3">
                  <c:v>0</c:v>
                </c:pt>
              </c:numCache>
            </c:numRef>
          </c:val>
        </c:ser>
        <c:dLbls/>
        <c:axId val="67009536"/>
        <c:axId val="67023616"/>
      </c:barChart>
      <c:catAx>
        <c:axId val="670095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023616"/>
        <c:crosses val="autoZero"/>
        <c:auto val="1"/>
        <c:lblAlgn val="ctr"/>
        <c:lblOffset val="100"/>
      </c:catAx>
      <c:valAx>
        <c:axId val="670236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0095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507958806033768"/>
          <c:y val="0.28413335327302175"/>
          <c:w val="0.84920799465214769"/>
          <c:h val="0.5977870549380455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0.97761194029852205</c:v>
                </c:pt>
                <c:pt idx="1">
                  <c:v>0.98642533936651589</c:v>
                </c:pt>
                <c:pt idx="2">
                  <c:v>0.98863636363635243</c:v>
                </c:pt>
                <c:pt idx="3">
                  <c:v>0</c:v>
                </c:pt>
              </c:numCache>
            </c:numRef>
          </c:val>
        </c:ser>
        <c:dLbls/>
        <c:axId val="64774528"/>
        <c:axId val="64776064"/>
      </c:barChart>
      <c:catAx>
        <c:axId val="647745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776064"/>
        <c:crosses val="autoZero"/>
        <c:auto val="1"/>
        <c:lblAlgn val="ctr"/>
        <c:lblOffset val="100"/>
      </c:catAx>
      <c:valAx>
        <c:axId val="6477606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7745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23257866571002"/>
          <c:y val="0.28413335327302175"/>
          <c:w val="0.84769622026889224"/>
          <c:h val="0.5977870549380455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0.92307692307692257</c:v>
                </c:pt>
                <c:pt idx="1">
                  <c:v>0.94736842105262475</c:v>
                </c:pt>
                <c:pt idx="2">
                  <c:v>0.95652173913043481</c:v>
                </c:pt>
                <c:pt idx="3">
                  <c:v>0</c:v>
                </c:pt>
              </c:numCache>
            </c:numRef>
          </c:val>
        </c:ser>
        <c:dLbls/>
        <c:axId val="67123072"/>
        <c:axId val="67124608"/>
      </c:barChart>
      <c:catAx>
        <c:axId val="671230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24608"/>
        <c:crosses val="autoZero"/>
        <c:auto val="1"/>
        <c:lblAlgn val="ctr"/>
        <c:lblOffset val="100"/>
      </c:catAx>
      <c:valAx>
        <c:axId val="6712460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230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11/11/2015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500306"/>
            <a:ext cx="8134672" cy="110014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da Atenção à Saúde de Usuários com Hipertensão Arterial e/ou Diabetes Mellitus da ESF II de Alpestre/RS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728" y="3714752"/>
            <a:ext cx="6400800" cy="1423982"/>
          </a:xfrm>
        </p:spPr>
        <p:txBody>
          <a:bodyPr/>
          <a:lstStyle/>
          <a:p>
            <a:r>
              <a:rPr lang="x-none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Erick Lopes Planas</a:t>
            </a:r>
          </a:p>
          <a:p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b="1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857488" y="0"/>
            <a:ext cx="49292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s-E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UNIVERSIDADE ABERTA DO SUS</a:t>
            </a: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es-E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UNIVERSIDADE FEDERAL DE PELOTAS</a:t>
            </a: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es-E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Especialização</a:t>
            </a:r>
            <a:r>
              <a:rPr lang="es-E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s-E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Saúde</a:t>
            </a:r>
            <a:r>
              <a:rPr lang="es-E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s-E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Família</a:t>
            </a: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es-E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Modalidade</a:t>
            </a:r>
            <a:r>
              <a:rPr lang="es-E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E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Distância</a:t>
            </a: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es-E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Turma nº 7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8"/>
          <p:cNvPicPr>
            <a:picLocks noChangeAspect="1" noChangeArrowheads="1"/>
          </p:cNvPicPr>
          <p:nvPr/>
        </p:nvPicPr>
        <p:blipFill>
          <a:blip r:embed="rId2"/>
          <a:srcRect l="19225" t="18695" r="19223" b="18871"/>
          <a:stretch>
            <a:fillRect/>
          </a:stretch>
        </p:blipFill>
        <p:spPr bwMode="auto">
          <a:xfrm>
            <a:off x="1500166" y="141620"/>
            <a:ext cx="1176338" cy="1196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2676504" y="5085184"/>
            <a:ext cx="514353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x-none" sz="2000" smtClean="0"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lang="pt-BR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Orientadora: Andressa Hoffmann Pinto</a:t>
            </a:r>
            <a:endParaRPr lang="x-none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lang="pt-BR" sz="20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x-none" sz="1400" smtClean="0">
                <a:latin typeface="Arial" pitchFamily="34" charset="0"/>
                <a:cs typeface="Arial" pitchFamily="34" charset="0"/>
              </a:rPr>
              <a:t>Pelotas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1400" smtClean="0">
                <a:latin typeface="Arial" pitchFamily="34" charset="0"/>
                <a:cs typeface="Arial" pitchFamily="34" charset="0"/>
              </a:rPr>
              <a:t>2015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399350624"/>
              </p:ext>
            </p:extLst>
          </p:nvPr>
        </p:nvGraphicFramePr>
        <p:xfrm>
          <a:off x="251520" y="2348880"/>
          <a:ext cx="4248472" cy="2372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79512" y="4725144"/>
            <a:ext cx="43204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Figura 8 – Gráfico de proporção de hipertensos com avaliação da necessidade de atendimento odontológico.</a:t>
            </a:r>
          </a:p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de dados, 2015.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2796756885"/>
              </p:ext>
            </p:extLst>
          </p:nvPr>
        </p:nvGraphicFramePr>
        <p:xfrm>
          <a:off x="4751513" y="2348881"/>
          <a:ext cx="414096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4788024" y="4863643"/>
            <a:ext cx="41044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Figura 9 Gráfico: Proporção de diabéticos com avaliação da necessidade de atendimento odontológico.</a:t>
            </a:r>
          </a:p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de dados, 2015.</a:t>
            </a:r>
          </a:p>
        </p:txBody>
      </p:sp>
      <p:sp>
        <p:nvSpPr>
          <p:cNvPr id="8" name="Retângulo 7"/>
          <p:cNvSpPr/>
          <p:nvPr/>
        </p:nvSpPr>
        <p:spPr>
          <a:xfrm>
            <a:off x="35496" y="62068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pt-BR" sz="2400" dirty="0">
                <a:latin typeface="Arial" charset="0"/>
                <a:cs typeface="Arial" charset="0"/>
              </a:rPr>
              <a:t>Meta </a:t>
            </a:r>
            <a:r>
              <a:rPr lang="pt-BR" sz="2400" dirty="0" smtClean="0">
                <a:latin typeface="Arial" charset="0"/>
                <a:cs typeface="Arial" charset="0"/>
              </a:rPr>
              <a:t>2.7/2.8. </a:t>
            </a:r>
            <a:r>
              <a:rPr lang="pt-BR" sz="2400" dirty="0">
                <a:latin typeface="Arial" charset="0"/>
                <a:cs typeface="Arial" charset="0"/>
              </a:rPr>
              <a:t>Realizar avaliação da necessidade de atendimento odontológico em 100% dos </a:t>
            </a:r>
            <a:r>
              <a:rPr lang="pt-BR" sz="2400" dirty="0" smtClean="0">
                <a:latin typeface="Arial" charset="0"/>
                <a:cs typeface="Arial" charset="0"/>
              </a:rPr>
              <a:t>hipertensos e/ou diabéticos.                                         </a:t>
            </a:r>
            <a:endParaRPr lang="pt-BR" sz="24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8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x-none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latin typeface="Arial" charset="0"/>
                <a:cs typeface="Arial" charset="0"/>
              </a:rPr>
              <a:t>Objetivo 4. Melhorar o registro das informações</a:t>
            </a:r>
          </a:p>
          <a:p>
            <a:pPr>
              <a:buFont typeface="Wingdings 3" pitchFamily="18" charset="2"/>
              <a:buNone/>
            </a:pPr>
            <a:endParaRPr lang="pt-BR" dirty="0" smtClean="0">
              <a:latin typeface="Arial" charset="0"/>
              <a:cs typeface="Arial" charset="0"/>
            </a:endParaRPr>
          </a:p>
          <a:p>
            <a:r>
              <a:rPr lang="pt-BR" dirty="0" smtClean="0">
                <a:latin typeface="Arial" charset="0"/>
                <a:cs typeface="Arial" charset="0"/>
              </a:rPr>
              <a:t>Meta 4.1. Manter ficha de acompanhamento de 100% dos hipertensos cadastrados na unidade de saúde.</a:t>
            </a:r>
          </a:p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3816901"/>
              </p:ext>
            </p:extLst>
          </p:nvPr>
        </p:nvGraphicFramePr>
        <p:xfrm>
          <a:off x="251520" y="5013176"/>
          <a:ext cx="8568952" cy="518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17525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r>
                        <a:rPr lang="pt-BR" sz="28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final da semana 12 da intervenção: </a:t>
                      </a:r>
                      <a:r>
                        <a:rPr lang="pt-BR" sz="2800" dirty="0" smtClean="0"/>
                        <a:t>2</a:t>
                      </a:r>
                      <a:r>
                        <a:rPr lang="x-none" sz="2800" smtClean="0"/>
                        <a:t>64</a:t>
                      </a:r>
                      <a:r>
                        <a:rPr lang="pt-BR" sz="2800" dirty="0" smtClean="0"/>
                        <a:t>(100%)</a:t>
                      </a:r>
                      <a:endParaRPr lang="pt-BR" sz="2800" dirty="0"/>
                    </a:p>
                  </a:txBody>
                  <a:tcPr marL="91439" marR="91439" marT="45664" marB="4566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x-none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latin typeface="Arial" charset="0"/>
                <a:cs typeface="Arial" charset="0"/>
              </a:rPr>
              <a:t> Meta 4.2. Manter ficha de acompanhamento de 100% dos diabéticos cadastrados na unidade de saúde.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4977834"/>
              </p:ext>
            </p:extLst>
          </p:nvPr>
        </p:nvGraphicFramePr>
        <p:xfrm>
          <a:off x="107504" y="4005064"/>
          <a:ext cx="8640960" cy="518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517525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r>
                        <a:rPr lang="pt-BR" sz="28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final da semana 12 da intervenção: </a:t>
                      </a:r>
                      <a:r>
                        <a:rPr lang="x-none" sz="2800" smtClean="0"/>
                        <a:t>2</a:t>
                      </a:r>
                      <a:r>
                        <a:rPr lang="pt-BR" sz="2800" dirty="0" smtClean="0"/>
                        <a:t>3 (100%)</a:t>
                      </a:r>
                      <a:endParaRPr lang="pt-BR" sz="2800" dirty="0"/>
                    </a:p>
                  </a:txBody>
                  <a:tcPr marT="45664" marB="4566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7467600" cy="500066"/>
          </a:xfrm>
        </p:spPr>
        <p:txBody>
          <a:bodyPr>
            <a:normAutofit fontScale="90000"/>
          </a:bodyPr>
          <a:lstStyle/>
          <a:p>
            <a:r>
              <a:rPr lang="x-none" dirty="0" smtClean="0"/>
              <a:t>      </a:t>
            </a:r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pt-BR" dirty="0" smtClean="0">
                <a:latin typeface="Arial" charset="0"/>
                <a:cs typeface="Arial" charset="0"/>
              </a:rPr>
              <a:t>Objetivo 5. Mapear hipertensos e diabéticos de risco para doença cardiovascular</a:t>
            </a:r>
          </a:p>
          <a:p>
            <a:pPr>
              <a:buFont typeface="Wingdings 3" pitchFamily="18" charset="2"/>
              <a:buNone/>
            </a:pPr>
            <a:r>
              <a:rPr lang="pt-BR" dirty="0" smtClean="0">
                <a:latin typeface="Arial" charset="0"/>
                <a:cs typeface="Arial" charset="0"/>
              </a:rPr>
              <a:t>                                                      </a:t>
            </a:r>
          </a:p>
          <a:p>
            <a:pPr lvl="1"/>
            <a:r>
              <a:rPr lang="pt-BR" dirty="0" smtClean="0">
                <a:latin typeface="Arial" charset="0"/>
                <a:cs typeface="Arial" charset="0"/>
              </a:rPr>
              <a:t>Meta 5.1. Realizar estratificação do risco cardiovascular em 100% dos hipertensos cadastrados na unidade de saúde. </a:t>
            </a:r>
            <a:r>
              <a:rPr lang="x-none" dirty="0" smtClean="0">
                <a:latin typeface="Arial" charset="0"/>
                <a:cs typeface="Arial" charset="0"/>
              </a:rPr>
              <a:t>           </a:t>
            </a:r>
          </a:p>
          <a:p>
            <a:pPr lvl="1">
              <a:buNone/>
            </a:pPr>
            <a:r>
              <a:rPr lang="x-none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                        </a:t>
            </a:r>
            <a:r>
              <a:rPr lang="pt-BR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No final da semana 12: </a:t>
            </a:r>
            <a:r>
              <a:rPr lang="x-none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 </a:t>
            </a:r>
            <a:r>
              <a:rPr lang="pt-BR" b="1" dirty="0" smtClean="0">
                <a:solidFill>
                  <a:schemeClr val="accent1"/>
                </a:solidFill>
              </a:rPr>
              <a:t>2</a:t>
            </a:r>
            <a:r>
              <a:rPr lang="x-none" b="1" dirty="0" smtClean="0">
                <a:solidFill>
                  <a:schemeClr val="accent1"/>
                </a:solidFill>
              </a:rPr>
              <a:t>64</a:t>
            </a:r>
            <a:r>
              <a:rPr lang="pt-BR" b="1" dirty="0" smtClean="0">
                <a:solidFill>
                  <a:schemeClr val="accent1"/>
                </a:solidFill>
              </a:rPr>
              <a:t>(100%)</a:t>
            </a:r>
            <a:endParaRPr lang="pt-BR" sz="2300" dirty="0" smtClean="0">
              <a:latin typeface="Arial" charset="0"/>
              <a:cs typeface="Arial" charset="0"/>
            </a:endParaRPr>
          </a:p>
          <a:p>
            <a:pPr lvl="1"/>
            <a:r>
              <a:rPr lang="pt-BR" dirty="0" smtClean="0">
                <a:latin typeface="Arial" charset="0"/>
                <a:cs typeface="Arial" charset="0"/>
              </a:rPr>
              <a:t>Meta 5.2. Realizar estratificação do risco cardiovascular em 100% dos diabéticos cadastrados na unidade de saúde. </a:t>
            </a:r>
            <a:endParaRPr lang="pt-BR" dirty="0" smtClean="0"/>
          </a:p>
          <a:p>
            <a:pPr>
              <a:buNone/>
            </a:pPr>
            <a:r>
              <a:rPr lang="x-none" b="1" smtClean="0">
                <a:solidFill>
                  <a:schemeClr val="accent1"/>
                </a:solidFill>
              </a:rPr>
              <a:t>                          </a:t>
            </a:r>
            <a:r>
              <a:rPr lang="pt-BR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final da semana 12: 2</a:t>
            </a:r>
            <a:r>
              <a:rPr lang="x-none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(100%)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714372"/>
          </a:xfrm>
        </p:spPr>
        <p:txBody>
          <a:bodyPr/>
          <a:lstStyle/>
          <a:p>
            <a:r>
              <a:rPr lang="x-none" sz="2800" dirty="0" smtClean="0"/>
              <a:t>    </a:t>
            </a:r>
            <a:r>
              <a:rPr lang="pt-BR" sz="2800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7467600" cy="48737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 6. Promover a saúde de hipertensos e diabéticos</a:t>
            </a:r>
          </a:p>
          <a:p>
            <a:pPr>
              <a:buFont typeface="Wingdings 3" pitchFamily="18" charset="2"/>
              <a:buNone/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Meta 6.1. Garantir orientação nutricional sobre alimentação saudável a 100% dos hipertensos.</a:t>
            </a:r>
          </a:p>
          <a:p>
            <a:pPr lvl="1" algn="just"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Meta 6.3. Garantir orientação em relação à prática regular de atividade física a 100% dos usuários hipertensos.</a:t>
            </a:r>
          </a:p>
          <a:p>
            <a:pPr lvl="1" algn="just"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Meta 6.5. Garantir orientação sobre os riscos do tabagismo a 100% dos usuários hipertensos.</a:t>
            </a:r>
          </a:p>
          <a:p>
            <a:pPr>
              <a:buNone/>
            </a:pPr>
            <a:r>
              <a:rPr lang="x-none" b="1" dirty="0" smtClean="0"/>
              <a:t>                                </a:t>
            </a:r>
          </a:p>
          <a:p>
            <a:pPr>
              <a:buNone/>
            </a:pP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No final da semana 12: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x-none" b="1" dirty="0" smtClean="0">
                <a:solidFill>
                  <a:schemeClr val="accent1">
                    <a:lumMod val="75000"/>
                  </a:schemeClr>
                </a:solidFill>
              </a:rPr>
              <a:t>64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571504"/>
          </a:xfrm>
        </p:spPr>
        <p:txBody>
          <a:bodyPr/>
          <a:lstStyle/>
          <a:p>
            <a:r>
              <a:rPr lang="x-none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pPr algn="just"/>
            <a:r>
              <a:rPr lang="pt-BR" dirty="0" smtClean="0">
                <a:latin typeface="Arial" charset="0"/>
                <a:cs typeface="Arial" charset="0"/>
              </a:rPr>
              <a:t>Meta 6.2. Garantir orientação nutricional sobre alimentação saudável a 100% dos diabéticos.</a:t>
            </a:r>
          </a:p>
          <a:p>
            <a:pPr algn="just"/>
            <a:r>
              <a:rPr lang="pt-BR" dirty="0" smtClean="0">
                <a:latin typeface="Arial" charset="0"/>
                <a:cs typeface="Arial" charset="0"/>
              </a:rPr>
              <a:t> Meta 6.4. Garantir orientação em relação à prática regular de atividade física a 100% dos usuários diabéticos.</a:t>
            </a:r>
          </a:p>
          <a:p>
            <a:pPr algn="just"/>
            <a:r>
              <a:rPr lang="pt-BR" dirty="0" smtClean="0">
                <a:latin typeface="Arial" charset="0"/>
                <a:cs typeface="Arial" charset="0"/>
              </a:rPr>
              <a:t> Meta 6.6. Garantir orientação sobre os riscos do tabagismo a 100% dos usuários diabéticos.</a:t>
            </a:r>
            <a:endParaRPr lang="x-none" dirty="0" smtClean="0">
              <a:latin typeface="Arial" charset="0"/>
              <a:cs typeface="Arial" charset="0"/>
            </a:endParaRPr>
          </a:p>
          <a:p>
            <a:pPr algn="just"/>
            <a:endParaRPr lang="x-none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r>
              <a:rPr lang="x-none" b="1" dirty="0" smtClean="0"/>
              <a:t>                                                           </a:t>
            </a:r>
          </a:p>
          <a:p>
            <a:pPr algn="just">
              <a:buNone/>
            </a:pPr>
            <a:endParaRPr lang="x-none" b="1" dirty="0" smtClean="0"/>
          </a:p>
          <a:p>
            <a:pPr algn="just">
              <a:buNone/>
            </a:pP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                 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No final da semana 12:</a:t>
            </a:r>
            <a:r>
              <a:rPr lang="x-none" b="1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x-none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3( 100%)</a:t>
            </a:r>
          </a:p>
          <a:p>
            <a:pPr algn="just"/>
            <a:endParaRPr lang="x-none" dirty="0" smtClean="0">
              <a:latin typeface="Arial" charset="0"/>
              <a:cs typeface="Arial" charset="0"/>
            </a:endParaRPr>
          </a:p>
          <a:p>
            <a:pPr algn="just"/>
            <a:endParaRPr lang="pt-BR" dirty="0" smtClean="0"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642942"/>
          </a:xfrm>
        </p:spPr>
        <p:txBody>
          <a:bodyPr/>
          <a:lstStyle/>
          <a:p>
            <a:r>
              <a:rPr lang="x-none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043890" cy="525953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charset="0"/>
                <a:cs typeface="Arial" charset="0"/>
              </a:rPr>
              <a:t>A meta de cobertura </a:t>
            </a:r>
            <a:r>
              <a:rPr lang="x-none" smtClean="0">
                <a:latin typeface="Arial" charset="0"/>
                <a:cs typeface="Arial" charset="0"/>
              </a:rPr>
              <a:t>para os</a:t>
            </a:r>
            <a:r>
              <a:rPr lang="pt-BR" dirty="0" smtClean="0">
                <a:latin typeface="Arial" charset="0"/>
                <a:cs typeface="Arial" charset="0"/>
              </a:rPr>
              <a:t> usuários com</a:t>
            </a:r>
            <a:r>
              <a:rPr lang="x-none" smtClean="0">
                <a:latin typeface="Arial" charset="0"/>
                <a:cs typeface="Arial" charset="0"/>
              </a:rPr>
              <a:t> hipert</a:t>
            </a:r>
            <a:r>
              <a:rPr lang="pt-BR" dirty="0" err="1" smtClean="0">
                <a:latin typeface="Arial" charset="0"/>
                <a:cs typeface="Arial" charset="0"/>
              </a:rPr>
              <a:t>ensão</a:t>
            </a:r>
            <a:r>
              <a:rPr lang="x-none" smtClean="0">
                <a:latin typeface="Arial" charset="0"/>
                <a:cs typeface="Arial" charset="0"/>
              </a:rPr>
              <a:t> </a:t>
            </a:r>
            <a:r>
              <a:rPr lang="pt-BR" dirty="0" smtClean="0">
                <a:latin typeface="Arial" charset="0"/>
                <a:cs typeface="Arial" charset="0"/>
              </a:rPr>
              <a:t>foi </a:t>
            </a:r>
            <a:r>
              <a:rPr lang="x-none" smtClean="0">
                <a:latin typeface="Arial" charset="0"/>
                <a:cs typeface="Arial" charset="0"/>
              </a:rPr>
              <a:t>atingida</a:t>
            </a:r>
            <a:r>
              <a:rPr lang="pt-BR" dirty="0" smtClean="0">
                <a:latin typeface="Arial" charset="0"/>
                <a:cs typeface="Arial" charset="0"/>
              </a:rPr>
              <a:t> (</a:t>
            </a:r>
            <a:r>
              <a:rPr lang="x-none" smtClean="0">
                <a:latin typeface="Arial" charset="0"/>
                <a:cs typeface="Arial" charset="0"/>
              </a:rPr>
              <a:t>73,5</a:t>
            </a:r>
            <a:r>
              <a:rPr lang="pt-BR" dirty="0" smtClean="0">
                <a:latin typeface="Arial" charset="0"/>
                <a:cs typeface="Arial" charset="0"/>
              </a:rPr>
              <a:t>%)</a:t>
            </a:r>
          </a:p>
          <a:p>
            <a:pPr algn="just"/>
            <a:r>
              <a:rPr lang="pt-BR" dirty="0" smtClean="0">
                <a:latin typeface="Arial" charset="0"/>
                <a:cs typeface="Arial" charset="0"/>
              </a:rPr>
              <a:t>A meta de cobertura para os usuários com diabetes </a:t>
            </a:r>
            <a:r>
              <a:rPr lang="x-none" dirty="0" smtClean="0">
                <a:latin typeface="Arial" charset="0"/>
                <a:cs typeface="Arial" charset="0"/>
              </a:rPr>
              <a:t>n</a:t>
            </a:r>
            <a:r>
              <a:rPr lang="pt-BR" dirty="0" smtClean="0">
                <a:latin typeface="Arial" charset="0"/>
                <a:cs typeface="Arial" charset="0"/>
              </a:rPr>
              <a:t>ã</a:t>
            </a:r>
            <a:r>
              <a:rPr lang="x-none" dirty="0" smtClean="0">
                <a:latin typeface="Arial" charset="0"/>
                <a:cs typeface="Arial" charset="0"/>
              </a:rPr>
              <a:t>o foi </a:t>
            </a:r>
            <a:r>
              <a:rPr lang="pt-BR" dirty="0" smtClean="0">
                <a:latin typeface="Arial" charset="0"/>
                <a:cs typeface="Arial" charset="0"/>
              </a:rPr>
              <a:t>alcançada ( 25,8%);</a:t>
            </a:r>
          </a:p>
          <a:p>
            <a:pPr algn="just"/>
            <a:r>
              <a:rPr lang="pt-BR" dirty="0" smtClean="0">
                <a:latin typeface="Arial" charset="0"/>
                <a:cs typeface="Arial" charset="0"/>
              </a:rPr>
              <a:t> Não se garantiu a 100 % a realização de exames complementários </a:t>
            </a:r>
          </a:p>
          <a:p>
            <a:pPr algn="just"/>
            <a:r>
              <a:rPr lang="pt-BR" dirty="0" smtClean="0">
                <a:latin typeface="Arial" charset="0"/>
                <a:cs typeface="Arial" charset="0"/>
              </a:rPr>
              <a:t> Indicadores de qualidade- muitos atingiram 100%.</a:t>
            </a:r>
          </a:p>
          <a:p>
            <a:pPr algn="just"/>
            <a:r>
              <a:rPr lang="pt-BR" dirty="0" smtClean="0">
                <a:latin typeface="Arial" charset="0"/>
                <a:cs typeface="Arial" charset="0"/>
              </a:rPr>
              <a:t> Indicadores de registro obtivemos 100%.</a:t>
            </a:r>
          </a:p>
          <a:p>
            <a:pPr algn="just"/>
            <a:r>
              <a:rPr lang="pt-BR" dirty="0" smtClean="0">
                <a:latin typeface="Arial" charset="0"/>
                <a:cs typeface="Arial" charset="0"/>
              </a:rPr>
              <a:t> Indicadores de avaliação de risco finalizamos conforme a meta com o 100%</a:t>
            </a:r>
          </a:p>
          <a:p>
            <a:pPr algn="just"/>
            <a:r>
              <a:rPr lang="pt-BR" dirty="0" smtClean="0">
                <a:latin typeface="Arial" charset="0"/>
                <a:cs typeface="Arial" charset="0"/>
              </a:rPr>
              <a:t> Indicador de promoção cumprimos a meta estabelecida: 100%.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Equipe está mais unida e engajada com o trabalho;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 Trabalho na UB mais organizado;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 Melhorou qualificação da equipe;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 Adesão dos pacientes aumentou;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Usuários receberam tratamento fornecido pela Farmácia Popular;</a:t>
            </a:r>
          </a:p>
          <a:p>
            <a:endParaRPr lang="pt-BR" dirty="0"/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IMPORTÂNCIA DA INTERVENÇÃO PARA A EQUIPE.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039104" cy="1143008"/>
          </a:xfrm>
        </p:spPr>
        <p:txBody>
          <a:bodyPr>
            <a:no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   Importância da intervenção para o      </a:t>
            </a:r>
            <a:br>
              <a:rPr lang="pt-BR" sz="3600" dirty="0" smtClean="0">
                <a:latin typeface="Arial" pitchFamily="34" charset="0"/>
                <a:cs typeface="Arial" pitchFamily="34" charset="0"/>
              </a:rPr>
            </a:br>
            <a:r>
              <a:rPr lang="pt-BR" sz="3600" dirty="0" smtClean="0">
                <a:latin typeface="Arial" pitchFamily="34" charset="0"/>
                <a:cs typeface="Arial" pitchFamily="34" charset="0"/>
              </a:rPr>
              <a:t>                            serviço.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 </a:t>
            </a:r>
            <a:r>
              <a:rPr lang="pt-BR" sz="2800" dirty="0" smtClean="0">
                <a:latin typeface="Arial" charset="0"/>
                <a:cs typeface="Arial" charset="0"/>
              </a:rPr>
              <a:t>Melhorou a qualidade de atenção aos usuários hipertensos e/ou diabéticos.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charset="0"/>
                <a:cs typeface="Arial" charset="0"/>
              </a:rPr>
              <a:t> A qualidade dos registros melhorou consideravelmente.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charset="0"/>
                <a:cs typeface="Arial" charset="0"/>
              </a:rPr>
              <a:t> Melhorou o acolhimento dos usuários na UBS.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charset="0"/>
                <a:cs typeface="Arial" charset="0"/>
              </a:rPr>
              <a:t> Incorporamos a intervenção na rotina do serviço.</a:t>
            </a:r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     Importância da intervenção    </a:t>
            </a:r>
            <a:br>
              <a:rPr lang="pt-BR" sz="3600" dirty="0" smtClean="0">
                <a:latin typeface="Arial" pitchFamily="34" charset="0"/>
                <a:cs typeface="Arial" pitchFamily="34" charset="0"/>
              </a:rPr>
            </a:br>
            <a:r>
              <a:rPr lang="pt-BR" sz="3600" dirty="0" smtClean="0">
                <a:latin typeface="Arial" pitchFamily="34" charset="0"/>
                <a:cs typeface="Arial" pitchFamily="34" charset="0"/>
              </a:rPr>
              <a:t>             para a comunidade.</a:t>
            </a:r>
            <a:endParaRPr lang="pt-BR" sz="3600" dirty="0"/>
          </a:p>
        </p:txBody>
      </p:sp>
      <p:sp>
        <p:nvSpPr>
          <p:cNvPr id="4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Receberam informação sobre a existência do programa a atenção aos usuários com hipertensão e diabetes;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Melhorou o conhecimento sobre a HAS e DM;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 Aumento da participação nos grupos de saúde;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 Controle das patologias;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 Participação coletiva em promoção e prevenção de saúde na comunidade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1670" y="116632"/>
            <a:ext cx="6172200" cy="857256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INTRODUÇÃO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424936" cy="5429288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pt-BR" sz="2200" dirty="0" smtClean="0">
                <a:latin typeface="Arial" charset="0"/>
                <a:cs typeface="Arial" charset="0"/>
              </a:rPr>
              <a:t>A cidade de </a:t>
            </a:r>
            <a:r>
              <a:rPr lang="x-none" sz="2200" dirty="0" smtClean="0">
                <a:latin typeface="Arial" charset="0"/>
                <a:cs typeface="Arial" charset="0"/>
              </a:rPr>
              <a:t>Alpestre </a:t>
            </a:r>
            <a:r>
              <a:rPr lang="pt-BR" sz="2200" dirty="0" smtClean="0">
                <a:latin typeface="Arial" charset="0"/>
                <a:cs typeface="Arial" charset="0"/>
              </a:rPr>
              <a:t>localizada ao </a:t>
            </a:r>
            <a:r>
              <a:rPr lang="pt-BR" sz="2200" dirty="0" err="1" smtClean="0">
                <a:latin typeface="Arial" charset="0"/>
                <a:cs typeface="Arial" charset="0"/>
              </a:rPr>
              <a:t>nor</a:t>
            </a:r>
            <a:r>
              <a:rPr lang="x-none" sz="2200" dirty="0" smtClean="0">
                <a:latin typeface="Arial" charset="0"/>
                <a:cs typeface="Arial" charset="0"/>
              </a:rPr>
              <a:t>o</a:t>
            </a:r>
            <a:r>
              <a:rPr lang="pt-BR" sz="2200" dirty="0" smtClean="0">
                <a:latin typeface="Arial" charset="0"/>
                <a:cs typeface="Arial" charset="0"/>
              </a:rPr>
              <a:t>este do Rio Grande do Sul;</a:t>
            </a:r>
          </a:p>
          <a:p>
            <a:pPr algn="just">
              <a:buFont typeface="Courier New" pitchFamily="49" charset="0"/>
              <a:buChar char="o"/>
            </a:pPr>
            <a:endParaRPr lang="pt-BR" sz="2200" dirty="0" smtClean="0">
              <a:latin typeface="Arial" charset="0"/>
              <a:cs typeface="Arial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pt-BR" sz="2200" dirty="0" smtClean="0">
                <a:latin typeface="Arial" charset="0"/>
                <a:cs typeface="Arial" charset="0"/>
              </a:rPr>
              <a:t>Única UBS da cidade;</a:t>
            </a:r>
          </a:p>
          <a:p>
            <a:pPr algn="just">
              <a:buFont typeface="Courier New" pitchFamily="49" charset="0"/>
              <a:buChar char="o"/>
            </a:pPr>
            <a:endParaRPr lang="pt-BR" sz="2200" dirty="0" smtClean="0">
              <a:latin typeface="Arial" charset="0"/>
              <a:cs typeface="Arial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pt-BR" sz="2200" dirty="0" smtClean="0">
                <a:latin typeface="Arial" charset="0"/>
                <a:cs typeface="Arial" charset="0"/>
              </a:rPr>
              <a:t>É considerada uma UBS </a:t>
            </a:r>
            <a:r>
              <a:rPr lang="x-none" sz="2200" dirty="0" smtClean="0">
                <a:latin typeface="Arial" charset="0"/>
                <a:cs typeface="Arial" charset="0"/>
              </a:rPr>
              <a:t>urbana</a:t>
            </a:r>
            <a:r>
              <a:rPr lang="pt-BR" sz="2200" dirty="0" smtClean="0">
                <a:latin typeface="Arial" charset="0"/>
                <a:cs typeface="Arial" charset="0"/>
              </a:rPr>
              <a:t>; </a:t>
            </a:r>
          </a:p>
          <a:p>
            <a:pPr algn="just">
              <a:buFont typeface="Courier New" pitchFamily="49" charset="0"/>
              <a:buChar char="o"/>
            </a:pPr>
            <a:endParaRPr lang="pt-BR" sz="2200" dirty="0" smtClean="0">
              <a:latin typeface="Arial" charset="0"/>
              <a:cs typeface="Arial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pt-BR" sz="2200" dirty="0" smtClean="0">
                <a:latin typeface="Arial" charset="0"/>
                <a:cs typeface="Arial" charset="0"/>
              </a:rPr>
              <a:t> Acompanhamento de usuários com hipertensão e/ou diabetes necessitando de adequação;</a:t>
            </a:r>
          </a:p>
          <a:p>
            <a:pPr algn="just">
              <a:buFont typeface="Courier New" pitchFamily="49" charset="0"/>
              <a:buChar char="o"/>
            </a:pPr>
            <a:endParaRPr lang="pt-BR" sz="2200" dirty="0" smtClean="0">
              <a:latin typeface="Arial" charset="0"/>
              <a:cs typeface="Arial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pt-BR" sz="2200" dirty="0" smtClean="0">
                <a:latin typeface="Arial" charset="0"/>
                <a:cs typeface="Arial" charset="0"/>
              </a:rPr>
              <a:t> Com a intervenção buscou-se </a:t>
            </a:r>
            <a:r>
              <a:rPr lang="x-none" sz="2200" dirty="0" smtClean="0">
                <a:latin typeface="Arial" charset="0"/>
                <a:cs typeface="Arial" charset="0"/>
              </a:rPr>
              <a:t>atendimento </a:t>
            </a:r>
            <a:r>
              <a:rPr lang="pt-BR" sz="2200" dirty="0" smtClean="0">
                <a:latin typeface="Arial" charset="0"/>
                <a:cs typeface="Arial" charset="0"/>
              </a:rPr>
              <a:t>de qualidade aos usuários com  hipertensão e/ou diabetes;</a:t>
            </a:r>
          </a:p>
          <a:p>
            <a:pPr algn="just">
              <a:buFont typeface="Courier New" pitchFamily="49" charset="0"/>
              <a:buChar char="o"/>
            </a:pPr>
            <a:endParaRPr lang="pt-BR" sz="2200" dirty="0" smtClean="0">
              <a:latin typeface="Arial" charset="0"/>
              <a:cs typeface="Arial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pt-BR" sz="2200" dirty="0" smtClean="0">
                <a:latin typeface="Arial" charset="0"/>
                <a:cs typeface="Arial" charset="0"/>
              </a:rPr>
              <a:t>O  total de habitantes é de 2359 pessoas;</a:t>
            </a:r>
          </a:p>
          <a:p>
            <a:pPr algn="just">
              <a:buFont typeface="Courier New" pitchFamily="49" charset="0"/>
              <a:buChar char="o"/>
            </a:pPr>
            <a:endParaRPr lang="pt-BR" sz="2200" dirty="0" smtClean="0">
              <a:latin typeface="Arial" charset="0"/>
              <a:cs typeface="Arial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pt-BR" sz="2200" dirty="0" smtClean="0">
                <a:latin typeface="Arial" charset="0"/>
                <a:cs typeface="Arial" charset="0"/>
              </a:rPr>
              <a:t>Estima-se o número de 527 usuários com hipertensão e 151 com diabetes residentes na área;</a:t>
            </a:r>
          </a:p>
          <a:p>
            <a:pPr>
              <a:buFont typeface="Courier New" pitchFamily="49" charset="0"/>
              <a:buChar char="o"/>
            </a:pP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  Viabilidade  de incorporação a rotina 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                         do serviço</a:t>
            </a:r>
            <a:endParaRPr lang="pt-BR" dirty="0"/>
          </a:p>
        </p:txBody>
      </p:sp>
      <p:sp>
        <p:nvSpPr>
          <p:cNvPr id="4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86766" cy="5188092"/>
          </a:xfrm>
        </p:spPr>
        <p:txBody>
          <a:bodyPr/>
          <a:lstStyle/>
          <a:p>
            <a:pPr algn="just" eaLnBrk="1" hangingPunct="1"/>
            <a:r>
              <a:rPr lang="pt-BR" dirty="0" smtClean="0">
                <a:latin typeface="Arial" charset="0"/>
                <a:cs typeface="Arial" charset="0"/>
              </a:rPr>
              <a:t> </a:t>
            </a:r>
            <a:r>
              <a:rPr lang="pt-BR" sz="2800" dirty="0" smtClean="0">
                <a:latin typeface="Arial" charset="0"/>
                <a:cs typeface="Arial" charset="0"/>
              </a:rPr>
              <a:t>E factível incorporar a intervenção à rotina do serviço;</a:t>
            </a:r>
          </a:p>
          <a:p>
            <a:pPr algn="just" eaLnBrk="1" hangingPunct="1"/>
            <a:r>
              <a:rPr lang="pt-BR" sz="2800" dirty="0" smtClean="0">
                <a:latin typeface="Arial" charset="0"/>
                <a:cs typeface="Arial" charset="0"/>
              </a:rPr>
              <a:t> No entanto devemos ficar atentos para evitar o cansaço, a rotina ;</a:t>
            </a:r>
          </a:p>
          <a:p>
            <a:pPr algn="just" eaLnBrk="1" hangingPunct="1"/>
            <a:r>
              <a:rPr lang="pt-BR" sz="2800" dirty="0" smtClean="0">
                <a:latin typeface="Arial" charset="0"/>
                <a:cs typeface="Arial" charset="0"/>
              </a:rPr>
              <a:t> Os resultados obtidos nesta intervenção nos dizem que é possível realizar o trabalho;</a:t>
            </a:r>
          </a:p>
          <a:p>
            <a:pPr algn="just" eaLnBrk="1" hangingPunct="1"/>
            <a:r>
              <a:rPr lang="pt-BR" sz="2800" dirty="0" smtClean="0">
                <a:latin typeface="Arial" charset="0"/>
                <a:cs typeface="Arial" charset="0"/>
              </a:rPr>
              <a:t> Os próximos passos a seguir é manter a atualização dos profissionais.</a:t>
            </a:r>
          </a:p>
          <a:p>
            <a:pPr algn="just" eaLnBrk="1" hangingPunct="1"/>
            <a:r>
              <a:rPr lang="pt-BR" sz="2800" dirty="0" smtClean="0">
                <a:latin typeface="Arial" charset="0"/>
                <a:cs typeface="Arial" charset="0"/>
              </a:rPr>
              <a:t> Engajar outros profissionais com </a:t>
            </a:r>
            <a:r>
              <a:rPr lang="pt-BR" sz="2800" smtClean="0">
                <a:latin typeface="Arial" charset="0"/>
                <a:cs typeface="Arial" charset="0"/>
              </a:rPr>
              <a:t>nosso projeto.  </a:t>
            </a:r>
            <a:endParaRPr lang="pt-BR" sz="2800" dirty="0" smtClean="0">
              <a:latin typeface="Arial" charset="0"/>
              <a:cs typeface="Arial" charset="0"/>
            </a:endParaRPr>
          </a:p>
          <a:p>
            <a:pPr algn="just" eaLnBrk="1" hangingPunct="1"/>
            <a:endParaRPr lang="pt-BR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29642" cy="120334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Reflexão critica sobre o processo       </a:t>
            </a:r>
            <a:br>
              <a:rPr lang="pt-BR" sz="3600" dirty="0" smtClean="0">
                <a:latin typeface="Arial" pitchFamily="34" charset="0"/>
                <a:cs typeface="Arial" pitchFamily="34" charset="0"/>
              </a:rPr>
            </a:br>
            <a:r>
              <a:rPr lang="pt-BR" sz="3600" dirty="0" smtClean="0">
                <a:latin typeface="Arial" pitchFamily="34" charset="0"/>
                <a:cs typeface="Arial" pitchFamily="34" charset="0"/>
              </a:rPr>
              <a:t>                  de aprendizagem.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Uma especialização a distância foi um desafio  devido  ao  inexperiência;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 Atualizei  eficientemente na literatura médica 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 Interação com o grupo populacional foco da intervenção foi muito ativa;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  Estes pacientes sentiam-se desamparados no que diz respeito à sua </a:t>
            </a:r>
            <a:r>
              <a:rPr lang="pt-BR" dirty="0" err="1" smtClean="0">
                <a:latin typeface="Arial" charset="0"/>
                <a:cs typeface="Arial" charset="0"/>
              </a:rPr>
              <a:t>comorbidade</a:t>
            </a:r>
            <a:r>
              <a:rPr lang="pt-BR" dirty="0" smtClean="0">
                <a:latin typeface="Arial" charset="0"/>
                <a:cs typeface="Arial" charset="0"/>
              </a:rPr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/>
            </a:r>
            <a:br>
              <a:rPr lang="pt-BR" sz="32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329642" cy="4688026"/>
          </a:xfrm>
        </p:spPr>
        <p:txBody>
          <a:bodyPr/>
          <a:lstStyle/>
          <a:p>
            <a:pPr>
              <a:buNone/>
            </a:pPr>
            <a:r>
              <a:rPr lang="pt-BR" sz="9600" dirty="0" smtClean="0"/>
              <a:t>OBRIGADO!</a:t>
            </a:r>
          </a:p>
          <a:p>
            <a:endParaRPr lang="pt-BR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857272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                     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Desenvolvida em 12 semanas.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charset="0"/>
                <a:cs typeface="Arial" charset="0"/>
              </a:rPr>
              <a:t> População alvo: usuários com hipertensão e/ou diabetes da UBS.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charset="0"/>
                <a:cs typeface="Arial" charset="0"/>
              </a:rPr>
              <a:t> A equipe estabeleceu cronograma.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charset="0"/>
                <a:cs typeface="Arial" charset="0"/>
              </a:rPr>
              <a:t> Monitoramento e avaliação.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charset="0"/>
                <a:cs typeface="Arial" charset="0"/>
              </a:rPr>
              <a:t> Organização e gestão do serviço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charset="0"/>
                <a:cs typeface="Arial" charset="0"/>
              </a:rPr>
              <a:t> Engajamento público.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charset="0"/>
                <a:cs typeface="Arial" charset="0"/>
              </a:rPr>
              <a:t> Qualificação da prática clínica.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575F6D"/>
                </a:solidFill>
              </a:rPr>
              <a:t>                </a:t>
            </a:r>
            <a:r>
              <a:rPr lang="pt-BR" sz="3600" dirty="0" smtClean="0">
                <a:latin typeface="Constantia" pitchFamily="18" charset="0"/>
              </a:rPr>
              <a:t>OBJETIVO GERAL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571744"/>
            <a:ext cx="7859216" cy="3000396"/>
          </a:xfrm>
        </p:spPr>
        <p:txBody>
          <a:bodyPr/>
          <a:lstStyle/>
          <a:p>
            <a:pPr algn="ctr">
              <a:buNone/>
            </a:pPr>
            <a:r>
              <a:rPr lang="pt-B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altLang="zh-CN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Melhorar a Atenção à Saúde de Usuários com Hipertensão Arterial e/ou Diabetes Mellitus da ESF II de Alpestre/RS</a:t>
            </a:r>
            <a:r>
              <a:rPr lang="pt-BR" altLang="zh-C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altLang="zh-C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571504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    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137854"/>
            <a:ext cx="8175852" cy="16430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Objetivo 1: Ampliar a cobertura a hipertensos e/ou diabéticos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Meta1.1. Cadastrar 40% dos hipertensos da área de abrangência </a:t>
            </a:r>
            <a:endParaRPr lang="pt-BR" sz="2000" dirty="0" smtClean="0"/>
          </a:p>
          <a:p>
            <a:pPr>
              <a:buFont typeface="Wingdings" pitchFamily="2" charset="2"/>
              <a:buChar char="ü"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827187313"/>
              </p:ext>
            </p:extLst>
          </p:nvPr>
        </p:nvGraphicFramePr>
        <p:xfrm>
          <a:off x="539552" y="2276872"/>
          <a:ext cx="7613215" cy="3855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467544" y="6165304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Figura 1- Gráfico da Cobertura do programa de atenção ao hipertenso na unidade de saúde.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de dados, 2015.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500066"/>
          </a:xfrm>
        </p:spPr>
        <p:txBody>
          <a:bodyPr>
            <a:noAutofit/>
          </a:bodyPr>
          <a:lstStyle/>
          <a:p>
            <a:r>
              <a:rPr lang="pt-BR" sz="2800" dirty="0" smtClean="0"/>
              <a:t>      OBJETIVOS,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8031836" cy="4873752"/>
          </a:xfrm>
        </p:spPr>
        <p:txBody>
          <a:bodyPr>
            <a:normAutofit/>
          </a:bodyPr>
          <a:lstStyle/>
          <a:p>
            <a:r>
              <a:rPr lang="pt-BR" sz="2000" dirty="0" smtClean="0">
                <a:latin typeface="Arial" charset="0"/>
                <a:cs typeface="Arial" charset="0"/>
              </a:rPr>
              <a:t>Meta 1.2: Cadastrar 40% dos diabéticos da área de abrangência .</a:t>
            </a:r>
          </a:p>
          <a:p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00625823"/>
              </p:ext>
            </p:extLst>
          </p:nvPr>
        </p:nvGraphicFramePr>
        <p:xfrm>
          <a:off x="827584" y="1772816"/>
          <a:ext cx="738775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827584" y="609329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Figura 2 – Gráfico de cobertura do programa de atenção ao diabético na unidade de saúde.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de dados, 2015.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346080880"/>
              </p:ext>
            </p:extLst>
          </p:nvPr>
        </p:nvGraphicFramePr>
        <p:xfrm>
          <a:off x="467544" y="2780928"/>
          <a:ext cx="388843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467544" y="5085184"/>
            <a:ext cx="39781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Figura 3-  Gráfico de Proporção de hipertensos com o exame clínico em dia de acordo com o protocolo</a:t>
            </a:r>
          </a:p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de dados, 2015.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4860032" y="3284984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- Proporção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o exame clínico em dia de acordo com 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protocolo: 100% nos três meses.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5496" y="1169457"/>
            <a:ext cx="88204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Arial" charset="0"/>
                <a:cs typeface="Arial" charset="0"/>
              </a:rPr>
              <a:t>Objetivo 2. Melhorar a qualidade da atenção a hipertensos e/ou diabéticos</a:t>
            </a:r>
          </a:p>
          <a:p>
            <a:pPr algn="just"/>
            <a:endParaRPr lang="pt-BR" sz="2000" dirty="0">
              <a:latin typeface="Arial" charset="0"/>
              <a:cs typeface="Arial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pt-BR" sz="2000" dirty="0" smtClean="0">
                <a:latin typeface="Arial" charset="0"/>
                <a:cs typeface="Arial" charset="0"/>
              </a:rPr>
              <a:t>Metas: 2.1/2.2. </a:t>
            </a:r>
            <a:r>
              <a:rPr lang="pt-BR" sz="2000" dirty="0">
                <a:latin typeface="Arial" charset="0"/>
                <a:cs typeface="Arial" charset="0"/>
              </a:rPr>
              <a:t>Realizar exame clínico apropriado em 100% dos hipertensos </a:t>
            </a:r>
            <a:r>
              <a:rPr lang="pt-BR" sz="2000" dirty="0" smtClean="0">
                <a:latin typeface="Arial" charset="0"/>
                <a:cs typeface="Arial" charset="0"/>
              </a:rPr>
              <a:t>e/ou diabéticos.</a:t>
            </a:r>
            <a:endParaRPr lang="pt-BR" sz="2000" dirty="0">
              <a:latin typeface="Arial" charset="0"/>
              <a:cs typeface="Arial" charset="0"/>
            </a:endParaRP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50006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718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838910813"/>
              </p:ext>
            </p:extLst>
          </p:nvPr>
        </p:nvGraphicFramePr>
        <p:xfrm>
          <a:off x="539552" y="2420888"/>
          <a:ext cx="3834046" cy="2444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467544" y="4869160"/>
            <a:ext cx="38884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Figura 4 – Gráfico de proporção de hipertensos com os exames complementares em dia de acordo com o protocolo.</a:t>
            </a:r>
          </a:p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de dados, 2015.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4273167509"/>
              </p:ext>
            </p:extLst>
          </p:nvPr>
        </p:nvGraphicFramePr>
        <p:xfrm>
          <a:off x="4644008" y="2492896"/>
          <a:ext cx="3901941" cy="2228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4572000" y="4725144"/>
            <a:ext cx="40324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Figura 5 – Gráfico de proporção de diabéticos com os exames complementares em dia de acordo com o protocolo.</a:t>
            </a:r>
          </a:p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de dados, 2015.</a:t>
            </a:r>
          </a:p>
        </p:txBody>
      </p:sp>
      <p:sp>
        <p:nvSpPr>
          <p:cNvPr id="8" name="Retângulo 7"/>
          <p:cNvSpPr/>
          <p:nvPr/>
        </p:nvSpPr>
        <p:spPr>
          <a:xfrm>
            <a:off x="467544" y="62068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Metas 2.3/2.4.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a 100% dos hipertensos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e/ou diabéticos 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realização de exames complementares em dia de acordo com o protocolo.</a:t>
            </a:r>
          </a:p>
        </p:txBody>
      </p:sp>
    </p:spTree>
    <p:extLst>
      <p:ext uri="{BB962C8B-B14F-4D97-AF65-F5344CB8AC3E}">
        <p14:creationId xmlns:p14="http://schemas.microsoft.com/office/powerpoint/2010/main" xmlns="" val="13128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864177518"/>
              </p:ext>
            </p:extLst>
          </p:nvPr>
        </p:nvGraphicFramePr>
        <p:xfrm>
          <a:off x="179512" y="2780928"/>
          <a:ext cx="4532665" cy="2619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79512" y="5445224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Figura 6 – Gráfico de proporção de hipertensos com prescrição de medicamentos da Farmácia Popular/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Hiperdia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priorizada.</a:t>
            </a:r>
          </a:p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de dados, 2015.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1440015165"/>
              </p:ext>
            </p:extLst>
          </p:nvPr>
        </p:nvGraphicFramePr>
        <p:xfrm>
          <a:off x="4895528" y="2852936"/>
          <a:ext cx="4139952" cy="2407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4895528" y="5301208"/>
            <a:ext cx="42484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Figura 7 - Gráfico de proporção de diabéticos com prescrição de medicamentos da Farmácia Popular/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Hiperdia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priorizada.</a:t>
            </a:r>
          </a:p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de dados, 2015.</a:t>
            </a:r>
          </a:p>
        </p:txBody>
      </p:sp>
      <p:sp>
        <p:nvSpPr>
          <p:cNvPr id="9" name="Retângulo 8"/>
          <p:cNvSpPr/>
          <p:nvPr/>
        </p:nvSpPr>
        <p:spPr>
          <a:xfrm>
            <a:off x="179512" y="9087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pt-BR" sz="2200" dirty="0" smtClean="0">
                <a:latin typeface="Arial" charset="0"/>
                <a:cs typeface="Arial" charset="0"/>
              </a:rPr>
              <a:t>Metas 2.5/2.6. </a:t>
            </a:r>
            <a:r>
              <a:rPr lang="pt-BR" sz="2200" dirty="0">
                <a:latin typeface="Arial" charset="0"/>
                <a:cs typeface="Arial" charset="0"/>
              </a:rPr>
              <a:t>Priorizar a prescrição de medicamentos da farmácia popular para 100% dos </a:t>
            </a:r>
            <a:r>
              <a:rPr lang="pt-BR" sz="2200" dirty="0" smtClean="0">
                <a:latin typeface="Arial" charset="0"/>
                <a:cs typeface="Arial" charset="0"/>
              </a:rPr>
              <a:t>hipertensos e/ou diabéticos </a:t>
            </a:r>
            <a:r>
              <a:rPr lang="pt-BR" sz="2200" dirty="0">
                <a:latin typeface="Arial" charset="0"/>
                <a:cs typeface="Arial" charset="0"/>
              </a:rPr>
              <a:t>cadastrados na unidade de saúde.</a:t>
            </a:r>
          </a:p>
        </p:txBody>
      </p:sp>
    </p:spTree>
    <p:extLst>
      <p:ext uri="{BB962C8B-B14F-4D97-AF65-F5344CB8AC3E}">
        <p14:creationId xmlns:p14="http://schemas.microsoft.com/office/powerpoint/2010/main" xmlns="" val="381085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572</TotalTime>
  <Words>1275</Words>
  <Application>Microsoft Office PowerPoint</Application>
  <PresentationFormat>Apresentação na tela (4:3)</PresentationFormat>
  <Paragraphs>138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Balcão Envidraçado</vt:lpstr>
      <vt:lpstr>Melhoria da Atenção à Saúde de Usuários com Hipertensão Arterial e/ou Diabetes Mellitus da ESF II de Alpestre/RS </vt:lpstr>
      <vt:lpstr>        INTRODUÇÃO</vt:lpstr>
      <vt:lpstr>                      METODOLOGIA</vt:lpstr>
      <vt:lpstr>                OBJETIVO GERAL </vt:lpstr>
      <vt:lpstr>     OBJETIVOS, METAS E RESULTADOS</vt:lpstr>
      <vt:lpstr>      OBJETIVOS, METAS E RESULTADOS</vt:lpstr>
      <vt:lpstr>         OBJETIVOS, METAS E RESULTADOS</vt:lpstr>
      <vt:lpstr>Slide 8</vt:lpstr>
      <vt:lpstr>Slide 9</vt:lpstr>
      <vt:lpstr>Slide 10</vt:lpstr>
      <vt:lpstr>    OBJETIVOS, METAS E RESULTADOS</vt:lpstr>
      <vt:lpstr>     OBJETIVOS, METAS E RESULTADOS</vt:lpstr>
      <vt:lpstr>      OBJETIVOS, METAS E RESULTADOS</vt:lpstr>
      <vt:lpstr>    OBJETIVOS, METAS E RESULTADOS</vt:lpstr>
      <vt:lpstr>   OBJETIVOS, METAS E RESULTADOS</vt:lpstr>
      <vt:lpstr>                      RESULTADOS</vt:lpstr>
      <vt:lpstr>IMPORTÂNCIA DA INTERVENÇÃO PARA A EQUIPE.</vt:lpstr>
      <vt:lpstr>   Importância da intervenção para o                                   serviço.</vt:lpstr>
      <vt:lpstr>     Importância da intervenção                  para a comunidade.</vt:lpstr>
      <vt:lpstr>   Viabilidade  de incorporação a rotina                           do serviço</vt:lpstr>
      <vt:lpstr>      Reflexão critica sobre o processo                          de aprendizagem.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Erick Power point</dc:title>
  <dc:creator>ERICK</dc:creator>
  <dc:description>Melhoria da Atenção à Saúde de Usuários com Hipertensão Arterial e/ou Diabetes Mellitus da ESF II de Alpestre/RS</dc:description>
  <cp:lastModifiedBy>USUARIO</cp:lastModifiedBy>
  <cp:revision>64</cp:revision>
  <dcterms:created xsi:type="dcterms:W3CDTF">2015-11-02T14:00:04Z</dcterms:created>
  <dcterms:modified xsi:type="dcterms:W3CDTF">2015-11-11T10:07:19Z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Erick Power point</vt:lpwstr>
  </property>
  <property fmtid="{D5CDD505-2E9C-101B-9397-08002B2CF9AE}" pid="3" name="SlideDescription">
    <vt:lpwstr>Melhoria da Atenção à Saúde de Usuários com Hipertensão Arterial e/ou Diabetes Mellitus da ESF II de Alpestre/RS_x000d_</vt:lpwstr>
  </property>
</Properties>
</file>