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3" r:id="rId9"/>
    <p:sldId id="264" r:id="rId10"/>
    <p:sldId id="265" r:id="rId11"/>
    <p:sldId id="266" r:id="rId12"/>
    <p:sldId id="267" r:id="rId13"/>
    <p:sldId id="282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Erika%20Amorim%20Raposo%20da%20Cama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Erika%20Amorim%20Raposo%20da%20Camar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Erika%20Amorim%20Raposo%20da%20Camar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relle\Downloads\PLanilha%20%2029%20de%20abril%20de%202013%20Erika%20Amorim%20Raposo%20da%20Camara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Erika%20Amorim%20Raposo%20da%20Camar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Erika%20Amorim%20Raposo%20da%20Camar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dro\Documents\Erika%20Amorim%20Raposo%20da%20Cama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UBS 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7.4796747967479746E-2</c:v>
                </c:pt>
                <c:pt idx="1">
                  <c:v>0.12682926829268287</c:v>
                </c:pt>
                <c:pt idx="2">
                  <c:v>8.2926829268292812E-2</c:v>
                </c:pt>
                <c:pt idx="3">
                  <c:v>9.34959349593497E-2</c:v>
                </c:pt>
              </c:numCache>
            </c:numRef>
          </c:val>
        </c:ser>
        <c:dLbls>
          <c:showVal val="1"/>
        </c:dLbls>
        <c:gapWidth val="75"/>
        <c:axId val="53035776"/>
        <c:axId val="53037312"/>
      </c:barChart>
      <c:catAx>
        <c:axId val="53035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037312"/>
        <c:crosses val="autoZero"/>
        <c:auto val="1"/>
        <c:lblAlgn val="ctr"/>
        <c:lblOffset val="100"/>
      </c:catAx>
      <c:valAx>
        <c:axId val="53037312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0357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cujas mães fizeram o pré-natal na UBS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0.3260869565217393</c:v>
                </c:pt>
                <c:pt idx="1">
                  <c:v>0.40384615384615385</c:v>
                </c:pt>
                <c:pt idx="2">
                  <c:v>0.78431372549019607</c:v>
                </c:pt>
                <c:pt idx="3">
                  <c:v>0.6608695652173916</c:v>
                </c:pt>
              </c:numCache>
            </c:numRef>
          </c:val>
        </c:ser>
        <c:dLbls>
          <c:showVal val="1"/>
        </c:dLbls>
        <c:gapWidth val="75"/>
        <c:axId val="53077888"/>
        <c:axId val="53079424"/>
      </c:barChart>
      <c:catAx>
        <c:axId val="530778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53079424"/>
        <c:crosses val="autoZero"/>
        <c:auto val="1"/>
        <c:lblAlgn val="ctr"/>
        <c:lblOffset val="100"/>
      </c:catAx>
      <c:valAx>
        <c:axId val="53079424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3077888"/>
        <c:crosses val="autoZero"/>
        <c:crossBetween val="between"/>
      </c:valAx>
    </c:plotArea>
    <c:plotVisOnly val="1"/>
    <c:dispBlanksAs val="gap"/>
  </c:chart>
  <c:spPr>
    <a:ln w="3175">
      <a:solidFill>
        <a:schemeClr val="tx1"/>
      </a:solidFill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autoTitleDeleted val="1"/>
    <c:plotArea>
      <c:layout>
        <c:manualLayout>
          <c:layoutTarget val="inner"/>
          <c:xMode val="edge"/>
          <c:yMode val="edge"/>
          <c:x val="0.12813526781374548"/>
          <c:y val="0.12823798419178828"/>
          <c:w val="0.85488942354427944"/>
          <c:h val="0.7634845606847389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com  atendimento em dia de acordo com o protocolo </c:v>
                </c:pt>
              </c:strCache>
            </c:strRef>
          </c:tx>
          <c:dLbls>
            <c:dLbl>
              <c:idx val="1"/>
              <c:layout>
                <c:manualLayout>
                  <c:x val="-4.629629629629632E-3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0.88043478260869568</c:v>
                </c:pt>
                <c:pt idx="1">
                  <c:v>1</c:v>
                </c:pt>
                <c:pt idx="2">
                  <c:v>0.99019607843137269</c:v>
                </c:pt>
                <c:pt idx="3">
                  <c:v>0.99130434782608667</c:v>
                </c:pt>
              </c:numCache>
            </c:numRef>
          </c:val>
        </c:ser>
        <c:dLbls>
          <c:showVal val="1"/>
        </c:dLbls>
        <c:gapWidth val="75"/>
        <c:axId val="50670592"/>
        <c:axId val="50701056"/>
      </c:barChart>
      <c:catAx>
        <c:axId val="506705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701056"/>
        <c:crosses val="autoZero"/>
        <c:auto val="1"/>
        <c:lblAlgn val="ctr"/>
        <c:lblOffset val="100"/>
      </c:catAx>
      <c:valAx>
        <c:axId val="50701056"/>
        <c:scaling>
          <c:orientation val="minMax"/>
          <c:max val="1"/>
          <c:min val="0"/>
        </c:scaling>
        <c:axPos val="l"/>
        <c:numFmt formatCode="0.0%" sourceLinked="1"/>
        <c:majorTickMark val="none"/>
        <c:tickLblPos val="nextTo"/>
        <c:txPr>
          <a:bodyPr rot="0" vert="horz"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0670592"/>
        <c:crosses val="autoZero"/>
        <c:crossBetween val="between"/>
      </c:valAx>
    </c:plotArea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autoTitleDeleted val="1"/>
    <c:plotArea>
      <c:layout>
        <c:manualLayout>
          <c:layoutTarget val="inner"/>
          <c:xMode val="edge"/>
          <c:yMode val="edge"/>
          <c:x val="0.11921287498270172"/>
          <c:y val="8.0920179879790263E-2"/>
          <c:w val="0.86376903540932115"/>
          <c:h val="0.8037122005314071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esquema vacinal em dia de acordo com a idade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dLblPos val="outEnd"/>
            <c:showVal val="1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0.98913043478260843</c:v>
                </c:pt>
                <c:pt idx="1">
                  <c:v>0.98076923076923062</c:v>
                </c:pt>
                <c:pt idx="2">
                  <c:v>0.99019607843137269</c:v>
                </c:pt>
                <c:pt idx="3">
                  <c:v>1.0173913043478258</c:v>
                </c:pt>
              </c:numCache>
            </c:numRef>
          </c:val>
        </c:ser>
        <c:dLbls>
          <c:showVal val="1"/>
        </c:dLbls>
        <c:axId val="51220864"/>
        <c:axId val="51222400"/>
      </c:barChart>
      <c:catAx>
        <c:axId val="51220864"/>
        <c:scaling>
          <c:orientation val="minMax"/>
        </c:scaling>
        <c:axPos val="b"/>
        <c:numFmt formatCode="General" sourceLinked="1"/>
        <c:tickLblPos val="nextTo"/>
        <c:crossAx val="51222400"/>
        <c:crosses val="autoZero"/>
        <c:auto val="1"/>
        <c:lblAlgn val="ctr"/>
        <c:lblOffset val="100"/>
      </c:catAx>
      <c:valAx>
        <c:axId val="51222400"/>
        <c:scaling>
          <c:orientation val="minMax"/>
          <c:max val="1"/>
        </c:scaling>
        <c:axPos val="l"/>
        <c:numFmt formatCode="0.0%" sourceLinked="1"/>
        <c:tickLblPos val="nextTo"/>
        <c:crossAx val="51220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autoTitleDeleted val="1"/>
    <c:plotArea>
      <c:layout>
        <c:manualLayout>
          <c:layoutTarget val="inner"/>
          <c:xMode val="edge"/>
          <c:yMode val="edge"/>
          <c:x val="0.12306078969750327"/>
          <c:y val="9.9316150664498129E-2"/>
          <c:w val="0.8606361664763672"/>
          <c:h val="0.7906314143601533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nos primeiros 7 dias de vida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0.95652173913043481</c:v>
                </c:pt>
                <c:pt idx="1">
                  <c:v>0.90384615384615363</c:v>
                </c:pt>
                <c:pt idx="2">
                  <c:v>0.84313725490196056</c:v>
                </c:pt>
                <c:pt idx="3">
                  <c:v>0.93913043478260849</c:v>
                </c:pt>
              </c:numCache>
            </c:numRef>
          </c:val>
        </c:ser>
        <c:dLbls>
          <c:showVal val="1"/>
        </c:dLbls>
        <c:gapWidth val="75"/>
        <c:axId val="54674944"/>
        <c:axId val="54676480"/>
      </c:barChart>
      <c:catAx>
        <c:axId val="54674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676480"/>
        <c:crosses val="autoZero"/>
        <c:auto val="1"/>
        <c:lblAlgn val="ctr"/>
        <c:lblOffset val="100"/>
      </c:catAx>
      <c:valAx>
        <c:axId val="54676480"/>
        <c:scaling>
          <c:orientation val="minMax"/>
          <c:max val="1"/>
          <c:min val="0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674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crianças colocadas para mamar na primeira consulta de puericultura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0.58695652173913027</c:v>
                </c:pt>
                <c:pt idx="1">
                  <c:v>0.5512820512820511</c:v>
                </c:pt>
                <c:pt idx="2">
                  <c:v>0.79411764705882371</c:v>
                </c:pt>
                <c:pt idx="3">
                  <c:v>0.73913043478260854</c:v>
                </c:pt>
              </c:numCache>
            </c:numRef>
          </c:val>
        </c:ser>
        <c:dLbls>
          <c:showVal val="1"/>
        </c:dLbls>
        <c:gapWidth val="75"/>
        <c:axId val="54696576"/>
        <c:axId val="54702464"/>
      </c:barChart>
      <c:catAx>
        <c:axId val="546965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702464"/>
        <c:crosses val="autoZero"/>
        <c:auto val="1"/>
        <c:lblAlgn val="ctr"/>
        <c:lblOffset val="100"/>
      </c:catAx>
      <c:valAx>
        <c:axId val="54702464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696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6"/>
  <c:chart>
    <c:autoTitleDeleted val="1"/>
    <c:plotArea>
      <c:layout>
        <c:manualLayout>
          <c:layoutTarget val="inner"/>
          <c:xMode val="edge"/>
          <c:yMode val="edge"/>
          <c:x val="0.12813526781374548"/>
          <c:y val="0.11193760729094614"/>
          <c:w val="0.85488942354427944"/>
          <c:h val="0.779784997007501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crianças entre 6 e 18 meses com suplementação de ferro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0.88461538461538469</c:v>
                </c:pt>
                <c:pt idx="1">
                  <c:v>1</c:v>
                </c:pt>
                <c:pt idx="2">
                  <c:v>0.97777777777777775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gapWidth val="75"/>
        <c:axId val="54743040"/>
        <c:axId val="54744576"/>
      </c:barChart>
      <c:catAx>
        <c:axId val="547430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744576"/>
        <c:crosses val="autoZero"/>
        <c:auto val="1"/>
        <c:lblAlgn val="ctr"/>
        <c:lblOffset val="100"/>
      </c:catAx>
      <c:valAx>
        <c:axId val="54744576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4743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9A968-7A50-4E9E-9EFF-BA66F9176F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C520510-477D-41DA-9D37-EF009FA54B42}" type="pres">
      <dgm:prSet presAssocID="{57C9A968-7A50-4E9E-9EFF-BA66F9176F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B824A120-0AD5-481E-B527-1E0DE1D9C25B}" type="presOf" srcId="{57C9A968-7A50-4E9E-9EFF-BA66F9176FBB}" destId="{1C520510-477D-41DA-9D37-EF009FA54B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0.82456</cdr:x>
      <cdr:y>0</cdr:y>
    </cdr:from>
    <cdr:to>
      <cdr:x>0.94737</cdr:x>
      <cdr:y>0.08197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768752" y="-72008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 smtClean="0">
              <a:latin typeface="Arial" pitchFamily="34" charset="0"/>
              <a:cs typeface="Arial" pitchFamily="34" charset="0"/>
            </a:rPr>
            <a:t>100,0</a:t>
          </a:r>
          <a:r>
            <a:rPr lang="pt-BR" sz="1800" dirty="0" smtClean="0"/>
            <a:t>%</a:t>
          </a:r>
          <a:endParaRPr lang="pt-BR" sz="1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1D1BF-F87D-43F3-A2BC-FD6F375CED8E}" type="datetimeFigureOut">
              <a:rPr lang="pt-BR" smtClean="0"/>
              <a:pPr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B3D52-5B6C-473A-B3C9-7BA26A3C19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Qualificação da Saúde a Criança na Unidade Básica de Saúde - Clínica da Família Maria Sebastiana de Oliveira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7376864" cy="18722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Erika Amorim Raposo da Camara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Orientadora: </a:t>
            </a:r>
            <a:r>
              <a:rPr lang="pt-B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Mirelle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Saes</a:t>
            </a:r>
            <a:endParaRPr lang="pt-B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Picture 4" descr="http://portal.cnm.org.br/sites/7100/7150/LogoUfp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4704" cy="1435994"/>
          </a:xfrm>
          <a:prstGeom prst="rect">
            <a:avLst/>
          </a:prstGeom>
          <a:noFill/>
        </p:spPr>
      </p:pic>
      <p:pic>
        <p:nvPicPr>
          <p:cNvPr id="5" name="Imagem 4"/>
          <p:cNvPicPr/>
          <p:nvPr/>
        </p:nvPicPr>
        <p:blipFill>
          <a:blip r:embed="rId3" cstate="print"/>
          <a:srcRect l="15520" t="9404" r="55908" b="75235"/>
          <a:stretch>
            <a:fillRect/>
          </a:stretch>
        </p:blipFill>
        <p:spPr bwMode="auto">
          <a:xfrm>
            <a:off x="6732240" y="0"/>
            <a:ext cx="241176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 txBox="1">
            <a:spLocks/>
          </p:cNvSpPr>
          <p:nvPr/>
        </p:nvSpPr>
        <p:spPr>
          <a:xfrm>
            <a:off x="1475656" y="116632"/>
            <a:ext cx="554461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UNIVERSIDADE FEDERAL DE PELOTAS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DEPARTAMENTO DE MEDICINA SOCIAL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ESPECIALIZAÇÃO EM SAÚDE DA FAMÍLIA EAD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51520" y="2276872"/>
          <a:ext cx="864096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9512" y="602128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1. Cobertura do Programa de Puericultura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41277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Ampliar a cobertura de Puericultura  de 0 a 72 meses para 80%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</p:nvPr>
        </p:nvGraphicFramePr>
        <p:xfrm>
          <a:off x="457200" y="1772816"/>
          <a:ext cx="8075240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61653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2. Proporção de Crianças cujas Mães fizeram Pré-natal na UBS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98072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Acompanhar 80% das crianças cujas mães realizaram pré-natal na UBS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864096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51520" y="587727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3. Proporção de Crianças com Atendimento em dia de acordo com Protocolo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105273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Manter 80% das crianças com atendimento de acordo com o Protocolo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1560" y="587727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4. Proporção de crianças com esquema vacinal em dia de acordo com a idade.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endParaRPr lang="pt-BR" dirty="0"/>
          </a:p>
        </p:txBody>
      </p:sp>
      <p:graphicFrame>
        <p:nvGraphicFramePr>
          <p:cNvPr id="8" name="Chart 5"/>
          <p:cNvGraphicFramePr>
            <a:graphicFrameLocks/>
          </p:cNvGraphicFramePr>
          <p:nvPr/>
        </p:nvGraphicFramePr>
        <p:xfrm>
          <a:off x="467544" y="1916832"/>
          <a:ext cx="8280920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67544" y="1052736"/>
            <a:ext cx="1318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Manter 100% das crianças que consultam no serviço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com esquema vacinal em dia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5" name="Chart 6"/>
          <p:cNvGraphicFramePr>
            <a:graphicFrameLocks noGrp="1"/>
          </p:cNvGraphicFramePr>
          <p:nvPr>
            <p:ph idx="1"/>
          </p:nvPr>
        </p:nvGraphicFramePr>
        <p:xfrm>
          <a:off x="251520" y="2060847"/>
          <a:ext cx="8568952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5949280"/>
            <a:ext cx="10003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5. Proporção de crianças com teste do pezinho nos primeiros 7 dias de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vida.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</a:t>
            </a:r>
            <a:endParaRPr lang="pt-BR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187624" y="112474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Manter 80% das crianças com teste do pezinho nos primeiros 7 dias de vida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5" name="Chart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7129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9512" y="5877272"/>
            <a:ext cx="9340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6. Proporção de crianças colocadas para mamar na primeira consulta de 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puericultura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</a:t>
            </a:r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331640" y="98072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Colocar 80% das crianças para mamar na primeira consulta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dirty="0"/>
          </a:p>
        </p:txBody>
      </p:sp>
      <p:graphicFrame>
        <p:nvGraphicFramePr>
          <p:cNvPr id="6" name="Chart 9"/>
          <p:cNvGraphicFramePr>
            <a:graphicFrameLocks noGrp="1"/>
          </p:cNvGraphicFramePr>
          <p:nvPr>
            <p:ph idx="1"/>
          </p:nvPr>
        </p:nvGraphicFramePr>
        <p:xfrm>
          <a:off x="251520" y="1916832"/>
          <a:ext cx="85689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7544" y="58772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Figura 6. Proporção de crianças entre 6 e 18 meses com suplementação de ferro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2012-2013</a:t>
            </a: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112474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Meta: Manter 80% das crianças de 6 a 18 meses com suplementação de ferro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61046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8" y="1124744"/>
            <a:ext cx="8229600" cy="79208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Benesses proporcionadas pela intervenção</a:t>
            </a:r>
          </a:p>
          <a:p>
            <a:pPr algn="just">
              <a:lnSpc>
                <a:spcPct val="150000"/>
              </a:lnSpc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bg1"/>
                </a:solidFill>
              </a:rPr>
              <a:t>3. </a:t>
            </a:r>
            <a:endParaRPr lang="pt-BR" dirty="0"/>
          </a:p>
        </p:txBody>
      </p:sp>
      <p:sp>
        <p:nvSpPr>
          <p:cNvPr id="5" name="Seta dobrada para cima 4"/>
          <p:cNvSpPr/>
          <p:nvPr/>
        </p:nvSpPr>
        <p:spPr>
          <a:xfrm rot="5400000">
            <a:off x="408108" y="1904260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403648" y="1988840"/>
            <a:ext cx="734481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A EQUIPE</a:t>
            </a:r>
          </a:p>
          <a:p>
            <a:pPr algn="just">
              <a:buNone/>
            </a:pPr>
            <a:endParaRPr lang="pt-BR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Integração da Equipe Multiprofissional;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- Valorização do papel do Agente Comunitário;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- Qualificação da Equipe técnica e dos profissionais da equipe;</a:t>
            </a:r>
          </a:p>
          <a:p>
            <a:pPr algn="just">
              <a:buFontTx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Fortalecimento do Programa Saúde nas Escolas com a participação de profissionais da ESF;</a:t>
            </a:r>
          </a:p>
          <a:p>
            <a:pPr algn="just">
              <a:buFontTx/>
              <a:buChar char="-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Sistematização do Cuidado a Criança.</a:t>
            </a:r>
          </a:p>
          <a:p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75656" y="1916832"/>
            <a:ext cx="727280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 O SERVIÇO</a:t>
            </a:r>
            <a:endParaRPr kumimoji="0" lang="pt-BR" sz="2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pt-B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Indicadores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Registros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Agenda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475656" y="1988840"/>
            <a:ext cx="7211144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 A COMUNIDADE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Humanização do cuidado;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Sistematização de um espaço de discussão entre profissionais e </a:t>
            </a:r>
            <a:r>
              <a:rPr kumimoji="0" lang="pt-B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cuidadores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acerca dos cuidados da saúde da Criança.</a:t>
            </a: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Reflexão Crítica da Intervenção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 importância da qualificação profissional – Manuais Técnicos;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 A importância da Participação Popular;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Valorização da Equipe Multiprofissional.</a:t>
            </a:r>
          </a:p>
          <a:p>
            <a:pPr>
              <a:buNone/>
            </a:pPr>
            <a:r>
              <a:rPr lang="pt-B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Bibliografia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9600" dirty="0" smtClean="0">
                <a:latin typeface="Arial" pitchFamily="34" charset="0"/>
                <a:cs typeface="Arial" pitchFamily="34" charset="0"/>
              </a:rPr>
              <a:t>BRASIL. Ministério da Saúde. Cadernos de Atenção Básica 23. Saúde da Criança: Nutrição Infantil, Aleitamento materno, alimentação complementar. Manual técnico. Brasília, 2009;</a:t>
            </a:r>
          </a:p>
          <a:p>
            <a:pPr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9600" dirty="0" smtClean="0">
                <a:latin typeface="Arial" pitchFamily="34" charset="0"/>
                <a:cs typeface="Arial" pitchFamily="34" charset="0"/>
              </a:rPr>
              <a:t>Nelson, Tratado de Pediatria, </a:t>
            </a:r>
            <a:r>
              <a:rPr lang="pt-BR" sz="9600" b="1" dirty="0" err="1" smtClean="0">
                <a:latin typeface="Arial" pitchFamily="34" charset="0"/>
                <a:cs typeface="Arial" pitchFamily="34" charset="0"/>
              </a:rPr>
              <a:t>Behrman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, Richard E.; Jenson, Hal B.; </a:t>
            </a:r>
            <a:r>
              <a:rPr lang="pt-BR" sz="9600" b="1" dirty="0" err="1" smtClean="0">
                <a:latin typeface="Arial" pitchFamily="34" charset="0"/>
                <a:cs typeface="Arial" pitchFamily="34" charset="0"/>
              </a:rPr>
              <a:t>Kliegman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, Robert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, 18</a:t>
            </a:r>
            <a:r>
              <a:rPr lang="pt-BR" sz="9600" baseline="30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edição, 2008;</a:t>
            </a:r>
          </a:p>
          <a:p>
            <a:pPr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9600" dirty="0" smtClean="0">
                <a:latin typeface="Arial" pitchFamily="34" charset="0"/>
                <a:cs typeface="Arial" pitchFamily="34" charset="0"/>
              </a:rPr>
              <a:t>BRASIL. Ministério da Saúde. Caderno de Atenção Básica 11. Saúde da Criança. Acompanhamento do crescimento e desenvolvimento infantil. Manual técnico. Brasília, 2002.</a:t>
            </a:r>
          </a:p>
          <a:p>
            <a:pPr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Saúde da Criança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Introdução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Objetivos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Metas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Metodologia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Resultados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Discussão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Reflexão crítica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edro\Downloads\foto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93096"/>
            <a:ext cx="3434003" cy="2564904"/>
          </a:xfrm>
          <a:prstGeom prst="rect">
            <a:avLst/>
          </a:prstGeom>
          <a:noFill/>
        </p:spPr>
      </p:pic>
      <p:pic>
        <p:nvPicPr>
          <p:cNvPr id="9" name="Imagem 8" descr="C:\Users\Pedro\Downloads\foto(3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2286" cy="31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Users\Pedro\Downloads\foto(20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3100983" cy="23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C:\Users\Pedro\Downloads\foto(40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64478"/>
            <a:ext cx="2534144" cy="339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Pedro\Downloads\CFMSO\foto(4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068960"/>
            <a:ext cx="2830085" cy="3789040"/>
          </a:xfrm>
          <a:prstGeom prst="rect">
            <a:avLst/>
          </a:prstGeom>
          <a:noFill/>
        </p:spPr>
      </p:pic>
      <p:pic>
        <p:nvPicPr>
          <p:cNvPr id="14" name="Imagem 13" descr="C:\Users\Pedro\Downloads\CFMSO\foto(49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0"/>
            <a:ext cx="2483768" cy="343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Pedro\Downloads\CFMSO\grupo crianças novo 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0"/>
            <a:ext cx="2939818" cy="2204864"/>
          </a:xfrm>
          <a:prstGeom prst="rect">
            <a:avLst/>
          </a:prstGeom>
          <a:noFill/>
        </p:spPr>
      </p:pic>
      <p:pic>
        <p:nvPicPr>
          <p:cNvPr id="16" name="Imagem 15" descr="C:\Users\Pedro\Downloads\CFMSO\grupo crianças novo 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556792"/>
            <a:ext cx="3132475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Pedro\Downloads\CFMSO\foto(4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2348880"/>
            <a:ext cx="2304256" cy="1721080"/>
          </a:xfrm>
          <a:prstGeom prst="rect">
            <a:avLst/>
          </a:prstGeom>
          <a:noFill/>
        </p:spPr>
      </p:pic>
      <p:pic>
        <p:nvPicPr>
          <p:cNvPr id="18" name="Imagem 17" descr="C:\Users\Pedro\Downloads\CFMSO\grupo crianças novo 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0"/>
            <a:ext cx="1979940" cy="181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Obrigada!!!</a:t>
            </a:r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 descr="C:\Users\Pedro\Downloads\foto(6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Rio de Janeiro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Mais de 6 milhões de habitantes;</a:t>
            </a:r>
          </a:p>
          <a:p>
            <a:pPr algn="just"/>
            <a:r>
              <a:rPr lang="pt-BR" sz="2800" dirty="0" smtClean="0"/>
              <a:t>Cobertura da Atenção Básica: Em torno de 40%, em expansão;</a:t>
            </a:r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A Ilha do Governador – 210 mil habitantes;</a:t>
            </a:r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UBS CF Maria Sebastiana de Oliveira (CFMSO) – Em torno de 18 mil usuários cadastrados;</a:t>
            </a:r>
          </a:p>
          <a:p>
            <a:pPr algn="just"/>
            <a:r>
              <a:rPr lang="pt-BR" sz="2800" dirty="0"/>
              <a:t> </a:t>
            </a:r>
            <a:r>
              <a:rPr lang="pt-BR" sz="2800" dirty="0" smtClean="0"/>
              <a:t>5 equipes da ESF</a:t>
            </a:r>
          </a:p>
          <a:p>
            <a:pPr algn="just"/>
            <a:r>
              <a:rPr lang="pt-BR" sz="2800" dirty="0" smtClean="0"/>
              <a:t>1230 crianças cadastradas de 0 a 72 meses.</a:t>
            </a:r>
          </a:p>
          <a:p>
            <a:pPr>
              <a:buNone/>
            </a:pPr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1412777"/>
            <a:ext cx="8712968" cy="649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Objetivos específicos</a:t>
            </a:r>
          </a:p>
          <a:p>
            <a:pPr algn="just"/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Ampliar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cobertura da puericultura;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Melhorar a adesão à puericultura;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qualidade do atendimento à criança;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Melhorar registros das informações;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Mapear as crianças de risco pertencentes à área de abrangência;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saúde - prevenção de acidentes;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alimentação saudável - aleitamento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materno e alimentação complementar do lactente;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Promover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alimentação saudável - nutrição infantil;</a:t>
            </a:r>
          </a:p>
          <a:p>
            <a:pPr lvl="0" algn="just"/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pt-BR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ações de promoção à saúde e prevenção de doenças nas famílias das crianças.</a:t>
            </a:r>
          </a:p>
          <a:p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556792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 Geral</a:t>
            </a:r>
          </a:p>
          <a:p>
            <a:pPr algn="ctr"/>
            <a:endParaRPr lang="pt-BR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Qualificar a atenção à puericultura na UBS Clínica da Família Maria Sebastiana de Oliveira.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1200" dirty="0">
                <a:latin typeface="Arial" pitchFamily="34" charset="0"/>
                <a:cs typeface="Arial" pitchFamily="34" charset="0"/>
              </a:rPr>
              <a:t>Ampliar a cobertura da puericultura de crianças entre zero e 72 meses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11200" dirty="0">
                <a:latin typeface="Arial" pitchFamily="34" charset="0"/>
                <a:cs typeface="Arial" pitchFamily="34" charset="0"/>
              </a:rPr>
              <a:t>80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%;</a:t>
            </a:r>
            <a:endParaRPr lang="pt-BR" sz="11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1200" dirty="0">
                <a:latin typeface="Arial" pitchFamily="34" charset="0"/>
                <a:cs typeface="Arial" pitchFamily="34" charset="0"/>
              </a:rPr>
              <a:t>Captar 80% das crianças da área que não fazem puericultura nem na UBS nem em outro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serviço;</a:t>
            </a:r>
            <a:endParaRPr lang="pt-BR" sz="11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1200" dirty="0">
                <a:latin typeface="Arial" pitchFamily="34" charset="0"/>
                <a:cs typeface="Arial" pitchFamily="34" charset="0"/>
              </a:rPr>
              <a:t>Realizar a primeira consulta nos primeiros 15 dias de vida para 80% das crianças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cadastradas</a:t>
            </a:r>
            <a:r>
              <a:rPr lang="pt-BR" sz="11200" dirty="0">
                <a:latin typeface="Arial" pitchFamily="34" charset="0"/>
                <a:cs typeface="Arial" pitchFamily="34" charset="0"/>
              </a:rPr>
              <a:t>;</a:t>
            </a:r>
            <a:endParaRPr lang="pt-BR" sz="1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1200" dirty="0">
                <a:latin typeface="Arial" pitchFamily="34" charset="0"/>
                <a:cs typeface="Arial" pitchFamily="34" charset="0"/>
              </a:rPr>
              <a:t>Fazer busca ativa de 80% das crianças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faltosas;</a:t>
            </a:r>
            <a:endParaRPr lang="pt-BR" sz="11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1200" dirty="0">
                <a:latin typeface="Arial" pitchFamily="34" charset="0"/>
                <a:cs typeface="Arial" pitchFamily="34" charset="0"/>
              </a:rPr>
              <a:t>Capacitar 80% dos profissionais de acordo com os protocolos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do MS;</a:t>
            </a:r>
            <a:endParaRPr lang="pt-BR" sz="11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pt-BR" sz="11200" dirty="0">
                <a:latin typeface="Arial" pitchFamily="34" charset="0"/>
                <a:cs typeface="Arial" pitchFamily="34" charset="0"/>
              </a:rPr>
              <a:t>Monitorar o crescimento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e o desenvolvimento em </a:t>
            </a:r>
            <a:r>
              <a:rPr lang="pt-BR" sz="11200" dirty="0">
                <a:latin typeface="Arial" pitchFamily="34" charset="0"/>
                <a:cs typeface="Arial" pitchFamily="34" charset="0"/>
              </a:rPr>
              <a:t>80% das crianças acompanhadas na </a:t>
            </a:r>
            <a:r>
              <a:rPr lang="pt-BR" sz="11200" dirty="0" smtClean="0">
                <a:latin typeface="Arial" pitchFamily="34" charset="0"/>
                <a:cs typeface="Arial" pitchFamily="34" charset="0"/>
              </a:rPr>
              <a:t>unidade.</a:t>
            </a:r>
          </a:p>
          <a:p>
            <a:pPr lvl="0">
              <a:buNone/>
            </a:pPr>
            <a:endParaRPr lang="pt-BR" sz="3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pt-BR" sz="4000" dirty="0"/>
          </a:p>
          <a:p>
            <a:pPr>
              <a:buNone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Vacinar 80% das crianças;</a:t>
            </a:r>
          </a:p>
          <a:p>
            <a:pPr lvl="0" algn="just">
              <a:lnSpc>
                <a:spcPct val="120000"/>
              </a:lnSpc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Realizar suplementação de ferro em 80% das crianças acompanhadas na unidade;</a:t>
            </a:r>
          </a:p>
          <a:p>
            <a:pPr lvl="0" algn="just">
              <a:lnSpc>
                <a:spcPct val="120000"/>
              </a:lnSpc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Realizar o teste do pezinho em 80% das crianças até 07 dias de vida;</a:t>
            </a:r>
          </a:p>
          <a:p>
            <a:pPr algn="just">
              <a:lnSpc>
                <a:spcPct val="120000"/>
              </a:lnSpc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Manter o registro da ficha espelho de puericultura/vacinação de 100% das crianças que consultam no serviço;</a:t>
            </a:r>
          </a:p>
          <a:p>
            <a:pPr algn="just">
              <a:lnSpc>
                <a:spcPct val="120000"/>
              </a:lnSpc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Identificar 80% das crianças com risco de morbidade/mortalidade (baixo peso ao nascer, alterações do crescimento e desnutrição);</a:t>
            </a:r>
          </a:p>
          <a:p>
            <a:pPr lvl="0">
              <a:buNone/>
            </a:pPr>
            <a:endParaRPr lang="pt-BR" sz="3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pt-BR" sz="4000" dirty="0"/>
          </a:p>
          <a:p>
            <a:pPr>
              <a:buNone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Metas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Dar orientações para prevenir acidentes na infância em 80% das consultas de puericultura;</a:t>
            </a:r>
          </a:p>
          <a:p>
            <a:pPr lvl="0"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Promover o aleitamento materno exclusivo até 6 meses em 80% das crianças;</a:t>
            </a:r>
          </a:p>
          <a:p>
            <a:pPr lvl="0"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Orientar a alimentação complementar a 80% das crianças após 6 meses de idade;</a:t>
            </a:r>
          </a:p>
          <a:p>
            <a:pPr lvl="0"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Realizar a orientação nutricional para 80% das crianças;</a:t>
            </a:r>
          </a:p>
          <a:p>
            <a:pPr lvl="0"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Realizar ações de promoção à saúde e prevenção de doenças com 100% das famílias com crianças previamente investigadas;</a:t>
            </a:r>
          </a:p>
          <a:p>
            <a:pPr algn="just"/>
            <a:r>
              <a:rPr lang="pt-BR" sz="3600" dirty="0" smtClean="0">
                <a:latin typeface="Arial" pitchFamily="34" charset="0"/>
                <a:cs typeface="Arial" pitchFamily="34" charset="0"/>
              </a:rPr>
              <a:t>Avaliar a situação de risco e vulnerabilidade das famílias das crianças.</a:t>
            </a:r>
          </a:p>
          <a:p>
            <a:pPr lvl="0">
              <a:buNone/>
            </a:pPr>
            <a:endParaRPr lang="pt-BR" sz="3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pt-BR" sz="4000" dirty="0"/>
          </a:p>
          <a:p>
            <a:pPr>
              <a:buNone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Metodologia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b="1" dirty="0" smtClean="0"/>
              <a:t>                             </a:t>
            </a:r>
          </a:p>
          <a:p>
            <a:pPr>
              <a:buNone/>
            </a:pPr>
            <a:endParaRPr lang="pt-BR" b="1" dirty="0" smtClean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899592" y="2996952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Manuais Técnicos</a:t>
            </a:r>
            <a:endParaRPr lang="pt-BR" sz="24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899592" y="4149080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Prontuário Eletrônico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899592" y="5301208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Acolhimento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716016" y="2996952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Demanda Programada</a:t>
            </a:r>
            <a:endParaRPr lang="pt-BR" sz="24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716016" y="4149080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Demanda Espontânea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16016" y="5301208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Qualificação</a:t>
            </a:r>
            <a:endParaRPr lang="pt-BR" sz="2400" b="1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99592" y="1844824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Equipe Multiprofissional</a:t>
            </a:r>
            <a:endParaRPr lang="pt-BR" sz="2400" b="1" dirty="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4716016" y="1844824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Participação Popular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Logística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827584" y="5517232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Grupos de Educação em Saúde da Criança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827584" y="4293096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Capacitação da Equipe Técnica</a:t>
            </a:r>
            <a:endParaRPr lang="pt-BR" sz="24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827584" y="3068960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Capacitação dos Agentes Comunitários</a:t>
            </a:r>
            <a:endParaRPr lang="pt-BR" sz="24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716016" y="5517232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Trabalho em Equipe</a:t>
            </a:r>
            <a:endParaRPr lang="pt-BR" sz="24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716016" y="4293096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Vulnerabilidade/Risco</a:t>
            </a:r>
            <a:endParaRPr lang="pt-BR" sz="2400" b="1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716016" y="3068960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Programa de Saúde nas Escolas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27584" y="1844824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Planilha de coleta de dados</a:t>
            </a:r>
            <a:endParaRPr lang="pt-BR" sz="2400" b="1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716016" y="1844824"/>
            <a:ext cx="34563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Atualização de Cadastros</a:t>
            </a:r>
          </a:p>
          <a:p>
            <a:pPr algn="ctr"/>
            <a:r>
              <a:rPr lang="pt-BR" sz="2400" b="1" dirty="0" smtClean="0"/>
              <a:t>Resgate de Faltosos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926</Words>
  <Application>Microsoft Office PowerPoint</Application>
  <PresentationFormat>Apresentação na tela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Qualificação da Saúde a Criança na Unidade Básica de Saúde - Clínica da Família Maria Sebastiana de Oliveira </vt:lpstr>
      <vt:lpstr>Saúde da Criança</vt:lpstr>
      <vt:lpstr>O Rio de Janeiro</vt:lpstr>
      <vt:lpstr>Objetivos</vt:lpstr>
      <vt:lpstr>Metas</vt:lpstr>
      <vt:lpstr>Metas</vt:lpstr>
      <vt:lpstr>Metas</vt:lpstr>
      <vt:lpstr>Metodologia</vt:lpstr>
      <vt:lpstr>Logística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Reflexão Crítica da Intervenção</vt:lpstr>
      <vt:lpstr>Bibliografia</vt:lpstr>
      <vt:lpstr>Slide 20</vt:lpstr>
      <vt:lpstr>Obrigada!!!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Qualificação da Saúde a Criança na Unidade Básica de Saúde - Clínica da Família Maria Sebastiana de Oliveira, Rio de Janeiro/RJ</dc:title>
  <dc:creator>Erika</dc:creator>
  <cp:lastModifiedBy>Erika</cp:lastModifiedBy>
  <cp:revision>122</cp:revision>
  <dcterms:created xsi:type="dcterms:W3CDTF">2013-05-18T04:22:33Z</dcterms:created>
  <dcterms:modified xsi:type="dcterms:W3CDTF">2013-05-21T02:56:15Z</dcterms:modified>
</cp:coreProperties>
</file>