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1.xml" ContentType="application/vnd.openxmlformats-officedocument.presentationml.notesSlide+xml"/>
  <Override PartName="/ppt/charts/chart9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0"/>
  </p:notes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306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6" r:id="rId25"/>
    <p:sldId id="282" r:id="rId26"/>
    <p:sldId id="284" r:id="rId27"/>
    <p:sldId id="287" r:id="rId28"/>
    <p:sldId id="288" r:id="rId29"/>
    <p:sldId id="289" r:id="rId30"/>
    <p:sldId id="290" r:id="rId31"/>
    <p:sldId id="298" r:id="rId32"/>
    <p:sldId id="299" r:id="rId33"/>
    <p:sldId id="300" r:id="rId34"/>
    <p:sldId id="301" r:id="rId35"/>
    <p:sldId id="302" r:id="rId36"/>
    <p:sldId id="303" r:id="rId37"/>
    <p:sldId id="305" r:id="rId38"/>
    <p:sldId id="304" r:id="rId3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re-Natal-%20Semana%207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CRIT&#211;RIO\Desktop\Provab-Especializa&#231;&#227;o\Coleta%20de%20dados%20Puerp&#233;rio-%20Semana%20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0.76470588235294112</c:v>
                </c:pt>
                <c:pt idx="1">
                  <c:v>0.94117647058823528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699392"/>
        <c:axId val="33630464"/>
      </c:barChart>
      <c:catAx>
        <c:axId val="22699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630464"/>
        <c:crosses val="autoZero"/>
        <c:auto val="1"/>
        <c:lblAlgn val="ctr"/>
        <c:lblOffset val="100"/>
        <c:noMultiLvlLbl val="0"/>
      </c:catAx>
      <c:valAx>
        <c:axId val="336304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6993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0.92307692307692313</c:v>
                </c:pt>
                <c:pt idx="1">
                  <c:v>0.8125</c:v>
                </c:pt>
                <c:pt idx="2">
                  <c:v>0.76470588235294112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7040"/>
        <c:axId val="22697088"/>
      </c:barChart>
      <c:catAx>
        <c:axId val="208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2697088"/>
        <c:crosses val="autoZero"/>
        <c:auto val="1"/>
        <c:lblAlgn val="ctr"/>
        <c:lblOffset val="100"/>
        <c:noMultiLvlLbl val="0"/>
      </c:catAx>
      <c:valAx>
        <c:axId val="226970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0807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pelo menos um exame ginecológico por trimestre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Indicadores!$D$16:$F$16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Indicadores!$D$17:$F$17</c:f>
              <c:numCache>
                <c:formatCode>0.0%</c:formatCode>
                <c:ptCount val="3"/>
                <c:pt idx="0">
                  <c:v>0.69230769230769229</c:v>
                </c:pt>
                <c:pt idx="1">
                  <c:v>0.9375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31680"/>
        <c:axId val="25921408"/>
      </c:barChart>
      <c:catAx>
        <c:axId val="2583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921408"/>
        <c:crosses val="autoZero"/>
        <c:auto val="1"/>
        <c:lblAlgn val="ctr"/>
        <c:lblOffset val="100"/>
        <c:noMultiLvlLbl val="0"/>
      </c:catAx>
      <c:valAx>
        <c:axId val="259214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83168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Indicadores!$C$22</c:f>
              <c:strCache>
                <c:ptCount val="1"/>
                <c:pt idx="0">
                  <c:v>Proporção de gestantes com  pelo menos um exame das mamas durante o pré-natal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Indicadores!$D$21:$F$21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Indicadores!$D$22:$F$22</c:f>
              <c:numCache>
                <c:formatCode>0.0%</c:formatCode>
                <c:ptCount val="3"/>
                <c:pt idx="0">
                  <c:v>0.92307692307692313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7488"/>
        <c:axId val="33371264"/>
      </c:barChart>
      <c:catAx>
        <c:axId val="32447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371264"/>
        <c:crosses val="autoZero"/>
        <c:auto val="1"/>
        <c:lblAlgn val="ctr"/>
        <c:lblOffset val="100"/>
        <c:noMultiLvlLbl val="0"/>
      </c:catAx>
      <c:valAx>
        <c:axId val="3337126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4474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gestantes com solicitação de exames laboratoriais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Indicadores!$D$27:$F$27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Indicadores!$D$28:$F$28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96448"/>
        <c:axId val="25897984"/>
      </c:barChart>
      <c:catAx>
        <c:axId val="25896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897984"/>
        <c:crosses val="autoZero"/>
        <c:auto val="1"/>
        <c:lblAlgn val="ctr"/>
        <c:lblOffset val="100"/>
        <c:noMultiLvlLbl val="0"/>
      </c:catAx>
      <c:valAx>
        <c:axId val="258979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8964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gestantes com prescrição de suplementação de sulfato ferroso e ácido fólico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Indicadores!$D$33:$F$33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Indicadores!$D$34:$F$34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93888"/>
        <c:axId val="25915776"/>
      </c:barChart>
      <c:catAx>
        <c:axId val="2589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915776"/>
        <c:crosses val="autoZero"/>
        <c:auto val="1"/>
        <c:lblAlgn val="ctr"/>
        <c:lblOffset val="100"/>
        <c:noMultiLvlLbl val="0"/>
      </c:catAx>
      <c:valAx>
        <c:axId val="259157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8938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1</c:v>
                </c:pt>
                <c:pt idx="1">
                  <c:v>0.875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446720"/>
        <c:axId val="32539392"/>
      </c:barChart>
      <c:catAx>
        <c:axId val="32446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539392"/>
        <c:crosses val="autoZero"/>
        <c:auto val="1"/>
        <c:lblAlgn val="ctr"/>
        <c:lblOffset val="100"/>
        <c:noMultiLvlLbl val="0"/>
      </c:catAx>
      <c:valAx>
        <c:axId val="325393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4467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</c:v>
                </c:pt>
                <c:pt idx="1">
                  <c:v>0.3125</c:v>
                </c:pt>
                <c:pt idx="2">
                  <c:v>0.94117647058823528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75200"/>
        <c:axId val="33076736"/>
      </c:barChart>
      <c:catAx>
        <c:axId val="3307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76736"/>
        <c:crosses val="autoZero"/>
        <c:auto val="1"/>
        <c:lblAlgn val="ctr"/>
        <c:lblOffset val="100"/>
        <c:noMultiLvlLbl val="0"/>
      </c:catAx>
      <c:valAx>
        <c:axId val="330767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752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puérperas com consulta até 42 dias após o parto.    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829376"/>
        <c:axId val="32542720"/>
      </c:barChart>
      <c:catAx>
        <c:axId val="25829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542720"/>
        <c:crosses val="autoZero"/>
        <c:auto val="1"/>
        <c:lblAlgn val="ctr"/>
        <c:lblOffset val="100"/>
        <c:noMultiLvlLbl val="0"/>
      </c:catAx>
      <c:valAx>
        <c:axId val="3254272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58293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1F591-8039-4E3B-BEF0-B437F6740979}" type="datetimeFigureOut">
              <a:rPr lang="pt-BR" smtClean="0"/>
              <a:t>22/01/2015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0A8307-6B3D-4A24-9E5C-8C226A3972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362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307-6B3D-4A24-9E5C-8C226A39724C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167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0A8307-6B3D-4A24-9E5C-8C226A39724C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100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7484D0-72C9-4BCA-91F9-D0AC6AFA014A}" type="datetimeFigureOut">
              <a:rPr lang="pt-BR" smtClean="0"/>
              <a:pPr/>
              <a:t>22/01/2015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EB6F81-B4C1-4B48-B799-EA2A4A37DD4B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19232" y="656693"/>
            <a:ext cx="6163716" cy="1224136"/>
          </a:xfrm>
        </p:spPr>
        <p:txBody>
          <a:bodyPr>
            <a:normAutofit/>
          </a:bodyPr>
          <a:lstStyle/>
          <a:p>
            <a:r>
              <a:rPr lang="pt-BR" sz="1800" dirty="0">
                <a:effectLst/>
              </a:rPr>
              <a:t>UNIVERSIDADE FEDERAL DE PELOTAS</a:t>
            </a:r>
            <a:br>
              <a:rPr lang="pt-BR" sz="1800" dirty="0">
                <a:effectLst/>
              </a:rPr>
            </a:br>
            <a:r>
              <a:rPr lang="pt-BR" sz="1800" dirty="0">
                <a:effectLst/>
              </a:rPr>
              <a:t>CURSO DE ESPECIALIZAÇÃO EM SAÚDE DA FAMÍLIA</a:t>
            </a:r>
            <a:br>
              <a:rPr lang="pt-BR" sz="1800" dirty="0">
                <a:effectLst/>
              </a:rPr>
            </a:br>
            <a:endParaRPr lang="pt-BR" sz="1800" dirty="0">
              <a:effectLst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1580" y="2636912"/>
            <a:ext cx="7596844" cy="1991072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 smtClean="0">
                <a:solidFill>
                  <a:schemeClr val="tx1"/>
                </a:solidFill>
              </a:rPr>
              <a:t>Melhoria na </a:t>
            </a:r>
            <a:r>
              <a:rPr lang="pt-BR" sz="2800" b="1" dirty="0">
                <a:solidFill>
                  <a:schemeClr val="tx1"/>
                </a:solidFill>
              </a:rPr>
              <a:t>atenção ao Pré-Natal e Puerpério da </a:t>
            </a:r>
            <a:r>
              <a:rPr lang="pt-BR" sz="2800" b="1" dirty="0" smtClean="0">
                <a:solidFill>
                  <a:schemeClr val="tx1"/>
                </a:solidFill>
              </a:rPr>
              <a:t>Unidade </a:t>
            </a:r>
            <a:r>
              <a:rPr lang="pt-BR" sz="2800" b="1" dirty="0">
                <a:solidFill>
                  <a:schemeClr val="tx1"/>
                </a:solidFill>
              </a:rPr>
              <a:t>de Saúde da </a:t>
            </a:r>
            <a:r>
              <a:rPr lang="pt-BR" sz="2800" b="1" dirty="0" smtClean="0">
                <a:solidFill>
                  <a:schemeClr val="tx1"/>
                </a:solidFill>
              </a:rPr>
              <a:t>Família-   </a:t>
            </a:r>
            <a:r>
              <a:rPr lang="pt-BR" sz="2800" b="1" dirty="0" smtClean="0"/>
              <a:t>Santo Antônio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b="1" dirty="0">
                <a:solidFill>
                  <a:schemeClr val="tx1"/>
                </a:solidFill>
              </a:rPr>
              <a:t>no município de </a:t>
            </a:r>
            <a:r>
              <a:rPr lang="pt-BR" sz="2800" b="1" dirty="0" smtClean="0"/>
              <a:t>Coronel Ezequiel</a:t>
            </a:r>
            <a:r>
              <a:rPr lang="pt-BR" sz="2800" b="1" dirty="0" smtClean="0">
                <a:solidFill>
                  <a:schemeClr val="tx1"/>
                </a:solidFill>
              </a:rPr>
              <a:t>/RN</a:t>
            </a:r>
            <a:endParaRPr lang="pt-BR" sz="28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79513" y="5147804"/>
            <a:ext cx="85458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/>
              <a:t>Especializando: </a:t>
            </a:r>
            <a:r>
              <a:rPr lang="pt-BR" sz="1600" dirty="0" err="1" smtClean="0"/>
              <a:t>Ermance</a:t>
            </a:r>
            <a:r>
              <a:rPr lang="pt-BR" sz="1600" dirty="0" smtClean="0"/>
              <a:t> Fernandes Pinheiro Filho</a:t>
            </a:r>
            <a:endParaRPr lang="pt-BR" sz="1600" dirty="0" smtClean="0"/>
          </a:p>
          <a:p>
            <a:pPr algn="r"/>
            <a:r>
              <a:rPr lang="pt-BR" sz="1600" dirty="0" smtClean="0"/>
              <a:t>Orientador</a:t>
            </a:r>
            <a:r>
              <a:rPr lang="pt-BR" sz="1600" dirty="0" smtClean="0"/>
              <a:t>: </a:t>
            </a:r>
            <a:r>
              <a:rPr lang="pt-BR" sz="1600" dirty="0" smtClean="0"/>
              <a:t>Gustavo </a:t>
            </a:r>
            <a:r>
              <a:rPr lang="pt-BR" sz="1600" dirty="0" err="1" smtClean="0"/>
              <a:t>G</a:t>
            </a:r>
            <a:r>
              <a:rPr lang="pt-BR" sz="1600" dirty="0" err="1" smtClean="0"/>
              <a:t>iacomelli</a:t>
            </a:r>
            <a:r>
              <a:rPr lang="pt-BR" sz="1600" dirty="0" smtClean="0"/>
              <a:t> Nascimento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2880910" y="613702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Natal, </a:t>
            </a:r>
            <a:r>
              <a:rPr lang="pt-BR" b="1" dirty="0" smtClean="0">
                <a:solidFill>
                  <a:schemeClr val="accent6">
                    <a:lumMod val="50000"/>
                  </a:schemeClr>
                </a:solidFill>
              </a:rPr>
              <a:t>2015</a:t>
            </a:r>
            <a:endParaRPr lang="pt-BR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0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/>
              <a:t>Objetivo </a:t>
            </a:r>
            <a:r>
              <a:rPr lang="pt-BR" b="1" dirty="0" smtClean="0"/>
              <a:t>geral:</a:t>
            </a:r>
          </a:p>
          <a:p>
            <a:endParaRPr lang="pt-BR" dirty="0" smtClean="0"/>
          </a:p>
          <a:p>
            <a:endParaRPr lang="pt-BR" dirty="0"/>
          </a:p>
          <a:p>
            <a:pPr algn="just"/>
            <a:r>
              <a:rPr lang="pt-BR" dirty="0" smtClean="0"/>
              <a:t>Melhorar </a:t>
            </a:r>
            <a:r>
              <a:rPr lang="pt-BR" dirty="0"/>
              <a:t>a atenção ao pré-natal e </a:t>
            </a:r>
            <a:r>
              <a:rPr lang="pt-BR" dirty="0" smtClean="0"/>
              <a:t>puerpério das gestantes cadastradas na UBS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b="1" dirty="0" smtClean="0">
                <a:solidFill>
                  <a:schemeClr val="tx1"/>
                </a:solidFill>
              </a:rPr>
              <a:t>Objetivos Específicos:</a:t>
            </a:r>
          </a:p>
          <a:p>
            <a:r>
              <a:rPr lang="pt-BR" dirty="0" smtClean="0"/>
              <a:t>Ampliar </a:t>
            </a:r>
            <a:r>
              <a:rPr lang="pt-BR" dirty="0"/>
              <a:t>a cobertura do </a:t>
            </a:r>
            <a:r>
              <a:rPr lang="pt-BR" dirty="0" smtClean="0"/>
              <a:t>pré-natal;</a:t>
            </a:r>
          </a:p>
          <a:p>
            <a:r>
              <a:rPr lang="pt-BR" dirty="0"/>
              <a:t>Melhorar a adesão ao </a:t>
            </a:r>
            <a:r>
              <a:rPr lang="pt-BR" dirty="0" smtClean="0"/>
              <a:t>pré-natal;</a:t>
            </a:r>
          </a:p>
          <a:p>
            <a:pPr algn="just"/>
            <a:r>
              <a:rPr lang="pt-BR" dirty="0"/>
              <a:t>Melhorar a qualidade da atenção ao pré-natal e </a:t>
            </a:r>
            <a:r>
              <a:rPr lang="pt-BR" dirty="0" smtClean="0"/>
              <a:t>puerpério;</a:t>
            </a:r>
            <a:endParaRPr lang="pt-BR" dirty="0" smtClean="0"/>
          </a:p>
          <a:p>
            <a:pPr algn="just"/>
            <a:r>
              <a:rPr lang="pt-BR" dirty="0"/>
              <a:t>Melhorar registro das informações na </a:t>
            </a:r>
            <a:r>
              <a:rPr lang="pt-BR" dirty="0" smtClean="0"/>
              <a:t>UBS </a:t>
            </a:r>
            <a:r>
              <a:rPr lang="pt-BR" dirty="0" smtClean="0"/>
              <a:t>Santo Antônio;</a:t>
            </a:r>
            <a:endParaRPr lang="pt-BR" dirty="0" smtClean="0"/>
          </a:p>
          <a:p>
            <a:r>
              <a:rPr lang="pt-BR" dirty="0"/>
              <a:t>Mapear as gestantes de </a:t>
            </a:r>
            <a:r>
              <a:rPr lang="pt-BR" dirty="0" smtClean="0"/>
              <a:t>risco;</a:t>
            </a:r>
          </a:p>
          <a:p>
            <a:r>
              <a:rPr lang="pt-BR" dirty="0"/>
              <a:t>Promover a saúde no </a:t>
            </a:r>
            <a:r>
              <a:rPr lang="pt-BR" dirty="0" smtClean="0"/>
              <a:t>pré-natal.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Implatanção do protocolo do Caderno </a:t>
            </a:r>
            <a:r>
              <a:rPr lang="pt-BR" dirty="0"/>
              <a:t>de Atenção Básica: Atenção ao pré-natal de baixo </a:t>
            </a:r>
            <a:r>
              <a:rPr lang="pt-BR" dirty="0" smtClean="0"/>
              <a:t>risco;</a:t>
            </a:r>
          </a:p>
          <a:p>
            <a:endParaRPr lang="pt-BR" dirty="0" smtClean="0"/>
          </a:p>
          <a:p>
            <a:r>
              <a:rPr lang="pt-BR" dirty="0" smtClean="0"/>
              <a:t>Implantação </a:t>
            </a:r>
            <a:r>
              <a:rPr lang="pt-BR" dirty="0" smtClean="0"/>
              <a:t>da ficha espelho e da Planilha de coleta de dados;</a:t>
            </a:r>
          </a:p>
          <a:p>
            <a:endParaRPr lang="pt-BR" dirty="0" smtClean="0"/>
          </a:p>
          <a:p>
            <a:r>
              <a:rPr lang="pt-BR" dirty="0" smtClean="0"/>
              <a:t>Livro </a:t>
            </a:r>
            <a:r>
              <a:rPr lang="pt-BR" dirty="0" smtClean="0"/>
              <a:t>de </a:t>
            </a:r>
            <a:r>
              <a:rPr lang="pt-BR" dirty="0" smtClean="0"/>
              <a:t>registro</a:t>
            </a:r>
            <a:r>
              <a:rPr lang="pt-BR" dirty="0" smtClean="0"/>
              <a:t> </a:t>
            </a:r>
            <a:r>
              <a:rPr lang="pt-BR" dirty="0" smtClean="0"/>
              <a:t>da </a:t>
            </a:r>
            <a:r>
              <a:rPr lang="pt-BR" dirty="0" smtClean="0"/>
              <a:t>Gestante e Puérpera;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Reunião mensal </a:t>
            </a:r>
            <a:r>
              <a:rPr lang="pt-BR" dirty="0" smtClean="0"/>
              <a:t>entre todos da </a:t>
            </a:r>
            <a:r>
              <a:rPr lang="pt-BR" dirty="0" smtClean="0"/>
              <a:t>equipe para discutir, planejar e avaliar o programa</a:t>
            </a:r>
            <a:r>
              <a:rPr lang="pt-BR" dirty="0" smtClean="0"/>
              <a:t>; reunião semanal entre os membros da equipe de cada comunidade;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Criação </a:t>
            </a:r>
            <a:r>
              <a:rPr lang="pt-BR" dirty="0" smtClean="0"/>
              <a:t>de grupos de gestantes;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Capacitação </a:t>
            </a:r>
            <a:r>
              <a:rPr lang="pt-BR" dirty="0" smtClean="0"/>
              <a:t>dos funcionários através de aulas </a:t>
            </a:r>
            <a:r>
              <a:rPr lang="pt-BR" dirty="0" smtClean="0"/>
              <a:t>periódicas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Busca ativa as usuárias</a:t>
            </a:r>
            <a:r>
              <a:rPr lang="pt-BR" dirty="0" smtClean="0"/>
              <a:t>;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Agendamento prévio para as consultas;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Prioridade </a:t>
            </a:r>
            <a:r>
              <a:rPr lang="pt-BR" dirty="0" smtClean="0"/>
              <a:t>no atendimento as gestantes;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Dialogo </a:t>
            </a:r>
            <a:r>
              <a:rPr lang="pt-BR" dirty="0" smtClean="0"/>
              <a:t>com a comunidade para explicar a importância dessa ação;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Dialogo </a:t>
            </a:r>
            <a:r>
              <a:rPr lang="pt-BR" dirty="0" smtClean="0"/>
              <a:t>permanente com as usuárias em busca de criticas construtivas que ajudem a melhorar o serviço.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35893"/>
              </p:ext>
            </p:extLst>
          </p:nvPr>
        </p:nvGraphicFramePr>
        <p:xfrm>
          <a:off x="539551" y="1860518"/>
          <a:ext cx="8178172" cy="4880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175"/>
                <a:gridCol w="433127"/>
                <a:gridCol w="407372"/>
                <a:gridCol w="407372"/>
                <a:gridCol w="407372"/>
                <a:gridCol w="407372"/>
                <a:gridCol w="407372"/>
                <a:gridCol w="407372"/>
                <a:gridCol w="407372"/>
                <a:gridCol w="407372"/>
                <a:gridCol w="407372"/>
                <a:gridCol w="407372"/>
                <a:gridCol w="407372"/>
                <a:gridCol w="216857"/>
                <a:gridCol w="225921"/>
              </a:tblGrid>
              <a:tr h="119513">
                <a:tc row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Atividades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Semanas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1382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01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02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03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04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05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06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07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08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09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10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11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12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367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Capacitação dos profissionais de saúde da UBS sobre o protocolo de atenção à saúde de Gestantes e Puérperas. 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5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Definir atribuições de cada membro da equipe, no desenvolvimento da ação programática.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068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Contato com líderes comunitários para informar sobre a importância da ação programática e sobre como ela deve ocorrer.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Atendimento clínico das Gestantes e Puérperas.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Cadastramento das Gestantes e Puérperas da área adstrita no programa. 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51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Capacitação dos ACS para realização de busca ativa de Gestantes e puérperas faltosos.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Busca ativa das Gestantes e Puérperas faltosos às consultas.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Ações de promoção à saúde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399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Atividade educativa com nutricionista.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47226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Grupo de gestantes.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2068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Visitas domiciliares das pacientes Gestantes e Puérperas que se encontram impossibilitadas de comparecer à UBS.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Reunião da equipe para planejamento e avaliação da ação programática.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15514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Elaborar e fixar cartazes sobre Pré-natal e Puerpério.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5531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Monitoramento do exame clínico, exames complementares e do acesso às medicações da farmácia básica.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27655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Registro das informações.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58151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Monitoramento da intervenção.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>
                          <a:effectLst/>
                        </a:rPr>
                        <a:t> </a:t>
                      </a:r>
                      <a:endParaRPr lang="pt-BR" sz="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600" dirty="0">
                          <a:effectLst/>
                        </a:rPr>
                        <a:t> </a:t>
                      </a:r>
                      <a:endParaRPr lang="pt-BR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562" marR="34562" marT="0" marB="0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ultiplicar 4"/>
          <p:cNvSpPr/>
          <p:nvPr/>
        </p:nvSpPr>
        <p:spPr>
          <a:xfrm>
            <a:off x="3779912" y="2214475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Multiplicar 5"/>
          <p:cNvSpPr/>
          <p:nvPr/>
        </p:nvSpPr>
        <p:spPr>
          <a:xfrm>
            <a:off x="3779912" y="25599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Multiplicar 6"/>
          <p:cNvSpPr/>
          <p:nvPr/>
        </p:nvSpPr>
        <p:spPr>
          <a:xfrm>
            <a:off x="3779912" y="29249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Multiplicar 7"/>
          <p:cNvSpPr/>
          <p:nvPr/>
        </p:nvSpPr>
        <p:spPr>
          <a:xfrm>
            <a:off x="5436096" y="29249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Multiplicar 8"/>
          <p:cNvSpPr/>
          <p:nvPr/>
        </p:nvSpPr>
        <p:spPr>
          <a:xfrm>
            <a:off x="7092280" y="29254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Multiplicar 9"/>
          <p:cNvSpPr/>
          <p:nvPr/>
        </p:nvSpPr>
        <p:spPr>
          <a:xfrm>
            <a:off x="3783707" y="317959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Multiplicar 10"/>
          <p:cNvSpPr/>
          <p:nvPr/>
        </p:nvSpPr>
        <p:spPr>
          <a:xfrm>
            <a:off x="4267880" y="317959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Multiplicar 11"/>
          <p:cNvSpPr/>
          <p:nvPr/>
        </p:nvSpPr>
        <p:spPr>
          <a:xfrm>
            <a:off x="4644241" y="319262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Multiplicar 12"/>
          <p:cNvSpPr/>
          <p:nvPr/>
        </p:nvSpPr>
        <p:spPr>
          <a:xfrm>
            <a:off x="5008076" y="31936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Multiplicar 13"/>
          <p:cNvSpPr/>
          <p:nvPr/>
        </p:nvSpPr>
        <p:spPr>
          <a:xfrm>
            <a:off x="5442459" y="31936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Multiplicar 14"/>
          <p:cNvSpPr/>
          <p:nvPr/>
        </p:nvSpPr>
        <p:spPr>
          <a:xfrm>
            <a:off x="5868144" y="319466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Multiplicar 15"/>
          <p:cNvSpPr/>
          <p:nvPr/>
        </p:nvSpPr>
        <p:spPr>
          <a:xfrm>
            <a:off x="6225816" y="32082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Multiplicar 16"/>
          <p:cNvSpPr/>
          <p:nvPr/>
        </p:nvSpPr>
        <p:spPr>
          <a:xfrm>
            <a:off x="6717346" y="32217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Multiplicar 17"/>
          <p:cNvSpPr/>
          <p:nvPr/>
        </p:nvSpPr>
        <p:spPr>
          <a:xfrm>
            <a:off x="7077386" y="32222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Multiplicar 18"/>
          <p:cNvSpPr/>
          <p:nvPr/>
        </p:nvSpPr>
        <p:spPr>
          <a:xfrm>
            <a:off x="7456115" y="32358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Multiplicar 19"/>
          <p:cNvSpPr/>
          <p:nvPr/>
        </p:nvSpPr>
        <p:spPr>
          <a:xfrm>
            <a:off x="7884368" y="32358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Multiplicar 20"/>
          <p:cNvSpPr/>
          <p:nvPr/>
        </p:nvSpPr>
        <p:spPr>
          <a:xfrm>
            <a:off x="8250771" y="32217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Multiplicar 21"/>
          <p:cNvSpPr/>
          <p:nvPr/>
        </p:nvSpPr>
        <p:spPr>
          <a:xfrm>
            <a:off x="3787502" y="34508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Multiplicar 22"/>
          <p:cNvSpPr/>
          <p:nvPr/>
        </p:nvSpPr>
        <p:spPr>
          <a:xfrm>
            <a:off x="4269307" y="34503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Multiplicar 23"/>
          <p:cNvSpPr/>
          <p:nvPr/>
        </p:nvSpPr>
        <p:spPr>
          <a:xfrm>
            <a:off x="4648036" y="34644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Multiplicar 24"/>
          <p:cNvSpPr/>
          <p:nvPr/>
        </p:nvSpPr>
        <p:spPr>
          <a:xfrm>
            <a:off x="5008076" y="34503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Multiplicar 25"/>
          <p:cNvSpPr/>
          <p:nvPr/>
        </p:nvSpPr>
        <p:spPr>
          <a:xfrm>
            <a:off x="5452417" y="346543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Multiplicar 26"/>
          <p:cNvSpPr/>
          <p:nvPr/>
        </p:nvSpPr>
        <p:spPr>
          <a:xfrm>
            <a:off x="5868144" y="342683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Multiplicar 27"/>
          <p:cNvSpPr/>
          <p:nvPr/>
        </p:nvSpPr>
        <p:spPr>
          <a:xfrm>
            <a:off x="6228184" y="34508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Multiplicar 28"/>
          <p:cNvSpPr/>
          <p:nvPr/>
        </p:nvSpPr>
        <p:spPr>
          <a:xfrm>
            <a:off x="6693721" y="34508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Multiplicar 29"/>
          <p:cNvSpPr/>
          <p:nvPr/>
        </p:nvSpPr>
        <p:spPr>
          <a:xfrm>
            <a:off x="7060124" y="346543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Multiplicar 30"/>
          <p:cNvSpPr/>
          <p:nvPr/>
        </p:nvSpPr>
        <p:spPr>
          <a:xfrm>
            <a:off x="7457542" y="346593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Multiplicar 31"/>
          <p:cNvSpPr/>
          <p:nvPr/>
        </p:nvSpPr>
        <p:spPr>
          <a:xfrm>
            <a:off x="7890731" y="347948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Multiplicar 32"/>
          <p:cNvSpPr/>
          <p:nvPr/>
        </p:nvSpPr>
        <p:spPr>
          <a:xfrm>
            <a:off x="8250771" y="343883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Multiplicar 33"/>
          <p:cNvSpPr/>
          <p:nvPr/>
        </p:nvSpPr>
        <p:spPr>
          <a:xfrm>
            <a:off x="3793865" y="373778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Multiplicar 34"/>
          <p:cNvSpPr/>
          <p:nvPr/>
        </p:nvSpPr>
        <p:spPr>
          <a:xfrm>
            <a:off x="3793865" y="396638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Multiplicar 35"/>
          <p:cNvSpPr/>
          <p:nvPr/>
        </p:nvSpPr>
        <p:spPr>
          <a:xfrm>
            <a:off x="4259068" y="396638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Multiplicar 36"/>
          <p:cNvSpPr/>
          <p:nvPr/>
        </p:nvSpPr>
        <p:spPr>
          <a:xfrm>
            <a:off x="4648036" y="396638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Multiplicar 37"/>
          <p:cNvSpPr/>
          <p:nvPr/>
        </p:nvSpPr>
        <p:spPr>
          <a:xfrm>
            <a:off x="5004281" y="39794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Multiplicar 38"/>
          <p:cNvSpPr/>
          <p:nvPr/>
        </p:nvSpPr>
        <p:spPr>
          <a:xfrm>
            <a:off x="5443686" y="3992958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Multiplicar 39"/>
          <p:cNvSpPr/>
          <p:nvPr/>
        </p:nvSpPr>
        <p:spPr>
          <a:xfrm>
            <a:off x="5874507" y="399398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Multiplicar 40"/>
          <p:cNvSpPr/>
          <p:nvPr/>
        </p:nvSpPr>
        <p:spPr>
          <a:xfrm>
            <a:off x="6263394" y="4007528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Multiplicar 41"/>
          <p:cNvSpPr/>
          <p:nvPr/>
        </p:nvSpPr>
        <p:spPr>
          <a:xfrm>
            <a:off x="6693721" y="399500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Multiplicar 42"/>
          <p:cNvSpPr/>
          <p:nvPr/>
        </p:nvSpPr>
        <p:spPr>
          <a:xfrm>
            <a:off x="7060124" y="399500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Multiplicar 43"/>
          <p:cNvSpPr/>
          <p:nvPr/>
        </p:nvSpPr>
        <p:spPr>
          <a:xfrm>
            <a:off x="7457542" y="4007528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Multiplicar 44"/>
          <p:cNvSpPr/>
          <p:nvPr/>
        </p:nvSpPr>
        <p:spPr>
          <a:xfrm>
            <a:off x="7884368" y="402055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Multiplicar 45"/>
          <p:cNvSpPr/>
          <p:nvPr/>
        </p:nvSpPr>
        <p:spPr>
          <a:xfrm>
            <a:off x="8279618" y="402105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Multiplicar 46"/>
          <p:cNvSpPr/>
          <p:nvPr/>
        </p:nvSpPr>
        <p:spPr>
          <a:xfrm>
            <a:off x="5024397" y="42080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Multiplicar 47"/>
          <p:cNvSpPr/>
          <p:nvPr/>
        </p:nvSpPr>
        <p:spPr>
          <a:xfrm>
            <a:off x="6687558" y="424965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Multiplicar 48"/>
          <p:cNvSpPr/>
          <p:nvPr/>
        </p:nvSpPr>
        <p:spPr>
          <a:xfrm>
            <a:off x="8279618" y="4221558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Multiplicar 49"/>
          <p:cNvSpPr/>
          <p:nvPr/>
        </p:nvSpPr>
        <p:spPr>
          <a:xfrm>
            <a:off x="4629347" y="436395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Multiplicar 50"/>
          <p:cNvSpPr/>
          <p:nvPr/>
        </p:nvSpPr>
        <p:spPr>
          <a:xfrm>
            <a:off x="6687558" y="44366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Multiplicar 51"/>
          <p:cNvSpPr/>
          <p:nvPr/>
        </p:nvSpPr>
        <p:spPr>
          <a:xfrm>
            <a:off x="5028192" y="455193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Multiplicar 52"/>
          <p:cNvSpPr/>
          <p:nvPr/>
        </p:nvSpPr>
        <p:spPr>
          <a:xfrm>
            <a:off x="7463905" y="455091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Multiplicar 53"/>
          <p:cNvSpPr/>
          <p:nvPr/>
        </p:nvSpPr>
        <p:spPr>
          <a:xfrm>
            <a:off x="4648036" y="486916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Multiplicar 54"/>
          <p:cNvSpPr/>
          <p:nvPr/>
        </p:nvSpPr>
        <p:spPr>
          <a:xfrm>
            <a:off x="5812457" y="486916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Multiplicar 55"/>
          <p:cNvSpPr/>
          <p:nvPr/>
        </p:nvSpPr>
        <p:spPr>
          <a:xfrm>
            <a:off x="7063919" y="487018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Multiplicar 56"/>
          <p:cNvSpPr/>
          <p:nvPr/>
        </p:nvSpPr>
        <p:spPr>
          <a:xfrm>
            <a:off x="8279618" y="487018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Multiplicar 57"/>
          <p:cNvSpPr/>
          <p:nvPr/>
        </p:nvSpPr>
        <p:spPr>
          <a:xfrm>
            <a:off x="5008076" y="5175460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9" name="Multiplicar 58"/>
          <p:cNvSpPr/>
          <p:nvPr/>
        </p:nvSpPr>
        <p:spPr>
          <a:xfrm>
            <a:off x="6238342" y="518034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0" name="Multiplicar 59"/>
          <p:cNvSpPr/>
          <p:nvPr/>
        </p:nvSpPr>
        <p:spPr>
          <a:xfrm>
            <a:off x="7875637" y="516343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1" name="Multiplicar 60"/>
          <p:cNvSpPr/>
          <p:nvPr/>
        </p:nvSpPr>
        <p:spPr>
          <a:xfrm>
            <a:off x="3800228" y="5428818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Multiplicar 61"/>
          <p:cNvSpPr/>
          <p:nvPr/>
        </p:nvSpPr>
        <p:spPr>
          <a:xfrm>
            <a:off x="4259068" y="54418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Multiplicar 62"/>
          <p:cNvSpPr/>
          <p:nvPr/>
        </p:nvSpPr>
        <p:spPr>
          <a:xfrm>
            <a:off x="4619108" y="544184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4" name="Multiplicar 63"/>
          <p:cNvSpPr/>
          <p:nvPr/>
        </p:nvSpPr>
        <p:spPr>
          <a:xfrm>
            <a:off x="5008076" y="54553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5" name="Multiplicar 64"/>
          <p:cNvSpPr/>
          <p:nvPr/>
        </p:nvSpPr>
        <p:spPr>
          <a:xfrm>
            <a:off x="5436096" y="54564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6" name="Multiplicar 65"/>
          <p:cNvSpPr/>
          <p:nvPr/>
        </p:nvSpPr>
        <p:spPr>
          <a:xfrm>
            <a:off x="5818820" y="54699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7" name="Multiplicar 66"/>
          <p:cNvSpPr/>
          <p:nvPr/>
        </p:nvSpPr>
        <p:spPr>
          <a:xfrm>
            <a:off x="6225816" y="546996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8" name="Multiplicar 67"/>
          <p:cNvSpPr/>
          <p:nvPr/>
        </p:nvSpPr>
        <p:spPr>
          <a:xfrm>
            <a:off x="6676659" y="54746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9" name="Multiplicar 68"/>
          <p:cNvSpPr/>
          <p:nvPr/>
        </p:nvSpPr>
        <p:spPr>
          <a:xfrm>
            <a:off x="7099129" y="54746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0" name="Multiplicar 69"/>
          <p:cNvSpPr/>
          <p:nvPr/>
        </p:nvSpPr>
        <p:spPr>
          <a:xfrm>
            <a:off x="7478799" y="54746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1" name="Multiplicar 70"/>
          <p:cNvSpPr/>
          <p:nvPr/>
        </p:nvSpPr>
        <p:spPr>
          <a:xfrm>
            <a:off x="7884368" y="54746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2" name="Multiplicar 71"/>
          <p:cNvSpPr/>
          <p:nvPr/>
        </p:nvSpPr>
        <p:spPr>
          <a:xfrm>
            <a:off x="8283413" y="547461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Multiplicar 72"/>
          <p:cNvSpPr/>
          <p:nvPr/>
        </p:nvSpPr>
        <p:spPr>
          <a:xfrm>
            <a:off x="4259068" y="580526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4" name="Multiplicar 73"/>
          <p:cNvSpPr/>
          <p:nvPr/>
        </p:nvSpPr>
        <p:spPr>
          <a:xfrm>
            <a:off x="5818820" y="580628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Multiplicar 74"/>
          <p:cNvSpPr/>
          <p:nvPr/>
        </p:nvSpPr>
        <p:spPr>
          <a:xfrm>
            <a:off x="4982943" y="580526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6" name="Multiplicar 75"/>
          <p:cNvSpPr/>
          <p:nvPr/>
        </p:nvSpPr>
        <p:spPr>
          <a:xfrm>
            <a:off x="6676659" y="580628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7" name="Multiplicar 76"/>
          <p:cNvSpPr/>
          <p:nvPr/>
        </p:nvSpPr>
        <p:spPr>
          <a:xfrm>
            <a:off x="7485162" y="580628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8" name="Multiplicar 77"/>
          <p:cNvSpPr/>
          <p:nvPr/>
        </p:nvSpPr>
        <p:spPr>
          <a:xfrm>
            <a:off x="8287208" y="580628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9" name="Multiplicar 78"/>
          <p:cNvSpPr/>
          <p:nvPr/>
        </p:nvSpPr>
        <p:spPr>
          <a:xfrm>
            <a:off x="3806591" y="6165304"/>
            <a:ext cx="360040" cy="19308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0" name="Multiplicar 79"/>
          <p:cNvSpPr/>
          <p:nvPr/>
        </p:nvSpPr>
        <p:spPr>
          <a:xfrm>
            <a:off x="4259068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1" name="Multiplicar 80"/>
          <p:cNvSpPr/>
          <p:nvPr/>
        </p:nvSpPr>
        <p:spPr>
          <a:xfrm>
            <a:off x="4620616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2" name="Multiplicar 81"/>
          <p:cNvSpPr/>
          <p:nvPr/>
        </p:nvSpPr>
        <p:spPr>
          <a:xfrm>
            <a:off x="4995750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Multiplicar 82"/>
          <p:cNvSpPr/>
          <p:nvPr/>
        </p:nvSpPr>
        <p:spPr>
          <a:xfrm>
            <a:off x="5436096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4" name="Multiplicar 83"/>
          <p:cNvSpPr/>
          <p:nvPr/>
        </p:nvSpPr>
        <p:spPr>
          <a:xfrm>
            <a:off x="5857045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5" name="Multiplicar 84"/>
          <p:cNvSpPr/>
          <p:nvPr/>
        </p:nvSpPr>
        <p:spPr>
          <a:xfrm>
            <a:off x="6267189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6" name="Multiplicar 85"/>
          <p:cNvSpPr/>
          <p:nvPr/>
        </p:nvSpPr>
        <p:spPr>
          <a:xfrm>
            <a:off x="6687558" y="617885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Multiplicar 86"/>
          <p:cNvSpPr/>
          <p:nvPr/>
        </p:nvSpPr>
        <p:spPr>
          <a:xfrm>
            <a:off x="7063919" y="617885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8" name="Multiplicar 87"/>
          <p:cNvSpPr/>
          <p:nvPr/>
        </p:nvSpPr>
        <p:spPr>
          <a:xfrm>
            <a:off x="7452320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Multiplicar 88"/>
          <p:cNvSpPr/>
          <p:nvPr/>
        </p:nvSpPr>
        <p:spPr>
          <a:xfrm>
            <a:off x="7890731" y="6165304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Multiplicar 89"/>
          <p:cNvSpPr/>
          <p:nvPr/>
        </p:nvSpPr>
        <p:spPr>
          <a:xfrm>
            <a:off x="8287208" y="6147547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Multiplicar 90"/>
          <p:cNvSpPr/>
          <p:nvPr/>
        </p:nvSpPr>
        <p:spPr>
          <a:xfrm>
            <a:off x="4259068" y="6436946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2" name="Multiplicar 91"/>
          <p:cNvSpPr/>
          <p:nvPr/>
        </p:nvSpPr>
        <p:spPr>
          <a:xfrm>
            <a:off x="5077236" y="64648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3" name="Multiplicar 92"/>
          <p:cNvSpPr/>
          <p:nvPr/>
        </p:nvSpPr>
        <p:spPr>
          <a:xfrm>
            <a:off x="5857045" y="64648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Multiplicar 93"/>
          <p:cNvSpPr/>
          <p:nvPr/>
        </p:nvSpPr>
        <p:spPr>
          <a:xfrm>
            <a:off x="6676659" y="64648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5" name="Multiplicar 94"/>
          <p:cNvSpPr/>
          <p:nvPr/>
        </p:nvSpPr>
        <p:spPr>
          <a:xfrm>
            <a:off x="7485162" y="64648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6" name="Multiplicar 95"/>
          <p:cNvSpPr/>
          <p:nvPr/>
        </p:nvSpPr>
        <p:spPr>
          <a:xfrm>
            <a:off x="8267092" y="6464892"/>
            <a:ext cx="360040" cy="2286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30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/>
              <a:t>Meta 1:</a:t>
            </a:r>
            <a:r>
              <a:rPr lang="pt-BR" sz="2000" dirty="0"/>
              <a:t> Ampliar a cobertura das gestantes residentes na área de abrangência da unidade de saúde que frequentam o programa de pré-natal na unidade de saúde para 100%</a:t>
            </a:r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solidFill>
                  <a:schemeClr val="accent1"/>
                </a:solidFill>
              </a:rPr>
              <a:t>No primeiro mês cadastramos </a:t>
            </a:r>
            <a:r>
              <a:rPr lang="pt-BR" sz="1800" dirty="0" smtClean="0">
                <a:solidFill>
                  <a:schemeClr val="accent1"/>
                </a:solidFill>
              </a:rPr>
              <a:t>12</a:t>
            </a:r>
            <a:r>
              <a:rPr lang="pt-BR" sz="1800" dirty="0" smtClean="0">
                <a:solidFill>
                  <a:schemeClr val="accent1"/>
                </a:solidFill>
              </a:rPr>
              <a:t> </a:t>
            </a:r>
            <a:r>
              <a:rPr lang="pt-BR" sz="1800" dirty="0" smtClean="0">
                <a:solidFill>
                  <a:schemeClr val="accent1"/>
                </a:solidFill>
              </a:rPr>
              <a:t>gestantes, no segundo </a:t>
            </a:r>
            <a:r>
              <a:rPr lang="pt-BR" sz="1800" dirty="0" smtClean="0">
                <a:solidFill>
                  <a:schemeClr val="accent1"/>
                </a:solidFill>
              </a:rPr>
              <a:t>15</a:t>
            </a:r>
            <a:r>
              <a:rPr lang="pt-BR" sz="1800" dirty="0" smtClean="0">
                <a:solidFill>
                  <a:schemeClr val="accent1"/>
                </a:solidFill>
              </a:rPr>
              <a:t> </a:t>
            </a:r>
            <a:r>
              <a:rPr lang="pt-BR" sz="1800" dirty="0" smtClean="0">
                <a:solidFill>
                  <a:schemeClr val="accent1"/>
                </a:solidFill>
              </a:rPr>
              <a:t>e no terceiro </a:t>
            </a:r>
            <a:r>
              <a:rPr lang="pt-BR" sz="1800" dirty="0" smtClean="0">
                <a:solidFill>
                  <a:schemeClr val="accent1"/>
                </a:solidFill>
              </a:rPr>
              <a:t>17</a:t>
            </a:r>
            <a:endParaRPr lang="pt-BR" sz="1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2098241"/>
              </p:ext>
            </p:extLst>
          </p:nvPr>
        </p:nvGraphicFramePr>
        <p:xfrm>
          <a:off x="1763688" y="3429000"/>
          <a:ext cx="5300464" cy="3089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/>
              <a:t>Meta 2:</a:t>
            </a:r>
            <a:r>
              <a:rPr lang="pt-BR" sz="2000" dirty="0"/>
              <a:t> Garantir a captação de </a:t>
            </a:r>
            <a:r>
              <a:rPr lang="pt-BR" sz="2000" dirty="0" smtClean="0"/>
              <a:t>100</a:t>
            </a:r>
            <a:r>
              <a:rPr lang="pt-BR" sz="2000" dirty="0"/>
              <a:t>% das gestantes residentes na área de abrangência da unidade de saúde no primeiro trimestre de </a:t>
            </a:r>
            <a:r>
              <a:rPr lang="pt-BR" sz="2000" dirty="0" smtClean="0"/>
              <a:t>gestação.</a:t>
            </a:r>
            <a:endParaRPr lang="pt-BR" sz="2000" dirty="0"/>
          </a:p>
          <a:p>
            <a:pPr>
              <a:buFont typeface="Wingdings" pitchFamily="2" charset="2"/>
              <a:buChar char="Ø"/>
            </a:pPr>
            <a:r>
              <a:rPr lang="pt-BR" sz="1800" dirty="0" smtClean="0">
                <a:solidFill>
                  <a:schemeClr val="accent1"/>
                </a:solidFill>
              </a:rPr>
              <a:t> </a:t>
            </a:r>
            <a:r>
              <a:rPr lang="pt-BR" sz="1800" dirty="0">
                <a:solidFill>
                  <a:schemeClr val="accent1"/>
                </a:solidFill>
              </a:rPr>
              <a:t>H</a:t>
            </a:r>
            <a:r>
              <a:rPr lang="pt-BR" sz="1800" dirty="0" smtClean="0">
                <a:solidFill>
                  <a:schemeClr val="accent1"/>
                </a:solidFill>
              </a:rPr>
              <a:t>ouve </a:t>
            </a:r>
            <a:r>
              <a:rPr lang="pt-BR" sz="1800" dirty="0" smtClean="0">
                <a:solidFill>
                  <a:schemeClr val="accent1"/>
                </a:solidFill>
              </a:rPr>
              <a:t>dificuldades que são próprias da localidade.</a:t>
            </a:r>
            <a:endParaRPr lang="pt-BR" sz="1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4242356"/>
              </p:ext>
            </p:extLst>
          </p:nvPr>
        </p:nvGraphicFramePr>
        <p:xfrm>
          <a:off x="1259632" y="3068960"/>
          <a:ext cx="5732512" cy="31996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/>
              <a:t>Meta 3:</a:t>
            </a:r>
            <a:r>
              <a:rPr lang="pt-BR" sz="2000" dirty="0" smtClean="0"/>
              <a:t> </a:t>
            </a:r>
            <a:r>
              <a:rPr lang="pt-BR" sz="2000" dirty="0"/>
              <a:t>Realizar pelo menos um exame ginecológico por trimestre em </a:t>
            </a:r>
            <a:r>
              <a:rPr lang="pt-BR" sz="2000" dirty="0" smtClean="0"/>
              <a:t>100</a:t>
            </a:r>
            <a:r>
              <a:rPr lang="pt-BR" sz="2000" dirty="0"/>
              <a:t>% das gestantes durante o pré-natal.</a:t>
            </a:r>
          </a:p>
          <a:p>
            <a:r>
              <a:rPr lang="pt-BR" sz="2000" dirty="0" smtClean="0">
                <a:solidFill>
                  <a:schemeClr val="accent1"/>
                </a:solidFill>
              </a:rPr>
              <a:t>Meta difícil de ser atingida nas primeiras semanas devido a resistência de algumas usuárias em realizar o exame.</a:t>
            </a:r>
            <a:endParaRPr lang="pt-BR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8838446"/>
              </p:ext>
            </p:extLst>
          </p:nvPr>
        </p:nvGraphicFramePr>
        <p:xfrm>
          <a:off x="1691680" y="3501008"/>
          <a:ext cx="5386189" cy="3224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4:</a:t>
            </a:r>
            <a:r>
              <a:rPr lang="pt-BR" sz="2400" dirty="0" smtClean="0"/>
              <a:t> </a:t>
            </a:r>
            <a:r>
              <a:rPr lang="pt-BR" sz="2000" dirty="0"/>
              <a:t>Realizar pelo menos um exame das mamas em 50% das gestantes durante o pré-natal</a:t>
            </a:r>
            <a:r>
              <a:rPr lang="pt-BR" sz="2000" dirty="0" smtClean="0"/>
              <a:t>.</a:t>
            </a:r>
          </a:p>
          <a:p>
            <a:r>
              <a:rPr lang="pt-BR" sz="2000" dirty="0">
                <a:solidFill>
                  <a:schemeClr val="accent1"/>
                </a:solidFill>
              </a:rPr>
              <a:t>Evolução progressiva durante a intervenção. </a:t>
            </a:r>
          </a:p>
          <a:p>
            <a:endParaRPr lang="pt-BR" sz="20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5429800"/>
              </p:ext>
            </p:extLst>
          </p:nvPr>
        </p:nvGraphicFramePr>
        <p:xfrm>
          <a:off x="1403648" y="3140968"/>
          <a:ext cx="5516488" cy="3113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Importância da ação</a:t>
            </a:r>
            <a:r>
              <a:rPr lang="pt-BR" b="1" dirty="0"/>
              <a:t> </a:t>
            </a:r>
            <a:r>
              <a:rPr lang="pt-BR" b="1" dirty="0" smtClean="0"/>
              <a:t>programática:</a:t>
            </a:r>
          </a:p>
          <a:p>
            <a:r>
              <a:rPr lang="pt-BR" dirty="0" smtClean="0"/>
              <a:t>Qualificar a atenção ao pré-natal e </a:t>
            </a:r>
            <a:r>
              <a:rPr lang="pt-BR" dirty="0" smtClean="0"/>
              <a:t>puerpério</a:t>
            </a:r>
            <a:r>
              <a:rPr lang="pt-BR" dirty="0" smtClean="0"/>
              <a:t>;</a:t>
            </a:r>
          </a:p>
          <a:p>
            <a:pPr algn="just"/>
            <a:r>
              <a:rPr lang="pt-BR" dirty="0" smtClean="0"/>
              <a:t>Melhorar o acolhimento e a adesão das usuárias ao programa;</a:t>
            </a:r>
          </a:p>
          <a:p>
            <a:r>
              <a:rPr lang="pt-BR" dirty="0" smtClean="0"/>
              <a:t>Capacitar a equipe de saúde;</a:t>
            </a:r>
          </a:p>
          <a:p>
            <a:pPr algn="just"/>
            <a:r>
              <a:rPr lang="pt-BR" dirty="0" smtClean="0"/>
              <a:t>Melhorar o serviço prestado pela equipe a toda população.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Meta 5:</a:t>
            </a:r>
            <a:r>
              <a:rPr lang="pt-BR" sz="2000" dirty="0" smtClean="0"/>
              <a:t> Realizar </a:t>
            </a:r>
            <a:r>
              <a:rPr lang="pt-BR" sz="2000" dirty="0" smtClean="0"/>
              <a:t>em </a:t>
            </a:r>
            <a:r>
              <a:rPr lang="pt-BR" sz="2000" dirty="0" smtClean="0"/>
              <a:t>100% das gestantes </a:t>
            </a:r>
            <a:r>
              <a:rPr lang="pt-BR" sz="2000" dirty="0" smtClean="0"/>
              <a:t>a solicitação de exames laboratoriais conforme protocolo.</a:t>
            </a:r>
            <a:endParaRPr lang="pt-BR" sz="2000" dirty="0" smtClean="0"/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solidFill>
                  <a:schemeClr val="accent1"/>
                </a:solidFill>
              </a:rPr>
              <a:t>Exames em dia mesmo antes no inicio da intervenção </a:t>
            </a:r>
            <a:endParaRPr lang="pt-BR" sz="1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5088297"/>
              </p:ext>
            </p:extLst>
          </p:nvPr>
        </p:nvGraphicFramePr>
        <p:xfrm>
          <a:off x="1331640" y="2996952"/>
          <a:ext cx="5588496" cy="3366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Meta 6:</a:t>
            </a:r>
            <a:r>
              <a:rPr lang="pt-BR" sz="2000" dirty="0" smtClean="0"/>
              <a:t> </a:t>
            </a:r>
            <a:r>
              <a:rPr lang="pt-BR" sz="2000" dirty="0"/>
              <a:t>G</a:t>
            </a:r>
            <a:r>
              <a:rPr lang="pt-BR" sz="2000" dirty="0" smtClean="0"/>
              <a:t>arantir a 100% das </a:t>
            </a:r>
            <a:r>
              <a:rPr lang="pt-BR" sz="2000" dirty="0"/>
              <a:t>G</a:t>
            </a:r>
            <a:r>
              <a:rPr lang="pt-BR" sz="2000" dirty="0" smtClean="0"/>
              <a:t>estantes a prescrição de ácido fólico e sulfato ferroso.</a:t>
            </a:r>
          </a:p>
          <a:p>
            <a:pPr>
              <a:buFont typeface="Wingdings" pitchFamily="2" charset="2"/>
              <a:buChar char="Ø"/>
            </a:pPr>
            <a:r>
              <a:rPr lang="pt-BR" sz="1800" dirty="0" smtClean="0">
                <a:solidFill>
                  <a:schemeClr val="accent1"/>
                </a:solidFill>
              </a:rPr>
              <a:t>P</a:t>
            </a:r>
            <a:r>
              <a:rPr lang="pt-BR" sz="1800" dirty="0" smtClean="0">
                <a:solidFill>
                  <a:schemeClr val="accent1"/>
                </a:solidFill>
              </a:rPr>
              <a:t>rescrição em dia antes da intervenção</a:t>
            </a:r>
            <a:endParaRPr lang="pt-BR" sz="18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905985"/>
              </p:ext>
            </p:extLst>
          </p:nvPr>
        </p:nvGraphicFramePr>
        <p:xfrm>
          <a:off x="1259632" y="3140968"/>
          <a:ext cx="5732512" cy="308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Meta 7:</a:t>
            </a:r>
            <a:r>
              <a:rPr lang="pt-BR" sz="2000" dirty="0" smtClean="0"/>
              <a:t> </a:t>
            </a:r>
            <a:r>
              <a:rPr lang="pt-BR" sz="2000" dirty="0"/>
              <a:t>G</a:t>
            </a:r>
            <a:r>
              <a:rPr lang="pt-BR" sz="2000" dirty="0" smtClean="0"/>
              <a:t>arantir a 100% das gestantes o esquema da vacinação antitetânica completo.</a:t>
            </a:r>
            <a:endParaRPr lang="pt-BR" sz="2000" dirty="0" smtClean="0"/>
          </a:p>
          <a:p>
            <a:pPr>
              <a:buFont typeface="Wingdings" pitchFamily="2" charset="2"/>
              <a:buChar char="v"/>
            </a:pPr>
            <a:r>
              <a:rPr lang="pt-BR" sz="1800" dirty="0" smtClean="0">
                <a:solidFill>
                  <a:schemeClr val="accent2"/>
                </a:solidFill>
              </a:rPr>
              <a:t>Realizado de rotina pela equipe da UBS</a:t>
            </a:r>
            <a:r>
              <a:rPr lang="pt-BR" sz="1800" dirty="0" smtClean="0">
                <a:solidFill>
                  <a:schemeClr val="accent2"/>
                </a:solidFill>
              </a:rPr>
              <a:t>. </a:t>
            </a:r>
            <a:endParaRPr lang="pt-BR" sz="18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4991651"/>
              </p:ext>
            </p:extLst>
          </p:nvPr>
        </p:nvGraphicFramePr>
        <p:xfrm>
          <a:off x="1403648" y="3140968"/>
          <a:ext cx="590465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b="1" dirty="0" smtClean="0"/>
              <a:t>Meta 8:</a:t>
            </a:r>
            <a:r>
              <a:rPr lang="pt-BR" sz="2000" dirty="0" smtClean="0"/>
              <a:t> </a:t>
            </a:r>
            <a:r>
              <a:rPr lang="pt-BR" sz="2000" dirty="0"/>
              <a:t>G</a:t>
            </a:r>
            <a:r>
              <a:rPr lang="pt-BR" sz="2000" dirty="0" smtClean="0"/>
              <a:t>arantir a 100% das gestantes a marcaç</a:t>
            </a:r>
            <a:r>
              <a:rPr lang="pt-BR" sz="2000" dirty="0" smtClean="0"/>
              <a:t>ão da primeira consulta odontológica</a:t>
            </a:r>
            <a:r>
              <a:rPr lang="pt-BR" sz="2000" dirty="0" smtClean="0"/>
              <a:t> </a:t>
            </a:r>
            <a:endParaRPr lang="pt-BR" sz="2000" dirty="0" smtClean="0"/>
          </a:p>
          <a:p>
            <a:pPr>
              <a:buFont typeface="Wingdings" pitchFamily="2" charset="2"/>
              <a:buChar char="ü"/>
            </a:pPr>
            <a:r>
              <a:rPr lang="pt-BR" sz="1800" dirty="0" smtClean="0">
                <a:solidFill>
                  <a:schemeClr val="accent1"/>
                </a:solidFill>
              </a:rPr>
              <a:t>Atenção odontológica prejudicado  pela negligência da gestão municipal </a:t>
            </a:r>
            <a:endParaRPr lang="pt-BR" sz="18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5973170"/>
              </p:ext>
            </p:extLst>
          </p:nvPr>
        </p:nvGraphicFramePr>
        <p:xfrm>
          <a:off x="1547664" y="3068960"/>
          <a:ext cx="5372472" cy="320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1" dirty="0" smtClean="0"/>
              <a:t>Meta 9</a:t>
            </a:r>
            <a:r>
              <a:rPr lang="pt-BR" b="1" dirty="0" smtClean="0"/>
              <a:t>:</a:t>
            </a:r>
            <a:r>
              <a:rPr lang="pt-BR" sz="2800" dirty="0"/>
              <a:t> </a:t>
            </a:r>
            <a:r>
              <a:rPr lang="pt-BR" dirty="0"/>
              <a:t>Garantir a 100% das gestantes a solicitação de sorologia para hepatite B (HBsAg</a:t>
            </a:r>
            <a:r>
              <a:rPr lang="pt-BR" dirty="0" smtClean="0"/>
              <a:t>)</a:t>
            </a:r>
            <a:r>
              <a:rPr lang="pt-BR" dirty="0" smtClean="0"/>
              <a:t>.</a:t>
            </a:r>
            <a:endParaRPr lang="pt-BR" dirty="0" smtClean="0"/>
          </a:p>
          <a:p>
            <a:pPr algn="just"/>
            <a:r>
              <a:rPr lang="pt-BR" b="1" dirty="0" smtClean="0"/>
              <a:t>Meta 10:</a:t>
            </a:r>
            <a:r>
              <a:rPr lang="pt-BR" dirty="0" smtClean="0"/>
              <a:t> </a:t>
            </a:r>
            <a:r>
              <a:rPr lang="pt-BR" dirty="0"/>
              <a:t>Manter registro na ficha espelho de pré-natal/vacinação em 100% das gestantes</a:t>
            </a:r>
            <a:r>
              <a:rPr lang="pt-BR" sz="2800" dirty="0"/>
              <a:t>.</a:t>
            </a:r>
          </a:p>
          <a:p>
            <a:pPr algn="just"/>
            <a:r>
              <a:rPr lang="pt-BR" b="1" dirty="0" smtClean="0"/>
              <a:t>Meta </a:t>
            </a:r>
            <a:r>
              <a:rPr lang="pt-BR" b="1" dirty="0" smtClean="0"/>
              <a:t>11:</a:t>
            </a:r>
            <a:r>
              <a:rPr lang="pt-BR" dirty="0" smtClean="0"/>
              <a:t> Garantir </a:t>
            </a:r>
            <a:r>
              <a:rPr lang="pt-BR" dirty="0" smtClean="0"/>
              <a:t>em </a:t>
            </a:r>
            <a:r>
              <a:rPr lang="pt-BR" dirty="0" smtClean="0"/>
              <a:t>100% das gestantes </a:t>
            </a:r>
            <a:r>
              <a:rPr lang="pt-BR" dirty="0" smtClean="0"/>
              <a:t>faltosas a busca ativa.</a:t>
            </a:r>
            <a:endParaRPr lang="pt-BR" dirty="0" smtClean="0"/>
          </a:p>
          <a:p>
            <a:pPr algn="just"/>
            <a:r>
              <a:rPr lang="pt-BR" b="1" dirty="0" smtClean="0"/>
              <a:t>Meta 12:</a:t>
            </a:r>
            <a:r>
              <a:rPr lang="pt-BR" dirty="0" smtClean="0"/>
              <a:t> Garantir a 100% das gestantes </a:t>
            </a:r>
            <a:r>
              <a:rPr lang="pt-BR" dirty="0" smtClean="0"/>
              <a:t>avaliação do risco gestacional.</a:t>
            </a:r>
          </a:p>
          <a:p>
            <a:pPr algn="just"/>
            <a:r>
              <a:rPr lang="pt-BR" b="1" dirty="0" smtClean="0"/>
              <a:t>Meta 13: </a:t>
            </a:r>
            <a:r>
              <a:rPr lang="pt-BR" dirty="0" smtClean="0"/>
              <a:t>Garantir a 100% das gestantes a orientação nutricional.</a:t>
            </a:r>
          </a:p>
          <a:p>
            <a:pPr algn="just"/>
            <a:r>
              <a:rPr lang="pt-BR" b="1" dirty="0" smtClean="0"/>
              <a:t>Meta 14: </a:t>
            </a:r>
            <a:r>
              <a:rPr lang="pt-BR" dirty="0" smtClean="0"/>
              <a:t>Garantir a 100% das gestantes orientação sobre aleitamento materno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15:</a:t>
            </a:r>
            <a:r>
              <a:rPr lang="pt-BR" sz="2400" dirty="0" smtClean="0"/>
              <a:t> </a:t>
            </a:r>
            <a:r>
              <a:rPr lang="pt-BR" sz="2400" dirty="0" smtClean="0"/>
              <a:t>Garantir a 100% das gestantes </a:t>
            </a:r>
            <a:r>
              <a:rPr lang="pt-BR" sz="2400" dirty="0" smtClean="0"/>
              <a:t>orientação sobre cuidados com recém-nascido.</a:t>
            </a:r>
            <a:endParaRPr lang="pt-BR" sz="2400" dirty="0" smtClean="0"/>
          </a:p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16:</a:t>
            </a:r>
            <a:r>
              <a:rPr lang="pt-BR" sz="2400" dirty="0" smtClean="0"/>
              <a:t> </a:t>
            </a:r>
            <a:r>
              <a:rPr lang="pt-BR" sz="2400" dirty="0" smtClean="0"/>
              <a:t>Garantir a 100% das gestantes </a:t>
            </a:r>
            <a:r>
              <a:rPr lang="pt-BR" sz="2400" dirty="0" smtClean="0"/>
              <a:t>orientação sobre a anticoncepção após o parto. </a:t>
            </a:r>
          </a:p>
          <a:p>
            <a:pPr algn="just"/>
            <a:r>
              <a:rPr lang="pt-BR" sz="2400" b="1" dirty="0" smtClean="0"/>
              <a:t>Meta 17:</a:t>
            </a:r>
            <a:r>
              <a:rPr lang="pt-BR" sz="2400" dirty="0" smtClean="0"/>
              <a:t> Garantir a 100% das gestantes orientação sobre os riscos do tabagismo e do uso de álcool e drogas na gestação.</a:t>
            </a:r>
          </a:p>
          <a:p>
            <a:pPr algn="just"/>
            <a:r>
              <a:rPr lang="pt-BR" sz="2400" b="1" dirty="0" smtClean="0"/>
              <a:t>Meta 18: </a:t>
            </a:r>
            <a:r>
              <a:rPr lang="pt-BR" sz="2400" dirty="0" smtClean="0"/>
              <a:t>Garantir a 100% das gestantes e puérperas orientação sobre higiene bucal.</a:t>
            </a:r>
          </a:p>
          <a:p>
            <a:pPr algn="just"/>
            <a:r>
              <a:rPr lang="pt-BR" sz="2400" b="1" dirty="0" smtClean="0"/>
              <a:t>Meta 19: </a:t>
            </a:r>
            <a:r>
              <a:rPr lang="pt-BR" sz="2400" dirty="0" smtClean="0"/>
              <a:t>Garantir a 100% avaliação da necessidade de atendimento odontológico. </a:t>
            </a:r>
            <a:endParaRPr lang="pt-BR" sz="2400" b="1" dirty="0" smtClean="0"/>
          </a:p>
          <a:p>
            <a:pPr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accent1"/>
                </a:solidFill>
              </a:rPr>
              <a:t>Todas as solicitações de exames atingimos as metas. Dificuldade na demora das sorologias e na não realização de alguns exames preconizados.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20:</a:t>
            </a:r>
            <a:r>
              <a:rPr lang="pt-BR" sz="2400" dirty="0" smtClean="0"/>
              <a:t> </a:t>
            </a:r>
            <a:r>
              <a:rPr lang="pt-BR" sz="2400" dirty="0"/>
              <a:t>G</a:t>
            </a:r>
            <a:r>
              <a:rPr lang="pt-BR" sz="2400" dirty="0" smtClean="0"/>
              <a:t>arantir a 100% das puérperas consultas até 42 dias após o parto.</a:t>
            </a:r>
            <a:endParaRPr lang="pt-BR" sz="2400" dirty="0" smtClean="0"/>
          </a:p>
          <a:p>
            <a:pPr algn="just">
              <a:buFont typeface="Wingdings" pitchFamily="2" charset="2"/>
              <a:buChar char="Ø"/>
            </a:pPr>
            <a:r>
              <a:rPr lang="pt-BR" sz="2000" dirty="0" smtClean="0">
                <a:solidFill>
                  <a:schemeClr val="accent1"/>
                </a:solidFill>
              </a:rPr>
              <a:t>Meta conquistado devido principalmente ao trabalho enfermeira da equipe que realizou visitas domiciliares àquelas usuárias que não puderam comparecer a unidade.</a:t>
            </a:r>
            <a:endParaRPr lang="pt-BR" sz="20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816473"/>
              </p:ext>
            </p:extLst>
          </p:nvPr>
        </p:nvGraphicFramePr>
        <p:xfrm>
          <a:off x="1763688" y="3717032"/>
          <a:ext cx="5228456" cy="2873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200" b="1" dirty="0" smtClean="0"/>
              <a:t>Meta 21:</a:t>
            </a:r>
            <a:r>
              <a:rPr lang="pt-BR" sz="2200" dirty="0" smtClean="0"/>
              <a:t> </a:t>
            </a:r>
            <a:r>
              <a:rPr lang="pt-BR" sz="2200" dirty="0" smtClean="0"/>
              <a:t>Realizar  em 100% das puérperas  </a:t>
            </a:r>
            <a:r>
              <a:rPr lang="pt-BR" sz="2200" dirty="0" smtClean="0"/>
              <a:t>o exame </a:t>
            </a:r>
            <a:r>
              <a:rPr lang="pt-BR" sz="2200" dirty="0" smtClean="0"/>
              <a:t>das mamas.</a:t>
            </a:r>
          </a:p>
          <a:p>
            <a:r>
              <a:rPr lang="pt-BR" sz="2200" b="1" dirty="0" smtClean="0"/>
              <a:t>Meta 22: </a:t>
            </a:r>
            <a:r>
              <a:rPr lang="pt-BR" sz="2200" dirty="0" smtClean="0"/>
              <a:t>Realizar em 100% das puérperas o exame do abdômen.</a:t>
            </a:r>
          </a:p>
          <a:p>
            <a:r>
              <a:rPr lang="pt-BR" sz="2200" b="1" dirty="0" smtClean="0"/>
              <a:t>Meta 23: </a:t>
            </a:r>
            <a:r>
              <a:rPr lang="pt-BR" sz="2200" dirty="0"/>
              <a:t>R</a:t>
            </a:r>
            <a:r>
              <a:rPr lang="pt-BR" sz="2200" dirty="0" smtClean="0"/>
              <a:t>ealizar em 100% das puérperas o exame ginecológico.</a:t>
            </a:r>
          </a:p>
          <a:p>
            <a:pPr algn="just"/>
            <a:r>
              <a:rPr lang="pt-BR" sz="2200" b="1" dirty="0" smtClean="0"/>
              <a:t>Meta 24: </a:t>
            </a:r>
            <a:r>
              <a:rPr lang="pt-BR" sz="2200" dirty="0" smtClean="0"/>
              <a:t>Realizar em 100% das puérperas avaliação do estado psíquico.</a:t>
            </a:r>
          </a:p>
          <a:p>
            <a:pPr algn="just"/>
            <a:r>
              <a:rPr lang="pt-BR" sz="2200" b="1" dirty="0" smtClean="0"/>
              <a:t>Meta 25: </a:t>
            </a:r>
            <a:r>
              <a:rPr lang="pt-BR" sz="2200" dirty="0" smtClean="0"/>
              <a:t>Realizar em 100% das puérperas avaliação para as intercorrências.</a:t>
            </a:r>
          </a:p>
          <a:p>
            <a:pPr marL="0" indent="0" algn="just">
              <a:buNone/>
            </a:pPr>
            <a:r>
              <a:rPr lang="pt-BR" sz="2200" b="1" dirty="0" smtClean="0">
                <a:solidFill>
                  <a:schemeClr val="bg2">
                    <a:lumMod val="50000"/>
                  </a:schemeClr>
                </a:solidFill>
              </a:rPr>
              <a:t>     </a:t>
            </a:r>
            <a:r>
              <a:rPr lang="pt-BR" sz="2200" b="1" dirty="0">
                <a:solidFill>
                  <a:schemeClr val="accent1"/>
                </a:solidFill>
              </a:rPr>
              <a:t>M</a:t>
            </a:r>
            <a:r>
              <a:rPr lang="pt-BR" sz="2200" b="1" dirty="0" smtClean="0">
                <a:solidFill>
                  <a:schemeClr val="accent1"/>
                </a:solidFill>
              </a:rPr>
              <a:t>etas atingidas devido ao trabalho em equipe, principalmente da enfermeira e ACS. </a:t>
            </a:r>
            <a:endParaRPr lang="pt-BR" sz="22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pt-BR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26:</a:t>
            </a:r>
            <a:r>
              <a:rPr lang="pt-BR" sz="2400" dirty="0" smtClean="0"/>
              <a:t> Garantir a 100% das puérperas prescrição de algum método anticoncepcional.</a:t>
            </a:r>
            <a:endParaRPr lang="pt-BR" sz="2400" dirty="0" smtClean="0"/>
          </a:p>
          <a:p>
            <a:pPr>
              <a:buFont typeface="Wingdings" pitchFamily="2" charset="2"/>
              <a:buChar char="Ø"/>
            </a:pPr>
            <a:endParaRPr lang="pt-BR" dirty="0" smtClean="0">
              <a:solidFill>
                <a:schemeClr val="accent1"/>
              </a:solidFill>
            </a:endParaRPr>
          </a:p>
          <a:p>
            <a:pPr>
              <a:buFont typeface="Wingdings" pitchFamily="2" charset="2"/>
              <a:buChar char="Ø"/>
            </a:pPr>
            <a:endParaRPr lang="pt-BR" dirty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chemeClr val="accent1"/>
                </a:solidFill>
              </a:rPr>
              <a:t>Resultado </a:t>
            </a:r>
            <a:r>
              <a:rPr lang="pt-BR" dirty="0" smtClean="0">
                <a:solidFill>
                  <a:schemeClr val="accent1"/>
                </a:solidFill>
              </a:rPr>
              <a:t>de 0% em todos os meses devido as puérperas estarem em aleitamento materno exclusivo e amenorreia.</a:t>
            </a:r>
            <a:endParaRPr lang="pt-B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27:</a:t>
            </a:r>
            <a:r>
              <a:rPr lang="pt-BR" sz="2400" dirty="0" smtClean="0"/>
              <a:t> Realizar a busca ativa em 100% das puérperas faltosas.</a:t>
            </a:r>
          </a:p>
          <a:p>
            <a:pPr algn="just"/>
            <a:r>
              <a:rPr lang="pt-BR" sz="2400" b="1" dirty="0" smtClean="0"/>
              <a:t>Meta 28:</a:t>
            </a:r>
            <a:r>
              <a:rPr lang="pt-BR" sz="2400" dirty="0" smtClean="0"/>
              <a:t> Garantir a 100% das puérperas o registro adequado.</a:t>
            </a:r>
          </a:p>
          <a:p>
            <a:pPr algn="just"/>
            <a:r>
              <a:rPr lang="pt-BR" sz="2400" b="1" dirty="0" smtClean="0"/>
              <a:t>Meta 29: </a:t>
            </a:r>
            <a:r>
              <a:rPr lang="pt-BR" sz="2400" dirty="0" smtClean="0"/>
              <a:t>Realizar em 100% das puérperas orientações sobre o cuidado com recém-nascido.</a:t>
            </a:r>
            <a:endParaRPr lang="pt-BR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accent1"/>
                </a:solidFill>
              </a:rPr>
              <a:t>Realizado por toda equipe enfatizando o trabalho da enfermeira na obtenção dos resultados propostos.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Caracterização de </a:t>
            </a:r>
            <a:r>
              <a:rPr lang="pt-BR" b="1" dirty="0" smtClean="0"/>
              <a:t>Coronel </a:t>
            </a:r>
            <a:r>
              <a:rPr lang="pt-BR" b="1" dirty="0"/>
              <a:t>E</a:t>
            </a:r>
            <a:r>
              <a:rPr lang="pt-BR" b="1" dirty="0" smtClean="0"/>
              <a:t>zequiel </a:t>
            </a:r>
            <a:r>
              <a:rPr lang="pt-BR" b="1" dirty="0" smtClean="0"/>
              <a:t>no RN:</a:t>
            </a:r>
          </a:p>
          <a:p>
            <a:r>
              <a:rPr lang="pt-BR" dirty="0" smtClean="0"/>
              <a:t>População de </a:t>
            </a:r>
            <a:r>
              <a:rPr lang="pt-BR" dirty="0" smtClean="0"/>
              <a:t>5.405</a:t>
            </a:r>
            <a:r>
              <a:rPr lang="pt-BR" dirty="0" smtClean="0"/>
              <a:t> </a:t>
            </a:r>
            <a:r>
              <a:rPr lang="pt-BR" dirty="0" smtClean="0"/>
              <a:t>habitantes (IBGE);</a:t>
            </a:r>
          </a:p>
          <a:p>
            <a:r>
              <a:rPr lang="pt-BR" dirty="0" smtClean="0"/>
              <a:t>IDH de 0,6;</a:t>
            </a:r>
          </a:p>
          <a:p>
            <a:r>
              <a:rPr lang="pt-BR" dirty="0" smtClean="0"/>
              <a:t>Distância </a:t>
            </a:r>
            <a:r>
              <a:rPr lang="pt-BR" dirty="0" smtClean="0"/>
              <a:t>de </a:t>
            </a:r>
            <a:r>
              <a:rPr lang="pt-BR" dirty="0" smtClean="0"/>
              <a:t>140</a:t>
            </a:r>
            <a:r>
              <a:rPr lang="pt-BR" dirty="0" smtClean="0"/>
              <a:t> </a:t>
            </a:r>
            <a:r>
              <a:rPr lang="pt-BR" dirty="0" smtClean="0"/>
              <a:t>KM </a:t>
            </a:r>
            <a:r>
              <a:rPr lang="pt-BR" dirty="0" smtClean="0"/>
              <a:t>até </a:t>
            </a:r>
            <a:r>
              <a:rPr lang="pt-BR" dirty="0" smtClean="0"/>
              <a:t>a capital;</a:t>
            </a:r>
          </a:p>
          <a:p>
            <a:r>
              <a:rPr lang="pt-BR" dirty="0" smtClean="0"/>
              <a:t>T</a:t>
            </a:r>
            <a:r>
              <a:rPr lang="pt-BR" dirty="0" smtClean="0"/>
              <a:t>rês e</a:t>
            </a:r>
            <a:r>
              <a:rPr lang="pt-BR" dirty="0" smtClean="0"/>
              <a:t>quipes </a:t>
            </a:r>
            <a:r>
              <a:rPr lang="pt-BR" dirty="0" smtClean="0"/>
              <a:t>de estratégia de Saúde da família;</a:t>
            </a:r>
          </a:p>
          <a:p>
            <a:r>
              <a:rPr lang="pt-BR" dirty="0" smtClean="0"/>
              <a:t>Uma unidade mista.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400" b="1" dirty="0" smtClean="0"/>
              <a:t>Meta </a:t>
            </a:r>
            <a:r>
              <a:rPr lang="pt-BR" sz="2400" b="1" dirty="0" smtClean="0"/>
              <a:t>30</a:t>
            </a:r>
            <a:r>
              <a:rPr lang="pt-BR" sz="2400" b="1" dirty="0" smtClean="0"/>
              <a:t>:</a:t>
            </a:r>
            <a:r>
              <a:rPr lang="pt-BR" sz="2400" dirty="0" smtClean="0"/>
              <a:t> Realizar em 100% das puérperas </a:t>
            </a:r>
            <a:r>
              <a:rPr lang="pt-BR" sz="2400" dirty="0" smtClean="0"/>
              <a:t>orientação sobre aleitamento materno.</a:t>
            </a:r>
          </a:p>
          <a:p>
            <a:pPr algn="just"/>
            <a:r>
              <a:rPr lang="pt-BR" sz="2400" b="1" dirty="0" smtClean="0"/>
              <a:t>Meta 31: </a:t>
            </a:r>
            <a:r>
              <a:rPr lang="pt-BR" sz="2400" dirty="0" smtClean="0"/>
              <a:t>Realizar em 100% das puérperas orientação sobre planejamento familiar</a:t>
            </a:r>
            <a:endParaRPr lang="pt-BR" sz="2400" b="1" dirty="0" smtClean="0"/>
          </a:p>
          <a:p>
            <a:pPr algn="just">
              <a:buFont typeface="Wingdings" pitchFamily="2" charset="2"/>
              <a:buChar char="ü"/>
            </a:pPr>
            <a:endParaRPr lang="pt-BR" sz="2400" dirty="0" smtClean="0">
              <a:solidFill>
                <a:schemeClr val="accent1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pt-BR" sz="2400" dirty="0" smtClean="0">
                <a:solidFill>
                  <a:schemeClr val="accent1"/>
                </a:solidFill>
              </a:rPr>
              <a:t>Todas as metas conquistadas devido ao comprometimento da equipe na busca dos objetivos a serem alcançados.</a:t>
            </a:r>
            <a:endParaRPr lang="pt-BR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Importância da intervenção para a equipe:</a:t>
            </a:r>
          </a:p>
          <a:p>
            <a:endParaRPr lang="pt-BR" dirty="0" smtClean="0"/>
          </a:p>
          <a:p>
            <a:r>
              <a:rPr lang="pt-BR" dirty="0" smtClean="0"/>
              <a:t>Aumento </a:t>
            </a:r>
            <a:r>
              <a:rPr lang="pt-BR" dirty="0" smtClean="0"/>
              <a:t>da interação e do trabalho em equipe;</a:t>
            </a:r>
          </a:p>
          <a:p>
            <a:endParaRPr lang="pt-BR" dirty="0" smtClean="0"/>
          </a:p>
          <a:p>
            <a:r>
              <a:rPr lang="pt-BR" dirty="0" smtClean="0"/>
              <a:t>Maior </a:t>
            </a:r>
            <a:r>
              <a:rPr lang="pt-BR" dirty="0" smtClean="0"/>
              <a:t>capacitação.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	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Importância da intervenção para o serviço: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Implantação </a:t>
            </a:r>
            <a:r>
              <a:rPr lang="pt-BR" dirty="0" smtClean="0"/>
              <a:t>de cronograma para atendimento a um grupo prioritário;</a:t>
            </a:r>
          </a:p>
          <a:p>
            <a:endParaRPr lang="pt-BR" dirty="0" smtClean="0"/>
          </a:p>
          <a:p>
            <a:r>
              <a:rPr lang="pt-BR" dirty="0" smtClean="0"/>
              <a:t>Qualificação </a:t>
            </a:r>
            <a:r>
              <a:rPr lang="pt-BR" dirty="0" smtClean="0"/>
              <a:t>da atenção ao pré-natal e </a:t>
            </a:r>
            <a:r>
              <a:rPr lang="pt-BR" dirty="0" smtClean="0"/>
              <a:t>puerpério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Importância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Importância da intervenção para a comunidade:</a:t>
            </a:r>
          </a:p>
          <a:p>
            <a:r>
              <a:rPr lang="pt-BR" dirty="0" smtClean="0"/>
              <a:t>Melhor serviço prestado aos usuários;</a:t>
            </a:r>
          </a:p>
          <a:p>
            <a:endParaRPr lang="pt-BR" dirty="0" smtClean="0"/>
          </a:p>
          <a:p>
            <a:pPr algn="just"/>
            <a:r>
              <a:rPr lang="pt-BR" dirty="0" smtClean="0"/>
              <a:t>Um </a:t>
            </a:r>
            <a:r>
              <a:rPr lang="pt-BR" dirty="0" smtClean="0"/>
              <a:t>acompanhamento mais humanizado e qualificado para as usuárias de saúde;</a:t>
            </a:r>
          </a:p>
          <a:p>
            <a:endParaRPr lang="pt-BR" dirty="0" smtClean="0"/>
          </a:p>
          <a:p>
            <a:r>
              <a:rPr lang="pt-BR" dirty="0" smtClean="0"/>
              <a:t>Maior </a:t>
            </a:r>
            <a:r>
              <a:rPr lang="pt-BR" dirty="0" smtClean="0"/>
              <a:t>interação entre usuários e profissionais;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</a:t>
            </a:r>
            <a:r>
              <a:rPr lang="pt-BR" dirty="0" smtClean="0"/>
              <a:t>intervenção encontra-se implantada no serviço.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Perspectivas:</a:t>
            </a:r>
          </a:p>
          <a:p>
            <a:r>
              <a:rPr lang="pt-BR" dirty="0" smtClean="0"/>
              <a:t>A </a:t>
            </a:r>
            <a:r>
              <a:rPr lang="pt-BR" dirty="0" smtClean="0"/>
              <a:t>UBS iniciou reforma no mês janeiro/2015;</a:t>
            </a:r>
            <a:endParaRPr lang="pt-BR" dirty="0" smtClean="0"/>
          </a:p>
          <a:p>
            <a:pPr algn="just"/>
            <a:r>
              <a:rPr lang="pt-BR" dirty="0" smtClean="0"/>
              <a:t>Há espaço para dialogo entre o gestor e profissional para pactuar melhorias como a celeridade na entrega de exames;</a:t>
            </a:r>
          </a:p>
          <a:p>
            <a:pPr algn="just"/>
            <a:r>
              <a:rPr lang="pt-BR" dirty="0" smtClean="0"/>
              <a:t>Tornar permanente a ficha espelho como rotina no serviço;</a:t>
            </a:r>
          </a:p>
          <a:p>
            <a:pPr algn="just"/>
            <a:r>
              <a:rPr lang="pt-BR" dirty="0" smtClean="0"/>
              <a:t>A equipe esta consciente e capacitada para implantar do que não conseguimos durante a </a:t>
            </a:r>
            <a:r>
              <a:rPr lang="pt-BR" dirty="0" smtClean="0"/>
              <a:t>intervenção.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pessoal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Após um ano:</a:t>
            </a:r>
          </a:p>
          <a:p>
            <a:r>
              <a:rPr lang="pt-BR" dirty="0" smtClean="0"/>
              <a:t>Estamos mais qualificado e experiente;</a:t>
            </a:r>
          </a:p>
          <a:p>
            <a:r>
              <a:rPr lang="pt-BR" dirty="0" smtClean="0"/>
              <a:t>Nova visão sobre a estratégia de saúde da família;</a:t>
            </a:r>
          </a:p>
          <a:p>
            <a:pPr algn="just"/>
            <a:r>
              <a:rPr lang="pt-BR" dirty="0" smtClean="0"/>
              <a:t>Troca de experiências com profissionais de todo o Brasil;</a:t>
            </a:r>
          </a:p>
          <a:p>
            <a:pPr algn="just"/>
            <a:r>
              <a:rPr lang="pt-BR" dirty="0" smtClean="0"/>
              <a:t>Melhor visão do processo de trabalho e da importância da promoção da </a:t>
            </a:r>
            <a:r>
              <a:rPr lang="pt-BR" dirty="0" smtClean="0"/>
              <a:t>saúde.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r>
              <a:rPr lang="pt-BR" dirty="0" smtClean="0">
                <a:latin typeface="Blackadder ITC" panose="04020505051007020D02" pitchFamily="82" charset="0"/>
              </a:rPr>
              <a:t>“Há uma força motriz mais poderosa  que o vapor, a eletricidade e a energia atômica: a vontade.”</a:t>
            </a:r>
          </a:p>
          <a:p>
            <a:pPr marL="0" indent="0">
              <a:buNone/>
            </a:pPr>
            <a:r>
              <a:rPr lang="pt-BR" dirty="0">
                <a:latin typeface="Blackadder ITC" panose="04020505051007020D02" pitchFamily="82" charset="0"/>
              </a:rPr>
              <a:t> </a:t>
            </a:r>
            <a:r>
              <a:rPr lang="pt-BR" dirty="0" smtClean="0">
                <a:latin typeface="Blackadder ITC" panose="04020505051007020D02" pitchFamily="82" charset="0"/>
              </a:rPr>
              <a:t>                                                                                                                Albert Einstein</a:t>
            </a:r>
            <a:endParaRPr lang="pt-BR" dirty="0"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78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sz="4400" dirty="0" smtClean="0"/>
          </a:p>
          <a:p>
            <a:pPr algn="ctr">
              <a:buNone/>
            </a:pPr>
            <a:endParaRPr lang="pt-BR" sz="4400" dirty="0"/>
          </a:p>
          <a:p>
            <a:pPr algn="ctr">
              <a:buNone/>
            </a:pPr>
            <a:r>
              <a:rPr lang="pt-BR" sz="4400" dirty="0" smtClean="0"/>
              <a:t>Muito </a:t>
            </a:r>
            <a:r>
              <a:rPr lang="pt-BR" sz="4400" dirty="0" smtClean="0"/>
              <a:t>Obrigado!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Caracterização da estratégia de Saúde da família </a:t>
            </a:r>
            <a:r>
              <a:rPr lang="pt-BR" b="1" dirty="0" smtClean="0"/>
              <a:t>Santo Antônio</a:t>
            </a:r>
            <a:r>
              <a:rPr lang="pt-BR" b="1" dirty="0" smtClean="0"/>
              <a:t>:</a:t>
            </a:r>
            <a:endParaRPr lang="pt-BR" b="1" dirty="0" smtClean="0"/>
          </a:p>
          <a:p>
            <a:r>
              <a:rPr lang="pt-BR" dirty="0" smtClean="0"/>
              <a:t>Cadastrada na Zona rural do município;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População </a:t>
            </a:r>
            <a:r>
              <a:rPr lang="pt-BR" dirty="0" smtClean="0">
                <a:solidFill>
                  <a:schemeClr val="tx1"/>
                </a:solidFill>
              </a:rPr>
              <a:t>adstrita de </a:t>
            </a:r>
            <a:r>
              <a:rPr lang="pt-BR" dirty="0" smtClean="0">
                <a:solidFill>
                  <a:schemeClr val="tx1"/>
                </a:solidFill>
              </a:rPr>
              <a:t>1.725</a:t>
            </a:r>
            <a:r>
              <a:rPr lang="pt-BR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No </a:t>
            </a:r>
            <a:r>
              <a:rPr lang="pt-BR" dirty="0" smtClean="0"/>
              <a:t>Primeiro mês da intervenção havia </a:t>
            </a:r>
            <a:r>
              <a:rPr lang="pt-BR" dirty="0" smtClean="0"/>
              <a:t>12 </a:t>
            </a:r>
            <a:r>
              <a:rPr lang="pt-BR" dirty="0" smtClean="0"/>
              <a:t>gestantes cadastradas.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Caracterização da estratégia de Saúde da família de </a:t>
            </a:r>
            <a:r>
              <a:rPr lang="pt-BR" b="1" dirty="0" smtClean="0"/>
              <a:t>Santo Antônio</a:t>
            </a:r>
            <a:r>
              <a:rPr lang="pt-BR" b="1" dirty="0" smtClean="0"/>
              <a:t>:</a:t>
            </a:r>
            <a:endParaRPr lang="pt-BR" b="1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 smtClean="0"/>
              <a:t>equipe é formada por um </a:t>
            </a:r>
            <a:r>
              <a:rPr lang="pt-BR" dirty="0" smtClean="0"/>
              <a:t>médico</a:t>
            </a:r>
            <a:r>
              <a:rPr lang="pt-BR" dirty="0" smtClean="0"/>
              <a:t>, uma enfermeira, </a:t>
            </a:r>
            <a:r>
              <a:rPr lang="pt-BR" dirty="0" smtClean="0"/>
              <a:t>um </a:t>
            </a:r>
            <a:r>
              <a:rPr lang="pt-BR" dirty="0" smtClean="0"/>
              <a:t>dentista,  </a:t>
            </a:r>
            <a:r>
              <a:rPr lang="pt-BR" dirty="0" smtClean="0"/>
              <a:t>seis </a:t>
            </a:r>
            <a:r>
              <a:rPr lang="pt-BR" dirty="0" smtClean="0"/>
              <a:t>agentes comunitários de saúde, </a:t>
            </a:r>
            <a:r>
              <a:rPr lang="pt-BR" dirty="0" smtClean="0"/>
              <a:t>cinco técnicos de enfermagem</a:t>
            </a:r>
            <a:r>
              <a:rPr lang="pt-BR" dirty="0" smtClean="0"/>
              <a:t>, </a:t>
            </a:r>
            <a:r>
              <a:rPr lang="pt-BR" dirty="0" smtClean="0"/>
              <a:t>quatro</a:t>
            </a:r>
            <a:r>
              <a:rPr lang="pt-BR" dirty="0" smtClean="0"/>
              <a:t> auxiliar </a:t>
            </a:r>
            <a:r>
              <a:rPr lang="pt-BR" dirty="0" smtClean="0"/>
              <a:t>de serviços gerais e </a:t>
            </a:r>
            <a:r>
              <a:rPr lang="pt-BR" dirty="0" smtClean="0"/>
              <a:t>dois diretores</a:t>
            </a:r>
            <a:r>
              <a:rPr lang="pt-BR" dirty="0" smtClean="0"/>
              <a:t> da UBS.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A Unidade Básica de saúde </a:t>
            </a:r>
            <a:r>
              <a:rPr lang="pt-BR" b="1" dirty="0" smtClean="0"/>
              <a:t>Santo Antônio possui</a:t>
            </a:r>
            <a:r>
              <a:rPr lang="pt-BR" b="1" dirty="0" smtClean="0"/>
              <a:t>:</a:t>
            </a:r>
          </a:p>
          <a:p>
            <a:r>
              <a:rPr lang="pt-BR" dirty="0" smtClean="0"/>
              <a:t>Um consultório medico;</a:t>
            </a:r>
          </a:p>
          <a:p>
            <a:endParaRPr lang="pt-BR" dirty="0" smtClean="0"/>
          </a:p>
          <a:p>
            <a:r>
              <a:rPr lang="pt-BR" dirty="0" smtClean="0"/>
              <a:t>Um </a:t>
            </a:r>
            <a:r>
              <a:rPr lang="pt-BR" dirty="0" smtClean="0"/>
              <a:t>consultório </a:t>
            </a:r>
            <a:r>
              <a:rPr lang="pt-BR" dirty="0" smtClean="0"/>
              <a:t>para atendimento odontológico</a:t>
            </a:r>
            <a:r>
              <a:rPr lang="pt-BR" dirty="0" smtClean="0"/>
              <a:t>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/>
              <a:t>recepção;</a:t>
            </a:r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/>
              <a:t>cozinha</a:t>
            </a:r>
            <a:r>
              <a:rPr lang="pt-BR" dirty="0" smtClean="0"/>
              <a:t>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Uma </a:t>
            </a:r>
            <a:r>
              <a:rPr lang="pt-BR" dirty="0" smtClean="0"/>
              <a:t>sala de curativos e medicação.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92208"/>
            <a:ext cx="8229600" cy="4389120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dirty="0" smtClean="0"/>
              <a:t>Unidade Básica de </a:t>
            </a:r>
            <a:r>
              <a:rPr lang="pt-BR" dirty="0" smtClean="0"/>
              <a:t>Saúde </a:t>
            </a:r>
            <a:r>
              <a:rPr lang="pt-BR" dirty="0" smtClean="0"/>
              <a:t>Cachoeira;</a:t>
            </a:r>
            <a:r>
              <a:rPr lang="pt-BR" dirty="0" smtClean="0"/>
              <a:t> </a:t>
            </a:r>
          </a:p>
          <a:p>
            <a:pPr marL="0" indent="0" algn="just">
              <a:buNone/>
            </a:pPr>
            <a:r>
              <a:rPr lang="pt-BR" dirty="0" smtClean="0"/>
              <a:t> </a:t>
            </a:r>
          </a:p>
          <a:p>
            <a:pPr algn="just"/>
            <a:r>
              <a:rPr lang="pt-BR" dirty="0" smtClean="0"/>
              <a:t>Unidade Básica de Saúde Gurjáu;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Unidade </a:t>
            </a:r>
            <a:r>
              <a:rPr lang="pt-BR" dirty="0"/>
              <a:t>Básica de </a:t>
            </a:r>
            <a:r>
              <a:rPr lang="pt-BR" dirty="0" smtClean="0"/>
              <a:t>Saúde Tronco.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Dificuldades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Demanda espontânea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Atendimento às gestantes e puérperas;</a:t>
            </a:r>
          </a:p>
          <a:p>
            <a:endParaRPr lang="pt-BR" dirty="0" smtClean="0"/>
          </a:p>
          <a:p>
            <a:r>
              <a:rPr lang="pt-BR" dirty="0" smtClean="0"/>
              <a:t>Referencia e contra referência;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Unidade Mista Nelson Solano</a:t>
            </a:r>
            <a:r>
              <a:rPr lang="pt-BR" dirty="0" smtClean="0"/>
              <a:t>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Situação da  ação programática</a:t>
            </a:r>
            <a:r>
              <a:rPr lang="pt-BR" b="1" dirty="0"/>
              <a:t> </a:t>
            </a:r>
            <a:r>
              <a:rPr lang="pt-BR" b="1" dirty="0" smtClean="0"/>
              <a:t>antes da intervenção</a:t>
            </a:r>
            <a:endParaRPr lang="pt-BR" b="1" dirty="0" smtClean="0"/>
          </a:p>
          <a:p>
            <a:r>
              <a:rPr lang="pt-BR" dirty="0" smtClean="0"/>
              <a:t>Pré-natal realizado </a:t>
            </a:r>
            <a:r>
              <a:rPr lang="pt-BR" dirty="0" smtClean="0"/>
              <a:t>pelo médico e enfermeiro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Sem </a:t>
            </a:r>
            <a:r>
              <a:rPr lang="pt-BR" dirty="0" smtClean="0"/>
              <a:t>Cronograma definido;</a:t>
            </a:r>
          </a:p>
          <a:p>
            <a:endParaRPr lang="pt-BR" dirty="0" smtClean="0"/>
          </a:p>
          <a:p>
            <a:r>
              <a:rPr lang="pt-BR" dirty="0" smtClean="0"/>
              <a:t>Sem </a:t>
            </a:r>
            <a:r>
              <a:rPr lang="pt-BR" dirty="0" smtClean="0"/>
              <a:t>protocolo definido;</a:t>
            </a:r>
          </a:p>
          <a:p>
            <a:endParaRPr lang="pt-BR" dirty="0" smtClean="0"/>
          </a:p>
          <a:p>
            <a:r>
              <a:rPr lang="pt-BR" dirty="0" smtClean="0"/>
              <a:t>Sem </a:t>
            </a:r>
            <a:r>
              <a:rPr lang="pt-BR" dirty="0" smtClean="0"/>
              <a:t>ações de promoção a saúde  e prevenção;</a:t>
            </a:r>
          </a:p>
          <a:p>
            <a:endParaRPr lang="pt-BR" dirty="0" smtClean="0"/>
          </a:p>
          <a:p>
            <a:r>
              <a:rPr lang="pt-BR" dirty="0" smtClean="0"/>
              <a:t>Equipe </a:t>
            </a:r>
            <a:r>
              <a:rPr lang="pt-BR" dirty="0" smtClean="0"/>
              <a:t>sem planejamento. 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809</TotalTime>
  <Words>1719</Words>
  <Application>Microsoft Office PowerPoint</Application>
  <PresentationFormat>Apresentação na tela (4:3)</PresentationFormat>
  <Paragraphs>457</Paragraphs>
  <Slides>38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Fluxo</vt:lpstr>
      <vt:lpstr>UNIVERSIDADE FEDERAL DE PELOTAS CURSO DE ESPECIALIZAÇÃO EM SAÚDE DA FAMÍLIA </vt:lpstr>
      <vt:lpstr>Introdução</vt:lpstr>
      <vt:lpstr>Introdução</vt:lpstr>
      <vt:lpstr>Introdução</vt:lpstr>
      <vt:lpstr>Introdução</vt:lpstr>
      <vt:lpstr>Introdução</vt:lpstr>
      <vt:lpstr>Introdução</vt:lpstr>
      <vt:lpstr>Dificuldades </vt:lpstr>
      <vt:lpstr>Introdução</vt:lpstr>
      <vt:lpstr>Objetivos</vt:lpstr>
      <vt:lpstr>Objetivos</vt:lpstr>
      <vt:lpstr>Metodologia</vt:lpstr>
      <vt:lpstr>Metodologia</vt:lpstr>
      <vt:lpstr>Metodologia</vt:lpstr>
      <vt:lpstr>Cronograma 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 </vt:lpstr>
      <vt:lpstr>Discussão </vt:lpstr>
      <vt:lpstr>Importância da intervenção</vt:lpstr>
      <vt:lpstr>Discussão</vt:lpstr>
      <vt:lpstr>Discussão</vt:lpstr>
      <vt:lpstr>Reflexão crítica sobre o processo pessoal de aprendizagem</vt:lpstr>
      <vt:lpstr>Reflexão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Bolinha</dc:creator>
  <cp:lastModifiedBy>ESCRITÓRIO</cp:lastModifiedBy>
  <cp:revision>45</cp:revision>
  <dcterms:created xsi:type="dcterms:W3CDTF">2014-02-27T20:37:14Z</dcterms:created>
  <dcterms:modified xsi:type="dcterms:W3CDTF">2015-01-23T01:50:55Z</dcterms:modified>
</cp:coreProperties>
</file>