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62" r:id="rId2"/>
    <p:sldId id="273" r:id="rId3"/>
    <p:sldId id="308" r:id="rId4"/>
    <p:sldId id="312" r:id="rId5"/>
    <p:sldId id="274" r:id="rId6"/>
    <p:sldId id="309" r:id="rId7"/>
    <p:sldId id="310" r:id="rId8"/>
    <p:sldId id="311" r:id="rId9"/>
    <p:sldId id="277" r:id="rId10"/>
    <p:sldId id="315" r:id="rId11"/>
    <p:sldId id="314" r:id="rId12"/>
    <p:sldId id="316" r:id="rId13"/>
    <p:sldId id="322" r:id="rId14"/>
    <p:sldId id="323" r:id="rId15"/>
    <p:sldId id="280" r:id="rId16"/>
    <p:sldId id="281" r:id="rId17"/>
    <p:sldId id="282" r:id="rId18"/>
    <p:sldId id="283" r:id="rId19"/>
    <p:sldId id="284" r:id="rId20"/>
    <p:sldId id="285" r:id="rId21"/>
    <p:sldId id="286" r:id="rId22"/>
    <p:sldId id="287" r:id="rId23"/>
    <p:sldId id="288" r:id="rId24"/>
    <p:sldId id="289" r:id="rId25"/>
    <p:sldId id="290" r:id="rId26"/>
    <p:sldId id="291" r:id="rId27"/>
    <p:sldId id="292" r:id="rId28"/>
    <p:sldId id="293" r:id="rId29"/>
    <p:sldId id="294" r:id="rId30"/>
    <p:sldId id="295" r:id="rId31"/>
    <p:sldId id="296" r:id="rId32"/>
    <p:sldId id="297" r:id="rId33"/>
    <p:sldId id="298" r:id="rId34"/>
    <p:sldId id="299" r:id="rId35"/>
    <p:sldId id="300" r:id="rId36"/>
    <p:sldId id="301" r:id="rId37"/>
    <p:sldId id="302" r:id="rId38"/>
    <p:sldId id="303" r:id="rId39"/>
    <p:sldId id="324" r:id="rId40"/>
    <p:sldId id="305" r:id="rId41"/>
    <p:sldId id="319" r:id="rId42"/>
    <p:sldId id="320" r:id="rId43"/>
    <p:sldId id="307" r:id="rId44"/>
    <p:sldId id="326" r:id="rId45"/>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7971" autoAdjust="0"/>
  </p:normalViewPr>
  <p:slideViewPr>
    <p:cSldViewPr snapToGrid="0">
      <p:cViewPr>
        <p:scale>
          <a:sx n="60" d="100"/>
          <a:sy n="60" d="100"/>
        </p:scale>
        <p:origin x="-1074" y="-18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84B062-7E7A-4C23-8FDA-CF61821BBD67}" type="doc">
      <dgm:prSet loTypeId="urn:microsoft.com/office/officeart/2005/8/layout/list1" loCatId="list" qsTypeId="urn:microsoft.com/office/officeart/2005/8/quickstyle/simple1" qsCatId="simple" csTypeId="urn:microsoft.com/office/officeart/2005/8/colors/accent1_1" csCatId="accent1" phldr="1"/>
      <dgm:spPr/>
      <dgm:t>
        <a:bodyPr/>
        <a:lstStyle/>
        <a:p>
          <a:endParaRPr lang="pt-BR"/>
        </a:p>
      </dgm:t>
    </dgm:pt>
    <dgm:pt modelId="{1C424108-93F9-4F70-AAB7-166AD11F41DC}">
      <dgm:prSet phldrT="[Texto]" custT="1"/>
      <dgm:spPr/>
      <dgm:t>
        <a:bodyPr/>
        <a:lstStyle/>
        <a:p>
          <a:pPr algn="ctr"/>
          <a:r>
            <a:rPr lang="pt-BR" sz="4000" b="1" dirty="0" smtClean="0">
              <a:latin typeface="Arial" panose="020B0604020202020204" pitchFamily="34" charset="0"/>
              <a:cs typeface="Arial" panose="020B0604020202020204" pitchFamily="34" charset="0"/>
            </a:rPr>
            <a:t>Quatro Eixos Pedagógicos </a:t>
          </a:r>
          <a:endParaRPr lang="pt-BR" sz="4000" b="1" dirty="0">
            <a:latin typeface="Arial" panose="020B0604020202020204" pitchFamily="34" charset="0"/>
            <a:cs typeface="Arial" panose="020B0604020202020204" pitchFamily="34" charset="0"/>
          </a:endParaRPr>
        </a:p>
      </dgm:t>
    </dgm:pt>
    <dgm:pt modelId="{E644B18C-FACA-4043-9A35-1D8D71B9B577}" type="parTrans" cxnId="{279F12A6-35B5-4B19-ACFA-FFB011EEDAFA}">
      <dgm:prSet/>
      <dgm:spPr/>
      <dgm:t>
        <a:bodyPr/>
        <a:lstStyle/>
        <a:p>
          <a:endParaRPr lang="pt-BR"/>
        </a:p>
      </dgm:t>
    </dgm:pt>
    <dgm:pt modelId="{E8DA106B-D74B-4BD7-A1F1-0002FEA45681}" type="sibTrans" cxnId="{279F12A6-35B5-4B19-ACFA-FFB011EEDAFA}">
      <dgm:prSet/>
      <dgm:spPr/>
      <dgm:t>
        <a:bodyPr/>
        <a:lstStyle/>
        <a:p>
          <a:endParaRPr lang="pt-BR"/>
        </a:p>
      </dgm:t>
    </dgm:pt>
    <dgm:pt modelId="{D2F80868-9931-4758-B1BB-C42C49E02A7F}">
      <dgm:prSet phldrT="[Texto]" custT="1"/>
      <dgm:spPr/>
      <dgm:t>
        <a:bodyPr/>
        <a:lstStyle/>
        <a:p>
          <a:r>
            <a:rPr lang="pt-BR" sz="3200" dirty="0" smtClean="0">
              <a:latin typeface="Arial" panose="020B0604020202020204" pitchFamily="34" charset="0"/>
              <a:cs typeface="Arial" panose="020B0604020202020204" pitchFamily="34" charset="0"/>
            </a:rPr>
            <a:t>Organização e Gestão do Serviço</a:t>
          </a:r>
          <a:endParaRPr lang="pt-BR" sz="3200" dirty="0">
            <a:latin typeface="Arial" panose="020B0604020202020204" pitchFamily="34" charset="0"/>
            <a:cs typeface="Arial" panose="020B0604020202020204" pitchFamily="34" charset="0"/>
          </a:endParaRPr>
        </a:p>
      </dgm:t>
    </dgm:pt>
    <dgm:pt modelId="{DE0D6DD9-1764-4C81-8E57-B3CEE930379E}" type="parTrans" cxnId="{BE1683C5-1EC4-454F-8523-6C212C77AF34}">
      <dgm:prSet/>
      <dgm:spPr/>
      <dgm:t>
        <a:bodyPr/>
        <a:lstStyle/>
        <a:p>
          <a:endParaRPr lang="pt-BR"/>
        </a:p>
      </dgm:t>
    </dgm:pt>
    <dgm:pt modelId="{8DAE9BA5-7F47-46B2-92DD-FD8C24A6D292}" type="sibTrans" cxnId="{BE1683C5-1EC4-454F-8523-6C212C77AF34}">
      <dgm:prSet/>
      <dgm:spPr/>
      <dgm:t>
        <a:bodyPr/>
        <a:lstStyle/>
        <a:p>
          <a:endParaRPr lang="pt-BR"/>
        </a:p>
      </dgm:t>
    </dgm:pt>
    <dgm:pt modelId="{34D1269C-FC6B-4E97-AD2E-9C61F4ACE095}">
      <dgm:prSet phldrT="[Texto]" custT="1"/>
      <dgm:spPr/>
      <dgm:t>
        <a:bodyPr/>
        <a:lstStyle/>
        <a:p>
          <a:r>
            <a:rPr lang="pt-BR" sz="3200" dirty="0" smtClean="0">
              <a:latin typeface="Arial" panose="020B0604020202020204" pitchFamily="34" charset="0"/>
              <a:cs typeface="Arial" panose="020B0604020202020204" pitchFamily="34" charset="0"/>
            </a:rPr>
            <a:t>Qualificação da Prática Clínica </a:t>
          </a:r>
          <a:endParaRPr lang="pt-BR" sz="3200" dirty="0">
            <a:latin typeface="Arial" panose="020B0604020202020204" pitchFamily="34" charset="0"/>
            <a:cs typeface="Arial" panose="020B0604020202020204" pitchFamily="34" charset="0"/>
          </a:endParaRPr>
        </a:p>
      </dgm:t>
    </dgm:pt>
    <dgm:pt modelId="{9BA4E1DC-8DE0-4789-9A4B-5A923389717A}" type="parTrans" cxnId="{A2F1CB09-DE95-449C-B4AA-840822B76797}">
      <dgm:prSet/>
      <dgm:spPr/>
      <dgm:t>
        <a:bodyPr/>
        <a:lstStyle/>
        <a:p>
          <a:endParaRPr lang="pt-BR"/>
        </a:p>
      </dgm:t>
    </dgm:pt>
    <dgm:pt modelId="{F23B6DB5-F1FE-40DF-8CCA-43F0ECBE4A99}" type="sibTrans" cxnId="{A2F1CB09-DE95-449C-B4AA-840822B76797}">
      <dgm:prSet/>
      <dgm:spPr/>
      <dgm:t>
        <a:bodyPr/>
        <a:lstStyle/>
        <a:p>
          <a:endParaRPr lang="pt-BR"/>
        </a:p>
      </dgm:t>
    </dgm:pt>
    <dgm:pt modelId="{C272ECB2-9A6B-46F2-9036-CCEDED014292}">
      <dgm:prSet custT="1"/>
      <dgm:spPr/>
      <dgm:t>
        <a:bodyPr/>
        <a:lstStyle/>
        <a:p>
          <a:r>
            <a:rPr lang="pt-BR" sz="3200" dirty="0" smtClean="0">
              <a:latin typeface="Arial" panose="020B0604020202020204" pitchFamily="34" charset="0"/>
              <a:cs typeface="Arial" panose="020B0604020202020204" pitchFamily="34" charset="0"/>
            </a:rPr>
            <a:t>Engajamento Público</a:t>
          </a:r>
          <a:endParaRPr lang="pt-BR" sz="3200" dirty="0">
            <a:latin typeface="Arial" panose="020B0604020202020204" pitchFamily="34" charset="0"/>
            <a:cs typeface="Arial" panose="020B0604020202020204" pitchFamily="34" charset="0"/>
          </a:endParaRPr>
        </a:p>
      </dgm:t>
    </dgm:pt>
    <dgm:pt modelId="{85622653-3316-4A43-9BC6-FE0E7A77649E}" type="parTrans" cxnId="{EB7C8FA9-896B-4FF5-B421-CF5CEF80675C}">
      <dgm:prSet/>
      <dgm:spPr/>
      <dgm:t>
        <a:bodyPr/>
        <a:lstStyle/>
        <a:p>
          <a:endParaRPr lang="pt-BR"/>
        </a:p>
      </dgm:t>
    </dgm:pt>
    <dgm:pt modelId="{193D0200-70ED-4989-9BD3-F20B8B4559EB}" type="sibTrans" cxnId="{EB7C8FA9-896B-4FF5-B421-CF5CEF80675C}">
      <dgm:prSet/>
      <dgm:spPr/>
      <dgm:t>
        <a:bodyPr/>
        <a:lstStyle/>
        <a:p>
          <a:endParaRPr lang="pt-BR"/>
        </a:p>
      </dgm:t>
    </dgm:pt>
    <dgm:pt modelId="{FB13386F-23F1-4B55-A6CB-BDDA7E9A0E5D}">
      <dgm:prSet custT="1"/>
      <dgm:spPr/>
      <dgm:t>
        <a:bodyPr/>
        <a:lstStyle/>
        <a:p>
          <a:r>
            <a:rPr lang="pt-BR" sz="3200" dirty="0" smtClean="0">
              <a:latin typeface="Arial" panose="020B0604020202020204" pitchFamily="34" charset="0"/>
              <a:cs typeface="Arial" panose="020B0604020202020204" pitchFamily="34" charset="0"/>
            </a:rPr>
            <a:t>Monitoramento e Avaliação</a:t>
          </a:r>
          <a:endParaRPr lang="pt-BR" sz="3200" dirty="0">
            <a:latin typeface="Arial" panose="020B0604020202020204" pitchFamily="34" charset="0"/>
            <a:cs typeface="Arial" panose="020B0604020202020204" pitchFamily="34" charset="0"/>
          </a:endParaRPr>
        </a:p>
      </dgm:t>
    </dgm:pt>
    <dgm:pt modelId="{BBDE7475-711C-47E7-A3FD-53273117604A}" type="parTrans" cxnId="{F228F14F-168E-4D12-BD0A-29841AEF220E}">
      <dgm:prSet/>
      <dgm:spPr/>
      <dgm:t>
        <a:bodyPr/>
        <a:lstStyle/>
        <a:p>
          <a:endParaRPr lang="pt-BR"/>
        </a:p>
      </dgm:t>
    </dgm:pt>
    <dgm:pt modelId="{17A0EFFE-353F-4484-B59F-BA84351BFFA7}" type="sibTrans" cxnId="{F228F14F-168E-4D12-BD0A-29841AEF220E}">
      <dgm:prSet/>
      <dgm:spPr/>
      <dgm:t>
        <a:bodyPr/>
        <a:lstStyle/>
        <a:p>
          <a:endParaRPr lang="pt-BR"/>
        </a:p>
      </dgm:t>
    </dgm:pt>
    <dgm:pt modelId="{1321A24B-91B1-4EB0-99E5-0DE010815F41}" type="pres">
      <dgm:prSet presAssocID="{2F84B062-7E7A-4C23-8FDA-CF61821BBD67}" presName="linear" presStyleCnt="0">
        <dgm:presLayoutVars>
          <dgm:dir/>
          <dgm:animLvl val="lvl"/>
          <dgm:resizeHandles val="exact"/>
        </dgm:presLayoutVars>
      </dgm:prSet>
      <dgm:spPr/>
      <dgm:t>
        <a:bodyPr/>
        <a:lstStyle/>
        <a:p>
          <a:endParaRPr lang="pt-BR"/>
        </a:p>
      </dgm:t>
    </dgm:pt>
    <dgm:pt modelId="{3CC0D97A-4F90-470C-88DE-69B3BDDFDC9D}" type="pres">
      <dgm:prSet presAssocID="{1C424108-93F9-4F70-AAB7-166AD11F41DC}" presName="parentLin" presStyleCnt="0"/>
      <dgm:spPr/>
    </dgm:pt>
    <dgm:pt modelId="{43163FD9-17B2-432F-8C39-A289C36212AB}" type="pres">
      <dgm:prSet presAssocID="{1C424108-93F9-4F70-AAB7-166AD11F41DC}" presName="parentLeftMargin" presStyleLbl="node1" presStyleIdx="0" presStyleCnt="5"/>
      <dgm:spPr/>
      <dgm:t>
        <a:bodyPr/>
        <a:lstStyle/>
        <a:p>
          <a:endParaRPr lang="pt-BR"/>
        </a:p>
      </dgm:t>
    </dgm:pt>
    <dgm:pt modelId="{7CE3C234-7DC6-424C-B9FE-49227FB05F91}" type="pres">
      <dgm:prSet presAssocID="{1C424108-93F9-4F70-AAB7-166AD11F41DC}" presName="parentText" presStyleLbl="node1" presStyleIdx="0" presStyleCnt="5" custScaleY="360338">
        <dgm:presLayoutVars>
          <dgm:chMax val="0"/>
          <dgm:bulletEnabled val="1"/>
        </dgm:presLayoutVars>
      </dgm:prSet>
      <dgm:spPr/>
      <dgm:t>
        <a:bodyPr/>
        <a:lstStyle/>
        <a:p>
          <a:endParaRPr lang="pt-BR"/>
        </a:p>
      </dgm:t>
    </dgm:pt>
    <dgm:pt modelId="{8DB2950F-A3E2-4D25-8183-B0C89F119A68}" type="pres">
      <dgm:prSet presAssocID="{1C424108-93F9-4F70-AAB7-166AD11F41DC}" presName="negativeSpace" presStyleCnt="0"/>
      <dgm:spPr/>
    </dgm:pt>
    <dgm:pt modelId="{BC555EEB-7F15-419A-BF93-12DF98CE9C0C}" type="pres">
      <dgm:prSet presAssocID="{1C424108-93F9-4F70-AAB7-166AD11F41DC}" presName="childText" presStyleLbl="conFgAcc1" presStyleIdx="0" presStyleCnt="5">
        <dgm:presLayoutVars>
          <dgm:bulletEnabled val="1"/>
        </dgm:presLayoutVars>
      </dgm:prSet>
      <dgm:spPr/>
    </dgm:pt>
    <dgm:pt modelId="{0A2F2B43-B86C-4184-8E6C-60917F091FD5}" type="pres">
      <dgm:prSet presAssocID="{E8DA106B-D74B-4BD7-A1F1-0002FEA45681}" presName="spaceBetweenRectangles" presStyleCnt="0"/>
      <dgm:spPr/>
    </dgm:pt>
    <dgm:pt modelId="{216DAA1D-9BFD-4FA9-BDA3-71C4C173A849}" type="pres">
      <dgm:prSet presAssocID="{FB13386F-23F1-4B55-A6CB-BDDA7E9A0E5D}" presName="parentLin" presStyleCnt="0"/>
      <dgm:spPr/>
    </dgm:pt>
    <dgm:pt modelId="{910D9074-042B-462E-A7FE-A647861D28B2}" type="pres">
      <dgm:prSet presAssocID="{FB13386F-23F1-4B55-A6CB-BDDA7E9A0E5D}" presName="parentLeftMargin" presStyleLbl="node1" presStyleIdx="0" presStyleCnt="5"/>
      <dgm:spPr/>
      <dgm:t>
        <a:bodyPr/>
        <a:lstStyle/>
        <a:p>
          <a:endParaRPr lang="pt-BR"/>
        </a:p>
      </dgm:t>
    </dgm:pt>
    <dgm:pt modelId="{978E7737-D524-430B-AAE8-216E79A1B69E}" type="pres">
      <dgm:prSet presAssocID="{FB13386F-23F1-4B55-A6CB-BDDA7E9A0E5D}" presName="parentText" presStyleLbl="node1" presStyleIdx="1" presStyleCnt="5" custScaleY="529326">
        <dgm:presLayoutVars>
          <dgm:chMax val="0"/>
          <dgm:bulletEnabled val="1"/>
        </dgm:presLayoutVars>
      </dgm:prSet>
      <dgm:spPr/>
      <dgm:t>
        <a:bodyPr/>
        <a:lstStyle/>
        <a:p>
          <a:endParaRPr lang="pt-BR"/>
        </a:p>
      </dgm:t>
    </dgm:pt>
    <dgm:pt modelId="{7643C3E2-0BB3-406E-A1FF-8123C8F97D50}" type="pres">
      <dgm:prSet presAssocID="{FB13386F-23F1-4B55-A6CB-BDDA7E9A0E5D}" presName="negativeSpace" presStyleCnt="0"/>
      <dgm:spPr/>
    </dgm:pt>
    <dgm:pt modelId="{47CD1F2C-F342-42BC-8EE2-ED3D60DD0A99}" type="pres">
      <dgm:prSet presAssocID="{FB13386F-23F1-4B55-A6CB-BDDA7E9A0E5D}" presName="childText" presStyleLbl="conFgAcc1" presStyleIdx="1" presStyleCnt="5">
        <dgm:presLayoutVars>
          <dgm:bulletEnabled val="1"/>
        </dgm:presLayoutVars>
      </dgm:prSet>
      <dgm:spPr/>
    </dgm:pt>
    <dgm:pt modelId="{D953E4F9-61E0-4DA9-9CA9-2556BB7DA922}" type="pres">
      <dgm:prSet presAssocID="{17A0EFFE-353F-4484-B59F-BA84351BFFA7}" presName="spaceBetweenRectangles" presStyleCnt="0"/>
      <dgm:spPr/>
    </dgm:pt>
    <dgm:pt modelId="{5E7576E1-E57F-4291-B056-125F6E76294A}" type="pres">
      <dgm:prSet presAssocID="{C272ECB2-9A6B-46F2-9036-CCEDED014292}" presName="parentLin" presStyleCnt="0"/>
      <dgm:spPr/>
    </dgm:pt>
    <dgm:pt modelId="{8A916DD8-284F-472C-B0A0-8737A62F8A33}" type="pres">
      <dgm:prSet presAssocID="{C272ECB2-9A6B-46F2-9036-CCEDED014292}" presName="parentLeftMargin" presStyleLbl="node1" presStyleIdx="1" presStyleCnt="5"/>
      <dgm:spPr/>
      <dgm:t>
        <a:bodyPr/>
        <a:lstStyle/>
        <a:p>
          <a:endParaRPr lang="pt-BR"/>
        </a:p>
      </dgm:t>
    </dgm:pt>
    <dgm:pt modelId="{EEA303DB-CBF4-4010-A3E0-8C9E10479D7E}" type="pres">
      <dgm:prSet presAssocID="{C272ECB2-9A6B-46F2-9036-CCEDED014292}" presName="parentText" presStyleLbl="node1" presStyleIdx="2" presStyleCnt="5" custScaleY="559021">
        <dgm:presLayoutVars>
          <dgm:chMax val="0"/>
          <dgm:bulletEnabled val="1"/>
        </dgm:presLayoutVars>
      </dgm:prSet>
      <dgm:spPr/>
      <dgm:t>
        <a:bodyPr/>
        <a:lstStyle/>
        <a:p>
          <a:endParaRPr lang="pt-BR"/>
        </a:p>
      </dgm:t>
    </dgm:pt>
    <dgm:pt modelId="{99AAD7FA-7FDF-4F89-9EFE-67484174CAF1}" type="pres">
      <dgm:prSet presAssocID="{C272ECB2-9A6B-46F2-9036-CCEDED014292}" presName="negativeSpace" presStyleCnt="0"/>
      <dgm:spPr/>
    </dgm:pt>
    <dgm:pt modelId="{006B8DC5-0EB0-42CC-8CF4-905E9634D00B}" type="pres">
      <dgm:prSet presAssocID="{C272ECB2-9A6B-46F2-9036-CCEDED014292}" presName="childText" presStyleLbl="conFgAcc1" presStyleIdx="2" presStyleCnt="5">
        <dgm:presLayoutVars>
          <dgm:bulletEnabled val="1"/>
        </dgm:presLayoutVars>
      </dgm:prSet>
      <dgm:spPr/>
    </dgm:pt>
    <dgm:pt modelId="{BD526BB6-583C-4E93-B1B6-1A101316F2AA}" type="pres">
      <dgm:prSet presAssocID="{193D0200-70ED-4989-9BD3-F20B8B4559EB}" presName="spaceBetweenRectangles" presStyleCnt="0"/>
      <dgm:spPr/>
    </dgm:pt>
    <dgm:pt modelId="{45C8DFBD-808F-4C48-9DFF-A74D3C869CA4}" type="pres">
      <dgm:prSet presAssocID="{D2F80868-9931-4758-B1BB-C42C49E02A7F}" presName="parentLin" presStyleCnt="0"/>
      <dgm:spPr/>
    </dgm:pt>
    <dgm:pt modelId="{A624D73A-698A-401B-AADE-918872A07F69}" type="pres">
      <dgm:prSet presAssocID="{D2F80868-9931-4758-B1BB-C42C49E02A7F}" presName="parentLeftMargin" presStyleLbl="node1" presStyleIdx="2" presStyleCnt="5"/>
      <dgm:spPr/>
      <dgm:t>
        <a:bodyPr/>
        <a:lstStyle/>
        <a:p>
          <a:endParaRPr lang="pt-BR"/>
        </a:p>
      </dgm:t>
    </dgm:pt>
    <dgm:pt modelId="{24DCD220-7A94-4B69-B9D5-ED0A5D834A73}" type="pres">
      <dgm:prSet presAssocID="{D2F80868-9931-4758-B1BB-C42C49E02A7F}" presName="parentText" presStyleLbl="node1" presStyleIdx="3" presStyleCnt="5" custScaleY="461846">
        <dgm:presLayoutVars>
          <dgm:chMax val="0"/>
          <dgm:bulletEnabled val="1"/>
        </dgm:presLayoutVars>
      </dgm:prSet>
      <dgm:spPr/>
      <dgm:t>
        <a:bodyPr/>
        <a:lstStyle/>
        <a:p>
          <a:endParaRPr lang="pt-BR"/>
        </a:p>
      </dgm:t>
    </dgm:pt>
    <dgm:pt modelId="{4571F631-8847-4E9B-B0CB-2FBF29FF3EEE}" type="pres">
      <dgm:prSet presAssocID="{D2F80868-9931-4758-B1BB-C42C49E02A7F}" presName="negativeSpace" presStyleCnt="0"/>
      <dgm:spPr/>
    </dgm:pt>
    <dgm:pt modelId="{CCA06208-4601-4CDA-B944-748D0D28A0C8}" type="pres">
      <dgm:prSet presAssocID="{D2F80868-9931-4758-B1BB-C42C49E02A7F}" presName="childText" presStyleLbl="conFgAcc1" presStyleIdx="3" presStyleCnt="5">
        <dgm:presLayoutVars>
          <dgm:bulletEnabled val="1"/>
        </dgm:presLayoutVars>
      </dgm:prSet>
      <dgm:spPr/>
    </dgm:pt>
    <dgm:pt modelId="{384C6AF4-B87E-4236-B7C6-2064DDCB51BF}" type="pres">
      <dgm:prSet presAssocID="{8DAE9BA5-7F47-46B2-92DD-FD8C24A6D292}" presName="spaceBetweenRectangles" presStyleCnt="0"/>
      <dgm:spPr/>
    </dgm:pt>
    <dgm:pt modelId="{0CA9AEDD-6455-46D7-B354-45CA16596610}" type="pres">
      <dgm:prSet presAssocID="{34D1269C-FC6B-4E97-AD2E-9C61F4ACE095}" presName="parentLin" presStyleCnt="0"/>
      <dgm:spPr/>
    </dgm:pt>
    <dgm:pt modelId="{544B0531-EB07-4EB7-8949-2F3CBE88D98B}" type="pres">
      <dgm:prSet presAssocID="{34D1269C-FC6B-4E97-AD2E-9C61F4ACE095}" presName="parentLeftMargin" presStyleLbl="node1" presStyleIdx="3" presStyleCnt="5"/>
      <dgm:spPr/>
      <dgm:t>
        <a:bodyPr/>
        <a:lstStyle/>
        <a:p>
          <a:endParaRPr lang="pt-BR"/>
        </a:p>
      </dgm:t>
    </dgm:pt>
    <dgm:pt modelId="{8AD092A3-DD11-4A52-88BD-26DA1D0B5EE1}" type="pres">
      <dgm:prSet presAssocID="{34D1269C-FC6B-4E97-AD2E-9C61F4ACE095}" presName="parentText" presStyleLbl="node1" presStyleIdx="4" presStyleCnt="5" custScaleY="431215">
        <dgm:presLayoutVars>
          <dgm:chMax val="0"/>
          <dgm:bulletEnabled val="1"/>
        </dgm:presLayoutVars>
      </dgm:prSet>
      <dgm:spPr/>
      <dgm:t>
        <a:bodyPr/>
        <a:lstStyle/>
        <a:p>
          <a:endParaRPr lang="pt-BR"/>
        </a:p>
      </dgm:t>
    </dgm:pt>
    <dgm:pt modelId="{B5FAE2E5-BB25-4B68-AECF-E282915968F3}" type="pres">
      <dgm:prSet presAssocID="{34D1269C-FC6B-4E97-AD2E-9C61F4ACE095}" presName="negativeSpace" presStyleCnt="0"/>
      <dgm:spPr/>
    </dgm:pt>
    <dgm:pt modelId="{9FEE604E-1DE4-4526-9D2E-5A44FBC20F9D}" type="pres">
      <dgm:prSet presAssocID="{34D1269C-FC6B-4E97-AD2E-9C61F4ACE095}" presName="childText" presStyleLbl="conFgAcc1" presStyleIdx="4" presStyleCnt="5">
        <dgm:presLayoutVars>
          <dgm:bulletEnabled val="1"/>
        </dgm:presLayoutVars>
      </dgm:prSet>
      <dgm:spPr/>
    </dgm:pt>
  </dgm:ptLst>
  <dgm:cxnLst>
    <dgm:cxn modelId="{34B00A02-28E8-443D-ACED-E1EAA3FBAA18}" type="presOf" srcId="{1C424108-93F9-4F70-AAB7-166AD11F41DC}" destId="{43163FD9-17B2-432F-8C39-A289C36212AB}" srcOrd="0" destOrd="0" presId="urn:microsoft.com/office/officeart/2005/8/layout/list1"/>
    <dgm:cxn modelId="{00F8AD36-CDDD-4B57-8283-1B3C4592799D}" type="presOf" srcId="{D2F80868-9931-4758-B1BB-C42C49E02A7F}" destId="{24DCD220-7A94-4B69-B9D5-ED0A5D834A73}" srcOrd="1" destOrd="0" presId="urn:microsoft.com/office/officeart/2005/8/layout/list1"/>
    <dgm:cxn modelId="{61378DDB-CD9B-41A2-A943-2886586CF24B}" type="presOf" srcId="{2F84B062-7E7A-4C23-8FDA-CF61821BBD67}" destId="{1321A24B-91B1-4EB0-99E5-0DE010815F41}" srcOrd="0" destOrd="0" presId="urn:microsoft.com/office/officeart/2005/8/layout/list1"/>
    <dgm:cxn modelId="{EB7C8FA9-896B-4FF5-B421-CF5CEF80675C}" srcId="{2F84B062-7E7A-4C23-8FDA-CF61821BBD67}" destId="{C272ECB2-9A6B-46F2-9036-CCEDED014292}" srcOrd="2" destOrd="0" parTransId="{85622653-3316-4A43-9BC6-FE0E7A77649E}" sibTransId="{193D0200-70ED-4989-9BD3-F20B8B4559EB}"/>
    <dgm:cxn modelId="{C08CECFA-6A2F-4FEB-8DE3-BC7C72CA3B52}" type="presOf" srcId="{C272ECB2-9A6B-46F2-9036-CCEDED014292}" destId="{8A916DD8-284F-472C-B0A0-8737A62F8A33}" srcOrd="0" destOrd="0" presId="urn:microsoft.com/office/officeart/2005/8/layout/list1"/>
    <dgm:cxn modelId="{BE1683C5-1EC4-454F-8523-6C212C77AF34}" srcId="{2F84B062-7E7A-4C23-8FDA-CF61821BBD67}" destId="{D2F80868-9931-4758-B1BB-C42C49E02A7F}" srcOrd="3" destOrd="0" parTransId="{DE0D6DD9-1764-4C81-8E57-B3CEE930379E}" sibTransId="{8DAE9BA5-7F47-46B2-92DD-FD8C24A6D292}"/>
    <dgm:cxn modelId="{B5B7C8B5-F493-4810-96B2-04A3FA4C2EFB}" type="presOf" srcId="{D2F80868-9931-4758-B1BB-C42C49E02A7F}" destId="{A624D73A-698A-401B-AADE-918872A07F69}" srcOrd="0" destOrd="0" presId="urn:microsoft.com/office/officeart/2005/8/layout/list1"/>
    <dgm:cxn modelId="{1B3D4AD3-64D9-4011-9D27-7ED5A40506A2}" type="presOf" srcId="{1C424108-93F9-4F70-AAB7-166AD11F41DC}" destId="{7CE3C234-7DC6-424C-B9FE-49227FB05F91}" srcOrd="1" destOrd="0" presId="urn:microsoft.com/office/officeart/2005/8/layout/list1"/>
    <dgm:cxn modelId="{BE0A87D7-487E-4645-9223-E2835F6D3BB1}" type="presOf" srcId="{C272ECB2-9A6B-46F2-9036-CCEDED014292}" destId="{EEA303DB-CBF4-4010-A3E0-8C9E10479D7E}" srcOrd="1" destOrd="0" presId="urn:microsoft.com/office/officeart/2005/8/layout/list1"/>
    <dgm:cxn modelId="{F228F14F-168E-4D12-BD0A-29841AEF220E}" srcId="{2F84B062-7E7A-4C23-8FDA-CF61821BBD67}" destId="{FB13386F-23F1-4B55-A6CB-BDDA7E9A0E5D}" srcOrd="1" destOrd="0" parTransId="{BBDE7475-711C-47E7-A3FD-53273117604A}" sibTransId="{17A0EFFE-353F-4484-B59F-BA84351BFFA7}"/>
    <dgm:cxn modelId="{0F2430BA-9DAA-4016-9638-30A46435FD22}" type="presOf" srcId="{FB13386F-23F1-4B55-A6CB-BDDA7E9A0E5D}" destId="{978E7737-D524-430B-AAE8-216E79A1B69E}" srcOrd="1" destOrd="0" presId="urn:microsoft.com/office/officeart/2005/8/layout/list1"/>
    <dgm:cxn modelId="{64D567F2-117A-4B21-B2AF-E39434885C5D}" type="presOf" srcId="{34D1269C-FC6B-4E97-AD2E-9C61F4ACE095}" destId="{8AD092A3-DD11-4A52-88BD-26DA1D0B5EE1}" srcOrd="1" destOrd="0" presId="urn:microsoft.com/office/officeart/2005/8/layout/list1"/>
    <dgm:cxn modelId="{A2F1CB09-DE95-449C-B4AA-840822B76797}" srcId="{2F84B062-7E7A-4C23-8FDA-CF61821BBD67}" destId="{34D1269C-FC6B-4E97-AD2E-9C61F4ACE095}" srcOrd="4" destOrd="0" parTransId="{9BA4E1DC-8DE0-4789-9A4B-5A923389717A}" sibTransId="{F23B6DB5-F1FE-40DF-8CCA-43F0ECBE4A99}"/>
    <dgm:cxn modelId="{1FA8F9AC-2CA7-4378-AE11-63FB8A9B06E9}" type="presOf" srcId="{34D1269C-FC6B-4E97-AD2E-9C61F4ACE095}" destId="{544B0531-EB07-4EB7-8949-2F3CBE88D98B}" srcOrd="0" destOrd="0" presId="urn:microsoft.com/office/officeart/2005/8/layout/list1"/>
    <dgm:cxn modelId="{B161C768-2894-41B4-BB05-ABDDCA1450C8}" type="presOf" srcId="{FB13386F-23F1-4B55-A6CB-BDDA7E9A0E5D}" destId="{910D9074-042B-462E-A7FE-A647861D28B2}" srcOrd="0" destOrd="0" presId="urn:microsoft.com/office/officeart/2005/8/layout/list1"/>
    <dgm:cxn modelId="{279F12A6-35B5-4B19-ACFA-FFB011EEDAFA}" srcId="{2F84B062-7E7A-4C23-8FDA-CF61821BBD67}" destId="{1C424108-93F9-4F70-AAB7-166AD11F41DC}" srcOrd="0" destOrd="0" parTransId="{E644B18C-FACA-4043-9A35-1D8D71B9B577}" sibTransId="{E8DA106B-D74B-4BD7-A1F1-0002FEA45681}"/>
    <dgm:cxn modelId="{56D9A736-9606-4589-96D7-B4864CBAE6F8}" type="presParOf" srcId="{1321A24B-91B1-4EB0-99E5-0DE010815F41}" destId="{3CC0D97A-4F90-470C-88DE-69B3BDDFDC9D}" srcOrd="0" destOrd="0" presId="urn:microsoft.com/office/officeart/2005/8/layout/list1"/>
    <dgm:cxn modelId="{D948727E-D1F0-4D36-8D1C-3B5E0627553B}" type="presParOf" srcId="{3CC0D97A-4F90-470C-88DE-69B3BDDFDC9D}" destId="{43163FD9-17B2-432F-8C39-A289C36212AB}" srcOrd="0" destOrd="0" presId="urn:microsoft.com/office/officeart/2005/8/layout/list1"/>
    <dgm:cxn modelId="{66515B1A-17F3-4FB5-A295-8C82B68181A2}" type="presParOf" srcId="{3CC0D97A-4F90-470C-88DE-69B3BDDFDC9D}" destId="{7CE3C234-7DC6-424C-B9FE-49227FB05F91}" srcOrd="1" destOrd="0" presId="urn:microsoft.com/office/officeart/2005/8/layout/list1"/>
    <dgm:cxn modelId="{D1575837-D5F2-4C1C-9300-E6AC1054EEE4}" type="presParOf" srcId="{1321A24B-91B1-4EB0-99E5-0DE010815F41}" destId="{8DB2950F-A3E2-4D25-8183-B0C89F119A68}" srcOrd="1" destOrd="0" presId="urn:microsoft.com/office/officeart/2005/8/layout/list1"/>
    <dgm:cxn modelId="{E955C528-708D-414F-BE9C-D8710C1B6623}" type="presParOf" srcId="{1321A24B-91B1-4EB0-99E5-0DE010815F41}" destId="{BC555EEB-7F15-419A-BF93-12DF98CE9C0C}" srcOrd="2" destOrd="0" presId="urn:microsoft.com/office/officeart/2005/8/layout/list1"/>
    <dgm:cxn modelId="{1EBC0E39-CEEE-4D78-A4F2-A5F296A85FDA}" type="presParOf" srcId="{1321A24B-91B1-4EB0-99E5-0DE010815F41}" destId="{0A2F2B43-B86C-4184-8E6C-60917F091FD5}" srcOrd="3" destOrd="0" presId="urn:microsoft.com/office/officeart/2005/8/layout/list1"/>
    <dgm:cxn modelId="{15CDCE46-3C87-43F1-8FE9-A5393F083887}" type="presParOf" srcId="{1321A24B-91B1-4EB0-99E5-0DE010815F41}" destId="{216DAA1D-9BFD-4FA9-BDA3-71C4C173A849}" srcOrd="4" destOrd="0" presId="urn:microsoft.com/office/officeart/2005/8/layout/list1"/>
    <dgm:cxn modelId="{0ED4B866-FA93-49DE-9B0E-F4A5D3E2DB7C}" type="presParOf" srcId="{216DAA1D-9BFD-4FA9-BDA3-71C4C173A849}" destId="{910D9074-042B-462E-A7FE-A647861D28B2}" srcOrd="0" destOrd="0" presId="urn:microsoft.com/office/officeart/2005/8/layout/list1"/>
    <dgm:cxn modelId="{F9DF046B-8916-49AD-92CD-479B8CE2B16E}" type="presParOf" srcId="{216DAA1D-9BFD-4FA9-BDA3-71C4C173A849}" destId="{978E7737-D524-430B-AAE8-216E79A1B69E}" srcOrd="1" destOrd="0" presId="urn:microsoft.com/office/officeart/2005/8/layout/list1"/>
    <dgm:cxn modelId="{7A005EF8-F2B2-491E-8913-81D4A2B42972}" type="presParOf" srcId="{1321A24B-91B1-4EB0-99E5-0DE010815F41}" destId="{7643C3E2-0BB3-406E-A1FF-8123C8F97D50}" srcOrd="5" destOrd="0" presId="urn:microsoft.com/office/officeart/2005/8/layout/list1"/>
    <dgm:cxn modelId="{2DB38FEC-0827-4C3F-9DEB-873A35CF8420}" type="presParOf" srcId="{1321A24B-91B1-4EB0-99E5-0DE010815F41}" destId="{47CD1F2C-F342-42BC-8EE2-ED3D60DD0A99}" srcOrd="6" destOrd="0" presId="urn:microsoft.com/office/officeart/2005/8/layout/list1"/>
    <dgm:cxn modelId="{B2D2B9F9-704F-4B5E-A682-0F206EEAC285}" type="presParOf" srcId="{1321A24B-91B1-4EB0-99E5-0DE010815F41}" destId="{D953E4F9-61E0-4DA9-9CA9-2556BB7DA922}" srcOrd="7" destOrd="0" presId="urn:microsoft.com/office/officeart/2005/8/layout/list1"/>
    <dgm:cxn modelId="{DC765718-1D22-4473-A9DD-BEE3ACD9367F}" type="presParOf" srcId="{1321A24B-91B1-4EB0-99E5-0DE010815F41}" destId="{5E7576E1-E57F-4291-B056-125F6E76294A}" srcOrd="8" destOrd="0" presId="urn:microsoft.com/office/officeart/2005/8/layout/list1"/>
    <dgm:cxn modelId="{C067D4A6-EF54-4E68-814C-52133E0C1889}" type="presParOf" srcId="{5E7576E1-E57F-4291-B056-125F6E76294A}" destId="{8A916DD8-284F-472C-B0A0-8737A62F8A33}" srcOrd="0" destOrd="0" presId="urn:microsoft.com/office/officeart/2005/8/layout/list1"/>
    <dgm:cxn modelId="{75DC943E-6D45-4E0E-ADDA-1C8002A145F3}" type="presParOf" srcId="{5E7576E1-E57F-4291-B056-125F6E76294A}" destId="{EEA303DB-CBF4-4010-A3E0-8C9E10479D7E}" srcOrd="1" destOrd="0" presId="urn:microsoft.com/office/officeart/2005/8/layout/list1"/>
    <dgm:cxn modelId="{E9E18E38-942F-4A0F-8F84-6D9B6A2B9B8A}" type="presParOf" srcId="{1321A24B-91B1-4EB0-99E5-0DE010815F41}" destId="{99AAD7FA-7FDF-4F89-9EFE-67484174CAF1}" srcOrd="9" destOrd="0" presId="urn:microsoft.com/office/officeart/2005/8/layout/list1"/>
    <dgm:cxn modelId="{8791FBBD-E4BF-4DCA-99D8-8EECD55B981B}" type="presParOf" srcId="{1321A24B-91B1-4EB0-99E5-0DE010815F41}" destId="{006B8DC5-0EB0-42CC-8CF4-905E9634D00B}" srcOrd="10" destOrd="0" presId="urn:microsoft.com/office/officeart/2005/8/layout/list1"/>
    <dgm:cxn modelId="{1BB7DF8B-2FBD-4F41-A324-76319D7C3ED1}" type="presParOf" srcId="{1321A24B-91B1-4EB0-99E5-0DE010815F41}" destId="{BD526BB6-583C-4E93-B1B6-1A101316F2AA}" srcOrd="11" destOrd="0" presId="urn:microsoft.com/office/officeart/2005/8/layout/list1"/>
    <dgm:cxn modelId="{016B5A48-6CFF-4354-81F5-991F9AE03D1B}" type="presParOf" srcId="{1321A24B-91B1-4EB0-99E5-0DE010815F41}" destId="{45C8DFBD-808F-4C48-9DFF-A74D3C869CA4}" srcOrd="12" destOrd="0" presId="urn:microsoft.com/office/officeart/2005/8/layout/list1"/>
    <dgm:cxn modelId="{6ED0800A-5825-408A-A97A-704EB090579F}" type="presParOf" srcId="{45C8DFBD-808F-4C48-9DFF-A74D3C869CA4}" destId="{A624D73A-698A-401B-AADE-918872A07F69}" srcOrd="0" destOrd="0" presId="urn:microsoft.com/office/officeart/2005/8/layout/list1"/>
    <dgm:cxn modelId="{6BB59D5F-4F91-4E00-88A2-AFEE5A693760}" type="presParOf" srcId="{45C8DFBD-808F-4C48-9DFF-A74D3C869CA4}" destId="{24DCD220-7A94-4B69-B9D5-ED0A5D834A73}" srcOrd="1" destOrd="0" presId="urn:microsoft.com/office/officeart/2005/8/layout/list1"/>
    <dgm:cxn modelId="{C154E7E1-8715-45C8-8D12-6ED337214055}" type="presParOf" srcId="{1321A24B-91B1-4EB0-99E5-0DE010815F41}" destId="{4571F631-8847-4E9B-B0CB-2FBF29FF3EEE}" srcOrd="13" destOrd="0" presId="urn:microsoft.com/office/officeart/2005/8/layout/list1"/>
    <dgm:cxn modelId="{16C8B9C8-F632-4E07-BA9C-81341FAFCFFB}" type="presParOf" srcId="{1321A24B-91B1-4EB0-99E5-0DE010815F41}" destId="{CCA06208-4601-4CDA-B944-748D0D28A0C8}" srcOrd="14" destOrd="0" presId="urn:microsoft.com/office/officeart/2005/8/layout/list1"/>
    <dgm:cxn modelId="{719696DB-6153-467B-9ABA-F97239AB0765}" type="presParOf" srcId="{1321A24B-91B1-4EB0-99E5-0DE010815F41}" destId="{384C6AF4-B87E-4236-B7C6-2064DDCB51BF}" srcOrd="15" destOrd="0" presId="urn:microsoft.com/office/officeart/2005/8/layout/list1"/>
    <dgm:cxn modelId="{6E621594-6415-45EB-ADBC-9A211F78238F}" type="presParOf" srcId="{1321A24B-91B1-4EB0-99E5-0DE010815F41}" destId="{0CA9AEDD-6455-46D7-B354-45CA16596610}" srcOrd="16" destOrd="0" presId="urn:microsoft.com/office/officeart/2005/8/layout/list1"/>
    <dgm:cxn modelId="{67C502C2-007A-4C61-B23C-FD95051FDD94}" type="presParOf" srcId="{0CA9AEDD-6455-46D7-B354-45CA16596610}" destId="{544B0531-EB07-4EB7-8949-2F3CBE88D98B}" srcOrd="0" destOrd="0" presId="urn:microsoft.com/office/officeart/2005/8/layout/list1"/>
    <dgm:cxn modelId="{8263EFBC-F6CA-4A76-A863-7866FFB29ACC}" type="presParOf" srcId="{0CA9AEDD-6455-46D7-B354-45CA16596610}" destId="{8AD092A3-DD11-4A52-88BD-26DA1D0B5EE1}" srcOrd="1" destOrd="0" presId="urn:microsoft.com/office/officeart/2005/8/layout/list1"/>
    <dgm:cxn modelId="{52FB5699-8B5B-40EC-8DF7-324A1552FF59}" type="presParOf" srcId="{1321A24B-91B1-4EB0-99E5-0DE010815F41}" destId="{B5FAE2E5-BB25-4B68-AECF-E282915968F3}" srcOrd="17" destOrd="0" presId="urn:microsoft.com/office/officeart/2005/8/layout/list1"/>
    <dgm:cxn modelId="{2300961F-5F2B-4D47-B1BA-C73850C86508}" type="presParOf" srcId="{1321A24B-91B1-4EB0-99E5-0DE010815F41}" destId="{9FEE604E-1DE4-4526-9D2E-5A44FBC20F9D}"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789ADA-25CB-4766-BC2B-148C5EADBE8F}"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pt-BR"/>
        </a:p>
      </dgm:t>
    </dgm:pt>
    <dgm:pt modelId="{73A734C5-51EA-48A7-A9C4-50A1CC3D231D}">
      <dgm:prSet phldrT="[Texto]" custT="1"/>
      <dgm:spPr/>
      <dgm:t>
        <a:bodyPr/>
        <a:lstStyle/>
        <a:p>
          <a:r>
            <a:rPr lang="pt-BR" sz="1800" b="1" dirty="0" smtClean="0">
              <a:latin typeface="Arial" panose="020B0604020202020204" pitchFamily="34" charset="0"/>
              <a:cs typeface="Arial" panose="020B0604020202020204" pitchFamily="34" charset="0"/>
            </a:rPr>
            <a:t>REGISTROS</a:t>
          </a:r>
          <a:endParaRPr lang="pt-BR" sz="1800" b="1" dirty="0">
            <a:latin typeface="Arial" panose="020B0604020202020204" pitchFamily="34" charset="0"/>
            <a:cs typeface="Arial" panose="020B0604020202020204" pitchFamily="34" charset="0"/>
          </a:endParaRPr>
        </a:p>
      </dgm:t>
    </dgm:pt>
    <dgm:pt modelId="{D73EFF11-FA10-45D9-9C70-663E228A6813}" type="parTrans" cxnId="{046D27F4-BFA9-48BD-B772-93A8C9FBE73F}">
      <dgm:prSet/>
      <dgm:spPr/>
      <dgm:t>
        <a:bodyPr/>
        <a:lstStyle/>
        <a:p>
          <a:endParaRPr lang="pt-BR"/>
        </a:p>
      </dgm:t>
    </dgm:pt>
    <dgm:pt modelId="{4399C538-E11C-4B40-82FB-2DF5FF4AEBC0}" type="sibTrans" cxnId="{046D27F4-BFA9-48BD-B772-93A8C9FBE73F}">
      <dgm:prSet/>
      <dgm:spPr/>
      <dgm:t>
        <a:bodyPr/>
        <a:lstStyle/>
        <a:p>
          <a:endParaRPr lang="pt-BR"/>
        </a:p>
      </dgm:t>
    </dgm:pt>
    <dgm:pt modelId="{A0D218F9-2B63-4885-AE70-16716ABCD0F7}">
      <dgm:prSet phldrT="[Texto]" custT="1"/>
      <dgm:spPr/>
      <dgm:t>
        <a:bodyPr/>
        <a:lstStyle/>
        <a:p>
          <a:r>
            <a:rPr lang="pt-BR" sz="2800" dirty="0" smtClean="0">
              <a:latin typeface="Arial" panose="020B0604020202020204" pitchFamily="34" charset="0"/>
              <a:cs typeface="Arial" panose="020B0604020202020204" pitchFamily="34" charset="0"/>
            </a:rPr>
            <a:t>Prontuários</a:t>
          </a:r>
          <a:endParaRPr lang="pt-BR" sz="2800" dirty="0">
            <a:latin typeface="Arial" panose="020B0604020202020204" pitchFamily="34" charset="0"/>
            <a:cs typeface="Arial" panose="020B0604020202020204" pitchFamily="34" charset="0"/>
          </a:endParaRPr>
        </a:p>
      </dgm:t>
    </dgm:pt>
    <dgm:pt modelId="{C8F10768-B550-4DB6-87D0-C93AA78A64BE}" type="parTrans" cxnId="{6A77ED7D-6671-4D02-B3C6-D40977B99664}">
      <dgm:prSet/>
      <dgm:spPr/>
      <dgm:t>
        <a:bodyPr/>
        <a:lstStyle/>
        <a:p>
          <a:endParaRPr lang="pt-BR"/>
        </a:p>
      </dgm:t>
    </dgm:pt>
    <dgm:pt modelId="{0403C4C9-C521-494F-9F97-08F4BA4F6D55}" type="sibTrans" cxnId="{6A77ED7D-6671-4D02-B3C6-D40977B99664}">
      <dgm:prSet/>
      <dgm:spPr/>
      <dgm:t>
        <a:bodyPr/>
        <a:lstStyle/>
        <a:p>
          <a:endParaRPr lang="pt-BR"/>
        </a:p>
      </dgm:t>
    </dgm:pt>
    <dgm:pt modelId="{A81649EA-E5AF-4EBB-98A0-180D1874A00A}">
      <dgm:prSet phldrT="[Texto]" custT="1"/>
      <dgm:spPr/>
      <dgm:t>
        <a:bodyPr/>
        <a:lstStyle/>
        <a:p>
          <a:r>
            <a:rPr lang="pt-BR" sz="2800" dirty="0" smtClean="0">
              <a:latin typeface="Arial" panose="020B0604020202020204" pitchFamily="34" charset="0"/>
              <a:cs typeface="Arial" panose="020B0604020202020204" pitchFamily="34" charset="0"/>
            </a:rPr>
            <a:t>Ficha Espelho</a:t>
          </a:r>
          <a:endParaRPr lang="pt-BR" sz="2800" dirty="0">
            <a:latin typeface="Arial" panose="020B0604020202020204" pitchFamily="34" charset="0"/>
            <a:cs typeface="Arial" panose="020B0604020202020204" pitchFamily="34" charset="0"/>
          </a:endParaRPr>
        </a:p>
      </dgm:t>
    </dgm:pt>
    <dgm:pt modelId="{EABCFB52-EB9B-42A3-8447-AAAE3545017C}" type="parTrans" cxnId="{1D9FE0D6-0CEB-4E96-B518-E2685EFBE739}">
      <dgm:prSet/>
      <dgm:spPr/>
      <dgm:t>
        <a:bodyPr/>
        <a:lstStyle/>
        <a:p>
          <a:endParaRPr lang="pt-BR"/>
        </a:p>
      </dgm:t>
    </dgm:pt>
    <dgm:pt modelId="{F6559C71-3ACB-442F-8858-08E513B27EE1}" type="sibTrans" cxnId="{1D9FE0D6-0CEB-4E96-B518-E2685EFBE739}">
      <dgm:prSet/>
      <dgm:spPr/>
      <dgm:t>
        <a:bodyPr/>
        <a:lstStyle/>
        <a:p>
          <a:endParaRPr lang="pt-BR"/>
        </a:p>
      </dgm:t>
    </dgm:pt>
    <dgm:pt modelId="{C2D92B5F-02B6-49A8-9B53-3938447F6735}">
      <dgm:prSet phldrT="[Texto]" custT="1"/>
      <dgm:spPr/>
      <dgm:t>
        <a:bodyPr/>
        <a:lstStyle/>
        <a:p>
          <a:r>
            <a:rPr lang="pt-BR" sz="2400" dirty="0" smtClean="0">
              <a:latin typeface="Arial" panose="020B0604020202020204" pitchFamily="34" charset="0"/>
              <a:cs typeface="Arial" panose="020B0604020202020204" pitchFamily="34" charset="0"/>
            </a:rPr>
            <a:t>Monitoramento e avaliação</a:t>
          </a:r>
          <a:endParaRPr lang="pt-BR" sz="2400" dirty="0">
            <a:latin typeface="Arial" panose="020B0604020202020204" pitchFamily="34" charset="0"/>
            <a:cs typeface="Arial" panose="020B0604020202020204" pitchFamily="34" charset="0"/>
          </a:endParaRPr>
        </a:p>
      </dgm:t>
    </dgm:pt>
    <dgm:pt modelId="{B99F62EA-B59E-40C7-9248-AFB60B706B54}" type="parTrans" cxnId="{665B11DB-34D6-496D-8507-157AC1A23A39}">
      <dgm:prSet/>
      <dgm:spPr/>
      <dgm:t>
        <a:bodyPr/>
        <a:lstStyle/>
        <a:p>
          <a:endParaRPr lang="pt-BR"/>
        </a:p>
      </dgm:t>
    </dgm:pt>
    <dgm:pt modelId="{1BC0A4F3-EBE2-4A68-88F7-8FE17114AD2B}" type="sibTrans" cxnId="{665B11DB-34D6-496D-8507-157AC1A23A39}">
      <dgm:prSet/>
      <dgm:spPr/>
      <dgm:t>
        <a:bodyPr/>
        <a:lstStyle/>
        <a:p>
          <a:endParaRPr lang="pt-BR"/>
        </a:p>
      </dgm:t>
    </dgm:pt>
    <dgm:pt modelId="{E71518F5-1E67-4996-9F23-09E69297F175}">
      <dgm:prSet phldrT="[Texto]"/>
      <dgm:spPr/>
      <dgm:t>
        <a:bodyPr/>
        <a:lstStyle/>
        <a:p>
          <a:endParaRPr lang="pt-BR" dirty="0" smtClean="0"/>
        </a:p>
        <a:p>
          <a:r>
            <a:rPr lang="pt-BR" dirty="0" smtClean="0">
              <a:latin typeface="Arial" panose="020B0604020202020204" pitchFamily="34" charset="0"/>
              <a:cs typeface="Arial" panose="020B0604020202020204" pitchFamily="34" charset="0"/>
            </a:rPr>
            <a:t>Planilha de coleta de dados </a:t>
          </a:r>
          <a:endParaRPr lang="pt-BR" dirty="0">
            <a:latin typeface="Arial" panose="020B0604020202020204" pitchFamily="34" charset="0"/>
            <a:cs typeface="Arial" panose="020B0604020202020204" pitchFamily="34" charset="0"/>
          </a:endParaRPr>
        </a:p>
      </dgm:t>
    </dgm:pt>
    <dgm:pt modelId="{E951DEFF-80A9-4A65-8843-3994094B7E38}" type="parTrans" cxnId="{A08B8CF0-31A3-4C5A-B5C4-D5164E96DB00}">
      <dgm:prSet/>
      <dgm:spPr/>
      <dgm:t>
        <a:bodyPr/>
        <a:lstStyle/>
        <a:p>
          <a:endParaRPr lang="pt-BR"/>
        </a:p>
      </dgm:t>
    </dgm:pt>
    <dgm:pt modelId="{E208AD91-C6B8-4B64-B116-9A405F9BBC37}" type="sibTrans" cxnId="{A08B8CF0-31A3-4C5A-B5C4-D5164E96DB00}">
      <dgm:prSet/>
      <dgm:spPr/>
      <dgm:t>
        <a:bodyPr/>
        <a:lstStyle/>
        <a:p>
          <a:endParaRPr lang="pt-BR"/>
        </a:p>
      </dgm:t>
    </dgm:pt>
    <dgm:pt modelId="{3E7804BC-8507-462E-AE12-A383944CD159}">
      <dgm:prSet/>
      <dgm:spPr/>
      <dgm:t>
        <a:bodyPr/>
        <a:lstStyle/>
        <a:p>
          <a:r>
            <a:rPr lang="pt-BR" dirty="0" smtClean="0"/>
            <a:t>Cadernos da Atenção Básica Hipertensão e Diabetes</a:t>
          </a:r>
          <a:endParaRPr lang="pt-BR" dirty="0"/>
        </a:p>
      </dgm:t>
    </dgm:pt>
    <dgm:pt modelId="{964A1AD8-D80D-47FA-8F43-B466F64DAB55}" type="parTrans" cxnId="{C26333BE-3E80-4D6E-A9FB-706C1EC09C3C}">
      <dgm:prSet/>
      <dgm:spPr/>
      <dgm:t>
        <a:bodyPr/>
        <a:lstStyle/>
        <a:p>
          <a:endParaRPr lang="pt-BR"/>
        </a:p>
      </dgm:t>
    </dgm:pt>
    <dgm:pt modelId="{023EAB8B-F3EE-48BA-A7CE-12BF944F94D5}" type="sibTrans" cxnId="{C26333BE-3E80-4D6E-A9FB-706C1EC09C3C}">
      <dgm:prSet/>
      <dgm:spPr/>
      <dgm:t>
        <a:bodyPr/>
        <a:lstStyle/>
        <a:p>
          <a:endParaRPr lang="pt-BR"/>
        </a:p>
      </dgm:t>
    </dgm:pt>
    <dgm:pt modelId="{D47327B4-4CDA-478E-B432-098823311036}" type="pres">
      <dgm:prSet presAssocID="{D4789ADA-25CB-4766-BC2B-148C5EADBE8F}" presName="list" presStyleCnt="0">
        <dgm:presLayoutVars>
          <dgm:dir/>
          <dgm:animLvl val="lvl"/>
        </dgm:presLayoutVars>
      </dgm:prSet>
      <dgm:spPr/>
      <dgm:t>
        <a:bodyPr/>
        <a:lstStyle/>
        <a:p>
          <a:endParaRPr lang="pt-BR"/>
        </a:p>
      </dgm:t>
    </dgm:pt>
    <dgm:pt modelId="{04C9FA22-FFE8-42AC-9E93-1D8F3710DF40}" type="pres">
      <dgm:prSet presAssocID="{73A734C5-51EA-48A7-A9C4-50A1CC3D231D}" presName="posSpace" presStyleCnt="0"/>
      <dgm:spPr/>
    </dgm:pt>
    <dgm:pt modelId="{21CE628C-8139-43D4-9DE8-807F4D0A3443}" type="pres">
      <dgm:prSet presAssocID="{73A734C5-51EA-48A7-A9C4-50A1CC3D231D}" presName="vertFlow" presStyleCnt="0"/>
      <dgm:spPr/>
    </dgm:pt>
    <dgm:pt modelId="{CA0C8355-7612-42A9-8094-50B8F17D624D}" type="pres">
      <dgm:prSet presAssocID="{73A734C5-51EA-48A7-A9C4-50A1CC3D231D}" presName="topSpace" presStyleCnt="0"/>
      <dgm:spPr/>
    </dgm:pt>
    <dgm:pt modelId="{7833411C-834C-40A3-8D9C-EB09E7F3E864}" type="pres">
      <dgm:prSet presAssocID="{73A734C5-51EA-48A7-A9C4-50A1CC3D231D}" presName="firstComp" presStyleCnt="0"/>
      <dgm:spPr/>
    </dgm:pt>
    <dgm:pt modelId="{AA366E16-18B9-4299-BBAB-C23397A7D9CA}" type="pres">
      <dgm:prSet presAssocID="{73A734C5-51EA-48A7-A9C4-50A1CC3D231D}" presName="firstChild" presStyleLbl="bgAccFollowNode1" presStyleIdx="0" presStyleCnt="4"/>
      <dgm:spPr/>
      <dgm:t>
        <a:bodyPr/>
        <a:lstStyle/>
        <a:p>
          <a:endParaRPr lang="pt-BR"/>
        </a:p>
      </dgm:t>
    </dgm:pt>
    <dgm:pt modelId="{1B58C869-6E66-4CA9-955F-82124EE8D3B6}" type="pres">
      <dgm:prSet presAssocID="{73A734C5-51EA-48A7-A9C4-50A1CC3D231D}" presName="firstChildTx" presStyleLbl="bgAccFollowNode1" presStyleIdx="0" presStyleCnt="4">
        <dgm:presLayoutVars>
          <dgm:bulletEnabled val="1"/>
        </dgm:presLayoutVars>
      </dgm:prSet>
      <dgm:spPr/>
      <dgm:t>
        <a:bodyPr/>
        <a:lstStyle/>
        <a:p>
          <a:endParaRPr lang="pt-BR"/>
        </a:p>
      </dgm:t>
    </dgm:pt>
    <dgm:pt modelId="{BBFA6689-D93C-45E2-A533-CCEC80353E8C}" type="pres">
      <dgm:prSet presAssocID="{A81649EA-E5AF-4EBB-98A0-180D1874A00A}" presName="comp" presStyleCnt="0"/>
      <dgm:spPr/>
    </dgm:pt>
    <dgm:pt modelId="{C13BDCFC-1067-462D-BAA3-AB1BAA733F52}" type="pres">
      <dgm:prSet presAssocID="{A81649EA-E5AF-4EBB-98A0-180D1874A00A}" presName="child" presStyleLbl="bgAccFollowNode1" presStyleIdx="1" presStyleCnt="4"/>
      <dgm:spPr/>
      <dgm:t>
        <a:bodyPr/>
        <a:lstStyle/>
        <a:p>
          <a:endParaRPr lang="pt-BR"/>
        </a:p>
      </dgm:t>
    </dgm:pt>
    <dgm:pt modelId="{E3183B5A-87F2-4AEB-99DE-49C27914684A}" type="pres">
      <dgm:prSet presAssocID="{A81649EA-E5AF-4EBB-98A0-180D1874A00A}" presName="childTx" presStyleLbl="bgAccFollowNode1" presStyleIdx="1" presStyleCnt="4">
        <dgm:presLayoutVars>
          <dgm:bulletEnabled val="1"/>
        </dgm:presLayoutVars>
      </dgm:prSet>
      <dgm:spPr/>
      <dgm:t>
        <a:bodyPr/>
        <a:lstStyle/>
        <a:p>
          <a:endParaRPr lang="pt-BR"/>
        </a:p>
      </dgm:t>
    </dgm:pt>
    <dgm:pt modelId="{25D9BC09-EBC9-43FC-91B6-A4359E36077F}" type="pres">
      <dgm:prSet presAssocID="{73A734C5-51EA-48A7-A9C4-50A1CC3D231D}" presName="negSpace" presStyleCnt="0"/>
      <dgm:spPr/>
    </dgm:pt>
    <dgm:pt modelId="{B670ABE8-DDA2-4FA1-B8CA-040103B88288}" type="pres">
      <dgm:prSet presAssocID="{73A734C5-51EA-48A7-A9C4-50A1CC3D231D}" presName="circle" presStyleLbl="node1" presStyleIdx="0" presStyleCnt="2" custScaleX="114962" custLinFactNeighborX="-1464"/>
      <dgm:spPr/>
      <dgm:t>
        <a:bodyPr/>
        <a:lstStyle/>
        <a:p>
          <a:endParaRPr lang="pt-BR"/>
        </a:p>
      </dgm:t>
    </dgm:pt>
    <dgm:pt modelId="{A0575A16-7084-491B-8EBA-E65F88062514}" type="pres">
      <dgm:prSet presAssocID="{4399C538-E11C-4B40-82FB-2DF5FF4AEBC0}" presName="transSpace" presStyleCnt="0"/>
      <dgm:spPr/>
    </dgm:pt>
    <dgm:pt modelId="{B3B81682-F605-406F-9A66-E62F65F2616F}" type="pres">
      <dgm:prSet presAssocID="{C2D92B5F-02B6-49A8-9B53-3938447F6735}" presName="posSpace" presStyleCnt="0"/>
      <dgm:spPr/>
    </dgm:pt>
    <dgm:pt modelId="{F73498ED-96C3-441C-80B2-3B13ACC66FEB}" type="pres">
      <dgm:prSet presAssocID="{C2D92B5F-02B6-49A8-9B53-3938447F6735}" presName="vertFlow" presStyleCnt="0"/>
      <dgm:spPr/>
    </dgm:pt>
    <dgm:pt modelId="{FC9E2695-8C9B-4D78-8141-3DE307B422E1}" type="pres">
      <dgm:prSet presAssocID="{C2D92B5F-02B6-49A8-9B53-3938447F6735}" presName="topSpace" presStyleCnt="0"/>
      <dgm:spPr/>
    </dgm:pt>
    <dgm:pt modelId="{B54E3ED4-6F5E-4387-A7F1-0D2B07306CBF}" type="pres">
      <dgm:prSet presAssocID="{C2D92B5F-02B6-49A8-9B53-3938447F6735}" presName="firstComp" presStyleCnt="0"/>
      <dgm:spPr/>
    </dgm:pt>
    <dgm:pt modelId="{1A0990E6-6DE8-41B2-B6C2-EBE11FDA4DEE}" type="pres">
      <dgm:prSet presAssocID="{C2D92B5F-02B6-49A8-9B53-3938447F6735}" presName="firstChild" presStyleLbl="bgAccFollowNode1" presStyleIdx="2" presStyleCnt="4"/>
      <dgm:spPr/>
      <dgm:t>
        <a:bodyPr/>
        <a:lstStyle/>
        <a:p>
          <a:endParaRPr lang="pt-BR"/>
        </a:p>
      </dgm:t>
    </dgm:pt>
    <dgm:pt modelId="{C46D4CD3-0797-40AF-B499-5CF844725C69}" type="pres">
      <dgm:prSet presAssocID="{C2D92B5F-02B6-49A8-9B53-3938447F6735}" presName="firstChildTx" presStyleLbl="bgAccFollowNode1" presStyleIdx="2" presStyleCnt="4">
        <dgm:presLayoutVars>
          <dgm:bulletEnabled val="1"/>
        </dgm:presLayoutVars>
      </dgm:prSet>
      <dgm:spPr/>
      <dgm:t>
        <a:bodyPr/>
        <a:lstStyle/>
        <a:p>
          <a:endParaRPr lang="pt-BR"/>
        </a:p>
      </dgm:t>
    </dgm:pt>
    <dgm:pt modelId="{2FC97CFA-06A6-4227-861C-4AF481FF9C2A}" type="pres">
      <dgm:prSet presAssocID="{3E7804BC-8507-462E-AE12-A383944CD159}" presName="comp" presStyleCnt="0"/>
      <dgm:spPr/>
    </dgm:pt>
    <dgm:pt modelId="{7B086A68-D0BF-450A-98EC-81348F2160E0}" type="pres">
      <dgm:prSet presAssocID="{3E7804BC-8507-462E-AE12-A383944CD159}" presName="child" presStyleLbl="bgAccFollowNode1" presStyleIdx="3" presStyleCnt="4"/>
      <dgm:spPr/>
      <dgm:t>
        <a:bodyPr/>
        <a:lstStyle/>
        <a:p>
          <a:endParaRPr lang="pt-BR"/>
        </a:p>
      </dgm:t>
    </dgm:pt>
    <dgm:pt modelId="{C5B3BDC3-2F25-4CE6-B810-172B93159295}" type="pres">
      <dgm:prSet presAssocID="{3E7804BC-8507-462E-AE12-A383944CD159}" presName="childTx" presStyleLbl="bgAccFollowNode1" presStyleIdx="3" presStyleCnt="4">
        <dgm:presLayoutVars>
          <dgm:bulletEnabled val="1"/>
        </dgm:presLayoutVars>
      </dgm:prSet>
      <dgm:spPr/>
      <dgm:t>
        <a:bodyPr/>
        <a:lstStyle/>
        <a:p>
          <a:endParaRPr lang="pt-BR"/>
        </a:p>
      </dgm:t>
    </dgm:pt>
    <dgm:pt modelId="{57052862-E02A-41C2-980A-911FF72C6AFB}" type="pres">
      <dgm:prSet presAssocID="{C2D92B5F-02B6-49A8-9B53-3938447F6735}" presName="negSpace" presStyleCnt="0"/>
      <dgm:spPr/>
    </dgm:pt>
    <dgm:pt modelId="{99D75CC3-C9AE-494C-84BD-8E56945044C7}" type="pres">
      <dgm:prSet presAssocID="{C2D92B5F-02B6-49A8-9B53-3938447F6735}" presName="circle" presStyleLbl="node1" presStyleIdx="1" presStyleCnt="2" custScaleX="105858"/>
      <dgm:spPr/>
      <dgm:t>
        <a:bodyPr/>
        <a:lstStyle/>
        <a:p>
          <a:endParaRPr lang="pt-BR"/>
        </a:p>
      </dgm:t>
    </dgm:pt>
  </dgm:ptLst>
  <dgm:cxnLst>
    <dgm:cxn modelId="{835425DD-5271-456F-8A70-9923717738D9}" type="presOf" srcId="{A81649EA-E5AF-4EBB-98A0-180D1874A00A}" destId="{E3183B5A-87F2-4AEB-99DE-49C27914684A}" srcOrd="1" destOrd="0" presId="urn:microsoft.com/office/officeart/2005/8/layout/hList9"/>
    <dgm:cxn modelId="{1D9FE0D6-0CEB-4E96-B518-E2685EFBE739}" srcId="{73A734C5-51EA-48A7-A9C4-50A1CC3D231D}" destId="{A81649EA-E5AF-4EBB-98A0-180D1874A00A}" srcOrd="1" destOrd="0" parTransId="{EABCFB52-EB9B-42A3-8447-AAAE3545017C}" sibTransId="{F6559C71-3ACB-442F-8858-08E513B27EE1}"/>
    <dgm:cxn modelId="{C26333BE-3E80-4D6E-A9FB-706C1EC09C3C}" srcId="{C2D92B5F-02B6-49A8-9B53-3938447F6735}" destId="{3E7804BC-8507-462E-AE12-A383944CD159}" srcOrd="1" destOrd="0" parTransId="{964A1AD8-D80D-47FA-8F43-B466F64DAB55}" sibTransId="{023EAB8B-F3EE-48BA-A7CE-12BF944F94D5}"/>
    <dgm:cxn modelId="{14D503DD-F23F-439D-9916-2FC67B10E650}" type="presOf" srcId="{3E7804BC-8507-462E-AE12-A383944CD159}" destId="{C5B3BDC3-2F25-4CE6-B810-172B93159295}" srcOrd="1" destOrd="0" presId="urn:microsoft.com/office/officeart/2005/8/layout/hList9"/>
    <dgm:cxn modelId="{22333EC9-C516-4FCF-973C-E1A636945A1C}" type="presOf" srcId="{A81649EA-E5AF-4EBB-98A0-180D1874A00A}" destId="{C13BDCFC-1067-462D-BAA3-AB1BAA733F52}" srcOrd="0" destOrd="0" presId="urn:microsoft.com/office/officeart/2005/8/layout/hList9"/>
    <dgm:cxn modelId="{80B116D6-EE11-4519-A17C-37337F60716D}" type="presOf" srcId="{A0D218F9-2B63-4885-AE70-16716ABCD0F7}" destId="{1B58C869-6E66-4CA9-955F-82124EE8D3B6}" srcOrd="1" destOrd="0" presId="urn:microsoft.com/office/officeart/2005/8/layout/hList9"/>
    <dgm:cxn modelId="{1136BF74-B6AC-4FBC-8B9B-A64FB416D842}" type="presOf" srcId="{D4789ADA-25CB-4766-BC2B-148C5EADBE8F}" destId="{D47327B4-4CDA-478E-B432-098823311036}" srcOrd="0" destOrd="0" presId="urn:microsoft.com/office/officeart/2005/8/layout/hList9"/>
    <dgm:cxn modelId="{010C6B62-2B19-4561-8E9C-673886858EF6}" type="presOf" srcId="{C2D92B5F-02B6-49A8-9B53-3938447F6735}" destId="{99D75CC3-C9AE-494C-84BD-8E56945044C7}" srcOrd="0" destOrd="0" presId="urn:microsoft.com/office/officeart/2005/8/layout/hList9"/>
    <dgm:cxn modelId="{BED7D3F5-8AA0-4C0A-812C-73C359F72A9F}" type="presOf" srcId="{E71518F5-1E67-4996-9F23-09E69297F175}" destId="{C46D4CD3-0797-40AF-B499-5CF844725C69}" srcOrd="1" destOrd="0" presId="urn:microsoft.com/office/officeart/2005/8/layout/hList9"/>
    <dgm:cxn modelId="{665B11DB-34D6-496D-8507-157AC1A23A39}" srcId="{D4789ADA-25CB-4766-BC2B-148C5EADBE8F}" destId="{C2D92B5F-02B6-49A8-9B53-3938447F6735}" srcOrd="1" destOrd="0" parTransId="{B99F62EA-B59E-40C7-9248-AFB60B706B54}" sibTransId="{1BC0A4F3-EBE2-4A68-88F7-8FE17114AD2B}"/>
    <dgm:cxn modelId="{90A2E564-55B7-48A4-8DDD-1CE01DDBEBB7}" type="presOf" srcId="{A0D218F9-2B63-4885-AE70-16716ABCD0F7}" destId="{AA366E16-18B9-4299-BBAB-C23397A7D9CA}" srcOrd="0" destOrd="0" presId="urn:microsoft.com/office/officeart/2005/8/layout/hList9"/>
    <dgm:cxn modelId="{56DFF2F5-D6DB-4873-A1DA-936AC6189536}" type="presOf" srcId="{73A734C5-51EA-48A7-A9C4-50A1CC3D231D}" destId="{B670ABE8-DDA2-4FA1-B8CA-040103B88288}" srcOrd="0" destOrd="0" presId="urn:microsoft.com/office/officeart/2005/8/layout/hList9"/>
    <dgm:cxn modelId="{A08B8CF0-31A3-4C5A-B5C4-D5164E96DB00}" srcId="{C2D92B5F-02B6-49A8-9B53-3938447F6735}" destId="{E71518F5-1E67-4996-9F23-09E69297F175}" srcOrd="0" destOrd="0" parTransId="{E951DEFF-80A9-4A65-8843-3994094B7E38}" sibTransId="{E208AD91-C6B8-4B64-B116-9A405F9BBC37}"/>
    <dgm:cxn modelId="{28791DF8-1F6A-42AF-8C61-0E340EEA517B}" type="presOf" srcId="{E71518F5-1E67-4996-9F23-09E69297F175}" destId="{1A0990E6-6DE8-41B2-B6C2-EBE11FDA4DEE}" srcOrd="0" destOrd="0" presId="urn:microsoft.com/office/officeart/2005/8/layout/hList9"/>
    <dgm:cxn modelId="{29597916-D559-45C8-B309-97D1C583787B}" type="presOf" srcId="{3E7804BC-8507-462E-AE12-A383944CD159}" destId="{7B086A68-D0BF-450A-98EC-81348F2160E0}" srcOrd="0" destOrd="0" presId="urn:microsoft.com/office/officeart/2005/8/layout/hList9"/>
    <dgm:cxn modelId="{6A77ED7D-6671-4D02-B3C6-D40977B99664}" srcId="{73A734C5-51EA-48A7-A9C4-50A1CC3D231D}" destId="{A0D218F9-2B63-4885-AE70-16716ABCD0F7}" srcOrd="0" destOrd="0" parTransId="{C8F10768-B550-4DB6-87D0-C93AA78A64BE}" sibTransId="{0403C4C9-C521-494F-9F97-08F4BA4F6D55}"/>
    <dgm:cxn modelId="{046D27F4-BFA9-48BD-B772-93A8C9FBE73F}" srcId="{D4789ADA-25CB-4766-BC2B-148C5EADBE8F}" destId="{73A734C5-51EA-48A7-A9C4-50A1CC3D231D}" srcOrd="0" destOrd="0" parTransId="{D73EFF11-FA10-45D9-9C70-663E228A6813}" sibTransId="{4399C538-E11C-4B40-82FB-2DF5FF4AEBC0}"/>
    <dgm:cxn modelId="{F1A8DBDE-CC95-4B24-8C09-3532F1591FA2}" type="presParOf" srcId="{D47327B4-4CDA-478E-B432-098823311036}" destId="{04C9FA22-FFE8-42AC-9E93-1D8F3710DF40}" srcOrd="0" destOrd="0" presId="urn:microsoft.com/office/officeart/2005/8/layout/hList9"/>
    <dgm:cxn modelId="{130DAADE-C25C-480D-841B-6FBF7C302EED}" type="presParOf" srcId="{D47327B4-4CDA-478E-B432-098823311036}" destId="{21CE628C-8139-43D4-9DE8-807F4D0A3443}" srcOrd="1" destOrd="0" presId="urn:microsoft.com/office/officeart/2005/8/layout/hList9"/>
    <dgm:cxn modelId="{40E45FC6-2071-4B14-B61A-3FA3B6386EF2}" type="presParOf" srcId="{21CE628C-8139-43D4-9DE8-807F4D0A3443}" destId="{CA0C8355-7612-42A9-8094-50B8F17D624D}" srcOrd="0" destOrd="0" presId="urn:microsoft.com/office/officeart/2005/8/layout/hList9"/>
    <dgm:cxn modelId="{81AC3E81-1FAC-477B-9DE4-129AE3A48752}" type="presParOf" srcId="{21CE628C-8139-43D4-9DE8-807F4D0A3443}" destId="{7833411C-834C-40A3-8D9C-EB09E7F3E864}" srcOrd="1" destOrd="0" presId="urn:microsoft.com/office/officeart/2005/8/layout/hList9"/>
    <dgm:cxn modelId="{CDA3BFEB-431C-4BE5-9E80-FA8AEEE0FDC9}" type="presParOf" srcId="{7833411C-834C-40A3-8D9C-EB09E7F3E864}" destId="{AA366E16-18B9-4299-BBAB-C23397A7D9CA}" srcOrd="0" destOrd="0" presId="urn:microsoft.com/office/officeart/2005/8/layout/hList9"/>
    <dgm:cxn modelId="{91A0FF95-0C41-49C7-9B17-0192976BEABE}" type="presParOf" srcId="{7833411C-834C-40A3-8D9C-EB09E7F3E864}" destId="{1B58C869-6E66-4CA9-955F-82124EE8D3B6}" srcOrd="1" destOrd="0" presId="urn:microsoft.com/office/officeart/2005/8/layout/hList9"/>
    <dgm:cxn modelId="{882C3EBD-0123-489B-BF0F-F727AE1D7D15}" type="presParOf" srcId="{21CE628C-8139-43D4-9DE8-807F4D0A3443}" destId="{BBFA6689-D93C-45E2-A533-CCEC80353E8C}" srcOrd="2" destOrd="0" presId="urn:microsoft.com/office/officeart/2005/8/layout/hList9"/>
    <dgm:cxn modelId="{1A70230C-4C05-4F12-85C3-58B7517BD525}" type="presParOf" srcId="{BBFA6689-D93C-45E2-A533-CCEC80353E8C}" destId="{C13BDCFC-1067-462D-BAA3-AB1BAA733F52}" srcOrd="0" destOrd="0" presId="urn:microsoft.com/office/officeart/2005/8/layout/hList9"/>
    <dgm:cxn modelId="{9F361114-F9F6-4F26-929A-C5F66F9A36B6}" type="presParOf" srcId="{BBFA6689-D93C-45E2-A533-CCEC80353E8C}" destId="{E3183B5A-87F2-4AEB-99DE-49C27914684A}" srcOrd="1" destOrd="0" presId="urn:microsoft.com/office/officeart/2005/8/layout/hList9"/>
    <dgm:cxn modelId="{1F7DB0C9-E9B1-49DD-B1C1-93EBECFF2273}" type="presParOf" srcId="{D47327B4-4CDA-478E-B432-098823311036}" destId="{25D9BC09-EBC9-43FC-91B6-A4359E36077F}" srcOrd="2" destOrd="0" presId="urn:microsoft.com/office/officeart/2005/8/layout/hList9"/>
    <dgm:cxn modelId="{DC4E3CCD-BCDA-44F9-911C-2A28ED42B25C}" type="presParOf" srcId="{D47327B4-4CDA-478E-B432-098823311036}" destId="{B670ABE8-DDA2-4FA1-B8CA-040103B88288}" srcOrd="3" destOrd="0" presId="urn:microsoft.com/office/officeart/2005/8/layout/hList9"/>
    <dgm:cxn modelId="{C006B48E-4976-4142-8B02-840EBA42D508}" type="presParOf" srcId="{D47327B4-4CDA-478E-B432-098823311036}" destId="{A0575A16-7084-491B-8EBA-E65F88062514}" srcOrd="4" destOrd="0" presId="urn:microsoft.com/office/officeart/2005/8/layout/hList9"/>
    <dgm:cxn modelId="{45919A33-9928-4F3A-8DFE-A2B7AF7AA0A7}" type="presParOf" srcId="{D47327B4-4CDA-478E-B432-098823311036}" destId="{B3B81682-F605-406F-9A66-E62F65F2616F}" srcOrd="5" destOrd="0" presId="urn:microsoft.com/office/officeart/2005/8/layout/hList9"/>
    <dgm:cxn modelId="{FAD7CC08-097E-4E05-AB39-E89726C607E3}" type="presParOf" srcId="{D47327B4-4CDA-478E-B432-098823311036}" destId="{F73498ED-96C3-441C-80B2-3B13ACC66FEB}" srcOrd="6" destOrd="0" presId="urn:microsoft.com/office/officeart/2005/8/layout/hList9"/>
    <dgm:cxn modelId="{0CFC0FE5-92F4-4256-B853-B149F843D572}" type="presParOf" srcId="{F73498ED-96C3-441C-80B2-3B13ACC66FEB}" destId="{FC9E2695-8C9B-4D78-8141-3DE307B422E1}" srcOrd="0" destOrd="0" presId="urn:microsoft.com/office/officeart/2005/8/layout/hList9"/>
    <dgm:cxn modelId="{A388AAB7-C040-475B-BB7F-D7DDA03EE742}" type="presParOf" srcId="{F73498ED-96C3-441C-80B2-3B13ACC66FEB}" destId="{B54E3ED4-6F5E-4387-A7F1-0D2B07306CBF}" srcOrd="1" destOrd="0" presId="urn:microsoft.com/office/officeart/2005/8/layout/hList9"/>
    <dgm:cxn modelId="{DBDA6936-2962-4D32-8673-B85464715A14}" type="presParOf" srcId="{B54E3ED4-6F5E-4387-A7F1-0D2B07306CBF}" destId="{1A0990E6-6DE8-41B2-B6C2-EBE11FDA4DEE}" srcOrd="0" destOrd="0" presId="urn:microsoft.com/office/officeart/2005/8/layout/hList9"/>
    <dgm:cxn modelId="{F6E74EF5-0F07-4A62-AD39-CD84E06E0294}" type="presParOf" srcId="{B54E3ED4-6F5E-4387-A7F1-0D2B07306CBF}" destId="{C46D4CD3-0797-40AF-B499-5CF844725C69}" srcOrd="1" destOrd="0" presId="urn:microsoft.com/office/officeart/2005/8/layout/hList9"/>
    <dgm:cxn modelId="{3A956CAF-C9E3-47BC-BBF8-2C6A05ADCCED}" type="presParOf" srcId="{F73498ED-96C3-441C-80B2-3B13ACC66FEB}" destId="{2FC97CFA-06A6-4227-861C-4AF481FF9C2A}" srcOrd="2" destOrd="0" presId="urn:microsoft.com/office/officeart/2005/8/layout/hList9"/>
    <dgm:cxn modelId="{20DEBADC-B3A1-4D9A-BFF0-34A00451EB5B}" type="presParOf" srcId="{2FC97CFA-06A6-4227-861C-4AF481FF9C2A}" destId="{7B086A68-D0BF-450A-98EC-81348F2160E0}" srcOrd="0" destOrd="0" presId="urn:microsoft.com/office/officeart/2005/8/layout/hList9"/>
    <dgm:cxn modelId="{9A8C5B7F-ADA6-4607-8838-EFD2FA14B614}" type="presParOf" srcId="{2FC97CFA-06A6-4227-861C-4AF481FF9C2A}" destId="{C5B3BDC3-2F25-4CE6-B810-172B93159295}" srcOrd="1" destOrd="0" presId="urn:microsoft.com/office/officeart/2005/8/layout/hList9"/>
    <dgm:cxn modelId="{7AB0FE86-8012-42B4-B889-6363A5A9A45B}" type="presParOf" srcId="{D47327B4-4CDA-478E-B432-098823311036}" destId="{57052862-E02A-41C2-980A-911FF72C6AFB}" srcOrd="7" destOrd="0" presId="urn:microsoft.com/office/officeart/2005/8/layout/hList9"/>
    <dgm:cxn modelId="{AFD9622B-2B4F-4E2B-AD51-96C7260F92F3}" type="presParOf" srcId="{D47327B4-4CDA-478E-B432-098823311036}" destId="{99D75CC3-C9AE-494C-84BD-8E56945044C7}" srcOrd="8"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555EEB-7F15-419A-BF93-12DF98CE9C0C}">
      <dsp:nvSpPr>
        <dsp:cNvPr id="0" name=""/>
        <dsp:cNvSpPr/>
      </dsp:nvSpPr>
      <dsp:spPr>
        <a:xfrm>
          <a:off x="0" y="625282"/>
          <a:ext cx="10406953" cy="1260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CE3C234-7DC6-424C-B9FE-49227FB05F91}">
      <dsp:nvSpPr>
        <dsp:cNvPr id="0" name=""/>
        <dsp:cNvSpPr/>
      </dsp:nvSpPr>
      <dsp:spPr>
        <a:xfrm>
          <a:off x="519839" y="167223"/>
          <a:ext cx="7277752" cy="531858"/>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5351" tIns="0" rIns="275351" bIns="0" numCol="1" spcCol="1270" anchor="ctr" anchorCtr="0">
          <a:noAutofit/>
        </a:bodyPr>
        <a:lstStyle/>
        <a:p>
          <a:pPr lvl="0" algn="ctr" defTabSz="1778000">
            <a:lnSpc>
              <a:spcPct val="90000"/>
            </a:lnSpc>
            <a:spcBef>
              <a:spcPct val="0"/>
            </a:spcBef>
            <a:spcAft>
              <a:spcPct val="35000"/>
            </a:spcAft>
          </a:pPr>
          <a:r>
            <a:rPr lang="pt-BR" sz="4000" b="1" kern="1200" dirty="0" smtClean="0">
              <a:latin typeface="Arial" panose="020B0604020202020204" pitchFamily="34" charset="0"/>
              <a:cs typeface="Arial" panose="020B0604020202020204" pitchFamily="34" charset="0"/>
            </a:rPr>
            <a:t>Quatro Eixos Pedagógicos </a:t>
          </a:r>
          <a:endParaRPr lang="pt-BR" sz="4000" b="1" kern="1200" dirty="0">
            <a:latin typeface="Arial" panose="020B0604020202020204" pitchFamily="34" charset="0"/>
            <a:cs typeface="Arial" panose="020B0604020202020204" pitchFamily="34" charset="0"/>
          </a:endParaRPr>
        </a:p>
      </dsp:txBody>
      <dsp:txXfrm>
        <a:off x="545802" y="193186"/>
        <a:ext cx="7225826" cy="479932"/>
      </dsp:txXfrm>
    </dsp:sp>
    <dsp:sp modelId="{47CD1F2C-F342-42BC-8EE2-ED3D60DD0A99}">
      <dsp:nvSpPr>
        <dsp:cNvPr id="0" name=""/>
        <dsp:cNvSpPr/>
      </dsp:nvSpPr>
      <dsp:spPr>
        <a:xfrm>
          <a:off x="0" y="1485767"/>
          <a:ext cx="10406953" cy="1260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78E7737-D524-430B-AAE8-216E79A1B69E}">
      <dsp:nvSpPr>
        <dsp:cNvPr id="0" name=""/>
        <dsp:cNvSpPr/>
      </dsp:nvSpPr>
      <dsp:spPr>
        <a:xfrm>
          <a:off x="519839" y="778282"/>
          <a:ext cx="7277752" cy="781285"/>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5351" tIns="0" rIns="275351" bIns="0" numCol="1" spcCol="1270" anchor="ctr" anchorCtr="0">
          <a:noAutofit/>
        </a:bodyPr>
        <a:lstStyle/>
        <a:p>
          <a:pPr lvl="0" algn="l" defTabSz="1422400">
            <a:lnSpc>
              <a:spcPct val="90000"/>
            </a:lnSpc>
            <a:spcBef>
              <a:spcPct val="0"/>
            </a:spcBef>
            <a:spcAft>
              <a:spcPct val="35000"/>
            </a:spcAft>
          </a:pPr>
          <a:r>
            <a:rPr lang="pt-BR" sz="3200" kern="1200" dirty="0" smtClean="0">
              <a:latin typeface="Arial" panose="020B0604020202020204" pitchFamily="34" charset="0"/>
              <a:cs typeface="Arial" panose="020B0604020202020204" pitchFamily="34" charset="0"/>
            </a:rPr>
            <a:t>Monitoramento e Avaliação</a:t>
          </a:r>
          <a:endParaRPr lang="pt-BR" sz="3200" kern="1200" dirty="0">
            <a:latin typeface="Arial" panose="020B0604020202020204" pitchFamily="34" charset="0"/>
            <a:cs typeface="Arial" panose="020B0604020202020204" pitchFamily="34" charset="0"/>
          </a:endParaRPr>
        </a:p>
      </dsp:txBody>
      <dsp:txXfrm>
        <a:off x="557978" y="816421"/>
        <a:ext cx="7201474" cy="705007"/>
      </dsp:txXfrm>
    </dsp:sp>
    <dsp:sp modelId="{006B8DC5-0EB0-42CC-8CF4-905E9634D00B}">
      <dsp:nvSpPr>
        <dsp:cNvPr id="0" name=""/>
        <dsp:cNvSpPr/>
      </dsp:nvSpPr>
      <dsp:spPr>
        <a:xfrm>
          <a:off x="0" y="2390082"/>
          <a:ext cx="10406953" cy="1260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EA303DB-CBF4-4010-A3E0-8C9E10479D7E}">
      <dsp:nvSpPr>
        <dsp:cNvPr id="0" name=""/>
        <dsp:cNvSpPr/>
      </dsp:nvSpPr>
      <dsp:spPr>
        <a:xfrm>
          <a:off x="519839" y="1638767"/>
          <a:ext cx="7277752" cy="825114"/>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5351" tIns="0" rIns="275351" bIns="0" numCol="1" spcCol="1270" anchor="ctr" anchorCtr="0">
          <a:noAutofit/>
        </a:bodyPr>
        <a:lstStyle/>
        <a:p>
          <a:pPr lvl="0" algn="l" defTabSz="1422400">
            <a:lnSpc>
              <a:spcPct val="90000"/>
            </a:lnSpc>
            <a:spcBef>
              <a:spcPct val="0"/>
            </a:spcBef>
            <a:spcAft>
              <a:spcPct val="35000"/>
            </a:spcAft>
          </a:pPr>
          <a:r>
            <a:rPr lang="pt-BR" sz="3200" kern="1200" dirty="0" smtClean="0">
              <a:latin typeface="Arial" panose="020B0604020202020204" pitchFamily="34" charset="0"/>
              <a:cs typeface="Arial" panose="020B0604020202020204" pitchFamily="34" charset="0"/>
            </a:rPr>
            <a:t>Engajamento Público</a:t>
          </a:r>
          <a:endParaRPr lang="pt-BR" sz="3200" kern="1200" dirty="0">
            <a:latin typeface="Arial" panose="020B0604020202020204" pitchFamily="34" charset="0"/>
            <a:cs typeface="Arial" panose="020B0604020202020204" pitchFamily="34" charset="0"/>
          </a:endParaRPr>
        </a:p>
      </dsp:txBody>
      <dsp:txXfrm>
        <a:off x="560118" y="1679046"/>
        <a:ext cx="7197194" cy="744556"/>
      </dsp:txXfrm>
    </dsp:sp>
    <dsp:sp modelId="{CCA06208-4601-4CDA-B944-748D0D28A0C8}">
      <dsp:nvSpPr>
        <dsp:cNvPr id="0" name=""/>
        <dsp:cNvSpPr/>
      </dsp:nvSpPr>
      <dsp:spPr>
        <a:xfrm>
          <a:off x="0" y="3150967"/>
          <a:ext cx="10406953" cy="1260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4DCD220-7A94-4B69-B9D5-ED0A5D834A73}">
      <dsp:nvSpPr>
        <dsp:cNvPr id="0" name=""/>
        <dsp:cNvSpPr/>
      </dsp:nvSpPr>
      <dsp:spPr>
        <a:xfrm>
          <a:off x="519839" y="2543082"/>
          <a:ext cx="7277752" cy="681684"/>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5351" tIns="0" rIns="275351" bIns="0" numCol="1" spcCol="1270" anchor="ctr" anchorCtr="0">
          <a:noAutofit/>
        </a:bodyPr>
        <a:lstStyle/>
        <a:p>
          <a:pPr lvl="0" algn="l" defTabSz="1422400">
            <a:lnSpc>
              <a:spcPct val="90000"/>
            </a:lnSpc>
            <a:spcBef>
              <a:spcPct val="0"/>
            </a:spcBef>
            <a:spcAft>
              <a:spcPct val="35000"/>
            </a:spcAft>
          </a:pPr>
          <a:r>
            <a:rPr lang="pt-BR" sz="3200" kern="1200" dirty="0" smtClean="0">
              <a:latin typeface="Arial" panose="020B0604020202020204" pitchFamily="34" charset="0"/>
              <a:cs typeface="Arial" panose="020B0604020202020204" pitchFamily="34" charset="0"/>
            </a:rPr>
            <a:t>Organização e Gestão do Serviço</a:t>
          </a:r>
          <a:endParaRPr lang="pt-BR" sz="3200" kern="1200" dirty="0">
            <a:latin typeface="Arial" panose="020B0604020202020204" pitchFamily="34" charset="0"/>
            <a:cs typeface="Arial" panose="020B0604020202020204" pitchFamily="34" charset="0"/>
          </a:endParaRPr>
        </a:p>
      </dsp:txBody>
      <dsp:txXfrm>
        <a:off x="553116" y="2576359"/>
        <a:ext cx="7211198" cy="615130"/>
      </dsp:txXfrm>
    </dsp:sp>
    <dsp:sp modelId="{9FEE604E-1DE4-4526-9D2E-5A44FBC20F9D}">
      <dsp:nvSpPr>
        <dsp:cNvPr id="0" name=""/>
        <dsp:cNvSpPr/>
      </dsp:nvSpPr>
      <dsp:spPr>
        <a:xfrm>
          <a:off x="0" y="3866640"/>
          <a:ext cx="10406953" cy="1260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AD092A3-DD11-4A52-88BD-26DA1D0B5EE1}">
      <dsp:nvSpPr>
        <dsp:cNvPr id="0" name=""/>
        <dsp:cNvSpPr/>
      </dsp:nvSpPr>
      <dsp:spPr>
        <a:xfrm>
          <a:off x="519839" y="3303967"/>
          <a:ext cx="7277752" cy="636473"/>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5351" tIns="0" rIns="275351" bIns="0" numCol="1" spcCol="1270" anchor="ctr" anchorCtr="0">
          <a:noAutofit/>
        </a:bodyPr>
        <a:lstStyle/>
        <a:p>
          <a:pPr lvl="0" algn="l" defTabSz="1422400">
            <a:lnSpc>
              <a:spcPct val="90000"/>
            </a:lnSpc>
            <a:spcBef>
              <a:spcPct val="0"/>
            </a:spcBef>
            <a:spcAft>
              <a:spcPct val="35000"/>
            </a:spcAft>
          </a:pPr>
          <a:r>
            <a:rPr lang="pt-BR" sz="3200" kern="1200" dirty="0" smtClean="0">
              <a:latin typeface="Arial" panose="020B0604020202020204" pitchFamily="34" charset="0"/>
              <a:cs typeface="Arial" panose="020B0604020202020204" pitchFamily="34" charset="0"/>
            </a:rPr>
            <a:t>Qualificação da Prática Clínica </a:t>
          </a:r>
          <a:endParaRPr lang="pt-BR" sz="3200" kern="1200" dirty="0">
            <a:latin typeface="Arial" panose="020B0604020202020204" pitchFamily="34" charset="0"/>
            <a:cs typeface="Arial" panose="020B0604020202020204" pitchFamily="34" charset="0"/>
          </a:endParaRPr>
        </a:p>
      </dsp:txBody>
      <dsp:txXfrm>
        <a:off x="550909" y="3335037"/>
        <a:ext cx="7215612" cy="5743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366E16-18B9-4299-BBAB-C23397A7D9CA}">
      <dsp:nvSpPr>
        <dsp:cNvPr id="0" name=""/>
        <dsp:cNvSpPr/>
      </dsp:nvSpPr>
      <dsp:spPr>
        <a:xfrm>
          <a:off x="2226501" y="726815"/>
          <a:ext cx="2714904" cy="181084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99136" rIns="199136" bIns="199136" numCol="1" spcCol="1270" anchor="ctr" anchorCtr="0">
          <a:noAutofit/>
        </a:bodyPr>
        <a:lstStyle/>
        <a:p>
          <a:pPr lvl="0" algn="l" defTabSz="1244600">
            <a:lnSpc>
              <a:spcPct val="90000"/>
            </a:lnSpc>
            <a:spcBef>
              <a:spcPct val="0"/>
            </a:spcBef>
            <a:spcAft>
              <a:spcPct val="35000"/>
            </a:spcAft>
          </a:pPr>
          <a:r>
            <a:rPr lang="pt-BR" sz="2800" kern="1200" dirty="0" smtClean="0">
              <a:latin typeface="Arial" panose="020B0604020202020204" pitchFamily="34" charset="0"/>
              <a:cs typeface="Arial" panose="020B0604020202020204" pitchFamily="34" charset="0"/>
            </a:rPr>
            <a:t>Prontuários</a:t>
          </a:r>
          <a:endParaRPr lang="pt-BR" sz="2800" kern="1200" dirty="0">
            <a:latin typeface="Arial" panose="020B0604020202020204" pitchFamily="34" charset="0"/>
            <a:cs typeface="Arial" panose="020B0604020202020204" pitchFamily="34" charset="0"/>
          </a:endParaRPr>
        </a:p>
      </dsp:txBody>
      <dsp:txXfrm>
        <a:off x="2660885" y="726815"/>
        <a:ext cx="2280519" cy="1810841"/>
      </dsp:txXfrm>
    </dsp:sp>
    <dsp:sp modelId="{C13BDCFC-1067-462D-BAA3-AB1BAA733F52}">
      <dsp:nvSpPr>
        <dsp:cNvPr id="0" name=""/>
        <dsp:cNvSpPr/>
      </dsp:nvSpPr>
      <dsp:spPr>
        <a:xfrm>
          <a:off x="2226501" y="2537656"/>
          <a:ext cx="2714904" cy="181084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99136" rIns="199136" bIns="199136" numCol="1" spcCol="1270" anchor="ctr" anchorCtr="0">
          <a:noAutofit/>
        </a:bodyPr>
        <a:lstStyle/>
        <a:p>
          <a:pPr lvl="0" algn="l" defTabSz="1244600">
            <a:lnSpc>
              <a:spcPct val="90000"/>
            </a:lnSpc>
            <a:spcBef>
              <a:spcPct val="0"/>
            </a:spcBef>
            <a:spcAft>
              <a:spcPct val="35000"/>
            </a:spcAft>
          </a:pPr>
          <a:r>
            <a:rPr lang="pt-BR" sz="2800" kern="1200" dirty="0" smtClean="0">
              <a:latin typeface="Arial" panose="020B0604020202020204" pitchFamily="34" charset="0"/>
              <a:cs typeface="Arial" panose="020B0604020202020204" pitchFamily="34" charset="0"/>
            </a:rPr>
            <a:t>Ficha Espelho</a:t>
          </a:r>
          <a:endParaRPr lang="pt-BR" sz="2800" kern="1200" dirty="0">
            <a:latin typeface="Arial" panose="020B0604020202020204" pitchFamily="34" charset="0"/>
            <a:cs typeface="Arial" panose="020B0604020202020204" pitchFamily="34" charset="0"/>
          </a:endParaRPr>
        </a:p>
      </dsp:txBody>
      <dsp:txXfrm>
        <a:off x="2660885" y="2537656"/>
        <a:ext cx="2280519" cy="1810841"/>
      </dsp:txXfrm>
    </dsp:sp>
    <dsp:sp modelId="{B670ABE8-DDA2-4FA1-B8CA-040103B88288}">
      <dsp:nvSpPr>
        <dsp:cNvPr id="0" name=""/>
        <dsp:cNvSpPr/>
      </dsp:nvSpPr>
      <dsp:spPr>
        <a:xfrm>
          <a:off x="738806" y="2840"/>
          <a:ext cx="2080738" cy="180993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pt-BR" sz="1800" b="1" kern="1200" dirty="0" smtClean="0">
              <a:latin typeface="Arial" panose="020B0604020202020204" pitchFamily="34" charset="0"/>
              <a:cs typeface="Arial" panose="020B0604020202020204" pitchFamily="34" charset="0"/>
            </a:rPr>
            <a:t>REGISTROS</a:t>
          </a:r>
          <a:endParaRPr lang="pt-BR" sz="1800" b="1" kern="1200" dirty="0">
            <a:latin typeface="Arial" panose="020B0604020202020204" pitchFamily="34" charset="0"/>
            <a:cs typeface="Arial" panose="020B0604020202020204" pitchFamily="34" charset="0"/>
          </a:endParaRPr>
        </a:p>
      </dsp:txBody>
      <dsp:txXfrm>
        <a:off x="1043523" y="267899"/>
        <a:ext cx="1471304" cy="1279818"/>
      </dsp:txXfrm>
    </dsp:sp>
    <dsp:sp modelId="{1A0990E6-6DE8-41B2-B6C2-EBE11FDA4DEE}">
      <dsp:nvSpPr>
        <dsp:cNvPr id="0" name=""/>
        <dsp:cNvSpPr/>
      </dsp:nvSpPr>
      <dsp:spPr>
        <a:xfrm>
          <a:off x="7022143" y="726815"/>
          <a:ext cx="2714904" cy="181084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70688" rIns="170688" bIns="170688" numCol="1" spcCol="1270" anchor="ctr" anchorCtr="0">
          <a:noAutofit/>
        </a:bodyPr>
        <a:lstStyle/>
        <a:p>
          <a:pPr lvl="0" algn="l" defTabSz="1066800">
            <a:lnSpc>
              <a:spcPct val="90000"/>
            </a:lnSpc>
            <a:spcBef>
              <a:spcPct val="0"/>
            </a:spcBef>
            <a:spcAft>
              <a:spcPct val="35000"/>
            </a:spcAft>
          </a:pPr>
          <a:endParaRPr lang="pt-BR" sz="2400" kern="1200" dirty="0" smtClean="0"/>
        </a:p>
        <a:p>
          <a:pPr lvl="0" algn="l" defTabSz="1066800">
            <a:lnSpc>
              <a:spcPct val="90000"/>
            </a:lnSpc>
            <a:spcBef>
              <a:spcPct val="0"/>
            </a:spcBef>
            <a:spcAft>
              <a:spcPct val="35000"/>
            </a:spcAft>
          </a:pPr>
          <a:r>
            <a:rPr lang="pt-BR" sz="2400" kern="1200" dirty="0" smtClean="0">
              <a:latin typeface="Arial" panose="020B0604020202020204" pitchFamily="34" charset="0"/>
              <a:cs typeface="Arial" panose="020B0604020202020204" pitchFamily="34" charset="0"/>
            </a:rPr>
            <a:t>Planilha de coleta de dados </a:t>
          </a:r>
          <a:endParaRPr lang="pt-BR" sz="2400" kern="1200" dirty="0">
            <a:latin typeface="Arial" panose="020B0604020202020204" pitchFamily="34" charset="0"/>
            <a:cs typeface="Arial" panose="020B0604020202020204" pitchFamily="34" charset="0"/>
          </a:endParaRPr>
        </a:p>
      </dsp:txBody>
      <dsp:txXfrm>
        <a:off x="7456528" y="726815"/>
        <a:ext cx="2280519" cy="1810841"/>
      </dsp:txXfrm>
    </dsp:sp>
    <dsp:sp modelId="{7B086A68-D0BF-450A-98EC-81348F2160E0}">
      <dsp:nvSpPr>
        <dsp:cNvPr id="0" name=""/>
        <dsp:cNvSpPr/>
      </dsp:nvSpPr>
      <dsp:spPr>
        <a:xfrm>
          <a:off x="7022143" y="2537656"/>
          <a:ext cx="2714904" cy="181084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70688" rIns="170688" bIns="170688" numCol="1" spcCol="1270" anchor="ctr" anchorCtr="0">
          <a:noAutofit/>
        </a:bodyPr>
        <a:lstStyle/>
        <a:p>
          <a:pPr lvl="0" algn="l" defTabSz="1066800">
            <a:lnSpc>
              <a:spcPct val="90000"/>
            </a:lnSpc>
            <a:spcBef>
              <a:spcPct val="0"/>
            </a:spcBef>
            <a:spcAft>
              <a:spcPct val="35000"/>
            </a:spcAft>
          </a:pPr>
          <a:r>
            <a:rPr lang="pt-BR" sz="2400" kern="1200" dirty="0" smtClean="0"/>
            <a:t>Cadernos da Atenção Básica Hipertensão e Diabetes</a:t>
          </a:r>
          <a:endParaRPr lang="pt-BR" sz="2400" kern="1200" dirty="0"/>
        </a:p>
      </dsp:txBody>
      <dsp:txXfrm>
        <a:off x="7456528" y="2537656"/>
        <a:ext cx="2280519" cy="1810841"/>
      </dsp:txXfrm>
    </dsp:sp>
    <dsp:sp modelId="{99D75CC3-C9AE-494C-84BD-8E56945044C7}">
      <dsp:nvSpPr>
        <dsp:cNvPr id="0" name=""/>
        <dsp:cNvSpPr/>
      </dsp:nvSpPr>
      <dsp:spPr>
        <a:xfrm>
          <a:off x="5574194" y="2840"/>
          <a:ext cx="1915962" cy="180993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pt-BR" sz="2400" kern="1200" dirty="0" smtClean="0">
              <a:latin typeface="Arial" panose="020B0604020202020204" pitchFamily="34" charset="0"/>
              <a:cs typeface="Arial" panose="020B0604020202020204" pitchFamily="34" charset="0"/>
            </a:rPr>
            <a:t>Monitoramento e avaliação</a:t>
          </a:r>
          <a:endParaRPr lang="pt-BR" sz="2400" kern="1200" dirty="0">
            <a:latin typeface="Arial" panose="020B0604020202020204" pitchFamily="34" charset="0"/>
            <a:cs typeface="Arial" panose="020B0604020202020204" pitchFamily="34" charset="0"/>
          </a:endParaRPr>
        </a:p>
      </dsp:txBody>
      <dsp:txXfrm>
        <a:off x="5854780" y="267899"/>
        <a:ext cx="1354790" cy="127981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44E293-7C06-453E-8545-0DC647E6A73C}" type="datetimeFigureOut">
              <a:rPr lang="pt-BR" smtClean="0"/>
              <a:pPr/>
              <a:t>17/08/2015</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08C3FF-F4E1-4879-A7C3-68AB067EF6FE}" type="slidenum">
              <a:rPr lang="pt-BR" smtClean="0"/>
              <a:pPr/>
              <a:t>‹nº›</a:t>
            </a:fld>
            <a:endParaRPr lang="pt-BR"/>
          </a:p>
        </p:txBody>
      </p:sp>
    </p:spTree>
    <p:extLst>
      <p:ext uri="{BB962C8B-B14F-4D97-AF65-F5344CB8AC3E}">
        <p14:creationId xmlns:p14="http://schemas.microsoft.com/office/powerpoint/2010/main" val="2611440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pt-BR"/>
          </a:p>
        </p:txBody>
      </p:sp>
      <p:sp>
        <p:nvSpPr>
          <p:cNvPr id="4" name="Marcador de número de diapositiva 3"/>
          <p:cNvSpPr>
            <a:spLocks noGrp="1"/>
          </p:cNvSpPr>
          <p:nvPr>
            <p:ph type="sldNum" sz="quarter" idx="10"/>
          </p:nvPr>
        </p:nvSpPr>
        <p:spPr/>
        <p:txBody>
          <a:bodyPr/>
          <a:lstStyle/>
          <a:p>
            <a:fld id="{2508C3FF-F4E1-4879-A7C3-68AB067EF6FE}" type="slidenum">
              <a:rPr lang="pt-BR" smtClean="0"/>
              <a:pPr/>
              <a:t>21</a:t>
            </a:fld>
            <a:endParaRPr lang="pt-BR"/>
          </a:p>
        </p:txBody>
      </p:sp>
    </p:spTree>
    <p:extLst>
      <p:ext uri="{BB962C8B-B14F-4D97-AF65-F5344CB8AC3E}">
        <p14:creationId xmlns:p14="http://schemas.microsoft.com/office/powerpoint/2010/main" val="3554235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1049801-A75F-498C-9879-72E50C14561D}" type="slidenum">
              <a:rPr lang="pt-BR" smtClean="0"/>
              <a:pPr/>
              <a:t>40</a:t>
            </a:fld>
            <a:endParaRPr lang="pt-BR"/>
          </a:p>
        </p:txBody>
      </p:sp>
    </p:spTree>
    <p:extLst>
      <p:ext uri="{BB962C8B-B14F-4D97-AF65-F5344CB8AC3E}">
        <p14:creationId xmlns:p14="http://schemas.microsoft.com/office/powerpoint/2010/main" val="793860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1049801-A75F-498C-9879-72E50C14561D}" type="slidenum">
              <a:rPr lang="pt-BR" smtClean="0"/>
              <a:pPr/>
              <a:t>41</a:t>
            </a:fld>
            <a:endParaRPr lang="pt-BR"/>
          </a:p>
        </p:txBody>
      </p:sp>
    </p:spTree>
    <p:extLst>
      <p:ext uri="{BB962C8B-B14F-4D97-AF65-F5344CB8AC3E}">
        <p14:creationId xmlns:p14="http://schemas.microsoft.com/office/powerpoint/2010/main" val="28880603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1049801-A75F-498C-9879-72E50C14561D}" type="slidenum">
              <a:rPr lang="pt-BR" smtClean="0"/>
              <a:pPr/>
              <a:t>42</a:t>
            </a:fld>
            <a:endParaRPr lang="pt-BR"/>
          </a:p>
        </p:txBody>
      </p:sp>
    </p:spTree>
    <p:extLst>
      <p:ext uri="{BB962C8B-B14F-4D97-AF65-F5344CB8AC3E}">
        <p14:creationId xmlns:p14="http://schemas.microsoft.com/office/powerpoint/2010/main" val="828847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smtClean="0"/>
              <a:t>Clique para editar o título mestre</a:t>
            </a:r>
            <a:endParaRPr lang="pt-B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7000C7A7-36C9-4816-8709-C19695CF65E2}" type="datetimeFigureOut">
              <a:rPr lang="pt-BR" smtClean="0"/>
              <a:pPr/>
              <a:t>17/08/2015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6499BC9-BA57-457C-B9C1-6B3CD03A21DB}" type="slidenum">
              <a:rPr lang="pt-BR" smtClean="0"/>
              <a:pPr/>
              <a:t>‹nº›</a:t>
            </a:fld>
            <a:endParaRPr lang="pt-BR"/>
          </a:p>
        </p:txBody>
      </p:sp>
    </p:spTree>
    <p:extLst>
      <p:ext uri="{BB962C8B-B14F-4D97-AF65-F5344CB8AC3E}">
        <p14:creationId xmlns:p14="http://schemas.microsoft.com/office/powerpoint/2010/main" val="3308820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7000C7A7-36C9-4816-8709-C19695CF65E2}" type="datetimeFigureOut">
              <a:rPr lang="pt-BR" smtClean="0"/>
              <a:pPr/>
              <a:t>17/08/2015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6499BC9-BA57-457C-B9C1-6B3CD03A21DB}" type="slidenum">
              <a:rPr lang="pt-BR" smtClean="0"/>
              <a:pPr/>
              <a:t>‹nº›</a:t>
            </a:fld>
            <a:endParaRPr lang="pt-BR"/>
          </a:p>
        </p:txBody>
      </p:sp>
    </p:spTree>
    <p:extLst>
      <p:ext uri="{BB962C8B-B14F-4D97-AF65-F5344CB8AC3E}">
        <p14:creationId xmlns:p14="http://schemas.microsoft.com/office/powerpoint/2010/main" val="1350558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7000C7A7-36C9-4816-8709-C19695CF65E2}" type="datetimeFigureOut">
              <a:rPr lang="pt-BR" smtClean="0"/>
              <a:pPr/>
              <a:t>17/08/2015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6499BC9-BA57-457C-B9C1-6B3CD03A21DB}" type="slidenum">
              <a:rPr lang="pt-BR" smtClean="0"/>
              <a:pPr/>
              <a:t>‹nº›</a:t>
            </a:fld>
            <a:endParaRPr lang="pt-BR"/>
          </a:p>
        </p:txBody>
      </p:sp>
    </p:spTree>
    <p:extLst>
      <p:ext uri="{BB962C8B-B14F-4D97-AF65-F5344CB8AC3E}">
        <p14:creationId xmlns:p14="http://schemas.microsoft.com/office/powerpoint/2010/main" val="3913538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7000C7A7-36C9-4816-8709-C19695CF65E2}" type="datetimeFigureOut">
              <a:rPr lang="pt-BR" smtClean="0"/>
              <a:pPr/>
              <a:t>17/08/2015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6499BC9-BA57-457C-B9C1-6B3CD03A21DB}" type="slidenum">
              <a:rPr lang="pt-BR" smtClean="0"/>
              <a:pPr/>
              <a:t>‹nº›</a:t>
            </a:fld>
            <a:endParaRPr lang="pt-BR"/>
          </a:p>
        </p:txBody>
      </p:sp>
    </p:spTree>
    <p:extLst>
      <p:ext uri="{BB962C8B-B14F-4D97-AF65-F5344CB8AC3E}">
        <p14:creationId xmlns:p14="http://schemas.microsoft.com/office/powerpoint/2010/main" val="3682591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smtClean="0"/>
              <a:t>Clique para editar o título mestre</a:t>
            </a:r>
            <a:endParaRPr lang="pt-B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7000C7A7-36C9-4816-8709-C19695CF65E2}" type="datetimeFigureOut">
              <a:rPr lang="pt-BR" smtClean="0"/>
              <a:pPr/>
              <a:t>17/08/2015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6499BC9-BA57-457C-B9C1-6B3CD03A21DB}" type="slidenum">
              <a:rPr lang="pt-BR" smtClean="0"/>
              <a:pPr/>
              <a:t>‹nº›</a:t>
            </a:fld>
            <a:endParaRPr lang="pt-BR"/>
          </a:p>
        </p:txBody>
      </p:sp>
    </p:spTree>
    <p:extLst>
      <p:ext uri="{BB962C8B-B14F-4D97-AF65-F5344CB8AC3E}">
        <p14:creationId xmlns:p14="http://schemas.microsoft.com/office/powerpoint/2010/main" val="2278899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7000C7A7-36C9-4816-8709-C19695CF65E2}" type="datetimeFigureOut">
              <a:rPr lang="pt-BR" smtClean="0"/>
              <a:pPr/>
              <a:t>17/08/2015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96499BC9-BA57-457C-B9C1-6B3CD03A21DB}" type="slidenum">
              <a:rPr lang="pt-BR" smtClean="0"/>
              <a:pPr/>
              <a:t>‹nº›</a:t>
            </a:fld>
            <a:endParaRPr lang="pt-BR"/>
          </a:p>
        </p:txBody>
      </p:sp>
    </p:spTree>
    <p:extLst>
      <p:ext uri="{BB962C8B-B14F-4D97-AF65-F5344CB8AC3E}">
        <p14:creationId xmlns:p14="http://schemas.microsoft.com/office/powerpoint/2010/main" val="591057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7000C7A7-36C9-4816-8709-C19695CF65E2}" type="datetimeFigureOut">
              <a:rPr lang="pt-BR" smtClean="0"/>
              <a:pPr/>
              <a:t>17/08/2015</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96499BC9-BA57-457C-B9C1-6B3CD03A21DB}" type="slidenum">
              <a:rPr lang="pt-BR" smtClean="0"/>
              <a:pPr/>
              <a:t>‹nº›</a:t>
            </a:fld>
            <a:endParaRPr lang="pt-BR"/>
          </a:p>
        </p:txBody>
      </p:sp>
    </p:spTree>
    <p:extLst>
      <p:ext uri="{BB962C8B-B14F-4D97-AF65-F5344CB8AC3E}">
        <p14:creationId xmlns:p14="http://schemas.microsoft.com/office/powerpoint/2010/main" val="653208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7000C7A7-36C9-4816-8709-C19695CF65E2}" type="datetimeFigureOut">
              <a:rPr lang="pt-BR" smtClean="0"/>
              <a:pPr/>
              <a:t>17/08/2015</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96499BC9-BA57-457C-B9C1-6B3CD03A21DB}" type="slidenum">
              <a:rPr lang="pt-BR" smtClean="0"/>
              <a:pPr/>
              <a:t>‹nº›</a:t>
            </a:fld>
            <a:endParaRPr lang="pt-BR"/>
          </a:p>
        </p:txBody>
      </p:sp>
    </p:spTree>
    <p:extLst>
      <p:ext uri="{BB962C8B-B14F-4D97-AF65-F5344CB8AC3E}">
        <p14:creationId xmlns:p14="http://schemas.microsoft.com/office/powerpoint/2010/main" val="3121242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7000C7A7-36C9-4816-8709-C19695CF65E2}" type="datetimeFigureOut">
              <a:rPr lang="pt-BR" smtClean="0"/>
              <a:pPr/>
              <a:t>17/08/2015</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96499BC9-BA57-457C-B9C1-6B3CD03A21DB}" type="slidenum">
              <a:rPr lang="pt-BR" smtClean="0"/>
              <a:pPr/>
              <a:t>‹nº›</a:t>
            </a:fld>
            <a:endParaRPr lang="pt-BR"/>
          </a:p>
        </p:txBody>
      </p:sp>
    </p:spTree>
    <p:extLst>
      <p:ext uri="{BB962C8B-B14F-4D97-AF65-F5344CB8AC3E}">
        <p14:creationId xmlns:p14="http://schemas.microsoft.com/office/powerpoint/2010/main" val="1124831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7000C7A7-36C9-4816-8709-C19695CF65E2}" type="datetimeFigureOut">
              <a:rPr lang="pt-BR" smtClean="0"/>
              <a:pPr/>
              <a:t>17/08/2015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96499BC9-BA57-457C-B9C1-6B3CD03A21DB}" type="slidenum">
              <a:rPr lang="pt-BR" smtClean="0"/>
              <a:pPr/>
              <a:t>‹nº›</a:t>
            </a:fld>
            <a:endParaRPr lang="pt-BR"/>
          </a:p>
        </p:txBody>
      </p:sp>
    </p:spTree>
    <p:extLst>
      <p:ext uri="{BB962C8B-B14F-4D97-AF65-F5344CB8AC3E}">
        <p14:creationId xmlns:p14="http://schemas.microsoft.com/office/powerpoint/2010/main" val="3517810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7000C7A7-36C9-4816-8709-C19695CF65E2}" type="datetimeFigureOut">
              <a:rPr lang="pt-BR" smtClean="0"/>
              <a:pPr/>
              <a:t>17/08/2015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96499BC9-BA57-457C-B9C1-6B3CD03A21DB}" type="slidenum">
              <a:rPr lang="pt-BR" smtClean="0"/>
              <a:pPr/>
              <a:t>‹nº›</a:t>
            </a:fld>
            <a:endParaRPr lang="pt-BR"/>
          </a:p>
        </p:txBody>
      </p:sp>
    </p:spTree>
    <p:extLst>
      <p:ext uri="{BB962C8B-B14F-4D97-AF65-F5344CB8AC3E}">
        <p14:creationId xmlns:p14="http://schemas.microsoft.com/office/powerpoint/2010/main" val="2525391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alpha val="65000"/>
              </a:schemeClr>
            </a:gs>
            <a:gs pos="100000">
              <a:schemeClr val="accent1">
                <a:lumMod val="45000"/>
                <a:lumOff val="55000"/>
              </a:schemeClr>
            </a:gs>
            <a:gs pos="9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00C7A7-36C9-4816-8709-C19695CF65E2}" type="datetimeFigureOut">
              <a:rPr lang="pt-BR" smtClean="0"/>
              <a:pPr/>
              <a:t>17/08/2015</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499BC9-BA57-457C-B9C1-6B3CD03A21DB}" type="slidenum">
              <a:rPr lang="pt-BR" smtClean="0"/>
              <a:pPr/>
              <a:t>‹nº›</a:t>
            </a:fld>
            <a:endParaRPr lang="pt-BR"/>
          </a:p>
        </p:txBody>
      </p:sp>
    </p:spTree>
    <p:extLst>
      <p:ext uri="{BB962C8B-B14F-4D97-AF65-F5344CB8AC3E}">
        <p14:creationId xmlns:p14="http://schemas.microsoft.com/office/powerpoint/2010/main" val="5833813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Layout" Target="../diagrams/layout1.xml"/><Relationship Id="rId7" Type="http://schemas.openxmlformats.org/officeDocument/2006/relationships/image" Target="../media/image1.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Layout" Target="../diagrams/layout2.xml"/><Relationship Id="rId7" Type="http://schemas.openxmlformats.org/officeDocument/2006/relationships/image" Target="../media/image1.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85489"/>
            <a:ext cx="1785046" cy="872511"/>
          </a:xfrm>
          <a:prstGeom prst="rect">
            <a:avLst/>
          </a:prstGeom>
        </p:spPr>
      </p:pic>
      <p:pic>
        <p:nvPicPr>
          <p:cNvPr id="4" name="Imagem 3" descr="esf.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94988" y="5773738"/>
            <a:ext cx="1497012" cy="108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tângulo 4"/>
          <p:cNvSpPr/>
          <p:nvPr/>
        </p:nvSpPr>
        <p:spPr>
          <a:xfrm>
            <a:off x="4942043" y="5963338"/>
            <a:ext cx="2179122" cy="523220"/>
          </a:xfrm>
          <a:prstGeom prst="rect">
            <a:avLst/>
          </a:prstGeom>
        </p:spPr>
        <p:txBody>
          <a:bodyPr wrap="none">
            <a:spAutoFit/>
          </a:bodyPr>
          <a:lstStyle/>
          <a:p>
            <a:pPr algn="ctr">
              <a:defRPr/>
            </a:pPr>
            <a:r>
              <a:rPr lang="pt-BR" sz="2800" b="1" dirty="0">
                <a:solidFill>
                  <a:srgbClr val="002060"/>
                </a:solidFill>
              </a:rPr>
              <a:t>Pelotas, </a:t>
            </a:r>
            <a:r>
              <a:rPr lang="pt-BR" sz="2800" b="1" dirty="0" smtClean="0">
                <a:solidFill>
                  <a:srgbClr val="002060"/>
                </a:solidFill>
              </a:rPr>
              <a:t>2015</a:t>
            </a:r>
            <a:endParaRPr lang="pt-BR" sz="2800" b="1" dirty="0">
              <a:solidFill>
                <a:srgbClr val="002060"/>
              </a:solidFill>
            </a:endParaRPr>
          </a:p>
        </p:txBody>
      </p:sp>
      <p:sp>
        <p:nvSpPr>
          <p:cNvPr id="12" name="Rectangle 6"/>
          <p:cNvSpPr>
            <a:spLocks noChangeArrowheads="1"/>
          </p:cNvSpPr>
          <p:nvPr/>
        </p:nvSpPr>
        <p:spPr bwMode="auto">
          <a:xfrm rot="10800000" flipV="1">
            <a:off x="1184856" y="241707"/>
            <a:ext cx="9693499" cy="1569660"/>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altLang="pt-BR" sz="24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MINIST</a:t>
            </a:r>
            <a:r>
              <a:rPr lang="pt-BR" altLang="pt-BR" sz="2400" b="1" dirty="0" smtClean="0">
                <a:latin typeface="Arial" panose="020B0604020202020204" pitchFamily="34" charset="0"/>
                <a:ea typeface="Calibri" panose="020F0502020204030204" pitchFamily="34" charset="0"/>
                <a:cs typeface="Arial" panose="020B0604020202020204" pitchFamily="34" charset="0"/>
              </a:rPr>
              <a:t>É</a:t>
            </a:r>
            <a:r>
              <a:rPr kumimoji="0" lang="pt-BR" altLang="pt-BR" sz="24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RIO DA SAÚDE</a:t>
            </a:r>
            <a:endParaRPr kumimoji="0" lang="pt-BR" altLang="pt-BR" sz="2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pt-BR" altLang="pt-BR" sz="24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UNIVERSIDADE FEDERAL DE PELOTAS</a:t>
            </a:r>
            <a:endParaRPr kumimoji="0" lang="pt-BR" altLang="pt-BR" sz="2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pt-BR" altLang="pt-BR" sz="24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UNASUS</a:t>
            </a:r>
            <a:endParaRPr kumimoji="0" lang="pt-BR" altLang="pt-BR" sz="2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pt-BR" altLang="pt-BR" sz="24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Especialização em Saúde da Família</a:t>
            </a:r>
            <a:endParaRPr kumimoji="0" lang="pt-BR" altLang="pt-BR" sz="2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14" name="Retângulo 13"/>
          <p:cNvSpPr/>
          <p:nvPr/>
        </p:nvSpPr>
        <p:spPr>
          <a:xfrm>
            <a:off x="2133600" y="4784035"/>
            <a:ext cx="8335617" cy="1070037"/>
          </a:xfrm>
          <a:prstGeom prst="rect">
            <a:avLst/>
          </a:prstGeom>
        </p:spPr>
        <p:txBody>
          <a:bodyPr wrap="square">
            <a:spAutoFit/>
          </a:bodyPr>
          <a:lstStyle/>
          <a:p>
            <a:pPr algn="ctr">
              <a:lnSpc>
                <a:spcPct val="115000"/>
              </a:lnSpc>
              <a:spcAft>
                <a:spcPts val="1000"/>
              </a:spcAft>
            </a:pPr>
            <a:r>
              <a:rPr lang="pt-BR" sz="2400" b="1" dirty="0" smtClean="0">
                <a:effectLst/>
                <a:latin typeface="Arial" panose="020B0604020202020204" pitchFamily="34" charset="0"/>
                <a:ea typeface="Calibri" panose="020F0502020204030204" pitchFamily="34" charset="0"/>
                <a:cs typeface="Times New Roman" panose="02020603050405020304" pitchFamily="18" charset="0"/>
              </a:rPr>
              <a:t>Aluno: Ermes Angarica Cos</a:t>
            </a:r>
          </a:p>
          <a:p>
            <a:pPr algn="ctr">
              <a:lnSpc>
                <a:spcPct val="115000"/>
              </a:lnSpc>
              <a:spcAft>
                <a:spcPts val="1000"/>
              </a:spcAft>
            </a:pPr>
            <a:r>
              <a:rPr lang="pt-BR" sz="2400" b="1" dirty="0" smtClean="0">
                <a:latin typeface="Arial" panose="020B0604020202020204" pitchFamily="34" charset="0"/>
                <a:ea typeface="Calibri" panose="020F0502020204030204" pitchFamily="34" charset="0"/>
                <a:cs typeface="Times New Roman" panose="02020603050405020304" pitchFamily="18" charset="0"/>
              </a:rPr>
              <a:t>Orientadora: </a:t>
            </a:r>
            <a:r>
              <a:rPr lang="pt-BR" sz="2400" b="1" dirty="0">
                <a:latin typeface="Arial" panose="020B0604020202020204" pitchFamily="34" charset="0"/>
                <a:ea typeface="Calibri" panose="020F0502020204030204" pitchFamily="34" charset="0"/>
                <a:cs typeface="Times New Roman" panose="02020603050405020304" pitchFamily="18" charset="0"/>
              </a:rPr>
              <a:t>Ethieli Rodrigues da Silveira</a:t>
            </a:r>
            <a:endParaRPr lang="pt-BR"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5" name="Imagem 14"/>
          <p:cNvPicPr/>
          <p:nvPr/>
        </p:nvPicPr>
        <p:blipFill>
          <a:blip r:embed="rId4" cstate="print">
            <a:extLst>
              <a:ext uri="{28A0092B-C50C-407E-A947-70E740481C1C}">
                <a14:useLocalDpi xmlns:a14="http://schemas.microsoft.com/office/drawing/2010/main" val="0"/>
              </a:ext>
            </a:extLst>
          </a:blip>
          <a:stretch>
            <a:fillRect/>
          </a:stretch>
        </p:blipFill>
        <p:spPr>
          <a:xfrm>
            <a:off x="242058" y="-83127"/>
            <a:ext cx="2219325" cy="2219325"/>
          </a:xfrm>
          <a:prstGeom prst="rect">
            <a:avLst/>
          </a:prstGeom>
        </p:spPr>
      </p:pic>
      <p:sp>
        <p:nvSpPr>
          <p:cNvPr id="16" name="Retângulo 15"/>
          <p:cNvSpPr/>
          <p:nvPr/>
        </p:nvSpPr>
        <p:spPr>
          <a:xfrm>
            <a:off x="119270" y="1961322"/>
            <a:ext cx="11661913" cy="2485809"/>
          </a:xfrm>
          <a:prstGeom prst="rect">
            <a:avLst/>
          </a:prstGeom>
        </p:spPr>
        <p:txBody>
          <a:bodyPr wrap="square">
            <a:spAutoFit/>
          </a:bodyPr>
          <a:lstStyle/>
          <a:p>
            <a:pPr algn="ctr">
              <a:lnSpc>
                <a:spcPct val="115000"/>
              </a:lnSpc>
              <a:spcAft>
                <a:spcPts val="1000"/>
              </a:spcAft>
            </a:pPr>
            <a:r>
              <a:rPr lang="pt-BR" sz="3200" dirty="0" smtClean="0">
                <a:effectLst/>
                <a:latin typeface="Arial" panose="020B0604020202020204" pitchFamily="34" charset="0"/>
                <a:ea typeface="Calibri" panose="020F0502020204030204" pitchFamily="34" charset="0"/>
                <a:cs typeface="Arial" panose="020B0604020202020204" pitchFamily="34" charset="0"/>
              </a:rPr>
              <a:t> </a:t>
            </a:r>
          </a:p>
          <a:p>
            <a:pPr algn="ctr">
              <a:lnSpc>
                <a:spcPct val="115000"/>
              </a:lnSpc>
              <a:spcAft>
                <a:spcPts val="1000"/>
              </a:spcAft>
            </a:pPr>
            <a:r>
              <a:rPr lang="pt-BR" sz="3200" b="1" dirty="0">
                <a:latin typeface="Arial" panose="020B0604020202020204" pitchFamily="34" charset="0"/>
                <a:ea typeface="Calibri" panose="020F0502020204030204" pitchFamily="34" charset="0"/>
                <a:cs typeface="Arial" panose="020B0604020202020204" pitchFamily="34" charset="0"/>
              </a:rPr>
              <a:t>Melhoria da Atenção à saúde da Pessoa com Hipertensão Arterial Sistêmica e/ou Diabetes Mellitus, na UBS Zona Sul, Pinheiro Machado/RS</a:t>
            </a:r>
            <a:endParaRPr lang="pt-BR" sz="32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931650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79387"/>
            <a:ext cx="10515600" cy="1325563"/>
          </a:xfrm>
        </p:spPr>
        <p:style>
          <a:lnRef idx="0">
            <a:schemeClr val="accent1"/>
          </a:lnRef>
          <a:fillRef idx="3">
            <a:schemeClr val="accent1"/>
          </a:fillRef>
          <a:effectRef idx="3">
            <a:schemeClr val="accent1"/>
          </a:effectRef>
          <a:fontRef idx="minor">
            <a:schemeClr val="lt1"/>
          </a:fontRef>
        </p:style>
        <p:txBody>
          <a:bodyPr/>
          <a:lstStyle/>
          <a:p>
            <a:pPr algn="ctr"/>
            <a:r>
              <a:rPr lang="pt-BR" dirty="0" smtClean="0"/>
              <a:t>Metodologia </a:t>
            </a:r>
            <a:endParaRPr lang="pt-BR" dirty="0"/>
          </a:p>
        </p:txBody>
      </p:sp>
      <p:graphicFrame>
        <p:nvGraphicFramePr>
          <p:cNvPr id="5" name="Espaço Reservado para Conteúdo 4"/>
          <p:cNvGraphicFramePr>
            <a:graphicFrameLocks noGrp="1"/>
          </p:cNvGraphicFramePr>
          <p:nvPr>
            <p:ph idx="1"/>
            <p:extLst>
              <p:ext uri="{D42A27DB-BD31-4B8C-83A1-F6EECF244321}">
                <p14:modId xmlns:p14="http://schemas.microsoft.com/office/powerpoint/2010/main" val="3831400883"/>
              </p:ext>
            </p:extLst>
          </p:nvPr>
        </p:nvGraphicFramePr>
        <p:xfrm>
          <a:off x="892523" y="1665287"/>
          <a:ext cx="10406953" cy="41598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m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5985489"/>
            <a:ext cx="1785046" cy="872511"/>
          </a:xfrm>
          <a:prstGeom prst="rect">
            <a:avLst/>
          </a:prstGeom>
        </p:spPr>
      </p:pic>
      <p:pic>
        <p:nvPicPr>
          <p:cNvPr id="6" name="Imagem 5" descr="esf.jp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694988" y="5773738"/>
            <a:ext cx="1497012" cy="108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81802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5531" y="159026"/>
            <a:ext cx="11794434" cy="1086678"/>
          </a:xfrm>
        </p:spPr>
        <p:style>
          <a:lnRef idx="3">
            <a:schemeClr val="lt1"/>
          </a:lnRef>
          <a:fillRef idx="1">
            <a:schemeClr val="accent1"/>
          </a:fillRef>
          <a:effectRef idx="1">
            <a:schemeClr val="accent1"/>
          </a:effectRef>
          <a:fontRef idx="minor">
            <a:schemeClr val="lt1"/>
          </a:fontRef>
        </p:style>
        <p:txBody>
          <a:bodyPr/>
          <a:lstStyle/>
          <a:p>
            <a:pPr algn="ctr"/>
            <a:r>
              <a:rPr lang="pt-BR" dirty="0" smtClean="0"/>
              <a:t>Metodologia</a:t>
            </a:r>
            <a:endParaRPr lang="pt-BR" dirty="0"/>
          </a:p>
        </p:txBody>
      </p:sp>
      <p:graphicFrame>
        <p:nvGraphicFramePr>
          <p:cNvPr id="4" name="Espaço Reservado para Conteúdo 3"/>
          <p:cNvGraphicFramePr>
            <a:graphicFrameLocks noGrp="1"/>
          </p:cNvGraphicFramePr>
          <p:nvPr>
            <p:ph idx="1"/>
            <p:extLst>
              <p:ext uri="{D42A27DB-BD31-4B8C-83A1-F6EECF244321}">
                <p14:modId xmlns:p14="http://schemas.microsoft.com/office/powerpoint/2010/main" val="102296085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m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5985489"/>
            <a:ext cx="1785046" cy="872511"/>
          </a:xfrm>
          <a:prstGeom prst="rect">
            <a:avLst/>
          </a:prstGeom>
        </p:spPr>
      </p:pic>
      <p:pic>
        <p:nvPicPr>
          <p:cNvPr id="6" name="Imagem 5" descr="esf.jp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694988" y="5773738"/>
            <a:ext cx="1497012" cy="108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88536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18052" y="365126"/>
            <a:ext cx="11264348" cy="946840"/>
          </a:xfrm>
        </p:spPr>
        <p:style>
          <a:lnRef idx="3">
            <a:schemeClr val="lt1"/>
          </a:lnRef>
          <a:fillRef idx="1">
            <a:schemeClr val="accent1"/>
          </a:fillRef>
          <a:effectRef idx="1">
            <a:schemeClr val="accent1"/>
          </a:effectRef>
          <a:fontRef idx="minor">
            <a:schemeClr val="lt1"/>
          </a:fontRef>
        </p:style>
        <p:txBody>
          <a:bodyPr/>
          <a:lstStyle/>
          <a:p>
            <a:pPr algn="ctr"/>
            <a:r>
              <a:rPr lang="pt-BR" dirty="0" smtClean="0"/>
              <a:t>Logística </a:t>
            </a:r>
            <a:endParaRPr lang="pt-BR" dirty="0"/>
          </a:p>
        </p:txBody>
      </p:sp>
      <p:sp>
        <p:nvSpPr>
          <p:cNvPr id="3" name="Espaço Reservado para Conteúdo 2"/>
          <p:cNvSpPr>
            <a:spLocks noGrp="1"/>
          </p:cNvSpPr>
          <p:nvPr>
            <p:ph idx="1"/>
          </p:nvPr>
        </p:nvSpPr>
        <p:spPr/>
        <p:txBody>
          <a:bodyPr>
            <a:normAutofit/>
          </a:bodyPr>
          <a:lstStyle/>
          <a:p>
            <a:r>
              <a:rPr lang="pt-BR" sz="3200" dirty="0" smtClean="0">
                <a:latin typeface="Arial" panose="020B0604020202020204" pitchFamily="34" charset="0"/>
                <a:cs typeface="Arial" panose="020B0604020202020204" pitchFamily="34" charset="0"/>
              </a:rPr>
              <a:t>Capacitação dos profissionais;</a:t>
            </a:r>
          </a:p>
          <a:p>
            <a:r>
              <a:rPr lang="pt-BR" sz="3200" dirty="0" smtClean="0">
                <a:latin typeface="Arial" panose="020B0604020202020204" pitchFamily="34" charset="0"/>
                <a:cs typeface="Arial" panose="020B0604020202020204" pitchFamily="34" charset="0"/>
              </a:rPr>
              <a:t>Reunião com a equipe;</a:t>
            </a:r>
          </a:p>
          <a:p>
            <a:r>
              <a:rPr lang="pt-BR" sz="3200" dirty="0" smtClean="0">
                <a:latin typeface="Arial" panose="020B0604020202020204" pitchFamily="34" charset="0"/>
                <a:cs typeface="Arial" panose="020B0604020202020204" pitchFamily="34" charset="0"/>
              </a:rPr>
              <a:t>Busca ativa;</a:t>
            </a:r>
          </a:p>
          <a:p>
            <a:r>
              <a:rPr lang="pt-BR" sz="3200" dirty="0" smtClean="0">
                <a:latin typeface="Arial" panose="020B0604020202020204" pitchFamily="34" charset="0"/>
                <a:cs typeface="Arial" panose="020B0604020202020204" pitchFamily="34" charset="0"/>
              </a:rPr>
              <a:t>Atendimento prioritário;</a:t>
            </a:r>
          </a:p>
          <a:p>
            <a:r>
              <a:rPr lang="pt-BR" sz="3200" dirty="0" smtClean="0">
                <a:latin typeface="Arial" panose="020B0604020202020204" pitchFamily="34" charset="0"/>
                <a:cs typeface="Arial" panose="020B0604020202020204" pitchFamily="34" charset="0"/>
              </a:rPr>
              <a:t>Ações em saúde;</a:t>
            </a:r>
          </a:p>
          <a:p>
            <a:r>
              <a:rPr lang="pt-BR" sz="3200" dirty="0" smtClean="0">
                <a:latin typeface="Arial" panose="020B0604020202020204" pitchFamily="34" charset="0"/>
                <a:cs typeface="Arial" panose="020B0604020202020204" pitchFamily="34" charset="0"/>
              </a:rPr>
              <a:t>Ações preconizadas pelo protocolo;</a:t>
            </a:r>
          </a:p>
          <a:p>
            <a:r>
              <a:rPr lang="pt-BR" sz="3200" dirty="0" smtClean="0">
                <a:latin typeface="Arial" panose="020B0604020202020204" pitchFamily="34" charset="0"/>
                <a:cs typeface="Arial" panose="020B0604020202020204" pitchFamily="34" charset="0"/>
              </a:rPr>
              <a:t>Atualização dos </a:t>
            </a:r>
            <a:r>
              <a:rPr lang="pt-BR" sz="3200" dirty="0" smtClean="0">
                <a:latin typeface="Arial" panose="020B0604020202020204" pitchFamily="34" charset="0"/>
                <a:cs typeface="Arial" panose="020B0604020202020204" pitchFamily="34" charset="0"/>
              </a:rPr>
              <a:t>registros.</a:t>
            </a:r>
            <a:endParaRPr lang="pt-BR" sz="3200" dirty="0">
              <a:latin typeface="Arial" panose="020B0604020202020204" pitchFamily="34" charset="0"/>
              <a:cs typeface="Arial" panose="020B0604020202020204" pitchFamily="34" charset="0"/>
            </a:endParaRPr>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85489"/>
            <a:ext cx="1785046" cy="872511"/>
          </a:xfrm>
          <a:prstGeom prst="rect">
            <a:avLst/>
          </a:prstGeom>
        </p:spPr>
      </p:pic>
      <p:pic>
        <p:nvPicPr>
          <p:cNvPr id="5" name="Imagem 4" descr="esf.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94988" y="5773738"/>
            <a:ext cx="1497012" cy="108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91954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p:nvPr/>
        </p:nvPicPr>
        <p:blipFill>
          <a:blip r:embed="rId2" cstate="print">
            <a:extLst>
              <a:ext uri="{28A0092B-C50C-407E-A947-70E740481C1C}">
                <a14:useLocalDpi xmlns:a14="http://schemas.microsoft.com/office/drawing/2010/main" val="0"/>
              </a:ext>
            </a:extLst>
          </a:blip>
          <a:stretch>
            <a:fillRect/>
          </a:stretch>
        </p:blipFill>
        <p:spPr>
          <a:xfrm>
            <a:off x="597486" y="137550"/>
            <a:ext cx="5400040" cy="3037840"/>
          </a:xfrm>
          <a:prstGeom prst="rect">
            <a:avLst/>
          </a:prstGeom>
        </p:spPr>
      </p:pic>
      <p:pic>
        <p:nvPicPr>
          <p:cNvPr id="10" name="Imagen 9"/>
          <p:cNvPicPr/>
          <p:nvPr/>
        </p:nvPicPr>
        <p:blipFill>
          <a:blip r:embed="rId3" cstate="print">
            <a:extLst>
              <a:ext uri="{28A0092B-C50C-407E-A947-70E740481C1C}">
                <a14:useLocalDpi xmlns:a14="http://schemas.microsoft.com/office/drawing/2010/main" val="0"/>
              </a:ext>
            </a:extLst>
          </a:blip>
          <a:stretch>
            <a:fillRect/>
          </a:stretch>
        </p:blipFill>
        <p:spPr>
          <a:xfrm rot="10800000">
            <a:off x="6336128" y="137550"/>
            <a:ext cx="5400040" cy="3037840"/>
          </a:xfrm>
          <a:prstGeom prst="rect">
            <a:avLst/>
          </a:prstGeom>
        </p:spPr>
      </p:pic>
      <p:pic>
        <p:nvPicPr>
          <p:cNvPr id="11" name="Marcador de contenido 10"/>
          <p:cNvPicPr>
            <a:picLocks noGrp="1"/>
          </p:cNvPicPr>
          <p:nvPr>
            <p:ph idx="1"/>
          </p:nvPr>
        </p:nvPicPr>
        <p:blipFill>
          <a:blip r:embed="rId4" cstate="print">
            <a:extLst>
              <a:ext uri="{28A0092B-C50C-407E-A947-70E740481C1C}">
                <a14:useLocalDpi xmlns:a14="http://schemas.microsoft.com/office/drawing/2010/main" val="0"/>
              </a:ext>
            </a:extLst>
          </a:blip>
          <a:stretch>
            <a:fillRect/>
          </a:stretch>
        </p:blipFill>
        <p:spPr>
          <a:xfrm>
            <a:off x="597486" y="3372339"/>
            <a:ext cx="5403273" cy="3485661"/>
          </a:xfrm>
          <a:prstGeom prst="rect">
            <a:avLst/>
          </a:prstGeom>
        </p:spPr>
      </p:pic>
      <p:pic>
        <p:nvPicPr>
          <p:cNvPr id="12" name="Imagen 11"/>
          <p:cNvPicPr/>
          <p:nvPr/>
        </p:nvPicPr>
        <p:blipFill>
          <a:blip r:embed="rId5" cstate="print">
            <a:extLst>
              <a:ext uri="{28A0092B-C50C-407E-A947-70E740481C1C}">
                <a14:useLocalDpi xmlns:a14="http://schemas.microsoft.com/office/drawing/2010/main" val="0"/>
              </a:ext>
            </a:extLst>
          </a:blip>
          <a:stretch>
            <a:fillRect/>
          </a:stretch>
        </p:blipFill>
        <p:spPr>
          <a:xfrm>
            <a:off x="6336128" y="3372339"/>
            <a:ext cx="5400040" cy="3485661"/>
          </a:xfrm>
          <a:prstGeom prst="rect">
            <a:avLst/>
          </a:prstGeom>
        </p:spPr>
      </p:pic>
    </p:spTree>
    <p:extLst>
      <p:ext uri="{BB962C8B-B14F-4D97-AF65-F5344CB8AC3E}">
        <p14:creationId xmlns:p14="http://schemas.microsoft.com/office/powerpoint/2010/main" val="27440099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5922" y="2313194"/>
            <a:ext cx="10515600" cy="1325563"/>
          </a:xfrm>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pt-BR" dirty="0" smtClean="0"/>
              <a:t>Resultados, objetivos Metas </a:t>
            </a:r>
            <a:endParaRPr lang="pt-BR" dirty="0"/>
          </a:p>
        </p:txBody>
      </p:sp>
    </p:spTree>
    <p:extLst>
      <p:ext uri="{BB962C8B-B14F-4D97-AF65-F5344CB8AC3E}">
        <p14:creationId xmlns:p14="http://schemas.microsoft.com/office/powerpoint/2010/main" val="40688292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print"/>
          <a:stretch>
            <a:fillRect/>
          </a:stretch>
        </p:blipFill>
        <p:spPr>
          <a:xfrm>
            <a:off x="6494048" y="1513659"/>
            <a:ext cx="4724809" cy="2603218"/>
          </a:xfrm>
          <a:prstGeom prst="rect">
            <a:avLst/>
          </a:prstGeom>
          <a:noFill/>
        </p:spPr>
      </p:pic>
      <p:sp>
        <p:nvSpPr>
          <p:cNvPr id="2" name="Retângulo 1"/>
          <p:cNvSpPr/>
          <p:nvPr/>
        </p:nvSpPr>
        <p:spPr>
          <a:xfrm>
            <a:off x="410817" y="321812"/>
            <a:ext cx="11423374" cy="1027974"/>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pt-BR" sz="2880" b="1" dirty="0"/>
              <a:t>Objetivo </a:t>
            </a:r>
            <a:r>
              <a:rPr lang="pt-BR" sz="2880" b="1" dirty="0" smtClean="0"/>
              <a:t>1: </a:t>
            </a:r>
            <a:r>
              <a:rPr lang="pt-BR" sz="3200" dirty="0" smtClean="0"/>
              <a:t>Ampliar </a:t>
            </a:r>
            <a:r>
              <a:rPr lang="pt-BR" sz="3200" dirty="0"/>
              <a:t>a cobertura a hipertensos e/ou diabéticos;</a:t>
            </a:r>
          </a:p>
          <a:p>
            <a:endParaRPr lang="pt-BR" sz="2880" dirty="0"/>
          </a:p>
        </p:txBody>
      </p:sp>
      <p:sp>
        <p:nvSpPr>
          <p:cNvPr id="3" name="Retângulo 2"/>
          <p:cNvSpPr/>
          <p:nvPr/>
        </p:nvSpPr>
        <p:spPr>
          <a:xfrm>
            <a:off x="892523" y="1264383"/>
            <a:ext cx="3888432" cy="3637919"/>
          </a:xfrm>
          <a:prstGeom prst="rect">
            <a:avLst/>
          </a:prstGeom>
        </p:spPr>
        <p:txBody>
          <a:bodyPr wrap="square">
            <a:spAutoFit/>
          </a:bodyPr>
          <a:lstStyle/>
          <a:p>
            <a:pPr algn="just"/>
            <a:endParaRPr lang="pt-BR" sz="2880" b="1" dirty="0" smtClean="0"/>
          </a:p>
          <a:p>
            <a:pPr algn="just"/>
            <a:r>
              <a:rPr lang="pt-BR" sz="2880" b="1" dirty="0" smtClean="0"/>
              <a:t>Meta </a:t>
            </a:r>
            <a:r>
              <a:rPr lang="pt-BR" sz="2880" b="1" dirty="0"/>
              <a:t>1:</a:t>
            </a:r>
            <a:r>
              <a:rPr lang="pt-BR" sz="2880" dirty="0"/>
              <a:t> Cadastrar </a:t>
            </a:r>
            <a:r>
              <a:rPr lang="pt-BR" sz="2880" dirty="0" smtClean="0"/>
              <a:t>85% </a:t>
            </a:r>
            <a:r>
              <a:rPr lang="pt-BR" sz="2880" dirty="0"/>
              <a:t>dos hipertensos da área de abrangência no Programa de Atenção à Hipertensão Arterial e à Diabetes Mellitus da unidade de saúde.</a:t>
            </a:r>
          </a:p>
        </p:txBody>
      </p:sp>
      <p:pic>
        <p:nvPicPr>
          <p:cNvPr id="6" name="Image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985489"/>
            <a:ext cx="1785046" cy="872511"/>
          </a:xfrm>
          <a:prstGeom prst="rect">
            <a:avLst/>
          </a:prstGeom>
        </p:spPr>
      </p:pic>
      <p:sp>
        <p:nvSpPr>
          <p:cNvPr id="4" name="Retângulo 3"/>
          <p:cNvSpPr/>
          <p:nvPr/>
        </p:nvSpPr>
        <p:spPr>
          <a:xfrm>
            <a:off x="1937913" y="5934670"/>
            <a:ext cx="8604207" cy="923330"/>
          </a:xfrm>
          <a:prstGeom prst="rect">
            <a:avLst/>
          </a:prstGeom>
        </p:spPr>
        <p:txBody>
          <a:bodyPr wrap="square">
            <a:spAutoFit/>
          </a:bodyPr>
          <a:lstStyle/>
          <a:p>
            <a:pPr indent="540385" algn="just">
              <a:spcAft>
                <a:spcPts val="0"/>
              </a:spcAft>
            </a:pPr>
            <a:r>
              <a:rPr lang="pt-BR" dirty="0" smtClean="0">
                <a:latin typeface="Arial" panose="020B0604020202020204" pitchFamily="34" charset="0"/>
                <a:ea typeface="Calibri" panose="020F0502020204030204" pitchFamily="34" charset="0"/>
                <a:cs typeface="Times New Roman" panose="02020603050405020304" pitchFamily="18" charset="0"/>
              </a:rPr>
              <a:t>Cobertura </a:t>
            </a:r>
            <a:r>
              <a:rPr lang="pt-BR" dirty="0">
                <a:latin typeface="Arial" panose="020B0604020202020204" pitchFamily="34" charset="0"/>
                <a:ea typeface="Calibri" panose="020F0502020204030204" pitchFamily="34" charset="0"/>
                <a:cs typeface="Times New Roman" panose="02020603050405020304" pitchFamily="18" charset="0"/>
              </a:rPr>
              <a:t>do programa de atenção ao hipertenso na unidade de saúde. UBS </a:t>
            </a:r>
            <a:r>
              <a:rPr lang="pt-BR" dirty="0" smtClean="0">
                <a:latin typeface="Arial" panose="020B0604020202020204" pitchFamily="34" charset="0"/>
                <a:ea typeface="Calibri" panose="020F0502020204030204" pitchFamily="34" charset="0"/>
                <a:cs typeface="Times New Roman" panose="02020603050405020304" pitchFamily="18" charset="0"/>
              </a:rPr>
              <a:t>Zona Sul </a:t>
            </a:r>
            <a:r>
              <a:rPr lang="pt-BR" dirty="0">
                <a:latin typeface="Arial" panose="020B0604020202020204" pitchFamily="34" charset="0"/>
                <a:ea typeface="Calibri" panose="020F0502020204030204" pitchFamily="34" charset="0"/>
                <a:cs typeface="Times New Roman" panose="02020603050405020304" pitchFamily="18" charset="0"/>
              </a:rPr>
              <a:t>/ </a:t>
            </a:r>
            <a:r>
              <a:rPr lang="pt-BR" dirty="0" smtClean="0">
                <a:latin typeface="Arial" panose="020B0604020202020204" pitchFamily="34" charset="0"/>
                <a:ea typeface="Calibri" panose="020F0502020204030204" pitchFamily="34" charset="0"/>
                <a:cs typeface="Times New Roman" panose="02020603050405020304" pitchFamily="18" charset="0"/>
              </a:rPr>
              <a:t>Pinheiro Machado </a:t>
            </a:r>
            <a:r>
              <a:rPr lang="pt-BR" dirty="0">
                <a:latin typeface="Arial" panose="020B0604020202020204" pitchFamily="34" charset="0"/>
                <a:ea typeface="Calibri" panose="020F0502020204030204" pitchFamily="34" charset="0"/>
                <a:cs typeface="Times New Roman" panose="02020603050405020304" pitchFamily="18" charset="0"/>
              </a:rPr>
              <a:t>– RS </a:t>
            </a:r>
            <a:r>
              <a:rPr lang="pt-BR" dirty="0" smtClean="0">
                <a:latin typeface="Arial" panose="020B0604020202020204" pitchFamily="34" charset="0"/>
                <a:ea typeface="Calibri" panose="020F0502020204030204" pitchFamily="34" charset="0"/>
                <a:cs typeface="Times New Roman" panose="02020603050405020304" pitchFamily="18" charset="0"/>
              </a:rPr>
              <a:t>2015.  </a:t>
            </a:r>
            <a:r>
              <a:rPr lang="pt-BR" dirty="0">
                <a:latin typeface="Arial" panose="020B0604020202020204" pitchFamily="34" charset="0"/>
                <a:ea typeface="Calibri" panose="020F0502020204030204" pitchFamily="34" charset="0"/>
                <a:cs typeface="Times New Roman" panose="02020603050405020304" pitchFamily="18" charset="0"/>
              </a:rPr>
              <a:t>Fonte de dados; Planilha de coleta de dados-UPEL</a:t>
            </a:r>
            <a:endParaRPr lang="pt-BR"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Imagem 10" descr="esf.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94988" y="5773738"/>
            <a:ext cx="1497012" cy="108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uadroTexto 6"/>
          <p:cNvSpPr txBox="1"/>
          <p:nvPr/>
        </p:nvSpPr>
        <p:spPr>
          <a:xfrm>
            <a:off x="6531429" y="4422710"/>
            <a:ext cx="2076209" cy="1615827"/>
          </a:xfrm>
          <a:prstGeom prst="rect">
            <a:avLst/>
          </a:prstGeom>
          <a:noFill/>
        </p:spPr>
        <p:txBody>
          <a:bodyPr wrap="none" rtlCol="0">
            <a:spAutoFit/>
          </a:bodyPr>
          <a:lstStyle/>
          <a:p>
            <a:pPr>
              <a:lnSpc>
                <a:spcPct val="150000"/>
              </a:lnSpc>
            </a:pPr>
            <a:r>
              <a:rPr lang="pt-BR" dirty="0"/>
              <a:t>1º mês: 141 (25,7%)</a:t>
            </a:r>
          </a:p>
          <a:p>
            <a:pPr>
              <a:lnSpc>
                <a:spcPct val="150000"/>
              </a:lnSpc>
            </a:pPr>
            <a:r>
              <a:rPr lang="pt-BR" dirty="0"/>
              <a:t>2º mês 218 (39,7%)</a:t>
            </a:r>
          </a:p>
          <a:p>
            <a:pPr>
              <a:lnSpc>
                <a:spcPct val="150000"/>
              </a:lnSpc>
            </a:pPr>
            <a:r>
              <a:rPr lang="pt-BR" dirty="0"/>
              <a:t>3º mês: 351 (63,9%)</a:t>
            </a:r>
          </a:p>
          <a:p>
            <a:endParaRPr lang="pt-BR" dirty="0"/>
          </a:p>
        </p:txBody>
      </p:sp>
    </p:spTree>
    <p:extLst>
      <p:ext uri="{BB962C8B-B14F-4D97-AF65-F5344CB8AC3E}">
        <p14:creationId xmlns:p14="http://schemas.microsoft.com/office/powerpoint/2010/main" val="609153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7132915" y="1182351"/>
            <a:ext cx="4184942" cy="3194721"/>
          </a:xfrm>
          <a:prstGeom prst="rect">
            <a:avLst/>
          </a:prstGeom>
        </p:spPr>
        <p:txBody>
          <a:bodyPr wrap="square">
            <a:spAutoFit/>
          </a:bodyPr>
          <a:lstStyle/>
          <a:p>
            <a:pPr algn="just"/>
            <a:r>
              <a:rPr lang="pt-BR" sz="2880" b="1" dirty="0"/>
              <a:t>Meta 2:</a:t>
            </a:r>
            <a:r>
              <a:rPr lang="pt-BR" sz="2880" dirty="0"/>
              <a:t> Cadastrar </a:t>
            </a:r>
            <a:r>
              <a:rPr lang="pt-BR" sz="2880" dirty="0" smtClean="0"/>
              <a:t>85% </a:t>
            </a:r>
            <a:r>
              <a:rPr lang="pt-BR" sz="2880" dirty="0"/>
              <a:t>dos diabéticos da área de </a:t>
            </a:r>
            <a:r>
              <a:rPr lang="pt-BR" sz="2880" dirty="0" smtClean="0"/>
              <a:t>abrangência no programa </a:t>
            </a:r>
            <a:r>
              <a:rPr lang="pt-BR" sz="2880" dirty="0"/>
              <a:t>de Atenção à Hipertensão Arterial e à Diabetes Mellitus da unidade de saúde.</a:t>
            </a:r>
          </a:p>
        </p:txBody>
      </p:sp>
      <p:pic>
        <p:nvPicPr>
          <p:cNvPr id="6" name="Image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85489"/>
            <a:ext cx="1785046" cy="872511"/>
          </a:xfrm>
          <a:prstGeom prst="rect">
            <a:avLst/>
          </a:prstGeom>
        </p:spPr>
      </p:pic>
      <p:sp>
        <p:nvSpPr>
          <p:cNvPr id="4" name="Retângulo 3"/>
          <p:cNvSpPr/>
          <p:nvPr/>
        </p:nvSpPr>
        <p:spPr>
          <a:xfrm>
            <a:off x="1922866" y="6079214"/>
            <a:ext cx="8634301" cy="981423"/>
          </a:xfrm>
          <a:prstGeom prst="rect">
            <a:avLst/>
          </a:prstGeom>
        </p:spPr>
        <p:txBody>
          <a:bodyPr wrap="square">
            <a:spAutoFit/>
          </a:bodyPr>
          <a:lstStyle/>
          <a:p>
            <a:pPr indent="540385" algn="just">
              <a:lnSpc>
                <a:spcPct val="107000"/>
              </a:lnSpc>
              <a:spcAft>
                <a:spcPts val="800"/>
              </a:spcAft>
            </a:pPr>
            <a:r>
              <a:rPr lang="pt-BR" dirty="0" smtClean="0">
                <a:latin typeface="Arial" panose="020B0604020202020204" pitchFamily="34" charset="0"/>
                <a:ea typeface="Calibri" panose="020F0502020204030204" pitchFamily="34" charset="0"/>
                <a:cs typeface="Times New Roman" panose="02020603050405020304" pitchFamily="18" charset="0"/>
              </a:rPr>
              <a:t>Cobertura </a:t>
            </a:r>
            <a:r>
              <a:rPr lang="pt-BR" dirty="0">
                <a:latin typeface="Arial" panose="020B0604020202020204" pitchFamily="34" charset="0"/>
                <a:ea typeface="Calibri" panose="020F0502020204030204" pitchFamily="34" charset="0"/>
                <a:cs typeface="Times New Roman" panose="02020603050405020304" pitchFamily="18" charset="0"/>
              </a:rPr>
              <a:t>do programa de atenção ao diabético na unidade de saúde. UBS </a:t>
            </a:r>
            <a:r>
              <a:rPr lang="pt-BR" dirty="0" smtClean="0">
                <a:latin typeface="Arial" panose="020B0604020202020204" pitchFamily="34" charset="0"/>
                <a:ea typeface="Calibri" panose="020F0502020204030204" pitchFamily="34" charset="0"/>
                <a:cs typeface="Times New Roman" panose="02020603050405020304" pitchFamily="18" charset="0"/>
              </a:rPr>
              <a:t>Zona Sul </a:t>
            </a:r>
            <a:r>
              <a:rPr lang="pt-BR" dirty="0">
                <a:latin typeface="Arial" panose="020B0604020202020204" pitchFamily="34" charset="0"/>
                <a:ea typeface="Calibri" panose="020F0502020204030204" pitchFamily="34" charset="0"/>
                <a:cs typeface="Times New Roman" panose="02020603050405020304" pitchFamily="18" charset="0"/>
              </a:rPr>
              <a:t>/ </a:t>
            </a:r>
            <a:r>
              <a:rPr lang="pt-BR" dirty="0" smtClean="0">
                <a:latin typeface="Arial" panose="020B0604020202020204" pitchFamily="34" charset="0"/>
                <a:ea typeface="Calibri" panose="020F0502020204030204" pitchFamily="34" charset="0"/>
                <a:cs typeface="Times New Roman" panose="02020603050405020304" pitchFamily="18" charset="0"/>
              </a:rPr>
              <a:t>Pinheiro Machado </a:t>
            </a:r>
            <a:r>
              <a:rPr lang="pt-BR" dirty="0">
                <a:latin typeface="Arial" panose="020B0604020202020204" pitchFamily="34" charset="0"/>
                <a:ea typeface="Calibri" panose="020F0502020204030204" pitchFamily="34" charset="0"/>
                <a:cs typeface="Times New Roman" panose="02020603050405020304" pitchFamily="18" charset="0"/>
              </a:rPr>
              <a:t>– RS </a:t>
            </a:r>
            <a:r>
              <a:rPr lang="pt-BR" dirty="0" smtClean="0">
                <a:latin typeface="Arial" panose="020B0604020202020204" pitchFamily="34" charset="0"/>
                <a:ea typeface="Calibri" panose="020F0502020204030204" pitchFamily="34" charset="0"/>
                <a:cs typeface="Times New Roman" panose="02020603050405020304" pitchFamily="18" charset="0"/>
              </a:rPr>
              <a:t>2015. </a:t>
            </a:r>
            <a:r>
              <a:rPr lang="pt-BR" dirty="0">
                <a:latin typeface="Arial" panose="020B0604020202020204" pitchFamily="34" charset="0"/>
                <a:ea typeface="Calibri" panose="020F0502020204030204" pitchFamily="34" charset="0"/>
                <a:cs typeface="Times New Roman" panose="02020603050405020304" pitchFamily="18" charset="0"/>
              </a:rPr>
              <a:t>FONTE: Planilha de coleta de dados UFPEL</a:t>
            </a:r>
            <a:endParaRPr lang="pt-BR"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Imagem 6" descr="esf.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94988" y="5773738"/>
            <a:ext cx="1497012" cy="108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n 1"/>
          <p:cNvPicPr>
            <a:picLocks noChangeAspect="1"/>
          </p:cNvPicPr>
          <p:nvPr/>
        </p:nvPicPr>
        <p:blipFill>
          <a:blip r:embed="rId4" cstate="print"/>
          <a:stretch>
            <a:fillRect/>
          </a:stretch>
        </p:blipFill>
        <p:spPr>
          <a:xfrm>
            <a:off x="1354321" y="1222725"/>
            <a:ext cx="4566300" cy="2670279"/>
          </a:xfrm>
          <a:prstGeom prst="rect">
            <a:avLst/>
          </a:prstGeom>
        </p:spPr>
      </p:pic>
      <p:sp>
        <p:nvSpPr>
          <p:cNvPr id="5" name="CuadroTexto 4"/>
          <p:cNvSpPr txBox="1"/>
          <p:nvPr/>
        </p:nvSpPr>
        <p:spPr>
          <a:xfrm>
            <a:off x="2146041" y="4292082"/>
            <a:ext cx="1959191" cy="1615827"/>
          </a:xfrm>
          <a:prstGeom prst="rect">
            <a:avLst/>
          </a:prstGeom>
          <a:noFill/>
        </p:spPr>
        <p:txBody>
          <a:bodyPr wrap="none" rtlCol="0">
            <a:spAutoFit/>
          </a:bodyPr>
          <a:lstStyle/>
          <a:p>
            <a:pPr>
              <a:lnSpc>
                <a:spcPct val="150000"/>
              </a:lnSpc>
            </a:pPr>
            <a:r>
              <a:rPr lang="pt-BR" dirty="0"/>
              <a:t>1º mês: </a:t>
            </a:r>
            <a:r>
              <a:rPr lang="pt-BR" dirty="0" smtClean="0"/>
              <a:t>28 (20,7%)</a:t>
            </a:r>
            <a:endParaRPr lang="pt-BR" dirty="0"/>
          </a:p>
          <a:p>
            <a:pPr>
              <a:lnSpc>
                <a:spcPct val="150000"/>
              </a:lnSpc>
            </a:pPr>
            <a:r>
              <a:rPr lang="pt-BR" dirty="0"/>
              <a:t>2º mês </a:t>
            </a:r>
            <a:r>
              <a:rPr lang="pt-BR" dirty="0" smtClean="0"/>
              <a:t>37 (27,4%)</a:t>
            </a:r>
            <a:endParaRPr lang="pt-BR" dirty="0"/>
          </a:p>
          <a:p>
            <a:pPr>
              <a:lnSpc>
                <a:spcPct val="150000"/>
              </a:lnSpc>
            </a:pPr>
            <a:r>
              <a:rPr lang="pt-BR" dirty="0"/>
              <a:t>3º mês: </a:t>
            </a:r>
            <a:r>
              <a:rPr lang="pt-BR" dirty="0" smtClean="0"/>
              <a:t>72 (53,3%)</a:t>
            </a:r>
            <a:endParaRPr lang="pt-BR" dirty="0"/>
          </a:p>
          <a:p>
            <a:endParaRPr lang="pt-BR" dirty="0"/>
          </a:p>
        </p:txBody>
      </p:sp>
    </p:spTree>
    <p:extLst>
      <p:ext uri="{BB962C8B-B14F-4D97-AF65-F5344CB8AC3E}">
        <p14:creationId xmlns:p14="http://schemas.microsoft.com/office/powerpoint/2010/main" val="33095930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51792" y="160913"/>
            <a:ext cx="10800521" cy="152041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pt-BR" sz="2880" b="1" dirty="0"/>
              <a:t>Objetivo </a:t>
            </a:r>
            <a:r>
              <a:rPr lang="pt-BR" sz="2880" b="1" dirty="0" smtClean="0"/>
              <a:t>2:   </a:t>
            </a:r>
            <a:r>
              <a:rPr lang="pt-BR" sz="3200" dirty="0"/>
              <a:t>Melhorar a adesão de hipertensos e/ou diabéticos ao programa.</a:t>
            </a:r>
          </a:p>
          <a:p>
            <a:pPr algn="just"/>
            <a:endParaRPr lang="pt-BR" sz="2880" dirty="0"/>
          </a:p>
        </p:txBody>
      </p:sp>
      <p:sp>
        <p:nvSpPr>
          <p:cNvPr id="3" name="Retângulo 2"/>
          <p:cNvSpPr/>
          <p:nvPr/>
        </p:nvSpPr>
        <p:spPr>
          <a:xfrm>
            <a:off x="892522" y="1798149"/>
            <a:ext cx="3722609" cy="1421928"/>
          </a:xfrm>
          <a:prstGeom prst="rect">
            <a:avLst/>
          </a:prstGeom>
        </p:spPr>
        <p:txBody>
          <a:bodyPr wrap="square">
            <a:spAutoFit/>
          </a:bodyPr>
          <a:lstStyle/>
          <a:p>
            <a:pPr algn="just"/>
            <a:r>
              <a:rPr lang="pt-BR" sz="2880" b="1" dirty="0" smtClean="0"/>
              <a:t>Meta 1:</a:t>
            </a:r>
            <a:r>
              <a:rPr lang="pt-BR" sz="2880" dirty="0" smtClean="0"/>
              <a:t> Realizar </a:t>
            </a:r>
            <a:r>
              <a:rPr lang="pt-BR" sz="2880" dirty="0"/>
              <a:t>exame clínico apropriado em 100% dos hipertensos.</a:t>
            </a:r>
          </a:p>
        </p:txBody>
      </p:sp>
      <p:pic>
        <p:nvPicPr>
          <p:cNvPr id="6" name="Image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85489"/>
            <a:ext cx="1785046" cy="872511"/>
          </a:xfrm>
          <a:prstGeom prst="rect">
            <a:avLst/>
          </a:prstGeom>
        </p:spPr>
      </p:pic>
      <p:sp>
        <p:nvSpPr>
          <p:cNvPr id="4" name="Retângulo 3"/>
          <p:cNvSpPr/>
          <p:nvPr/>
        </p:nvSpPr>
        <p:spPr>
          <a:xfrm>
            <a:off x="2077954" y="5960079"/>
            <a:ext cx="8317330" cy="923330"/>
          </a:xfrm>
          <a:prstGeom prst="rect">
            <a:avLst/>
          </a:prstGeom>
        </p:spPr>
        <p:txBody>
          <a:bodyPr wrap="square">
            <a:spAutoFit/>
          </a:bodyPr>
          <a:lstStyle/>
          <a:p>
            <a:pPr indent="540385" algn="just">
              <a:spcAft>
                <a:spcPts val="800"/>
              </a:spcAft>
            </a:pPr>
            <a:r>
              <a:rPr lang="pt-BR" dirty="0" smtClean="0">
                <a:latin typeface="Arial" panose="020B0604020202020204" pitchFamily="34" charset="0"/>
                <a:ea typeface="Calibri" panose="020F0502020204030204" pitchFamily="34" charset="0"/>
                <a:cs typeface="Times New Roman" panose="02020603050405020304" pitchFamily="18" charset="0"/>
              </a:rPr>
              <a:t>Proporção </a:t>
            </a:r>
            <a:r>
              <a:rPr lang="pt-BR" dirty="0">
                <a:latin typeface="Arial" panose="020B0604020202020204" pitchFamily="34" charset="0"/>
                <a:ea typeface="Calibri" panose="020F0502020204030204" pitchFamily="34" charset="0"/>
                <a:cs typeface="Times New Roman" panose="02020603050405020304" pitchFamily="18" charset="0"/>
              </a:rPr>
              <a:t>de hipertensos com o exame clínico em dia de acordo com o protocolo. UBS </a:t>
            </a:r>
            <a:r>
              <a:rPr lang="pt-BR" dirty="0" smtClean="0">
                <a:latin typeface="Arial" panose="020B0604020202020204" pitchFamily="34" charset="0"/>
                <a:ea typeface="Calibri" panose="020F0502020204030204" pitchFamily="34" charset="0"/>
                <a:cs typeface="Times New Roman" panose="02020603050405020304" pitchFamily="18" charset="0"/>
              </a:rPr>
              <a:t>Zona Sul </a:t>
            </a:r>
            <a:r>
              <a:rPr lang="pt-BR" dirty="0">
                <a:latin typeface="Arial" panose="020B0604020202020204" pitchFamily="34" charset="0"/>
                <a:ea typeface="Calibri" panose="020F0502020204030204" pitchFamily="34" charset="0"/>
                <a:cs typeface="Times New Roman" panose="02020603050405020304" pitchFamily="18" charset="0"/>
              </a:rPr>
              <a:t>/ </a:t>
            </a:r>
            <a:r>
              <a:rPr lang="pt-BR" dirty="0" smtClean="0">
                <a:latin typeface="Arial" panose="020B0604020202020204" pitchFamily="34" charset="0"/>
                <a:ea typeface="Calibri" panose="020F0502020204030204" pitchFamily="34" charset="0"/>
                <a:cs typeface="Times New Roman" panose="02020603050405020304" pitchFamily="18" charset="0"/>
              </a:rPr>
              <a:t>Pinheiro Machado </a:t>
            </a:r>
            <a:r>
              <a:rPr lang="pt-BR" dirty="0">
                <a:latin typeface="Arial" panose="020B0604020202020204" pitchFamily="34" charset="0"/>
                <a:ea typeface="Calibri" panose="020F0502020204030204" pitchFamily="34" charset="0"/>
                <a:cs typeface="Times New Roman" panose="02020603050405020304" pitchFamily="18" charset="0"/>
              </a:rPr>
              <a:t>– RS </a:t>
            </a:r>
            <a:r>
              <a:rPr lang="pt-BR" dirty="0" smtClean="0">
                <a:latin typeface="Arial" panose="020B0604020202020204" pitchFamily="34" charset="0"/>
                <a:ea typeface="Calibri" panose="020F0502020204030204" pitchFamily="34" charset="0"/>
                <a:cs typeface="Times New Roman" panose="02020603050405020304" pitchFamily="18" charset="0"/>
              </a:rPr>
              <a:t>2015.Fonte</a:t>
            </a:r>
            <a:r>
              <a:rPr lang="pt-BR" dirty="0">
                <a:latin typeface="Arial" panose="020B0604020202020204" pitchFamily="34" charset="0"/>
                <a:ea typeface="Calibri" panose="020F0502020204030204" pitchFamily="34" charset="0"/>
                <a:cs typeface="Times New Roman" panose="02020603050405020304" pitchFamily="18" charset="0"/>
              </a:rPr>
              <a:t>: Planilha de coleta de dados.</a:t>
            </a:r>
            <a:endParaRPr lang="pt-BR"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Imagem 6" descr="esf.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94988" y="5773738"/>
            <a:ext cx="1497012" cy="108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7"/>
          <p:cNvPicPr>
            <a:picLocks noChangeAspect="1"/>
          </p:cNvPicPr>
          <p:nvPr/>
        </p:nvPicPr>
        <p:blipFill>
          <a:blip r:embed="rId4" cstate="print"/>
          <a:stretch>
            <a:fillRect/>
          </a:stretch>
        </p:blipFill>
        <p:spPr>
          <a:xfrm>
            <a:off x="5652052" y="1798149"/>
            <a:ext cx="4852837" cy="2536156"/>
          </a:xfrm>
          <a:prstGeom prst="rect">
            <a:avLst/>
          </a:prstGeom>
        </p:spPr>
      </p:pic>
      <p:sp>
        <p:nvSpPr>
          <p:cNvPr id="5" name="CuadroTexto 4"/>
          <p:cNvSpPr txBox="1"/>
          <p:nvPr/>
        </p:nvSpPr>
        <p:spPr>
          <a:xfrm>
            <a:off x="6466115" y="4553339"/>
            <a:ext cx="2076209" cy="1615827"/>
          </a:xfrm>
          <a:prstGeom prst="rect">
            <a:avLst/>
          </a:prstGeom>
          <a:noFill/>
        </p:spPr>
        <p:txBody>
          <a:bodyPr wrap="none" rtlCol="0">
            <a:spAutoFit/>
          </a:bodyPr>
          <a:lstStyle/>
          <a:p>
            <a:pPr>
              <a:lnSpc>
                <a:spcPct val="150000"/>
              </a:lnSpc>
            </a:pPr>
            <a:r>
              <a:rPr lang="pt-BR" dirty="0"/>
              <a:t>1º mês: 141 (25,7%)</a:t>
            </a:r>
          </a:p>
          <a:p>
            <a:pPr>
              <a:lnSpc>
                <a:spcPct val="150000"/>
              </a:lnSpc>
            </a:pPr>
            <a:r>
              <a:rPr lang="pt-BR" dirty="0"/>
              <a:t>2º </a:t>
            </a:r>
            <a:r>
              <a:rPr lang="pt-BR" dirty="0" smtClean="0"/>
              <a:t>mês: </a:t>
            </a:r>
            <a:r>
              <a:rPr lang="pt-BR" dirty="0"/>
              <a:t>218 (39,7%)</a:t>
            </a:r>
          </a:p>
          <a:p>
            <a:pPr>
              <a:lnSpc>
                <a:spcPct val="150000"/>
              </a:lnSpc>
            </a:pPr>
            <a:r>
              <a:rPr lang="pt-BR" dirty="0"/>
              <a:t>3º mês: 351 (63,9%)</a:t>
            </a:r>
          </a:p>
          <a:p>
            <a:endParaRPr lang="pt-BR" dirty="0"/>
          </a:p>
        </p:txBody>
      </p:sp>
    </p:spTree>
    <p:extLst>
      <p:ext uri="{BB962C8B-B14F-4D97-AF65-F5344CB8AC3E}">
        <p14:creationId xmlns:p14="http://schemas.microsoft.com/office/powerpoint/2010/main" val="16882777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7219325" y="2113768"/>
            <a:ext cx="4061251" cy="1421928"/>
          </a:xfrm>
          <a:prstGeom prst="rect">
            <a:avLst/>
          </a:prstGeom>
        </p:spPr>
        <p:txBody>
          <a:bodyPr wrap="square">
            <a:spAutoFit/>
          </a:bodyPr>
          <a:lstStyle/>
          <a:p>
            <a:pPr algn="just"/>
            <a:r>
              <a:rPr lang="pt-BR" sz="2880" b="1" dirty="0"/>
              <a:t>Meta 2:</a:t>
            </a:r>
            <a:r>
              <a:rPr lang="pt-BR" sz="2880" dirty="0"/>
              <a:t> Realizar exame clínico apropriado em 100% dos diabéticos.</a:t>
            </a:r>
          </a:p>
        </p:txBody>
      </p:sp>
      <p:pic>
        <p:nvPicPr>
          <p:cNvPr id="6" name="Image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85489"/>
            <a:ext cx="1785046" cy="872511"/>
          </a:xfrm>
          <a:prstGeom prst="rect">
            <a:avLst/>
          </a:prstGeom>
        </p:spPr>
      </p:pic>
      <p:sp>
        <p:nvSpPr>
          <p:cNvPr id="4" name="Retângulo 3"/>
          <p:cNvSpPr/>
          <p:nvPr/>
        </p:nvSpPr>
        <p:spPr>
          <a:xfrm>
            <a:off x="2225092" y="5934670"/>
            <a:ext cx="8029850" cy="923330"/>
          </a:xfrm>
          <a:prstGeom prst="rect">
            <a:avLst/>
          </a:prstGeom>
        </p:spPr>
        <p:txBody>
          <a:bodyPr wrap="square">
            <a:spAutoFit/>
          </a:bodyPr>
          <a:lstStyle/>
          <a:p>
            <a:pPr indent="450215" algn="just">
              <a:spcAft>
                <a:spcPts val="0"/>
              </a:spcAft>
            </a:pPr>
            <a:r>
              <a:rPr lang="pt-BR" dirty="0" smtClean="0">
                <a:latin typeface="Arial" panose="020B0604020202020204" pitchFamily="34" charset="0"/>
                <a:ea typeface="Calibri" panose="020F0502020204030204" pitchFamily="34" charset="0"/>
                <a:cs typeface="Times New Roman" panose="02020603050405020304" pitchFamily="18" charset="0"/>
              </a:rPr>
              <a:t>Proporção </a:t>
            </a:r>
            <a:r>
              <a:rPr lang="pt-BR" dirty="0">
                <a:latin typeface="Arial" panose="020B0604020202020204" pitchFamily="34" charset="0"/>
                <a:ea typeface="Calibri" panose="020F0502020204030204" pitchFamily="34" charset="0"/>
                <a:cs typeface="Times New Roman" panose="02020603050405020304" pitchFamily="18" charset="0"/>
              </a:rPr>
              <a:t>de diabéticos com o exame clínico em dia de acordo com o protocolo. UBS </a:t>
            </a:r>
            <a:r>
              <a:rPr lang="pt-BR" dirty="0" smtClean="0">
                <a:latin typeface="Arial" panose="020B0604020202020204" pitchFamily="34" charset="0"/>
                <a:ea typeface="Calibri" panose="020F0502020204030204" pitchFamily="34" charset="0"/>
                <a:cs typeface="Times New Roman" panose="02020603050405020304" pitchFamily="18" charset="0"/>
              </a:rPr>
              <a:t>ZONA Sul </a:t>
            </a:r>
            <a:r>
              <a:rPr lang="pt-BR" dirty="0">
                <a:latin typeface="Arial" panose="020B0604020202020204" pitchFamily="34" charset="0"/>
                <a:ea typeface="Calibri" panose="020F0502020204030204" pitchFamily="34" charset="0"/>
                <a:cs typeface="Times New Roman" panose="02020603050405020304" pitchFamily="18" charset="0"/>
              </a:rPr>
              <a:t>/ </a:t>
            </a:r>
            <a:r>
              <a:rPr lang="pt-BR" dirty="0" smtClean="0">
                <a:latin typeface="Arial" panose="020B0604020202020204" pitchFamily="34" charset="0"/>
                <a:ea typeface="Calibri" panose="020F0502020204030204" pitchFamily="34" charset="0"/>
                <a:cs typeface="Times New Roman" panose="02020603050405020304" pitchFamily="18" charset="0"/>
              </a:rPr>
              <a:t>Pinheiro Machado </a:t>
            </a:r>
            <a:r>
              <a:rPr lang="pt-BR" dirty="0">
                <a:latin typeface="Arial" panose="020B0604020202020204" pitchFamily="34" charset="0"/>
                <a:ea typeface="Calibri" panose="020F0502020204030204" pitchFamily="34" charset="0"/>
                <a:cs typeface="Times New Roman" panose="02020603050405020304" pitchFamily="18" charset="0"/>
              </a:rPr>
              <a:t>– RS </a:t>
            </a:r>
            <a:r>
              <a:rPr lang="pt-BR" dirty="0" smtClean="0">
                <a:latin typeface="Arial" panose="020B0604020202020204" pitchFamily="34" charset="0"/>
                <a:ea typeface="Calibri" panose="020F0502020204030204" pitchFamily="34" charset="0"/>
                <a:cs typeface="Times New Roman" panose="02020603050405020304" pitchFamily="18" charset="0"/>
              </a:rPr>
              <a:t>2015.Fonte</a:t>
            </a:r>
            <a:r>
              <a:rPr lang="pt-BR" dirty="0">
                <a:latin typeface="Arial" panose="020B0604020202020204" pitchFamily="34" charset="0"/>
                <a:ea typeface="Calibri" panose="020F0502020204030204" pitchFamily="34" charset="0"/>
                <a:cs typeface="Times New Roman" panose="02020603050405020304" pitchFamily="18" charset="0"/>
              </a:rPr>
              <a:t>; Planilha de coleta de dados.</a:t>
            </a:r>
            <a:endParaRPr lang="pt-BR"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Imagem 7" descr="esf.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94988" y="5773738"/>
            <a:ext cx="1497012" cy="108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n 1"/>
          <p:cNvPicPr>
            <a:picLocks noChangeAspect="1"/>
          </p:cNvPicPr>
          <p:nvPr/>
        </p:nvPicPr>
        <p:blipFill>
          <a:blip r:embed="rId4" cstate="print"/>
          <a:stretch>
            <a:fillRect/>
          </a:stretch>
        </p:blipFill>
        <p:spPr>
          <a:xfrm>
            <a:off x="1585842" y="1647237"/>
            <a:ext cx="4487045" cy="2499577"/>
          </a:xfrm>
          <a:prstGeom prst="rect">
            <a:avLst/>
          </a:prstGeom>
        </p:spPr>
      </p:pic>
      <p:sp>
        <p:nvSpPr>
          <p:cNvPr id="5" name="CuadroTexto 4"/>
          <p:cNvSpPr txBox="1"/>
          <p:nvPr/>
        </p:nvSpPr>
        <p:spPr>
          <a:xfrm>
            <a:off x="2791259" y="4258238"/>
            <a:ext cx="1959191" cy="1615827"/>
          </a:xfrm>
          <a:prstGeom prst="rect">
            <a:avLst/>
          </a:prstGeom>
          <a:noFill/>
        </p:spPr>
        <p:txBody>
          <a:bodyPr wrap="none" rtlCol="0">
            <a:spAutoFit/>
          </a:bodyPr>
          <a:lstStyle/>
          <a:p>
            <a:pPr>
              <a:lnSpc>
                <a:spcPct val="150000"/>
              </a:lnSpc>
            </a:pPr>
            <a:r>
              <a:rPr lang="pt-BR" dirty="0"/>
              <a:t>1º mês: </a:t>
            </a:r>
            <a:r>
              <a:rPr lang="pt-BR" dirty="0" smtClean="0"/>
              <a:t>28 </a:t>
            </a:r>
            <a:r>
              <a:rPr lang="pt-BR" dirty="0"/>
              <a:t>(</a:t>
            </a:r>
            <a:r>
              <a:rPr lang="pt-BR" dirty="0" smtClean="0"/>
              <a:t>20,7</a:t>
            </a:r>
            <a:r>
              <a:rPr lang="pt-BR" dirty="0"/>
              <a:t>%)</a:t>
            </a:r>
          </a:p>
          <a:p>
            <a:pPr>
              <a:lnSpc>
                <a:spcPct val="150000"/>
              </a:lnSpc>
            </a:pPr>
            <a:r>
              <a:rPr lang="pt-BR" dirty="0"/>
              <a:t>2º </a:t>
            </a:r>
            <a:r>
              <a:rPr lang="pt-BR" dirty="0" smtClean="0"/>
              <a:t>mês: 37 (27,4%)</a:t>
            </a:r>
            <a:endParaRPr lang="pt-BR" dirty="0"/>
          </a:p>
          <a:p>
            <a:pPr>
              <a:lnSpc>
                <a:spcPct val="150000"/>
              </a:lnSpc>
            </a:pPr>
            <a:r>
              <a:rPr lang="pt-BR" dirty="0"/>
              <a:t>3º mês: </a:t>
            </a:r>
            <a:r>
              <a:rPr lang="pt-BR" smtClean="0"/>
              <a:t>72 (53,3%)</a:t>
            </a:r>
            <a:endParaRPr lang="pt-BR" dirty="0"/>
          </a:p>
          <a:p>
            <a:endParaRPr lang="pt-BR" dirty="0"/>
          </a:p>
        </p:txBody>
      </p:sp>
    </p:spTree>
    <p:extLst>
      <p:ext uri="{BB962C8B-B14F-4D97-AF65-F5344CB8AC3E}">
        <p14:creationId xmlns:p14="http://schemas.microsoft.com/office/powerpoint/2010/main" val="28396233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892523" y="1068064"/>
            <a:ext cx="3701002" cy="2751522"/>
          </a:xfrm>
          <a:prstGeom prst="rect">
            <a:avLst/>
          </a:prstGeom>
        </p:spPr>
        <p:txBody>
          <a:bodyPr wrap="square">
            <a:spAutoFit/>
          </a:bodyPr>
          <a:lstStyle/>
          <a:p>
            <a:pPr algn="just"/>
            <a:r>
              <a:rPr lang="pt-BR" sz="2880" b="1" dirty="0"/>
              <a:t>Meta 3:</a:t>
            </a:r>
            <a:r>
              <a:rPr lang="pt-BR" sz="2880" dirty="0"/>
              <a:t> Garantir a 100% dos hipertensos a realização de exames complementares em dia de acordo com o protocolo.</a:t>
            </a:r>
          </a:p>
        </p:txBody>
      </p:sp>
      <p:pic>
        <p:nvPicPr>
          <p:cNvPr id="6" name="Image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85489"/>
            <a:ext cx="1785046" cy="872511"/>
          </a:xfrm>
          <a:prstGeom prst="rect">
            <a:avLst/>
          </a:prstGeom>
        </p:spPr>
      </p:pic>
      <p:sp>
        <p:nvSpPr>
          <p:cNvPr id="4" name="Retângulo 3"/>
          <p:cNvSpPr/>
          <p:nvPr/>
        </p:nvSpPr>
        <p:spPr>
          <a:xfrm>
            <a:off x="2065782" y="5854204"/>
            <a:ext cx="8348470" cy="923330"/>
          </a:xfrm>
          <a:prstGeom prst="rect">
            <a:avLst/>
          </a:prstGeom>
        </p:spPr>
        <p:txBody>
          <a:bodyPr wrap="square">
            <a:spAutoFit/>
          </a:bodyPr>
          <a:lstStyle/>
          <a:p>
            <a:pPr indent="540385" algn="just">
              <a:spcAft>
                <a:spcPts val="0"/>
              </a:spcAft>
            </a:pPr>
            <a:r>
              <a:rPr lang="pt-BR" dirty="0" smtClean="0">
                <a:latin typeface="Arial" panose="020B0604020202020204" pitchFamily="34" charset="0"/>
                <a:ea typeface="Calibri" panose="020F0502020204030204" pitchFamily="34" charset="0"/>
                <a:cs typeface="Times New Roman" panose="02020603050405020304" pitchFamily="18" charset="0"/>
              </a:rPr>
              <a:t>Proporção </a:t>
            </a:r>
            <a:r>
              <a:rPr lang="pt-BR" dirty="0">
                <a:latin typeface="Arial" panose="020B0604020202020204" pitchFamily="34" charset="0"/>
                <a:ea typeface="Calibri" panose="020F0502020204030204" pitchFamily="34" charset="0"/>
                <a:cs typeface="Times New Roman" panose="02020603050405020304" pitchFamily="18" charset="0"/>
              </a:rPr>
              <a:t>de hipertensos com os exames complementares em dia de acordo com o protocolo. </a:t>
            </a:r>
            <a:r>
              <a:rPr lang="pt-BR" dirty="0" smtClean="0">
                <a:latin typeface="Arial" panose="020B0604020202020204" pitchFamily="34" charset="0"/>
                <a:ea typeface="Calibri" panose="020F0502020204030204" pitchFamily="34" charset="0"/>
                <a:cs typeface="Times New Roman" panose="02020603050405020304" pitchFamily="18" charset="0"/>
              </a:rPr>
              <a:t>UBS Zona Sul </a:t>
            </a:r>
            <a:r>
              <a:rPr lang="pt-BR" dirty="0">
                <a:latin typeface="Arial" panose="020B0604020202020204" pitchFamily="34" charset="0"/>
                <a:ea typeface="Calibri" panose="020F0502020204030204" pitchFamily="34" charset="0"/>
                <a:cs typeface="Times New Roman" panose="02020603050405020304" pitchFamily="18" charset="0"/>
              </a:rPr>
              <a:t>/ </a:t>
            </a:r>
            <a:r>
              <a:rPr lang="pt-BR" dirty="0" smtClean="0">
                <a:latin typeface="Arial" panose="020B0604020202020204" pitchFamily="34" charset="0"/>
                <a:ea typeface="Calibri" panose="020F0502020204030204" pitchFamily="34" charset="0"/>
                <a:cs typeface="Times New Roman" panose="02020603050405020304" pitchFamily="18" charset="0"/>
              </a:rPr>
              <a:t>Pinheiro Machado </a:t>
            </a:r>
            <a:r>
              <a:rPr lang="pt-BR" dirty="0">
                <a:latin typeface="Arial" panose="020B0604020202020204" pitchFamily="34" charset="0"/>
                <a:ea typeface="Calibri" panose="020F0502020204030204" pitchFamily="34" charset="0"/>
                <a:cs typeface="Times New Roman" panose="02020603050405020304" pitchFamily="18" charset="0"/>
              </a:rPr>
              <a:t>– RS </a:t>
            </a:r>
            <a:r>
              <a:rPr lang="pt-BR" dirty="0" smtClean="0">
                <a:latin typeface="Arial" panose="020B0604020202020204" pitchFamily="34" charset="0"/>
                <a:ea typeface="Calibri" panose="020F0502020204030204" pitchFamily="34" charset="0"/>
                <a:cs typeface="Times New Roman" panose="02020603050405020304" pitchFamily="18" charset="0"/>
              </a:rPr>
              <a:t>2015.Fonte</a:t>
            </a:r>
            <a:r>
              <a:rPr lang="pt-BR" dirty="0">
                <a:latin typeface="Arial" panose="020B0604020202020204" pitchFamily="34" charset="0"/>
                <a:ea typeface="Calibri" panose="020F0502020204030204" pitchFamily="34" charset="0"/>
                <a:cs typeface="Times New Roman" panose="02020603050405020304" pitchFamily="18" charset="0"/>
              </a:rPr>
              <a:t>: planilha de coleta de dados.</a:t>
            </a:r>
            <a:endParaRPr lang="pt-BR"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Imagem 6" descr="esf.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94988" y="5773738"/>
            <a:ext cx="1497012" cy="108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n 1"/>
          <p:cNvPicPr>
            <a:picLocks noChangeAspect="1"/>
          </p:cNvPicPr>
          <p:nvPr/>
        </p:nvPicPr>
        <p:blipFill>
          <a:blip r:embed="rId4" cstate="print"/>
          <a:stretch>
            <a:fillRect/>
          </a:stretch>
        </p:blipFill>
        <p:spPr>
          <a:xfrm>
            <a:off x="6126593" y="995855"/>
            <a:ext cx="4651651" cy="2591025"/>
          </a:xfrm>
          <a:prstGeom prst="rect">
            <a:avLst/>
          </a:prstGeom>
        </p:spPr>
      </p:pic>
      <p:sp>
        <p:nvSpPr>
          <p:cNvPr id="9" name="CuadroTexto 8"/>
          <p:cNvSpPr txBox="1"/>
          <p:nvPr/>
        </p:nvSpPr>
        <p:spPr>
          <a:xfrm>
            <a:off x="6578082" y="4077478"/>
            <a:ext cx="2076209" cy="1615827"/>
          </a:xfrm>
          <a:prstGeom prst="rect">
            <a:avLst/>
          </a:prstGeom>
          <a:noFill/>
        </p:spPr>
        <p:txBody>
          <a:bodyPr wrap="none" rtlCol="0">
            <a:spAutoFit/>
          </a:bodyPr>
          <a:lstStyle/>
          <a:p>
            <a:pPr>
              <a:lnSpc>
                <a:spcPct val="150000"/>
              </a:lnSpc>
            </a:pPr>
            <a:r>
              <a:rPr lang="pt-BR" dirty="0"/>
              <a:t>1º mês: </a:t>
            </a:r>
            <a:r>
              <a:rPr lang="pt-BR" dirty="0" smtClean="0"/>
              <a:t>76 (53,9%)</a:t>
            </a:r>
            <a:endParaRPr lang="pt-BR" dirty="0"/>
          </a:p>
          <a:p>
            <a:pPr>
              <a:lnSpc>
                <a:spcPct val="150000"/>
              </a:lnSpc>
            </a:pPr>
            <a:r>
              <a:rPr lang="pt-BR" dirty="0"/>
              <a:t>2º </a:t>
            </a:r>
            <a:r>
              <a:rPr lang="pt-BR" dirty="0" smtClean="0"/>
              <a:t>mês: 139 (63,8%)</a:t>
            </a:r>
            <a:endParaRPr lang="pt-BR" dirty="0"/>
          </a:p>
          <a:p>
            <a:pPr>
              <a:lnSpc>
                <a:spcPct val="150000"/>
              </a:lnSpc>
            </a:pPr>
            <a:r>
              <a:rPr lang="pt-BR" dirty="0"/>
              <a:t>3º mês: </a:t>
            </a:r>
            <a:r>
              <a:rPr lang="pt-BR" dirty="0" smtClean="0"/>
              <a:t>241 </a:t>
            </a:r>
            <a:r>
              <a:rPr lang="pt-BR" dirty="0"/>
              <a:t>(</a:t>
            </a:r>
            <a:r>
              <a:rPr lang="pt-BR" dirty="0" smtClean="0"/>
              <a:t>68,7%)</a:t>
            </a:r>
            <a:endParaRPr lang="pt-BR" dirty="0"/>
          </a:p>
          <a:p>
            <a:endParaRPr lang="pt-BR" dirty="0"/>
          </a:p>
        </p:txBody>
      </p:sp>
    </p:spTree>
    <p:extLst>
      <p:ext uri="{BB962C8B-B14F-4D97-AF65-F5344CB8AC3E}">
        <p14:creationId xmlns:p14="http://schemas.microsoft.com/office/powerpoint/2010/main" val="20161101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0" y="208848"/>
            <a:ext cx="12192000" cy="609398"/>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ctr"/>
            <a:r>
              <a:rPr lang="pt-BR" sz="3360" b="1" dirty="0">
                <a:solidFill>
                  <a:schemeClr val="tx1"/>
                </a:solidFill>
                <a:latin typeface="+mj-lt"/>
              </a:rPr>
              <a:t>INTRODUÇÃO</a:t>
            </a:r>
          </a:p>
        </p:txBody>
      </p:sp>
      <p:pic>
        <p:nvPicPr>
          <p:cNvPr id="4" name="Imagem 3" descr="esf.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94988" y="5773738"/>
            <a:ext cx="1497012" cy="108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ângulo 1"/>
          <p:cNvSpPr/>
          <p:nvPr/>
        </p:nvSpPr>
        <p:spPr>
          <a:xfrm>
            <a:off x="0" y="1337679"/>
            <a:ext cx="12192000" cy="6601807"/>
          </a:xfrm>
          <a:prstGeom prst="rect">
            <a:avLst/>
          </a:prstGeom>
        </p:spPr>
        <p:txBody>
          <a:bodyPr wrap="square">
            <a:spAutoFit/>
          </a:bodyPr>
          <a:lstStyle/>
          <a:p>
            <a:pPr indent="540385" algn="just">
              <a:lnSpc>
                <a:spcPct val="150000"/>
              </a:lnSpc>
              <a:spcAft>
                <a:spcPts val="0"/>
              </a:spcAft>
            </a:pPr>
            <a:r>
              <a:rPr lang="pt-BR" sz="3200" dirty="0">
                <a:latin typeface="Arial" panose="020B0604020202020204" pitchFamily="34" charset="0"/>
                <a:ea typeface="Calibri" panose="020F0502020204030204" pitchFamily="34" charset="0"/>
                <a:cs typeface="Arial" panose="020B0604020202020204" pitchFamily="34" charset="0"/>
              </a:rPr>
              <a:t>A Hipertensão Arterial é a mais frequente das doenças </a:t>
            </a:r>
            <a:r>
              <a:rPr lang="pt-BR" sz="3200" dirty="0" smtClean="0">
                <a:latin typeface="Arial" panose="020B0604020202020204" pitchFamily="34" charset="0"/>
                <a:ea typeface="Calibri" panose="020F0502020204030204" pitchFamily="34" charset="0"/>
                <a:cs typeface="Arial" panose="020B0604020202020204" pitchFamily="34" charset="0"/>
              </a:rPr>
              <a:t>cardiovasculares.</a:t>
            </a:r>
          </a:p>
          <a:p>
            <a:pPr indent="540385" algn="just">
              <a:lnSpc>
                <a:spcPct val="150000"/>
              </a:lnSpc>
              <a:spcAft>
                <a:spcPts val="0"/>
              </a:spcAft>
            </a:pPr>
            <a:r>
              <a:rPr lang="pt-BR" sz="3200" dirty="0" smtClean="0">
                <a:latin typeface="Arial" panose="020B0604020202020204" pitchFamily="34" charset="0"/>
                <a:ea typeface="Calibri" panose="020F0502020204030204" pitchFamily="34" charset="0"/>
                <a:cs typeface="Arial" panose="020B0604020202020204" pitchFamily="34" charset="0"/>
              </a:rPr>
              <a:t> É  </a:t>
            </a:r>
            <a:r>
              <a:rPr lang="pt-BR" sz="3200" dirty="0">
                <a:latin typeface="Arial" panose="020B0604020202020204" pitchFamily="34" charset="0"/>
                <a:ea typeface="Calibri" panose="020F0502020204030204" pitchFamily="34" charset="0"/>
                <a:cs typeface="Arial" panose="020B0604020202020204" pitchFamily="34" charset="0"/>
              </a:rPr>
              <a:t>o principal fator de risco para as complicações mais comuns como </a:t>
            </a:r>
            <a:r>
              <a:rPr lang="pt-BR" sz="3200" dirty="0" smtClean="0">
                <a:latin typeface="Arial" panose="020B0604020202020204" pitchFamily="34" charset="0"/>
                <a:ea typeface="Calibri" panose="020F0502020204030204" pitchFamily="34" charset="0"/>
                <a:cs typeface="Arial" panose="020B0604020202020204" pitchFamily="34" charset="0"/>
              </a:rPr>
              <a:t>Acidente </a:t>
            </a:r>
            <a:r>
              <a:rPr lang="pt-BR" sz="3200" dirty="0">
                <a:latin typeface="Arial" panose="020B0604020202020204" pitchFamily="34" charset="0"/>
                <a:ea typeface="Calibri" panose="020F0502020204030204" pitchFamily="34" charset="0"/>
                <a:cs typeface="Arial" panose="020B0604020202020204" pitchFamily="34" charset="0"/>
              </a:rPr>
              <a:t>V</a:t>
            </a:r>
            <a:r>
              <a:rPr lang="pt-BR" sz="3200" dirty="0" smtClean="0">
                <a:latin typeface="Arial" panose="020B0604020202020204" pitchFamily="34" charset="0"/>
                <a:ea typeface="Calibri" panose="020F0502020204030204" pitchFamily="34" charset="0"/>
                <a:cs typeface="Arial" panose="020B0604020202020204" pitchFamily="34" charset="0"/>
              </a:rPr>
              <a:t>ascular </a:t>
            </a:r>
            <a:r>
              <a:rPr lang="pt-BR" sz="3200" dirty="0">
                <a:latin typeface="Arial" panose="020B0604020202020204" pitchFamily="34" charset="0"/>
                <a:ea typeface="Calibri" panose="020F0502020204030204" pitchFamily="34" charset="0"/>
                <a:cs typeface="Arial" panose="020B0604020202020204" pitchFamily="34" charset="0"/>
              </a:rPr>
              <a:t>C</a:t>
            </a:r>
            <a:r>
              <a:rPr lang="pt-BR" sz="3200" dirty="0" smtClean="0">
                <a:latin typeface="Arial" panose="020B0604020202020204" pitchFamily="34" charset="0"/>
                <a:ea typeface="Calibri" panose="020F0502020204030204" pitchFamily="34" charset="0"/>
                <a:cs typeface="Arial" panose="020B0604020202020204" pitchFamily="34" charset="0"/>
              </a:rPr>
              <a:t>erebral </a:t>
            </a:r>
            <a:r>
              <a:rPr lang="pt-BR" sz="3200" dirty="0">
                <a:latin typeface="Arial" panose="020B0604020202020204" pitchFamily="34" charset="0"/>
                <a:ea typeface="Calibri" panose="020F0502020204030204" pitchFamily="34" charset="0"/>
                <a:cs typeface="Arial" panose="020B0604020202020204" pitchFamily="34" charset="0"/>
              </a:rPr>
              <a:t>e </a:t>
            </a:r>
            <a:r>
              <a:rPr lang="pt-BR" sz="3200" dirty="0" smtClean="0">
                <a:latin typeface="Arial" panose="020B0604020202020204" pitchFamily="34" charset="0"/>
                <a:ea typeface="Calibri" panose="020F0502020204030204" pitchFamily="34" charset="0"/>
                <a:cs typeface="Arial" panose="020B0604020202020204" pitchFamily="34" charset="0"/>
              </a:rPr>
              <a:t>Infarto </a:t>
            </a:r>
            <a:r>
              <a:rPr lang="pt-BR" sz="3200" dirty="0">
                <a:latin typeface="Arial" panose="020B0604020202020204" pitchFamily="34" charset="0"/>
                <a:ea typeface="Calibri" panose="020F0502020204030204" pitchFamily="34" charset="0"/>
                <a:cs typeface="Arial" panose="020B0604020202020204" pitchFamily="34" charset="0"/>
              </a:rPr>
              <a:t>A</a:t>
            </a:r>
            <a:r>
              <a:rPr lang="pt-BR" sz="3200" dirty="0" smtClean="0">
                <a:latin typeface="Arial" panose="020B0604020202020204" pitchFamily="34" charset="0"/>
                <a:ea typeface="Calibri" panose="020F0502020204030204" pitchFamily="34" charset="0"/>
                <a:cs typeface="Arial" panose="020B0604020202020204" pitchFamily="34" charset="0"/>
              </a:rPr>
              <a:t>gudo </a:t>
            </a:r>
            <a:r>
              <a:rPr lang="pt-BR" sz="3200" dirty="0">
                <a:latin typeface="Arial" panose="020B0604020202020204" pitchFamily="34" charset="0"/>
                <a:ea typeface="Calibri" panose="020F0502020204030204" pitchFamily="34" charset="0"/>
                <a:cs typeface="Arial" panose="020B0604020202020204" pitchFamily="34" charset="0"/>
              </a:rPr>
              <a:t>do </a:t>
            </a:r>
            <a:r>
              <a:rPr lang="pt-BR" sz="3200" dirty="0" smtClean="0">
                <a:latin typeface="Arial" panose="020B0604020202020204" pitchFamily="34" charset="0"/>
                <a:ea typeface="Calibri" panose="020F0502020204030204" pitchFamily="34" charset="0"/>
                <a:cs typeface="Arial" panose="020B0604020202020204" pitchFamily="34" charset="0"/>
              </a:rPr>
              <a:t>Miocárdio</a:t>
            </a:r>
            <a:r>
              <a:rPr lang="pt-BR" sz="3200" dirty="0">
                <a:latin typeface="Arial" panose="020B0604020202020204" pitchFamily="34" charset="0"/>
                <a:ea typeface="Calibri" panose="020F0502020204030204" pitchFamily="34" charset="0"/>
                <a:cs typeface="Arial" panose="020B0604020202020204" pitchFamily="34" charset="0"/>
              </a:rPr>
              <a:t>, além da </a:t>
            </a:r>
            <a:r>
              <a:rPr lang="pt-BR" sz="3200" dirty="0" smtClean="0">
                <a:latin typeface="Arial" panose="020B0604020202020204" pitchFamily="34" charset="0"/>
                <a:ea typeface="Calibri" panose="020F0502020204030204" pitchFamily="34" charset="0"/>
                <a:cs typeface="Arial" panose="020B0604020202020204" pitchFamily="34" charset="0"/>
              </a:rPr>
              <a:t>Doença </a:t>
            </a:r>
            <a:r>
              <a:rPr lang="pt-BR" sz="3200" dirty="0">
                <a:latin typeface="Arial" panose="020B0604020202020204" pitchFamily="34" charset="0"/>
                <a:ea typeface="Calibri" panose="020F0502020204030204" pitchFamily="34" charset="0"/>
                <a:cs typeface="Arial" panose="020B0604020202020204" pitchFamily="34" charset="0"/>
              </a:rPr>
              <a:t>R</a:t>
            </a:r>
            <a:r>
              <a:rPr lang="pt-BR" sz="3200" dirty="0" smtClean="0">
                <a:latin typeface="Arial" panose="020B0604020202020204" pitchFamily="34" charset="0"/>
                <a:ea typeface="Calibri" panose="020F0502020204030204" pitchFamily="34" charset="0"/>
                <a:cs typeface="Arial" panose="020B0604020202020204" pitchFamily="34" charset="0"/>
              </a:rPr>
              <a:t>enal </a:t>
            </a:r>
            <a:r>
              <a:rPr lang="pt-BR" sz="3200" dirty="0">
                <a:latin typeface="Arial" panose="020B0604020202020204" pitchFamily="34" charset="0"/>
                <a:ea typeface="Calibri" panose="020F0502020204030204" pitchFamily="34" charset="0"/>
                <a:cs typeface="Arial" panose="020B0604020202020204" pitchFamily="34" charset="0"/>
              </a:rPr>
              <a:t>C</a:t>
            </a:r>
            <a:r>
              <a:rPr lang="pt-BR" sz="3200" dirty="0" smtClean="0">
                <a:latin typeface="Arial" panose="020B0604020202020204" pitchFamily="34" charset="0"/>
                <a:ea typeface="Calibri" panose="020F0502020204030204" pitchFamily="34" charset="0"/>
                <a:cs typeface="Arial" panose="020B0604020202020204" pitchFamily="34" charset="0"/>
              </a:rPr>
              <a:t>rônica </a:t>
            </a:r>
            <a:r>
              <a:rPr lang="pt-BR" sz="3200" dirty="0">
                <a:latin typeface="Arial" panose="020B0604020202020204" pitchFamily="34" charset="0"/>
                <a:ea typeface="Calibri" panose="020F0502020204030204" pitchFamily="34" charset="0"/>
                <a:cs typeface="Arial" panose="020B0604020202020204" pitchFamily="34" charset="0"/>
              </a:rPr>
              <a:t>T</a:t>
            </a:r>
            <a:r>
              <a:rPr lang="pt-BR" sz="3200" dirty="0" smtClean="0">
                <a:latin typeface="Arial" panose="020B0604020202020204" pitchFamily="34" charset="0"/>
                <a:ea typeface="Calibri" panose="020F0502020204030204" pitchFamily="34" charset="0"/>
                <a:cs typeface="Arial" panose="020B0604020202020204" pitchFamily="34" charset="0"/>
              </a:rPr>
              <a:t>erminal</a:t>
            </a:r>
            <a:r>
              <a:rPr lang="pt-BR" sz="3200" dirty="0">
                <a:latin typeface="Arial" panose="020B0604020202020204" pitchFamily="34" charset="0"/>
                <a:ea typeface="Calibri" panose="020F0502020204030204" pitchFamily="34" charset="0"/>
                <a:cs typeface="Arial" panose="020B0604020202020204" pitchFamily="34" charset="0"/>
              </a:rPr>
              <a:t>. (BRASIL, 2013</a:t>
            </a:r>
            <a:r>
              <a:rPr lang="pt-BR" sz="3200" dirty="0" smtClean="0">
                <a:latin typeface="Arial" panose="020B0604020202020204" pitchFamily="34" charset="0"/>
                <a:ea typeface="Calibri" panose="020F0502020204030204" pitchFamily="34" charset="0"/>
                <a:cs typeface="Arial" panose="020B0604020202020204" pitchFamily="34" charset="0"/>
              </a:rPr>
              <a:t>)</a:t>
            </a:r>
          </a:p>
          <a:p>
            <a:pPr indent="540385" algn="just">
              <a:lnSpc>
                <a:spcPct val="150000"/>
              </a:lnSpc>
              <a:spcAft>
                <a:spcPts val="0"/>
              </a:spcAft>
            </a:pPr>
            <a:endParaRPr lang="pt-BR" sz="3200" b="1" dirty="0">
              <a:latin typeface="Arial" panose="020B0604020202020204" pitchFamily="34" charset="0"/>
              <a:ea typeface="Calibri" panose="020F0502020204030204" pitchFamily="34" charset="0"/>
              <a:cs typeface="Arial" panose="020B0604020202020204" pitchFamily="34" charset="0"/>
            </a:endParaRPr>
          </a:p>
          <a:p>
            <a:pPr indent="540385" algn="just">
              <a:lnSpc>
                <a:spcPct val="150000"/>
              </a:lnSpc>
              <a:spcAft>
                <a:spcPts val="0"/>
              </a:spcAft>
            </a:pPr>
            <a:endParaRPr lang="pt-BR" b="1" dirty="0" smtClean="0">
              <a:latin typeface="Arial" panose="020B0604020202020204" pitchFamily="34" charset="0"/>
              <a:ea typeface="Calibri" panose="020F0502020204030204" pitchFamily="34" charset="0"/>
              <a:cs typeface="Arial" panose="020B0604020202020204" pitchFamily="34" charset="0"/>
            </a:endParaRPr>
          </a:p>
          <a:p>
            <a:pPr indent="540385" algn="just">
              <a:lnSpc>
                <a:spcPct val="150000"/>
              </a:lnSpc>
              <a:spcAft>
                <a:spcPts val="0"/>
              </a:spcAft>
            </a:pPr>
            <a:endParaRPr lang="pt-BR" b="1" dirty="0">
              <a:latin typeface="Arial" panose="020B0604020202020204" pitchFamily="34" charset="0"/>
              <a:ea typeface="Calibri" panose="020F0502020204030204" pitchFamily="34" charset="0"/>
              <a:cs typeface="Arial" panose="020B0604020202020204" pitchFamily="34" charset="0"/>
            </a:endParaRPr>
          </a:p>
          <a:p>
            <a:pPr indent="540385" algn="just">
              <a:lnSpc>
                <a:spcPct val="150000"/>
              </a:lnSpc>
              <a:spcAft>
                <a:spcPts val="0"/>
              </a:spcAft>
            </a:pPr>
            <a:endParaRPr lang="pt-BR" b="1" dirty="0" smtClean="0">
              <a:latin typeface="Arial" panose="020B0604020202020204" pitchFamily="34" charset="0"/>
              <a:ea typeface="Calibri" panose="020F0502020204030204" pitchFamily="34" charset="0"/>
              <a:cs typeface="Arial" panose="020B0604020202020204" pitchFamily="34" charset="0"/>
            </a:endParaRPr>
          </a:p>
          <a:p>
            <a:pPr indent="540385" algn="just">
              <a:lnSpc>
                <a:spcPct val="150000"/>
              </a:lnSpc>
              <a:spcAft>
                <a:spcPts val="0"/>
              </a:spcAft>
            </a:pPr>
            <a:endParaRPr lang="pt-BR" b="1" dirty="0">
              <a:latin typeface="Arial" panose="020B0604020202020204" pitchFamily="34" charset="0"/>
              <a:ea typeface="Calibri" panose="020F0502020204030204" pitchFamily="34" charset="0"/>
              <a:cs typeface="Arial" panose="020B0604020202020204" pitchFamily="34" charset="0"/>
            </a:endParaRPr>
          </a:p>
          <a:p>
            <a:pPr indent="540385" algn="just">
              <a:lnSpc>
                <a:spcPct val="150000"/>
              </a:lnSpc>
              <a:spcAft>
                <a:spcPts val="0"/>
              </a:spcAft>
            </a:pPr>
            <a:endParaRPr lang="pt-BR" b="1" dirty="0">
              <a:latin typeface="Arial" panose="020B0604020202020204" pitchFamily="34" charset="0"/>
              <a:ea typeface="Calibri" panose="020F0502020204030204" pitchFamily="34" charset="0"/>
              <a:cs typeface="Arial" panose="020B0604020202020204" pitchFamily="34" charset="0"/>
            </a:endParaRPr>
          </a:p>
        </p:txBody>
      </p:sp>
      <p:pic>
        <p:nvPicPr>
          <p:cNvPr id="5"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985489"/>
            <a:ext cx="1785046" cy="872511"/>
          </a:xfrm>
          <a:prstGeom prst="rect">
            <a:avLst/>
          </a:prstGeom>
        </p:spPr>
      </p:pic>
    </p:spTree>
    <p:extLst>
      <p:ext uri="{BB962C8B-B14F-4D97-AF65-F5344CB8AC3E}">
        <p14:creationId xmlns:p14="http://schemas.microsoft.com/office/powerpoint/2010/main" val="39862050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6846557" y="1310849"/>
            <a:ext cx="4977442" cy="1865126"/>
          </a:xfrm>
          <a:prstGeom prst="rect">
            <a:avLst/>
          </a:prstGeom>
        </p:spPr>
        <p:txBody>
          <a:bodyPr wrap="square">
            <a:spAutoFit/>
          </a:bodyPr>
          <a:lstStyle/>
          <a:p>
            <a:pPr algn="just"/>
            <a:r>
              <a:rPr lang="pt-BR" sz="2880" b="1" dirty="0"/>
              <a:t>Meta 4:</a:t>
            </a:r>
            <a:r>
              <a:rPr lang="pt-BR" sz="2880" dirty="0"/>
              <a:t> Garantir a 100% dos diabéticos a realização de exames complementares em dia de acordo com o protocolo</a:t>
            </a:r>
          </a:p>
        </p:txBody>
      </p:sp>
      <p:pic>
        <p:nvPicPr>
          <p:cNvPr id="6" name="Image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85489"/>
            <a:ext cx="1785046" cy="872511"/>
          </a:xfrm>
          <a:prstGeom prst="rect">
            <a:avLst/>
          </a:prstGeom>
        </p:spPr>
      </p:pic>
      <p:sp>
        <p:nvSpPr>
          <p:cNvPr id="4" name="Retângulo 3"/>
          <p:cNvSpPr/>
          <p:nvPr/>
        </p:nvSpPr>
        <p:spPr>
          <a:xfrm>
            <a:off x="2121159" y="5854204"/>
            <a:ext cx="8429625" cy="923330"/>
          </a:xfrm>
          <a:prstGeom prst="rect">
            <a:avLst/>
          </a:prstGeom>
        </p:spPr>
        <p:txBody>
          <a:bodyPr wrap="square">
            <a:spAutoFit/>
          </a:bodyPr>
          <a:lstStyle/>
          <a:p>
            <a:pPr indent="450215" algn="just">
              <a:spcAft>
                <a:spcPts val="0"/>
              </a:spcAft>
            </a:pPr>
            <a:r>
              <a:rPr lang="pt-BR" dirty="0" smtClean="0">
                <a:latin typeface="Arial" panose="020B0604020202020204" pitchFamily="34" charset="0"/>
                <a:ea typeface="Calibri" panose="020F0502020204030204" pitchFamily="34" charset="0"/>
                <a:cs typeface="Times New Roman" panose="02020603050405020304" pitchFamily="18" charset="0"/>
              </a:rPr>
              <a:t>Proporção </a:t>
            </a:r>
            <a:r>
              <a:rPr lang="pt-BR" dirty="0">
                <a:latin typeface="Arial" panose="020B0604020202020204" pitchFamily="34" charset="0"/>
                <a:ea typeface="Calibri" panose="020F0502020204030204" pitchFamily="34" charset="0"/>
                <a:cs typeface="Times New Roman" panose="02020603050405020304" pitchFamily="18" charset="0"/>
              </a:rPr>
              <a:t>de diabéticos com os exames complementares em dia de acordo com o protocolo. UBS </a:t>
            </a:r>
            <a:r>
              <a:rPr lang="pt-BR" dirty="0" smtClean="0">
                <a:latin typeface="Arial" panose="020B0604020202020204" pitchFamily="34" charset="0"/>
                <a:ea typeface="Calibri" panose="020F0502020204030204" pitchFamily="34" charset="0"/>
                <a:cs typeface="Times New Roman" panose="02020603050405020304" pitchFamily="18" charset="0"/>
              </a:rPr>
              <a:t>Zona Sul </a:t>
            </a:r>
            <a:r>
              <a:rPr lang="pt-BR" dirty="0">
                <a:latin typeface="Arial" panose="020B0604020202020204" pitchFamily="34" charset="0"/>
                <a:ea typeface="Calibri" panose="020F0502020204030204" pitchFamily="34" charset="0"/>
                <a:cs typeface="Times New Roman" panose="02020603050405020304" pitchFamily="18" charset="0"/>
              </a:rPr>
              <a:t>/ </a:t>
            </a:r>
            <a:r>
              <a:rPr lang="pt-BR" dirty="0" smtClean="0">
                <a:latin typeface="Arial" panose="020B0604020202020204" pitchFamily="34" charset="0"/>
                <a:ea typeface="Calibri" panose="020F0502020204030204" pitchFamily="34" charset="0"/>
                <a:cs typeface="Times New Roman" panose="02020603050405020304" pitchFamily="18" charset="0"/>
              </a:rPr>
              <a:t>Pinheiro Machado </a:t>
            </a:r>
            <a:r>
              <a:rPr lang="pt-BR" dirty="0">
                <a:latin typeface="Arial" panose="020B0604020202020204" pitchFamily="34" charset="0"/>
                <a:ea typeface="Calibri" panose="020F0502020204030204" pitchFamily="34" charset="0"/>
                <a:cs typeface="Times New Roman" panose="02020603050405020304" pitchFamily="18" charset="0"/>
              </a:rPr>
              <a:t>– RS </a:t>
            </a:r>
            <a:r>
              <a:rPr lang="pt-BR" dirty="0" smtClean="0">
                <a:latin typeface="Arial" panose="020B0604020202020204" pitchFamily="34" charset="0"/>
                <a:ea typeface="Calibri" panose="020F0502020204030204" pitchFamily="34" charset="0"/>
                <a:cs typeface="Times New Roman" panose="02020603050405020304" pitchFamily="18" charset="0"/>
              </a:rPr>
              <a:t>2015.Fonte</a:t>
            </a:r>
            <a:r>
              <a:rPr lang="pt-BR" dirty="0">
                <a:latin typeface="Arial" panose="020B0604020202020204" pitchFamily="34" charset="0"/>
                <a:ea typeface="Calibri" panose="020F0502020204030204" pitchFamily="34" charset="0"/>
                <a:cs typeface="Times New Roman" panose="02020603050405020304" pitchFamily="18" charset="0"/>
              </a:rPr>
              <a:t>: planilha de coleta de dados.</a:t>
            </a:r>
            <a:endParaRPr lang="pt-BR"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Imagem 7" descr="esf.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94988" y="5773738"/>
            <a:ext cx="1497012" cy="108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2"/>
          <p:cNvPicPr>
            <a:picLocks noChangeAspect="1"/>
          </p:cNvPicPr>
          <p:nvPr/>
        </p:nvPicPr>
        <p:blipFill>
          <a:blip r:embed="rId4" cstate="print"/>
          <a:stretch>
            <a:fillRect/>
          </a:stretch>
        </p:blipFill>
        <p:spPr>
          <a:xfrm>
            <a:off x="1275524" y="1216187"/>
            <a:ext cx="4480948" cy="2584928"/>
          </a:xfrm>
          <a:prstGeom prst="rect">
            <a:avLst/>
          </a:prstGeom>
        </p:spPr>
      </p:pic>
      <p:sp>
        <p:nvSpPr>
          <p:cNvPr id="5" name="CuadroTexto 4"/>
          <p:cNvSpPr txBox="1"/>
          <p:nvPr/>
        </p:nvSpPr>
        <p:spPr>
          <a:xfrm>
            <a:off x="2603241" y="4198776"/>
            <a:ext cx="1959191" cy="1754326"/>
          </a:xfrm>
          <a:prstGeom prst="rect">
            <a:avLst/>
          </a:prstGeom>
          <a:noFill/>
        </p:spPr>
        <p:txBody>
          <a:bodyPr wrap="none" rtlCol="0">
            <a:spAutoFit/>
          </a:bodyPr>
          <a:lstStyle/>
          <a:p>
            <a:pPr>
              <a:lnSpc>
                <a:spcPct val="150000"/>
              </a:lnSpc>
            </a:pPr>
            <a:r>
              <a:rPr lang="pt-BR" dirty="0"/>
              <a:t>1º mês: </a:t>
            </a:r>
            <a:r>
              <a:rPr lang="pt-BR" dirty="0" smtClean="0"/>
              <a:t>18 (64,3%)</a:t>
            </a:r>
            <a:endParaRPr lang="pt-BR" dirty="0"/>
          </a:p>
          <a:p>
            <a:pPr>
              <a:lnSpc>
                <a:spcPct val="150000"/>
              </a:lnSpc>
            </a:pPr>
            <a:r>
              <a:rPr lang="pt-BR" dirty="0"/>
              <a:t>2º </a:t>
            </a:r>
            <a:r>
              <a:rPr lang="pt-BR" dirty="0" smtClean="0"/>
              <a:t>mês: 27 (73%)</a:t>
            </a:r>
            <a:endParaRPr lang="pt-BR" dirty="0"/>
          </a:p>
          <a:p>
            <a:pPr>
              <a:lnSpc>
                <a:spcPct val="150000"/>
              </a:lnSpc>
            </a:pPr>
            <a:r>
              <a:rPr lang="pt-BR" dirty="0"/>
              <a:t>3º mês: </a:t>
            </a:r>
            <a:r>
              <a:rPr lang="pt-BR" dirty="0" smtClean="0"/>
              <a:t>55 (76,4%)</a:t>
            </a:r>
            <a:endParaRPr lang="pt-BR" dirty="0"/>
          </a:p>
          <a:p>
            <a:pPr>
              <a:lnSpc>
                <a:spcPct val="150000"/>
              </a:lnSpc>
            </a:pPr>
            <a:endParaRPr lang="pt-BR" dirty="0"/>
          </a:p>
        </p:txBody>
      </p:sp>
    </p:spTree>
    <p:extLst>
      <p:ext uri="{BB962C8B-B14F-4D97-AF65-F5344CB8AC3E}">
        <p14:creationId xmlns:p14="http://schemas.microsoft.com/office/powerpoint/2010/main" val="18306642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727751" y="1424264"/>
            <a:ext cx="4913924" cy="2308324"/>
          </a:xfrm>
          <a:prstGeom prst="rect">
            <a:avLst/>
          </a:prstGeom>
        </p:spPr>
        <p:txBody>
          <a:bodyPr wrap="square">
            <a:spAutoFit/>
          </a:bodyPr>
          <a:lstStyle/>
          <a:p>
            <a:pPr algn="just"/>
            <a:r>
              <a:rPr lang="pt-BR" sz="2880" b="1" dirty="0"/>
              <a:t>Meta 5:</a:t>
            </a:r>
            <a:r>
              <a:rPr lang="pt-BR" sz="2880" dirty="0"/>
              <a:t> Priorizar a prescrição de medicamentos da farmácia popular para 100% dos hipertensos cadastrados na unidade de saúde.</a:t>
            </a:r>
          </a:p>
        </p:txBody>
      </p:sp>
      <p:pic>
        <p:nvPicPr>
          <p:cNvPr id="6" name="Image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985489"/>
            <a:ext cx="1785046" cy="872511"/>
          </a:xfrm>
          <a:prstGeom prst="rect">
            <a:avLst/>
          </a:prstGeom>
        </p:spPr>
      </p:pic>
      <p:sp>
        <p:nvSpPr>
          <p:cNvPr id="4" name="Retângulo 3"/>
          <p:cNvSpPr/>
          <p:nvPr/>
        </p:nvSpPr>
        <p:spPr>
          <a:xfrm>
            <a:off x="2099604" y="5854204"/>
            <a:ext cx="8280826" cy="923330"/>
          </a:xfrm>
          <a:prstGeom prst="rect">
            <a:avLst/>
          </a:prstGeom>
        </p:spPr>
        <p:txBody>
          <a:bodyPr wrap="square">
            <a:spAutoFit/>
          </a:bodyPr>
          <a:lstStyle/>
          <a:p>
            <a:pPr indent="450215" algn="just">
              <a:spcAft>
                <a:spcPts val="0"/>
              </a:spcAft>
            </a:pPr>
            <a:r>
              <a:rPr lang="pt-BR" dirty="0" smtClean="0">
                <a:latin typeface="Arial" panose="020B0604020202020204" pitchFamily="34" charset="0"/>
                <a:ea typeface="Calibri" panose="020F0502020204030204" pitchFamily="34" charset="0"/>
                <a:cs typeface="Times New Roman" panose="02020603050405020304" pitchFamily="18" charset="0"/>
              </a:rPr>
              <a:t>Proporção </a:t>
            </a:r>
            <a:r>
              <a:rPr lang="pt-BR" dirty="0">
                <a:latin typeface="Arial" panose="020B0604020202020204" pitchFamily="34" charset="0"/>
                <a:ea typeface="Calibri" panose="020F0502020204030204" pitchFamily="34" charset="0"/>
                <a:cs typeface="Times New Roman" panose="02020603050405020304" pitchFamily="18" charset="0"/>
              </a:rPr>
              <a:t>de hipertensos com prescrição de medicamentos da Farmácia Popular/</a:t>
            </a:r>
            <a:r>
              <a:rPr lang="pt-BR" dirty="0" err="1">
                <a:latin typeface="Arial" panose="020B0604020202020204" pitchFamily="34" charset="0"/>
                <a:ea typeface="Calibri" panose="020F0502020204030204" pitchFamily="34" charset="0"/>
                <a:cs typeface="Times New Roman" panose="02020603050405020304" pitchFamily="18" charset="0"/>
              </a:rPr>
              <a:t>Hiperdia</a:t>
            </a:r>
            <a:r>
              <a:rPr lang="pt-BR" dirty="0">
                <a:latin typeface="Arial" panose="020B0604020202020204" pitchFamily="34" charset="0"/>
                <a:ea typeface="Calibri" panose="020F0502020204030204" pitchFamily="34" charset="0"/>
                <a:cs typeface="Times New Roman" panose="02020603050405020304" pitchFamily="18" charset="0"/>
              </a:rPr>
              <a:t> priorizada. UBS </a:t>
            </a:r>
            <a:r>
              <a:rPr lang="pt-BR" dirty="0" smtClean="0">
                <a:latin typeface="Arial" panose="020B0604020202020204" pitchFamily="34" charset="0"/>
                <a:ea typeface="Calibri" panose="020F0502020204030204" pitchFamily="34" charset="0"/>
                <a:cs typeface="Times New Roman" panose="02020603050405020304" pitchFamily="18" charset="0"/>
              </a:rPr>
              <a:t>Zona Sul </a:t>
            </a:r>
            <a:r>
              <a:rPr lang="pt-BR" dirty="0">
                <a:latin typeface="Arial" panose="020B0604020202020204" pitchFamily="34" charset="0"/>
                <a:ea typeface="Calibri" panose="020F0502020204030204" pitchFamily="34" charset="0"/>
                <a:cs typeface="Times New Roman" panose="02020603050405020304" pitchFamily="18" charset="0"/>
              </a:rPr>
              <a:t>/ </a:t>
            </a:r>
            <a:r>
              <a:rPr lang="pt-BR" dirty="0" smtClean="0">
                <a:latin typeface="Arial" panose="020B0604020202020204" pitchFamily="34" charset="0"/>
                <a:ea typeface="Calibri" panose="020F0502020204030204" pitchFamily="34" charset="0"/>
                <a:cs typeface="Times New Roman" panose="02020603050405020304" pitchFamily="18" charset="0"/>
              </a:rPr>
              <a:t>Pinheiro Machado </a:t>
            </a:r>
            <a:r>
              <a:rPr lang="pt-BR" dirty="0">
                <a:latin typeface="Arial" panose="020B0604020202020204" pitchFamily="34" charset="0"/>
                <a:ea typeface="Calibri" panose="020F0502020204030204" pitchFamily="34" charset="0"/>
                <a:cs typeface="Times New Roman" panose="02020603050405020304" pitchFamily="18" charset="0"/>
              </a:rPr>
              <a:t>– RS </a:t>
            </a:r>
            <a:r>
              <a:rPr lang="pt-BR" dirty="0" smtClean="0">
                <a:latin typeface="Arial" panose="020B0604020202020204" pitchFamily="34" charset="0"/>
                <a:ea typeface="Calibri" panose="020F0502020204030204" pitchFamily="34" charset="0"/>
                <a:cs typeface="Times New Roman" panose="02020603050405020304" pitchFamily="18" charset="0"/>
              </a:rPr>
              <a:t>2015. </a:t>
            </a:r>
            <a:r>
              <a:rPr lang="pt-BR" dirty="0">
                <a:latin typeface="Arial" panose="020B0604020202020204" pitchFamily="34" charset="0"/>
                <a:ea typeface="Calibri" panose="020F0502020204030204" pitchFamily="34" charset="0"/>
                <a:cs typeface="Times New Roman" panose="02020603050405020304" pitchFamily="18" charset="0"/>
              </a:rPr>
              <a:t>Fonte de dados; Planilha de coleta de dados-UPEL</a:t>
            </a:r>
            <a:endParaRPr lang="pt-BR"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Imagem 7" descr="esf.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94988" y="5773738"/>
            <a:ext cx="1497012" cy="108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n 1"/>
          <p:cNvPicPr>
            <a:picLocks noChangeAspect="1"/>
          </p:cNvPicPr>
          <p:nvPr/>
        </p:nvPicPr>
        <p:blipFill>
          <a:blip r:embed="rId5" cstate="print"/>
          <a:stretch>
            <a:fillRect/>
          </a:stretch>
        </p:blipFill>
        <p:spPr>
          <a:xfrm>
            <a:off x="6653779" y="1267306"/>
            <a:ext cx="4718713" cy="2651990"/>
          </a:xfrm>
          <a:prstGeom prst="rect">
            <a:avLst/>
          </a:prstGeom>
        </p:spPr>
      </p:pic>
      <p:sp>
        <p:nvSpPr>
          <p:cNvPr id="5" name="CuadroTexto 4"/>
          <p:cNvSpPr txBox="1"/>
          <p:nvPr/>
        </p:nvSpPr>
        <p:spPr>
          <a:xfrm>
            <a:off x="8192277" y="4246352"/>
            <a:ext cx="2076209" cy="1615827"/>
          </a:xfrm>
          <a:prstGeom prst="rect">
            <a:avLst/>
          </a:prstGeom>
          <a:noFill/>
        </p:spPr>
        <p:txBody>
          <a:bodyPr wrap="none" rtlCol="0">
            <a:spAutoFit/>
          </a:bodyPr>
          <a:lstStyle/>
          <a:p>
            <a:pPr>
              <a:lnSpc>
                <a:spcPct val="150000"/>
              </a:lnSpc>
            </a:pPr>
            <a:r>
              <a:rPr lang="pt-BR" dirty="0"/>
              <a:t>1º mês: </a:t>
            </a:r>
            <a:r>
              <a:rPr lang="pt-BR" dirty="0" smtClean="0"/>
              <a:t>125 (90,6%)</a:t>
            </a:r>
            <a:endParaRPr lang="pt-BR" dirty="0"/>
          </a:p>
          <a:p>
            <a:pPr>
              <a:lnSpc>
                <a:spcPct val="150000"/>
              </a:lnSpc>
            </a:pPr>
            <a:r>
              <a:rPr lang="pt-BR" dirty="0"/>
              <a:t>2º mês </a:t>
            </a:r>
            <a:r>
              <a:rPr lang="pt-BR" dirty="0" smtClean="0"/>
              <a:t>194 (91,9%)</a:t>
            </a:r>
            <a:endParaRPr lang="pt-BR" dirty="0"/>
          </a:p>
          <a:p>
            <a:pPr>
              <a:lnSpc>
                <a:spcPct val="150000"/>
              </a:lnSpc>
            </a:pPr>
            <a:r>
              <a:rPr lang="pt-BR" dirty="0"/>
              <a:t>3º mês: </a:t>
            </a:r>
            <a:r>
              <a:rPr lang="pt-BR" dirty="0" smtClean="0"/>
              <a:t>323 (94,7%)</a:t>
            </a:r>
            <a:endParaRPr lang="pt-BR" dirty="0"/>
          </a:p>
          <a:p>
            <a:endParaRPr lang="pt-BR" dirty="0"/>
          </a:p>
        </p:txBody>
      </p:sp>
    </p:spTree>
    <p:extLst>
      <p:ext uri="{BB962C8B-B14F-4D97-AF65-F5344CB8AC3E}">
        <p14:creationId xmlns:p14="http://schemas.microsoft.com/office/powerpoint/2010/main" val="37339331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6557945" y="1290990"/>
            <a:ext cx="4801573" cy="2308324"/>
          </a:xfrm>
          <a:prstGeom prst="rect">
            <a:avLst/>
          </a:prstGeom>
        </p:spPr>
        <p:txBody>
          <a:bodyPr wrap="square">
            <a:spAutoFit/>
          </a:bodyPr>
          <a:lstStyle/>
          <a:p>
            <a:pPr algn="just"/>
            <a:r>
              <a:rPr lang="pt-BR" sz="2880" b="1" dirty="0"/>
              <a:t>Meta 6:</a:t>
            </a:r>
            <a:r>
              <a:rPr lang="pt-BR" sz="2880" dirty="0"/>
              <a:t> Priorizar a prescrição de medicamentos da farmácia popular para 100% dos diabéticos cadastrados na unidade de saúde.</a:t>
            </a:r>
          </a:p>
        </p:txBody>
      </p:sp>
      <p:pic>
        <p:nvPicPr>
          <p:cNvPr id="6" name="Image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85489"/>
            <a:ext cx="1785046" cy="872511"/>
          </a:xfrm>
          <a:prstGeom prst="rect">
            <a:avLst/>
          </a:prstGeom>
        </p:spPr>
      </p:pic>
      <p:sp>
        <p:nvSpPr>
          <p:cNvPr id="4" name="Retângulo 3"/>
          <p:cNvSpPr/>
          <p:nvPr/>
        </p:nvSpPr>
        <p:spPr>
          <a:xfrm>
            <a:off x="1905135" y="5854204"/>
            <a:ext cx="8381731" cy="923330"/>
          </a:xfrm>
          <a:prstGeom prst="rect">
            <a:avLst/>
          </a:prstGeom>
        </p:spPr>
        <p:txBody>
          <a:bodyPr wrap="square">
            <a:spAutoFit/>
          </a:bodyPr>
          <a:lstStyle/>
          <a:p>
            <a:pPr indent="540385" algn="just">
              <a:spcAft>
                <a:spcPts val="800"/>
              </a:spcAft>
            </a:pPr>
            <a:r>
              <a:rPr lang="pt-BR" dirty="0" smtClean="0">
                <a:latin typeface="Arial" panose="020B0604020202020204" pitchFamily="34" charset="0"/>
                <a:ea typeface="Calibri" panose="020F0502020204030204" pitchFamily="34" charset="0"/>
                <a:cs typeface="Times New Roman" panose="02020603050405020304" pitchFamily="18" charset="0"/>
              </a:rPr>
              <a:t>Proporção </a:t>
            </a:r>
            <a:r>
              <a:rPr lang="pt-BR" dirty="0">
                <a:latin typeface="Arial" panose="020B0604020202020204" pitchFamily="34" charset="0"/>
                <a:ea typeface="Calibri" panose="020F0502020204030204" pitchFamily="34" charset="0"/>
                <a:cs typeface="Times New Roman" panose="02020603050405020304" pitchFamily="18" charset="0"/>
              </a:rPr>
              <a:t>de diabéticos com prescrição de medicamentos da Farmácia Popular/</a:t>
            </a:r>
            <a:r>
              <a:rPr lang="pt-BR" dirty="0" err="1">
                <a:latin typeface="Arial" panose="020B0604020202020204" pitchFamily="34" charset="0"/>
                <a:ea typeface="Calibri" panose="020F0502020204030204" pitchFamily="34" charset="0"/>
                <a:cs typeface="Times New Roman" panose="02020603050405020304" pitchFamily="18" charset="0"/>
              </a:rPr>
              <a:t>Hiperdia</a:t>
            </a:r>
            <a:r>
              <a:rPr lang="pt-BR" dirty="0">
                <a:latin typeface="Arial" panose="020B0604020202020204" pitchFamily="34" charset="0"/>
                <a:ea typeface="Calibri" panose="020F0502020204030204" pitchFamily="34" charset="0"/>
                <a:cs typeface="Times New Roman" panose="02020603050405020304" pitchFamily="18" charset="0"/>
              </a:rPr>
              <a:t> priorizada. </a:t>
            </a:r>
            <a:r>
              <a:rPr lang="pt-BR" dirty="0" smtClean="0">
                <a:latin typeface="Arial" panose="020B0604020202020204" pitchFamily="34" charset="0"/>
                <a:ea typeface="Calibri" panose="020F0502020204030204" pitchFamily="34" charset="0"/>
                <a:cs typeface="Times New Roman" panose="02020603050405020304" pitchFamily="18" charset="0"/>
              </a:rPr>
              <a:t>UBS Zona Sul </a:t>
            </a:r>
            <a:r>
              <a:rPr lang="pt-BR" dirty="0">
                <a:latin typeface="Arial" panose="020B0604020202020204" pitchFamily="34" charset="0"/>
                <a:ea typeface="Calibri" panose="020F0502020204030204" pitchFamily="34" charset="0"/>
                <a:cs typeface="Times New Roman" panose="02020603050405020304" pitchFamily="18" charset="0"/>
              </a:rPr>
              <a:t>/ </a:t>
            </a:r>
            <a:r>
              <a:rPr lang="pt-BR" dirty="0" smtClean="0">
                <a:latin typeface="Arial" panose="020B0604020202020204" pitchFamily="34" charset="0"/>
                <a:ea typeface="Calibri" panose="020F0502020204030204" pitchFamily="34" charset="0"/>
                <a:cs typeface="Times New Roman" panose="02020603050405020304" pitchFamily="18" charset="0"/>
              </a:rPr>
              <a:t>Pinheiro Machado </a:t>
            </a:r>
            <a:r>
              <a:rPr lang="pt-BR" dirty="0">
                <a:latin typeface="Arial" panose="020B0604020202020204" pitchFamily="34" charset="0"/>
                <a:ea typeface="Calibri" panose="020F0502020204030204" pitchFamily="34" charset="0"/>
                <a:cs typeface="Times New Roman" panose="02020603050405020304" pitchFamily="18" charset="0"/>
              </a:rPr>
              <a:t>– RS </a:t>
            </a:r>
            <a:r>
              <a:rPr lang="pt-BR" dirty="0" smtClean="0">
                <a:latin typeface="Arial" panose="020B0604020202020204" pitchFamily="34" charset="0"/>
                <a:ea typeface="Calibri" panose="020F0502020204030204" pitchFamily="34" charset="0"/>
                <a:cs typeface="Times New Roman" panose="02020603050405020304" pitchFamily="18" charset="0"/>
              </a:rPr>
              <a:t>2015. </a:t>
            </a:r>
            <a:r>
              <a:rPr lang="pt-BR" dirty="0">
                <a:latin typeface="Arial" panose="020B0604020202020204" pitchFamily="34" charset="0"/>
                <a:ea typeface="Calibri" panose="020F0502020204030204" pitchFamily="34" charset="0"/>
                <a:cs typeface="Times New Roman" panose="02020603050405020304" pitchFamily="18" charset="0"/>
              </a:rPr>
              <a:t>Fonte; planilha de coleta de dados. </a:t>
            </a:r>
            <a:r>
              <a:rPr lang="pt-BR" b="1" dirty="0">
                <a:latin typeface="Arial" panose="020B0604020202020204" pitchFamily="34" charset="0"/>
                <a:ea typeface="Calibri" panose="020F0502020204030204" pitchFamily="34" charset="0"/>
                <a:cs typeface="Times New Roman" panose="02020603050405020304" pitchFamily="18" charset="0"/>
              </a:rPr>
              <a:t>      </a:t>
            </a:r>
            <a:endParaRPr lang="pt-BR"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Imagem 7" descr="esf.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94988" y="5773738"/>
            <a:ext cx="1497012" cy="108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n 1"/>
          <p:cNvPicPr>
            <a:picLocks noChangeAspect="1"/>
          </p:cNvPicPr>
          <p:nvPr/>
        </p:nvPicPr>
        <p:blipFill>
          <a:blip r:embed="rId4" cstate="print"/>
          <a:stretch>
            <a:fillRect/>
          </a:stretch>
        </p:blipFill>
        <p:spPr>
          <a:xfrm>
            <a:off x="958156" y="1119157"/>
            <a:ext cx="4572396" cy="2651990"/>
          </a:xfrm>
          <a:prstGeom prst="rect">
            <a:avLst/>
          </a:prstGeom>
        </p:spPr>
      </p:pic>
      <p:sp>
        <p:nvSpPr>
          <p:cNvPr id="5" name="CuadroTexto 4"/>
          <p:cNvSpPr txBox="1"/>
          <p:nvPr/>
        </p:nvSpPr>
        <p:spPr>
          <a:xfrm>
            <a:off x="2206249" y="4126595"/>
            <a:ext cx="1959191" cy="1615827"/>
          </a:xfrm>
          <a:prstGeom prst="rect">
            <a:avLst/>
          </a:prstGeom>
          <a:noFill/>
        </p:spPr>
        <p:txBody>
          <a:bodyPr wrap="none" rtlCol="0">
            <a:spAutoFit/>
          </a:bodyPr>
          <a:lstStyle/>
          <a:p>
            <a:pPr>
              <a:lnSpc>
                <a:spcPct val="150000"/>
              </a:lnSpc>
            </a:pPr>
            <a:r>
              <a:rPr lang="pt-BR" dirty="0"/>
              <a:t>1º mês: </a:t>
            </a:r>
            <a:r>
              <a:rPr lang="pt-BR" dirty="0" smtClean="0"/>
              <a:t>23 (85,2%)</a:t>
            </a:r>
            <a:endParaRPr lang="pt-BR" dirty="0"/>
          </a:p>
          <a:p>
            <a:pPr>
              <a:lnSpc>
                <a:spcPct val="150000"/>
              </a:lnSpc>
            </a:pPr>
            <a:r>
              <a:rPr lang="pt-BR" dirty="0"/>
              <a:t>2º </a:t>
            </a:r>
            <a:r>
              <a:rPr lang="pt-BR" dirty="0" smtClean="0"/>
              <a:t>mês: 32 (86,5%)</a:t>
            </a:r>
            <a:endParaRPr lang="pt-BR" dirty="0"/>
          </a:p>
          <a:p>
            <a:pPr>
              <a:lnSpc>
                <a:spcPct val="150000"/>
              </a:lnSpc>
            </a:pPr>
            <a:r>
              <a:rPr lang="pt-BR" dirty="0"/>
              <a:t>3º mês: </a:t>
            </a:r>
            <a:r>
              <a:rPr lang="pt-BR" dirty="0" smtClean="0"/>
              <a:t>64 (90,1%)</a:t>
            </a:r>
            <a:endParaRPr lang="pt-BR" dirty="0"/>
          </a:p>
          <a:p>
            <a:endParaRPr lang="pt-BR" dirty="0"/>
          </a:p>
        </p:txBody>
      </p:sp>
    </p:spTree>
    <p:extLst>
      <p:ext uri="{BB962C8B-B14F-4D97-AF65-F5344CB8AC3E}">
        <p14:creationId xmlns:p14="http://schemas.microsoft.com/office/powerpoint/2010/main" val="17149072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044485" y="1437427"/>
            <a:ext cx="4652469" cy="1865126"/>
          </a:xfrm>
          <a:prstGeom prst="rect">
            <a:avLst/>
          </a:prstGeom>
        </p:spPr>
        <p:txBody>
          <a:bodyPr wrap="square">
            <a:spAutoFit/>
          </a:bodyPr>
          <a:lstStyle/>
          <a:p>
            <a:pPr algn="just"/>
            <a:r>
              <a:rPr lang="pt-BR" sz="2880" b="1" dirty="0"/>
              <a:t>Meta 7:</a:t>
            </a:r>
            <a:r>
              <a:rPr lang="pt-BR" sz="2880" dirty="0"/>
              <a:t> Realizar avaliação da necessidade de atendimento odontológico em 100% dos hipertensos.</a:t>
            </a:r>
          </a:p>
        </p:txBody>
      </p:sp>
      <p:pic>
        <p:nvPicPr>
          <p:cNvPr id="6" name="Image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85489"/>
            <a:ext cx="1785046" cy="872511"/>
          </a:xfrm>
          <a:prstGeom prst="rect">
            <a:avLst/>
          </a:prstGeom>
        </p:spPr>
      </p:pic>
      <p:sp>
        <p:nvSpPr>
          <p:cNvPr id="4" name="Retângulo 3"/>
          <p:cNvSpPr/>
          <p:nvPr/>
        </p:nvSpPr>
        <p:spPr>
          <a:xfrm>
            <a:off x="1989486" y="5934670"/>
            <a:ext cx="8501062" cy="923330"/>
          </a:xfrm>
          <a:prstGeom prst="rect">
            <a:avLst/>
          </a:prstGeom>
        </p:spPr>
        <p:txBody>
          <a:bodyPr wrap="square">
            <a:spAutoFit/>
          </a:bodyPr>
          <a:lstStyle/>
          <a:p>
            <a:pPr indent="450215" algn="just">
              <a:spcAft>
                <a:spcPts val="0"/>
              </a:spcAft>
            </a:pPr>
            <a:r>
              <a:rPr lang="pt-BR" dirty="0" smtClean="0">
                <a:latin typeface="Arial" panose="020B0604020202020204" pitchFamily="34" charset="0"/>
                <a:ea typeface="Calibri" panose="020F0502020204030204" pitchFamily="34" charset="0"/>
                <a:cs typeface="Times New Roman" panose="02020603050405020304" pitchFamily="18" charset="0"/>
              </a:rPr>
              <a:t>Proporção </a:t>
            </a:r>
            <a:r>
              <a:rPr lang="pt-BR" dirty="0">
                <a:latin typeface="Arial" panose="020B0604020202020204" pitchFamily="34" charset="0"/>
                <a:ea typeface="Calibri" panose="020F0502020204030204" pitchFamily="34" charset="0"/>
                <a:cs typeface="Times New Roman" panose="02020603050405020304" pitchFamily="18" charset="0"/>
              </a:rPr>
              <a:t>de hipertensos com avaliação da necessidade de atendimento odontológico. UBS </a:t>
            </a:r>
            <a:r>
              <a:rPr lang="pt-BR" dirty="0" smtClean="0">
                <a:latin typeface="Arial" panose="020B0604020202020204" pitchFamily="34" charset="0"/>
                <a:ea typeface="Calibri" panose="020F0502020204030204" pitchFamily="34" charset="0"/>
                <a:cs typeface="Times New Roman" panose="02020603050405020304" pitchFamily="18" charset="0"/>
              </a:rPr>
              <a:t>Zona Sul </a:t>
            </a:r>
            <a:r>
              <a:rPr lang="pt-BR" dirty="0">
                <a:latin typeface="Arial" panose="020B0604020202020204" pitchFamily="34" charset="0"/>
                <a:ea typeface="Calibri" panose="020F0502020204030204" pitchFamily="34" charset="0"/>
                <a:cs typeface="Times New Roman" panose="02020603050405020304" pitchFamily="18" charset="0"/>
              </a:rPr>
              <a:t>/ </a:t>
            </a:r>
            <a:r>
              <a:rPr lang="pt-BR" dirty="0" smtClean="0">
                <a:latin typeface="Arial" panose="020B0604020202020204" pitchFamily="34" charset="0"/>
                <a:ea typeface="Calibri" panose="020F0502020204030204" pitchFamily="34" charset="0"/>
                <a:cs typeface="Times New Roman" panose="02020603050405020304" pitchFamily="18" charset="0"/>
              </a:rPr>
              <a:t>Pinheiro Machado </a:t>
            </a:r>
            <a:r>
              <a:rPr lang="pt-BR" dirty="0">
                <a:latin typeface="Arial" panose="020B0604020202020204" pitchFamily="34" charset="0"/>
                <a:ea typeface="Calibri" panose="020F0502020204030204" pitchFamily="34" charset="0"/>
                <a:cs typeface="Times New Roman" panose="02020603050405020304" pitchFamily="18" charset="0"/>
              </a:rPr>
              <a:t>– RS </a:t>
            </a:r>
            <a:r>
              <a:rPr lang="pt-BR" dirty="0" smtClean="0">
                <a:latin typeface="Arial" panose="020B0604020202020204" pitchFamily="34" charset="0"/>
                <a:ea typeface="Calibri" panose="020F0502020204030204" pitchFamily="34" charset="0"/>
                <a:cs typeface="Times New Roman" panose="02020603050405020304" pitchFamily="18" charset="0"/>
              </a:rPr>
              <a:t>2015. </a:t>
            </a:r>
            <a:r>
              <a:rPr lang="pt-BR" dirty="0">
                <a:latin typeface="Arial" panose="020B0604020202020204" pitchFamily="34" charset="0"/>
                <a:ea typeface="Calibri" panose="020F0502020204030204" pitchFamily="34" charset="0"/>
                <a:cs typeface="Times New Roman" panose="02020603050405020304" pitchFamily="18" charset="0"/>
              </a:rPr>
              <a:t>Fonte de dados; Planilha de coleta de dados-UPEL</a:t>
            </a:r>
            <a:endParaRPr lang="pt-BR"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Imagem 7" descr="esf.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94988" y="5773738"/>
            <a:ext cx="1497012" cy="108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2"/>
          <p:cNvPicPr>
            <a:picLocks noChangeAspect="1"/>
          </p:cNvPicPr>
          <p:nvPr/>
        </p:nvPicPr>
        <p:blipFill>
          <a:blip r:embed="rId4" cstate="print"/>
          <a:stretch>
            <a:fillRect/>
          </a:stretch>
        </p:blipFill>
        <p:spPr>
          <a:xfrm>
            <a:off x="6360916" y="1077526"/>
            <a:ext cx="4651651" cy="2584928"/>
          </a:xfrm>
          <a:prstGeom prst="rect">
            <a:avLst/>
          </a:prstGeom>
        </p:spPr>
      </p:pic>
      <p:sp>
        <p:nvSpPr>
          <p:cNvPr id="5" name="CuadroTexto 4"/>
          <p:cNvSpPr txBox="1"/>
          <p:nvPr/>
        </p:nvSpPr>
        <p:spPr>
          <a:xfrm>
            <a:off x="7557796" y="4142792"/>
            <a:ext cx="2018501" cy="1754326"/>
          </a:xfrm>
          <a:prstGeom prst="rect">
            <a:avLst/>
          </a:prstGeom>
          <a:noFill/>
        </p:spPr>
        <p:txBody>
          <a:bodyPr wrap="none" rtlCol="0">
            <a:spAutoFit/>
          </a:bodyPr>
          <a:lstStyle/>
          <a:p>
            <a:pPr>
              <a:lnSpc>
                <a:spcPct val="150000"/>
              </a:lnSpc>
            </a:pPr>
            <a:r>
              <a:rPr lang="pt-BR" dirty="0"/>
              <a:t>1º mês: </a:t>
            </a:r>
            <a:r>
              <a:rPr lang="pt-BR" dirty="0" smtClean="0"/>
              <a:t>27 (19,1%)</a:t>
            </a:r>
            <a:endParaRPr lang="pt-BR" dirty="0"/>
          </a:p>
          <a:p>
            <a:pPr>
              <a:lnSpc>
                <a:spcPct val="150000"/>
              </a:lnSpc>
            </a:pPr>
            <a:r>
              <a:rPr lang="pt-BR" dirty="0"/>
              <a:t>2º mês </a:t>
            </a:r>
            <a:r>
              <a:rPr lang="pt-BR" dirty="0" smtClean="0"/>
              <a:t>27 (12,4%)</a:t>
            </a:r>
            <a:endParaRPr lang="pt-BR" dirty="0"/>
          </a:p>
          <a:p>
            <a:pPr>
              <a:lnSpc>
                <a:spcPct val="150000"/>
              </a:lnSpc>
            </a:pPr>
            <a:r>
              <a:rPr lang="pt-BR" dirty="0"/>
              <a:t>3º mês: </a:t>
            </a:r>
            <a:r>
              <a:rPr lang="pt-BR" dirty="0" smtClean="0"/>
              <a:t>96 (27,4%)</a:t>
            </a:r>
            <a:endParaRPr lang="pt-BR" dirty="0"/>
          </a:p>
          <a:p>
            <a:pPr>
              <a:lnSpc>
                <a:spcPct val="150000"/>
              </a:lnSpc>
            </a:pPr>
            <a:endParaRPr lang="pt-BR" dirty="0"/>
          </a:p>
        </p:txBody>
      </p:sp>
    </p:spTree>
    <p:extLst>
      <p:ext uri="{BB962C8B-B14F-4D97-AF65-F5344CB8AC3E}">
        <p14:creationId xmlns:p14="http://schemas.microsoft.com/office/powerpoint/2010/main" val="5371012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7512903" y="1292380"/>
            <a:ext cx="4520241" cy="1865126"/>
          </a:xfrm>
          <a:prstGeom prst="rect">
            <a:avLst/>
          </a:prstGeom>
        </p:spPr>
        <p:txBody>
          <a:bodyPr wrap="square">
            <a:spAutoFit/>
          </a:bodyPr>
          <a:lstStyle/>
          <a:p>
            <a:pPr algn="just"/>
            <a:r>
              <a:rPr lang="pt-BR" sz="2880" b="1" dirty="0"/>
              <a:t>Meta 8:</a:t>
            </a:r>
            <a:r>
              <a:rPr lang="pt-BR" sz="2880" dirty="0"/>
              <a:t> Realizar avaliação da necessidade de atendimento odontológico em 100% dos diabéticos.</a:t>
            </a:r>
          </a:p>
        </p:txBody>
      </p:sp>
      <p:pic>
        <p:nvPicPr>
          <p:cNvPr id="6" name="Image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85489"/>
            <a:ext cx="1785046" cy="872511"/>
          </a:xfrm>
          <a:prstGeom prst="rect">
            <a:avLst/>
          </a:prstGeom>
        </p:spPr>
      </p:pic>
      <p:sp>
        <p:nvSpPr>
          <p:cNvPr id="4" name="Retângulo 3"/>
          <p:cNvSpPr/>
          <p:nvPr/>
        </p:nvSpPr>
        <p:spPr>
          <a:xfrm>
            <a:off x="2013536" y="5484885"/>
            <a:ext cx="8452961" cy="1338828"/>
          </a:xfrm>
          <a:prstGeom prst="rect">
            <a:avLst/>
          </a:prstGeom>
        </p:spPr>
        <p:txBody>
          <a:bodyPr wrap="square">
            <a:spAutoFit/>
          </a:bodyPr>
          <a:lstStyle/>
          <a:p>
            <a:pPr indent="450215" algn="just">
              <a:lnSpc>
                <a:spcPct val="150000"/>
              </a:lnSpc>
              <a:spcAft>
                <a:spcPts val="800"/>
              </a:spcAft>
            </a:pPr>
            <a:r>
              <a:rPr lang="pt-BR" dirty="0" smtClean="0">
                <a:latin typeface="Arial" panose="020B0604020202020204" pitchFamily="34" charset="0"/>
                <a:ea typeface="Calibri" panose="020F0502020204030204" pitchFamily="34" charset="0"/>
                <a:cs typeface="Times New Roman" panose="02020603050405020304" pitchFamily="18" charset="0"/>
              </a:rPr>
              <a:t>Proporção </a:t>
            </a:r>
            <a:r>
              <a:rPr lang="pt-BR" dirty="0">
                <a:latin typeface="Arial" panose="020B0604020202020204" pitchFamily="34" charset="0"/>
                <a:ea typeface="Calibri" panose="020F0502020204030204" pitchFamily="34" charset="0"/>
                <a:cs typeface="Times New Roman" panose="02020603050405020304" pitchFamily="18" charset="0"/>
              </a:rPr>
              <a:t>de diabéticos com avaliação da necessidade de atendimento odontológico. UBS </a:t>
            </a:r>
            <a:r>
              <a:rPr lang="pt-BR" dirty="0" smtClean="0">
                <a:latin typeface="Arial" panose="020B0604020202020204" pitchFamily="34" charset="0"/>
                <a:ea typeface="Calibri" panose="020F0502020204030204" pitchFamily="34" charset="0"/>
                <a:cs typeface="Times New Roman" panose="02020603050405020304" pitchFamily="18" charset="0"/>
              </a:rPr>
              <a:t>Zona Sul </a:t>
            </a:r>
            <a:r>
              <a:rPr lang="pt-BR" dirty="0">
                <a:latin typeface="Arial" panose="020B0604020202020204" pitchFamily="34" charset="0"/>
                <a:ea typeface="Calibri" panose="020F0502020204030204" pitchFamily="34" charset="0"/>
                <a:cs typeface="Times New Roman" panose="02020603050405020304" pitchFamily="18" charset="0"/>
              </a:rPr>
              <a:t>/ </a:t>
            </a:r>
            <a:r>
              <a:rPr lang="pt-BR" dirty="0" smtClean="0">
                <a:latin typeface="Arial" panose="020B0604020202020204" pitchFamily="34" charset="0"/>
                <a:ea typeface="Calibri" panose="020F0502020204030204" pitchFamily="34" charset="0"/>
                <a:cs typeface="Times New Roman" panose="02020603050405020304" pitchFamily="18" charset="0"/>
              </a:rPr>
              <a:t>Pinheiro Machado </a:t>
            </a:r>
            <a:r>
              <a:rPr lang="pt-BR" dirty="0">
                <a:latin typeface="Arial" panose="020B0604020202020204" pitchFamily="34" charset="0"/>
                <a:ea typeface="Calibri" panose="020F0502020204030204" pitchFamily="34" charset="0"/>
                <a:cs typeface="Times New Roman" panose="02020603050405020304" pitchFamily="18" charset="0"/>
              </a:rPr>
              <a:t>– RS </a:t>
            </a:r>
            <a:r>
              <a:rPr lang="pt-BR" dirty="0" smtClean="0">
                <a:latin typeface="Arial" panose="020B0604020202020204" pitchFamily="34" charset="0"/>
                <a:ea typeface="Calibri" panose="020F0502020204030204" pitchFamily="34" charset="0"/>
                <a:cs typeface="Times New Roman" panose="02020603050405020304" pitchFamily="18" charset="0"/>
              </a:rPr>
              <a:t>2015.Fonte</a:t>
            </a:r>
            <a:r>
              <a:rPr lang="pt-BR" dirty="0">
                <a:latin typeface="Arial" panose="020B0604020202020204" pitchFamily="34" charset="0"/>
                <a:ea typeface="Calibri" panose="020F0502020204030204" pitchFamily="34" charset="0"/>
                <a:cs typeface="Times New Roman" panose="02020603050405020304" pitchFamily="18" charset="0"/>
              </a:rPr>
              <a:t>: Planilha de coleta de dados.</a:t>
            </a:r>
            <a:endParaRPr lang="pt-BR"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Imagem 7" descr="esf.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94988" y="5773738"/>
            <a:ext cx="1497012" cy="108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n 1"/>
          <p:cNvPicPr>
            <a:picLocks noChangeAspect="1"/>
          </p:cNvPicPr>
          <p:nvPr/>
        </p:nvPicPr>
        <p:blipFill>
          <a:blip r:embed="rId4" cstate="print"/>
          <a:stretch>
            <a:fillRect/>
          </a:stretch>
        </p:blipFill>
        <p:spPr>
          <a:xfrm>
            <a:off x="1466835" y="1214010"/>
            <a:ext cx="4602879" cy="2584928"/>
          </a:xfrm>
          <a:prstGeom prst="rect">
            <a:avLst/>
          </a:prstGeom>
        </p:spPr>
      </p:pic>
      <p:sp>
        <p:nvSpPr>
          <p:cNvPr id="7" name="CuadroTexto 6"/>
          <p:cNvSpPr txBox="1"/>
          <p:nvPr/>
        </p:nvSpPr>
        <p:spPr>
          <a:xfrm>
            <a:off x="2873829" y="3869058"/>
            <a:ext cx="1959191" cy="1615827"/>
          </a:xfrm>
          <a:prstGeom prst="rect">
            <a:avLst/>
          </a:prstGeom>
          <a:noFill/>
        </p:spPr>
        <p:txBody>
          <a:bodyPr wrap="none" rtlCol="0">
            <a:spAutoFit/>
          </a:bodyPr>
          <a:lstStyle/>
          <a:p>
            <a:pPr>
              <a:lnSpc>
                <a:spcPct val="150000"/>
              </a:lnSpc>
            </a:pPr>
            <a:r>
              <a:rPr lang="pt-BR" dirty="0"/>
              <a:t>1º mês: 7</a:t>
            </a:r>
            <a:r>
              <a:rPr lang="pt-BR" dirty="0" smtClean="0"/>
              <a:t> </a:t>
            </a:r>
            <a:r>
              <a:rPr lang="pt-BR" dirty="0"/>
              <a:t>(</a:t>
            </a:r>
            <a:r>
              <a:rPr lang="pt-BR" dirty="0" smtClean="0"/>
              <a:t>25%)</a:t>
            </a:r>
            <a:endParaRPr lang="pt-BR" dirty="0"/>
          </a:p>
          <a:p>
            <a:pPr>
              <a:lnSpc>
                <a:spcPct val="150000"/>
              </a:lnSpc>
            </a:pPr>
            <a:r>
              <a:rPr lang="pt-BR" dirty="0"/>
              <a:t>2º </a:t>
            </a:r>
            <a:r>
              <a:rPr lang="pt-BR" dirty="0" smtClean="0"/>
              <a:t>mês: 7 (18,9%)</a:t>
            </a:r>
            <a:endParaRPr lang="pt-BR" dirty="0"/>
          </a:p>
          <a:p>
            <a:pPr>
              <a:lnSpc>
                <a:spcPct val="150000"/>
              </a:lnSpc>
            </a:pPr>
            <a:r>
              <a:rPr lang="pt-BR" dirty="0"/>
              <a:t>3º mês: </a:t>
            </a:r>
            <a:r>
              <a:rPr lang="pt-BR" dirty="0" smtClean="0"/>
              <a:t>24 (33,3%)</a:t>
            </a:r>
            <a:endParaRPr lang="pt-BR" dirty="0"/>
          </a:p>
          <a:p>
            <a:endParaRPr lang="pt-BR" dirty="0"/>
          </a:p>
        </p:txBody>
      </p:sp>
    </p:spTree>
    <p:extLst>
      <p:ext uri="{BB962C8B-B14F-4D97-AF65-F5344CB8AC3E}">
        <p14:creationId xmlns:p14="http://schemas.microsoft.com/office/powerpoint/2010/main" val="11128766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041039" y="300484"/>
            <a:ext cx="10779900" cy="152041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pt-BR" sz="2880" b="1" dirty="0"/>
              <a:t>Objetivo </a:t>
            </a:r>
            <a:r>
              <a:rPr lang="pt-BR" sz="2880" b="1" dirty="0" smtClean="0"/>
              <a:t>3: </a:t>
            </a:r>
            <a:r>
              <a:rPr lang="pt-BR" sz="3200" dirty="0" smtClean="0"/>
              <a:t>Melhorar </a:t>
            </a:r>
            <a:r>
              <a:rPr lang="pt-BR" sz="3200" dirty="0"/>
              <a:t>a adesão de hipertensos e/ou diabéticos ao programa;</a:t>
            </a:r>
          </a:p>
          <a:p>
            <a:pPr algn="ctr"/>
            <a:endParaRPr lang="pt-BR" sz="2880" dirty="0"/>
          </a:p>
        </p:txBody>
      </p:sp>
      <p:sp>
        <p:nvSpPr>
          <p:cNvPr id="3" name="Retângulo 2"/>
          <p:cNvSpPr/>
          <p:nvPr/>
        </p:nvSpPr>
        <p:spPr>
          <a:xfrm>
            <a:off x="892523" y="1920889"/>
            <a:ext cx="3817501" cy="3194721"/>
          </a:xfrm>
          <a:prstGeom prst="rect">
            <a:avLst/>
          </a:prstGeom>
        </p:spPr>
        <p:txBody>
          <a:bodyPr wrap="square">
            <a:spAutoFit/>
          </a:bodyPr>
          <a:lstStyle/>
          <a:p>
            <a:pPr algn="just"/>
            <a:endParaRPr lang="pt-BR" sz="2880" b="1" dirty="0" smtClean="0"/>
          </a:p>
          <a:p>
            <a:pPr algn="just"/>
            <a:r>
              <a:rPr lang="pt-BR" sz="2880" b="1" dirty="0" smtClean="0"/>
              <a:t>Meta </a:t>
            </a:r>
            <a:r>
              <a:rPr lang="pt-BR" sz="2880" b="1" dirty="0"/>
              <a:t>1:</a:t>
            </a:r>
            <a:r>
              <a:rPr lang="pt-BR" sz="2880" dirty="0"/>
              <a:t> Buscar 100% dos hipertensos faltosos às consultas na unidade de saúde conforme a periodicidade recomendada.</a:t>
            </a:r>
          </a:p>
        </p:txBody>
      </p:sp>
      <p:pic>
        <p:nvPicPr>
          <p:cNvPr id="8" name="Image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85489"/>
            <a:ext cx="1785046" cy="872511"/>
          </a:xfrm>
          <a:prstGeom prst="rect">
            <a:avLst/>
          </a:prstGeom>
        </p:spPr>
      </p:pic>
      <p:sp>
        <p:nvSpPr>
          <p:cNvPr id="4" name="Retângulo 3"/>
          <p:cNvSpPr/>
          <p:nvPr/>
        </p:nvSpPr>
        <p:spPr>
          <a:xfrm>
            <a:off x="2089498" y="5854204"/>
            <a:ext cx="8301038" cy="923330"/>
          </a:xfrm>
          <a:prstGeom prst="rect">
            <a:avLst/>
          </a:prstGeom>
        </p:spPr>
        <p:txBody>
          <a:bodyPr wrap="square">
            <a:spAutoFit/>
          </a:bodyPr>
          <a:lstStyle/>
          <a:p>
            <a:pPr indent="540385" algn="just">
              <a:spcAft>
                <a:spcPts val="800"/>
              </a:spcAft>
            </a:pPr>
            <a:r>
              <a:rPr lang="pt-BR" dirty="0" smtClean="0">
                <a:latin typeface="Arial" panose="020B0604020202020204" pitchFamily="34" charset="0"/>
                <a:ea typeface="Calibri" panose="020F0502020204030204" pitchFamily="34" charset="0"/>
                <a:cs typeface="Times New Roman" panose="02020603050405020304" pitchFamily="18" charset="0"/>
              </a:rPr>
              <a:t>Proporção </a:t>
            </a:r>
            <a:r>
              <a:rPr lang="pt-BR" dirty="0">
                <a:latin typeface="Arial" panose="020B0604020202020204" pitchFamily="34" charset="0"/>
                <a:ea typeface="Calibri" panose="020F0502020204030204" pitchFamily="34" charset="0"/>
                <a:cs typeface="Times New Roman" panose="02020603050405020304" pitchFamily="18" charset="0"/>
              </a:rPr>
              <a:t>de hipertensos faltosos às consultas com busca ativa. UBS </a:t>
            </a:r>
            <a:r>
              <a:rPr lang="pt-BR" dirty="0" smtClean="0">
                <a:latin typeface="Arial" panose="020B0604020202020204" pitchFamily="34" charset="0"/>
                <a:ea typeface="Calibri" panose="020F0502020204030204" pitchFamily="34" charset="0"/>
                <a:cs typeface="Times New Roman" panose="02020603050405020304" pitchFamily="18" charset="0"/>
              </a:rPr>
              <a:t>Zona Sul </a:t>
            </a:r>
            <a:r>
              <a:rPr lang="pt-BR" dirty="0">
                <a:latin typeface="Arial" panose="020B0604020202020204" pitchFamily="34" charset="0"/>
                <a:ea typeface="Calibri" panose="020F0502020204030204" pitchFamily="34" charset="0"/>
                <a:cs typeface="Times New Roman" panose="02020603050405020304" pitchFamily="18" charset="0"/>
              </a:rPr>
              <a:t>/ </a:t>
            </a:r>
            <a:r>
              <a:rPr lang="pt-BR" dirty="0" smtClean="0">
                <a:latin typeface="Arial" panose="020B0604020202020204" pitchFamily="34" charset="0"/>
                <a:ea typeface="Calibri" panose="020F0502020204030204" pitchFamily="34" charset="0"/>
                <a:cs typeface="Times New Roman" panose="02020603050405020304" pitchFamily="18" charset="0"/>
              </a:rPr>
              <a:t>Pinheiro Machado </a:t>
            </a:r>
            <a:r>
              <a:rPr lang="pt-BR" dirty="0">
                <a:latin typeface="Arial" panose="020B0604020202020204" pitchFamily="34" charset="0"/>
                <a:ea typeface="Calibri" panose="020F0502020204030204" pitchFamily="34" charset="0"/>
                <a:cs typeface="Times New Roman" panose="02020603050405020304" pitchFamily="18" charset="0"/>
              </a:rPr>
              <a:t>– RS </a:t>
            </a:r>
            <a:r>
              <a:rPr lang="pt-BR" dirty="0" smtClean="0">
                <a:latin typeface="Arial" panose="020B0604020202020204" pitchFamily="34" charset="0"/>
                <a:ea typeface="Calibri" panose="020F0502020204030204" pitchFamily="34" charset="0"/>
                <a:cs typeface="Times New Roman" panose="02020603050405020304" pitchFamily="18" charset="0"/>
              </a:rPr>
              <a:t>2015.  </a:t>
            </a:r>
            <a:r>
              <a:rPr lang="pt-BR" dirty="0">
                <a:latin typeface="Arial" panose="020B0604020202020204" pitchFamily="34" charset="0"/>
                <a:ea typeface="Calibri" panose="020F0502020204030204" pitchFamily="34" charset="0"/>
                <a:cs typeface="Times New Roman" panose="02020603050405020304" pitchFamily="18" charset="0"/>
              </a:rPr>
              <a:t>Fonte de dados; Planilha de coleta de dados-UPEL</a:t>
            </a:r>
            <a:endParaRPr lang="pt-BR"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Imagem 6" descr="esf.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94988" y="5773738"/>
            <a:ext cx="1497012" cy="108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p:cNvPicPr>
            <a:picLocks noChangeAspect="1"/>
          </p:cNvPicPr>
          <p:nvPr/>
        </p:nvPicPr>
        <p:blipFill>
          <a:blip r:embed="rId4" cstate="print"/>
          <a:stretch>
            <a:fillRect/>
          </a:stretch>
        </p:blipFill>
        <p:spPr>
          <a:xfrm>
            <a:off x="6061977" y="2147058"/>
            <a:ext cx="4749196" cy="2225233"/>
          </a:xfrm>
          <a:prstGeom prst="rect">
            <a:avLst/>
          </a:prstGeom>
        </p:spPr>
      </p:pic>
      <p:sp>
        <p:nvSpPr>
          <p:cNvPr id="5" name="CuadroTexto 4"/>
          <p:cNvSpPr txBox="1"/>
          <p:nvPr/>
        </p:nvSpPr>
        <p:spPr>
          <a:xfrm>
            <a:off x="7585787" y="4504585"/>
            <a:ext cx="2076209" cy="1615827"/>
          </a:xfrm>
          <a:prstGeom prst="rect">
            <a:avLst/>
          </a:prstGeom>
          <a:noFill/>
        </p:spPr>
        <p:txBody>
          <a:bodyPr wrap="none" rtlCol="0">
            <a:spAutoFit/>
          </a:bodyPr>
          <a:lstStyle/>
          <a:p>
            <a:pPr>
              <a:lnSpc>
                <a:spcPct val="150000"/>
              </a:lnSpc>
            </a:pPr>
            <a:r>
              <a:rPr lang="pt-BR" dirty="0"/>
              <a:t>1º mês: </a:t>
            </a:r>
            <a:r>
              <a:rPr lang="pt-BR" dirty="0" smtClean="0"/>
              <a:t>15 (83,3%)</a:t>
            </a:r>
            <a:endParaRPr lang="pt-BR" dirty="0"/>
          </a:p>
          <a:p>
            <a:pPr>
              <a:lnSpc>
                <a:spcPct val="150000"/>
              </a:lnSpc>
            </a:pPr>
            <a:r>
              <a:rPr lang="pt-BR" dirty="0"/>
              <a:t>2º </a:t>
            </a:r>
            <a:r>
              <a:rPr lang="pt-BR" dirty="0" smtClean="0"/>
              <a:t>mês: 29 (65,9%)</a:t>
            </a:r>
            <a:endParaRPr lang="pt-BR" dirty="0"/>
          </a:p>
          <a:p>
            <a:pPr>
              <a:lnSpc>
                <a:spcPct val="150000"/>
              </a:lnSpc>
            </a:pPr>
            <a:r>
              <a:rPr lang="pt-BR" dirty="0"/>
              <a:t>3º mês: </a:t>
            </a:r>
            <a:r>
              <a:rPr lang="pt-BR" dirty="0" smtClean="0"/>
              <a:t>111 (71,2%)</a:t>
            </a:r>
            <a:endParaRPr lang="pt-BR" dirty="0"/>
          </a:p>
          <a:p>
            <a:endParaRPr lang="pt-BR" dirty="0"/>
          </a:p>
        </p:txBody>
      </p:sp>
    </p:spTree>
    <p:extLst>
      <p:ext uri="{BB962C8B-B14F-4D97-AF65-F5344CB8AC3E}">
        <p14:creationId xmlns:p14="http://schemas.microsoft.com/office/powerpoint/2010/main" val="16028194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7798279" y="1207297"/>
            <a:ext cx="4192438" cy="2751522"/>
          </a:xfrm>
          <a:prstGeom prst="rect">
            <a:avLst/>
          </a:prstGeom>
        </p:spPr>
        <p:txBody>
          <a:bodyPr wrap="square">
            <a:spAutoFit/>
          </a:bodyPr>
          <a:lstStyle/>
          <a:p>
            <a:pPr algn="just"/>
            <a:r>
              <a:rPr lang="pt-BR" sz="2880" b="1" dirty="0">
                <a:latin typeface="Arial" pitchFamily="34" charset="0"/>
                <a:cs typeface="Arial" pitchFamily="34" charset="0"/>
              </a:rPr>
              <a:t>Meta 2:</a:t>
            </a:r>
            <a:r>
              <a:rPr lang="pt-BR" sz="2880" dirty="0">
                <a:latin typeface="Arial" pitchFamily="34" charset="0"/>
                <a:cs typeface="Arial" pitchFamily="34" charset="0"/>
              </a:rPr>
              <a:t> Buscar 100% dos diabéticos faltosos às consultas na unidade de saúde conforme a periodicidade recomendada.</a:t>
            </a:r>
          </a:p>
        </p:txBody>
      </p:sp>
      <p:pic>
        <p:nvPicPr>
          <p:cNvPr id="7" name="Image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85489"/>
            <a:ext cx="1785046" cy="872511"/>
          </a:xfrm>
          <a:prstGeom prst="rect">
            <a:avLst/>
          </a:prstGeom>
        </p:spPr>
      </p:pic>
      <p:sp>
        <p:nvSpPr>
          <p:cNvPr id="4" name="Retângulo 3"/>
          <p:cNvSpPr/>
          <p:nvPr/>
        </p:nvSpPr>
        <p:spPr>
          <a:xfrm>
            <a:off x="1960911" y="6124970"/>
            <a:ext cx="8558212" cy="646331"/>
          </a:xfrm>
          <a:prstGeom prst="rect">
            <a:avLst/>
          </a:prstGeom>
        </p:spPr>
        <p:txBody>
          <a:bodyPr wrap="square">
            <a:spAutoFit/>
          </a:bodyPr>
          <a:lstStyle/>
          <a:p>
            <a:pPr indent="450215" algn="just">
              <a:spcAft>
                <a:spcPts val="0"/>
              </a:spcAft>
            </a:pPr>
            <a:r>
              <a:rPr lang="pt-BR" dirty="0" smtClean="0">
                <a:latin typeface="Arial" panose="020B0604020202020204" pitchFamily="34" charset="0"/>
                <a:ea typeface="Calibri" panose="020F0502020204030204" pitchFamily="34" charset="0"/>
                <a:cs typeface="Times New Roman" panose="02020603050405020304" pitchFamily="18" charset="0"/>
              </a:rPr>
              <a:t>Proporção </a:t>
            </a:r>
            <a:r>
              <a:rPr lang="pt-BR" dirty="0">
                <a:latin typeface="Arial" panose="020B0604020202020204" pitchFamily="34" charset="0"/>
                <a:ea typeface="Calibri" panose="020F0502020204030204" pitchFamily="34" charset="0"/>
                <a:cs typeface="Times New Roman" panose="02020603050405020304" pitchFamily="18" charset="0"/>
              </a:rPr>
              <a:t>de diabéticos faltosos às consultas com busca ativa. UBS </a:t>
            </a:r>
            <a:r>
              <a:rPr lang="pt-BR" dirty="0" smtClean="0">
                <a:latin typeface="Arial" panose="020B0604020202020204" pitchFamily="34" charset="0"/>
                <a:ea typeface="Calibri" panose="020F0502020204030204" pitchFamily="34" charset="0"/>
                <a:cs typeface="Times New Roman" panose="02020603050405020304" pitchFamily="18" charset="0"/>
              </a:rPr>
              <a:t>Zona Sul </a:t>
            </a:r>
            <a:r>
              <a:rPr lang="pt-BR" dirty="0">
                <a:latin typeface="Arial" panose="020B0604020202020204" pitchFamily="34" charset="0"/>
                <a:ea typeface="Calibri" panose="020F0502020204030204" pitchFamily="34" charset="0"/>
                <a:cs typeface="Times New Roman" panose="02020603050405020304" pitchFamily="18" charset="0"/>
              </a:rPr>
              <a:t>/ </a:t>
            </a:r>
            <a:r>
              <a:rPr lang="pt-BR" dirty="0" smtClean="0">
                <a:latin typeface="Arial" panose="020B0604020202020204" pitchFamily="34" charset="0"/>
                <a:ea typeface="Calibri" panose="020F0502020204030204" pitchFamily="34" charset="0"/>
                <a:cs typeface="Times New Roman" panose="02020603050405020304" pitchFamily="18" charset="0"/>
              </a:rPr>
              <a:t>Pinheiro Machado </a:t>
            </a:r>
            <a:r>
              <a:rPr lang="pt-BR" dirty="0">
                <a:latin typeface="Arial" panose="020B0604020202020204" pitchFamily="34" charset="0"/>
                <a:ea typeface="Calibri" panose="020F0502020204030204" pitchFamily="34" charset="0"/>
                <a:cs typeface="Times New Roman" panose="02020603050405020304" pitchFamily="18" charset="0"/>
              </a:rPr>
              <a:t>– RS </a:t>
            </a:r>
            <a:r>
              <a:rPr lang="pt-BR" dirty="0" smtClean="0">
                <a:latin typeface="Arial" panose="020B0604020202020204" pitchFamily="34" charset="0"/>
                <a:ea typeface="Calibri" panose="020F0502020204030204" pitchFamily="34" charset="0"/>
                <a:cs typeface="Times New Roman" panose="02020603050405020304" pitchFamily="18" charset="0"/>
              </a:rPr>
              <a:t>2015.  </a:t>
            </a:r>
            <a:r>
              <a:rPr lang="pt-BR" dirty="0">
                <a:latin typeface="Arial" panose="020B0604020202020204" pitchFamily="34" charset="0"/>
                <a:ea typeface="Calibri" panose="020F0502020204030204" pitchFamily="34" charset="0"/>
                <a:cs typeface="Times New Roman" panose="02020603050405020304" pitchFamily="18" charset="0"/>
              </a:rPr>
              <a:t>Fonte; Planilha de coleta de dados</a:t>
            </a:r>
            <a:endParaRPr lang="pt-BR"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Imagem 7" descr="esf.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94988" y="5773738"/>
            <a:ext cx="1497012" cy="108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n 1"/>
          <p:cNvPicPr>
            <a:picLocks noChangeAspect="1"/>
          </p:cNvPicPr>
          <p:nvPr/>
        </p:nvPicPr>
        <p:blipFill>
          <a:blip r:embed="rId4" cstate="print"/>
          <a:stretch>
            <a:fillRect/>
          </a:stretch>
        </p:blipFill>
        <p:spPr>
          <a:xfrm>
            <a:off x="1482309" y="1315939"/>
            <a:ext cx="4566300" cy="2334970"/>
          </a:xfrm>
          <a:prstGeom prst="rect">
            <a:avLst/>
          </a:prstGeom>
        </p:spPr>
      </p:pic>
      <p:sp>
        <p:nvSpPr>
          <p:cNvPr id="5" name="CuadroTexto 4"/>
          <p:cNvSpPr txBox="1"/>
          <p:nvPr/>
        </p:nvSpPr>
        <p:spPr>
          <a:xfrm>
            <a:off x="2668555" y="4049486"/>
            <a:ext cx="1959191" cy="1615827"/>
          </a:xfrm>
          <a:prstGeom prst="rect">
            <a:avLst/>
          </a:prstGeom>
          <a:noFill/>
        </p:spPr>
        <p:txBody>
          <a:bodyPr wrap="none" rtlCol="0">
            <a:spAutoFit/>
          </a:bodyPr>
          <a:lstStyle/>
          <a:p>
            <a:pPr>
              <a:lnSpc>
                <a:spcPct val="150000"/>
              </a:lnSpc>
            </a:pPr>
            <a:r>
              <a:rPr lang="pt-BR" dirty="0"/>
              <a:t>1º mês: 4</a:t>
            </a:r>
            <a:r>
              <a:rPr lang="pt-BR" dirty="0" smtClean="0"/>
              <a:t> (80%)</a:t>
            </a:r>
            <a:endParaRPr lang="pt-BR" dirty="0"/>
          </a:p>
          <a:p>
            <a:pPr>
              <a:lnSpc>
                <a:spcPct val="150000"/>
              </a:lnSpc>
            </a:pPr>
            <a:r>
              <a:rPr lang="pt-BR" dirty="0"/>
              <a:t>2º </a:t>
            </a:r>
            <a:r>
              <a:rPr lang="pt-BR" dirty="0" smtClean="0"/>
              <a:t>mês: 5 (62,5%)</a:t>
            </a:r>
            <a:endParaRPr lang="pt-BR" dirty="0"/>
          </a:p>
          <a:p>
            <a:pPr>
              <a:lnSpc>
                <a:spcPct val="150000"/>
              </a:lnSpc>
            </a:pPr>
            <a:r>
              <a:rPr lang="pt-BR" dirty="0"/>
              <a:t>3º mês: </a:t>
            </a:r>
            <a:r>
              <a:rPr lang="pt-BR" dirty="0" smtClean="0"/>
              <a:t>29 (76,3%)</a:t>
            </a:r>
            <a:endParaRPr lang="pt-BR" dirty="0"/>
          </a:p>
          <a:p>
            <a:endParaRPr lang="pt-BR" dirty="0"/>
          </a:p>
        </p:txBody>
      </p:sp>
    </p:spTree>
    <p:extLst>
      <p:ext uri="{BB962C8B-B14F-4D97-AF65-F5344CB8AC3E}">
        <p14:creationId xmlns:p14="http://schemas.microsoft.com/office/powerpoint/2010/main" val="40618326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2175379" y="300484"/>
            <a:ext cx="7841250" cy="535531"/>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algn="ctr"/>
            <a:r>
              <a:rPr lang="pt-BR" sz="2880" b="1" dirty="0"/>
              <a:t>Objetivo 4: </a:t>
            </a:r>
            <a:r>
              <a:rPr lang="pt-BR" sz="2880" b="1" dirty="0" smtClean="0"/>
              <a:t>Melhorar o </a:t>
            </a:r>
            <a:r>
              <a:rPr lang="pt-BR" sz="2880" b="1" dirty="0"/>
              <a:t>registro </a:t>
            </a:r>
            <a:r>
              <a:rPr lang="pt-BR" sz="2880" b="1" dirty="0" smtClean="0"/>
              <a:t>das  informações</a:t>
            </a:r>
            <a:endParaRPr lang="pt-BR" sz="2880" dirty="0"/>
          </a:p>
        </p:txBody>
      </p:sp>
      <p:sp>
        <p:nvSpPr>
          <p:cNvPr id="4" name="Retângulo 3"/>
          <p:cNvSpPr/>
          <p:nvPr/>
        </p:nvSpPr>
        <p:spPr>
          <a:xfrm>
            <a:off x="892523" y="1609936"/>
            <a:ext cx="4415729" cy="1865126"/>
          </a:xfrm>
          <a:prstGeom prst="rect">
            <a:avLst/>
          </a:prstGeom>
        </p:spPr>
        <p:txBody>
          <a:bodyPr wrap="square">
            <a:spAutoFit/>
          </a:bodyPr>
          <a:lstStyle/>
          <a:p>
            <a:pPr algn="just"/>
            <a:r>
              <a:rPr lang="pt-BR" sz="2880" b="1" dirty="0"/>
              <a:t>Meta 1:</a:t>
            </a:r>
            <a:r>
              <a:rPr lang="pt-BR" sz="2880" dirty="0"/>
              <a:t> Manter ficha de acompanhamento de 100% dos hipertensos cadastrados na unidade de saúde.</a:t>
            </a:r>
          </a:p>
        </p:txBody>
      </p:sp>
      <p:pic>
        <p:nvPicPr>
          <p:cNvPr id="7" name="Image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85489"/>
            <a:ext cx="1785046" cy="872511"/>
          </a:xfrm>
          <a:prstGeom prst="rect">
            <a:avLst/>
          </a:prstGeom>
        </p:spPr>
      </p:pic>
      <p:sp>
        <p:nvSpPr>
          <p:cNvPr id="2" name="Retângulo 1"/>
          <p:cNvSpPr/>
          <p:nvPr/>
        </p:nvSpPr>
        <p:spPr>
          <a:xfrm>
            <a:off x="2085975" y="5934670"/>
            <a:ext cx="8215313" cy="923330"/>
          </a:xfrm>
          <a:prstGeom prst="rect">
            <a:avLst/>
          </a:prstGeom>
        </p:spPr>
        <p:txBody>
          <a:bodyPr wrap="square">
            <a:spAutoFit/>
          </a:bodyPr>
          <a:lstStyle/>
          <a:p>
            <a:pPr indent="450215" algn="just">
              <a:spcAft>
                <a:spcPts val="800"/>
              </a:spcAft>
            </a:pPr>
            <a:r>
              <a:rPr lang="pt-BR" dirty="0" smtClean="0">
                <a:latin typeface="Arial" panose="020B0604020202020204" pitchFamily="34" charset="0"/>
                <a:ea typeface="Calibri" panose="020F0502020204030204" pitchFamily="34" charset="0"/>
                <a:cs typeface="Times New Roman" panose="02020603050405020304" pitchFamily="18" charset="0"/>
              </a:rPr>
              <a:t>Proporção </a:t>
            </a:r>
            <a:r>
              <a:rPr lang="pt-BR" dirty="0">
                <a:latin typeface="Arial" panose="020B0604020202020204" pitchFamily="34" charset="0"/>
                <a:ea typeface="Calibri" panose="020F0502020204030204" pitchFamily="34" charset="0"/>
                <a:cs typeface="Times New Roman" panose="02020603050405020304" pitchFamily="18" charset="0"/>
              </a:rPr>
              <a:t>de hipertensos com registro adequado na ficha de acompanhamento. UBS </a:t>
            </a:r>
            <a:r>
              <a:rPr lang="pt-BR" dirty="0" smtClean="0">
                <a:latin typeface="Arial" panose="020B0604020202020204" pitchFamily="34" charset="0"/>
                <a:ea typeface="Calibri" panose="020F0502020204030204" pitchFamily="34" charset="0"/>
                <a:cs typeface="Times New Roman" panose="02020603050405020304" pitchFamily="18" charset="0"/>
              </a:rPr>
              <a:t>Zona Sul </a:t>
            </a:r>
            <a:r>
              <a:rPr lang="pt-BR" dirty="0">
                <a:latin typeface="Arial" panose="020B0604020202020204" pitchFamily="34" charset="0"/>
                <a:ea typeface="Calibri" panose="020F0502020204030204" pitchFamily="34" charset="0"/>
                <a:cs typeface="Times New Roman" panose="02020603050405020304" pitchFamily="18" charset="0"/>
              </a:rPr>
              <a:t>/ </a:t>
            </a:r>
            <a:r>
              <a:rPr lang="pt-BR" dirty="0" smtClean="0">
                <a:latin typeface="Arial" panose="020B0604020202020204" pitchFamily="34" charset="0"/>
                <a:ea typeface="Calibri" panose="020F0502020204030204" pitchFamily="34" charset="0"/>
                <a:cs typeface="Times New Roman" panose="02020603050405020304" pitchFamily="18" charset="0"/>
              </a:rPr>
              <a:t>Pinheiro Machado </a:t>
            </a:r>
            <a:r>
              <a:rPr lang="pt-BR" dirty="0">
                <a:latin typeface="Arial" panose="020B0604020202020204" pitchFamily="34" charset="0"/>
                <a:ea typeface="Calibri" panose="020F0502020204030204" pitchFamily="34" charset="0"/>
                <a:cs typeface="Times New Roman" panose="02020603050405020304" pitchFamily="18" charset="0"/>
              </a:rPr>
              <a:t>– RS </a:t>
            </a:r>
            <a:r>
              <a:rPr lang="pt-BR" dirty="0" smtClean="0">
                <a:latin typeface="Arial" panose="020B0604020202020204" pitchFamily="34" charset="0"/>
                <a:ea typeface="Calibri" panose="020F0502020204030204" pitchFamily="34" charset="0"/>
                <a:cs typeface="Times New Roman" panose="02020603050405020304" pitchFamily="18" charset="0"/>
              </a:rPr>
              <a:t>2015. </a:t>
            </a:r>
            <a:r>
              <a:rPr lang="pt-BR" dirty="0">
                <a:latin typeface="Arial" panose="020B0604020202020204" pitchFamily="34" charset="0"/>
                <a:ea typeface="Calibri" panose="020F0502020204030204" pitchFamily="34" charset="0"/>
                <a:cs typeface="Times New Roman" panose="02020603050405020304" pitchFamily="18" charset="0"/>
              </a:rPr>
              <a:t>Fonte; Planilha de coleta de dados</a:t>
            </a:r>
            <a:endParaRPr lang="pt-BR"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Imagem 7" descr="esf.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94988" y="5773738"/>
            <a:ext cx="1497012" cy="108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p:cNvPicPr>
            <a:picLocks noChangeAspect="1"/>
          </p:cNvPicPr>
          <p:nvPr/>
        </p:nvPicPr>
        <p:blipFill>
          <a:blip r:embed="rId4" cstate="print"/>
          <a:stretch>
            <a:fillRect/>
          </a:stretch>
        </p:blipFill>
        <p:spPr>
          <a:xfrm>
            <a:off x="6193631" y="1544622"/>
            <a:ext cx="4706520" cy="2487384"/>
          </a:xfrm>
          <a:prstGeom prst="rect">
            <a:avLst/>
          </a:prstGeom>
        </p:spPr>
      </p:pic>
      <p:sp>
        <p:nvSpPr>
          <p:cNvPr id="6" name="CuadroTexto 5"/>
          <p:cNvSpPr txBox="1"/>
          <p:nvPr/>
        </p:nvSpPr>
        <p:spPr>
          <a:xfrm>
            <a:off x="7688424" y="4432041"/>
            <a:ext cx="2076209" cy="1615827"/>
          </a:xfrm>
          <a:prstGeom prst="rect">
            <a:avLst/>
          </a:prstGeom>
          <a:noFill/>
        </p:spPr>
        <p:txBody>
          <a:bodyPr wrap="none" rtlCol="0">
            <a:spAutoFit/>
          </a:bodyPr>
          <a:lstStyle/>
          <a:p>
            <a:pPr>
              <a:lnSpc>
                <a:spcPct val="150000"/>
              </a:lnSpc>
            </a:pPr>
            <a:r>
              <a:rPr lang="pt-BR" dirty="0"/>
              <a:t>1º mês: </a:t>
            </a:r>
            <a:r>
              <a:rPr lang="pt-BR" dirty="0" smtClean="0"/>
              <a:t>117 (83%)</a:t>
            </a:r>
            <a:endParaRPr lang="pt-BR" dirty="0"/>
          </a:p>
          <a:p>
            <a:pPr>
              <a:lnSpc>
                <a:spcPct val="150000"/>
              </a:lnSpc>
            </a:pPr>
            <a:r>
              <a:rPr lang="pt-BR" dirty="0"/>
              <a:t>2º </a:t>
            </a:r>
            <a:r>
              <a:rPr lang="pt-BR" dirty="0" smtClean="0"/>
              <a:t>mês: </a:t>
            </a:r>
            <a:r>
              <a:rPr lang="pt-BR" dirty="0"/>
              <a:t>1</a:t>
            </a:r>
            <a:r>
              <a:rPr lang="pt-BR" dirty="0" smtClean="0"/>
              <a:t>72 (78,9%)</a:t>
            </a:r>
            <a:endParaRPr lang="pt-BR" dirty="0"/>
          </a:p>
          <a:p>
            <a:pPr>
              <a:lnSpc>
                <a:spcPct val="150000"/>
              </a:lnSpc>
            </a:pPr>
            <a:r>
              <a:rPr lang="pt-BR" dirty="0"/>
              <a:t>3º mês: </a:t>
            </a:r>
            <a:r>
              <a:rPr lang="pt-BR" dirty="0" smtClean="0"/>
              <a:t>300 (85,5%)</a:t>
            </a:r>
            <a:endParaRPr lang="pt-BR" dirty="0"/>
          </a:p>
          <a:p>
            <a:endParaRPr lang="pt-BR" dirty="0"/>
          </a:p>
        </p:txBody>
      </p:sp>
    </p:spTree>
    <p:extLst>
      <p:ext uri="{BB962C8B-B14F-4D97-AF65-F5344CB8AC3E}">
        <p14:creationId xmlns:p14="http://schemas.microsoft.com/office/powerpoint/2010/main" val="22436053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7288388" y="1309675"/>
            <a:ext cx="4360969" cy="1865126"/>
          </a:xfrm>
          <a:prstGeom prst="rect">
            <a:avLst/>
          </a:prstGeom>
        </p:spPr>
        <p:txBody>
          <a:bodyPr wrap="square">
            <a:spAutoFit/>
          </a:bodyPr>
          <a:lstStyle/>
          <a:p>
            <a:pPr algn="just"/>
            <a:r>
              <a:rPr lang="pt-BR" sz="2880" b="1" dirty="0"/>
              <a:t>Meta 2:</a:t>
            </a:r>
            <a:r>
              <a:rPr lang="pt-BR" sz="2880" dirty="0"/>
              <a:t> Manter ficha de acompanhamento de 100% dos diabéticos cadastrados na unidade de saúde.</a:t>
            </a:r>
          </a:p>
        </p:txBody>
      </p:sp>
      <p:pic>
        <p:nvPicPr>
          <p:cNvPr id="6" name="Image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85489"/>
            <a:ext cx="1785046" cy="872511"/>
          </a:xfrm>
          <a:prstGeom prst="rect">
            <a:avLst/>
          </a:prstGeom>
        </p:spPr>
      </p:pic>
      <p:sp>
        <p:nvSpPr>
          <p:cNvPr id="8" name="Retângulo 7"/>
          <p:cNvSpPr/>
          <p:nvPr/>
        </p:nvSpPr>
        <p:spPr>
          <a:xfrm>
            <a:off x="2004901" y="5854204"/>
            <a:ext cx="8470232" cy="923330"/>
          </a:xfrm>
          <a:prstGeom prst="rect">
            <a:avLst/>
          </a:prstGeom>
        </p:spPr>
        <p:txBody>
          <a:bodyPr wrap="square">
            <a:spAutoFit/>
          </a:bodyPr>
          <a:lstStyle/>
          <a:p>
            <a:pPr indent="450215" algn="just">
              <a:spcAft>
                <a:spcPts val="0"/>
              </a:spcAft>
            </a:pPr>
            <a:r>
              <a:rPr lang="pt-BR" dirty="0" smtClean="0">
                <a:latin typeface="Arial" panose="020B0604020202020204" pitchFamily="34" charset="0"/>
                <a:ea typeface="Calibri" panose="020F0502020204030204" pitchFamily="34" charset="0"/>
                <a:cs typeface="Times New Roman" panose="02020603050405020304" pitchFamily="18" charset="0"/>
              </a:rPr>
              <a:t>Proporção </a:t>
            </a:r>
            <a:r>
              <a:rPr lang="pt-BR" dirty="0">
                <a:latin typeface="Arial" panose="020B0604020202020204" pitchFamily="34" charset="0"/>
                <a:ea typeface="Calibri" panose="020F0502020204030204" pitchFamily="34" charset="0"/>
                <a:cs typeface="Times New Roman" panose="02020603050405020304" pitchFamily="18" charset="0"/>
              </a:rPr>
              <a:t>de diabéticos com registro adequado na ficha de acompanhamento. UBS </a:t>
            </a:r>
            <a:r>
              <a:rPr lang="pt-BR" dirty="0" smtClean="0">
                <a:latin typeface="Arial" panose="020B0604020202020204" pitchFamily="34" charset="0"/>
                <a:ea typeface="Calibri" panose="020F0502020204030204" pitchFamily="34" charset="0"/>
                <a:cs typeface="Times New Roman" panose="02020603050405020304" pitchFamily="18" charset="0"/>
              </a:rPr>
              <a:t>Zona Sul </a:t>
            </a:r>
            <a:r>
              <a:rPr lang="pt-BR" dirty="0">
                <a:latin typeface="Arial" panose="020B0604020202020204" pitchFamily="34" charset="0"/>
                <a:ea typeface="Calibri" panose="020F0502020204030204" pitchFamily="34" charset="0"/>
                <a:cs typeface="Times New Roman" panose="02020603050405020304" pitchFamily="18" charset="0"/>
              </a:rPr>
              <a:t>/ </a:t>
            </a:r>
            <a:r>
              <a:rPr lang="pt-BR" dirty="0" smtClean="0">
                <a:latin typeface="Arial" panose="020B0604020202020204" pitchFamily="34" charset="0"/>
                <a:ea typeface="Calibri" panose="020F0502020204030204" pitchFamily="34" charset="0"/>
                <a:cs typeface="Times New Roman" panose="02020603050405020304" pitchFamily="18" charset="0"/>
              </a:rPr>
              <a:t>Pinheiro Machado </a:t>
            </a:r>
            <a:r>
              <a:rPr lang="pt-BR" dirty="0">
                <a:latin typeface="Arial" panose="020B0604020202020204" pitchFamily="34" charset="0"/>
                <a:ea typeface="Calibri" panose="020F0502020204030204" pitchFamily="34" charset="0"/>
                <a:cs typeface="Times New Roman" panose="02020603050405020304" pitchFamily="18" charset="0"/>
              </a:rPr>
              <a:t>– RS </a:t>
            </a:r>
            <a:r>
              <a:rPr lang="pt-BR" dirty="0" smtClean="0">
                <a:latin typeface="Arial" panose="020B0604020202020204" pitchFamily="34" charset="0"/>
                <a:ea typeface="Calibri" panose="020F0502020204030204" pitchFamily="34" charset="0"/>
                <a:cs typeface="Times New Roman" panose="02020603050405020304" pitchFamily="18" charset="0"/>
              </a:rPr>
              <a:t>2015. </a:t>
            </a:r>
            <a:r>
              <a:rPr lang="pt-BR" dirty="0">
                <a:latin typeface="Arial" panose="020B0604020202020204" pitchFamily="34" charset="0"/>
                <a:ea typeface="Calibri" panose="020F0502020204030204" pitchFamily="34" charset="0"/>
                <a:cs typeface="Times New Roman" panose="02020603050405020304" pitchFamily="18" charset="0"/>
              </a:rPr>
              <a:t>Fonte de dados; Planilha de coleta de dados-UPEL</a:t>
            </a:r>
            <a:endParaRPr lang="pt-BR"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Imagem 8" descr="esf.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94988" y="5773738"/>
            <a:ext cx="1497012" cy="108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n 1"/>
          <p:cNvPicPr>
            <a:picLocks noChangeAspect="1"/>
          </p:cNvPicPr>
          <p:nvPr/>
        </p:nvPicPr>
        <p:blipFill>
          <a:blip r:embed="rId4" cstate="print"/>
          <a:stretch>
            <a:fillRect/>
          </a:stretch>
        </p:blipFill>
        <p:spPr>
          <a:xfrm>
            <a:off x="1529139" y="1309675"/>
            <a:ext cx="4566300" cy="2402032"/>
          </a:xfrm>
          <a:prstGeom prst="rect">
            <a:avLst/>
          </a:prstGeom>
        </p:spPr>
      </p:pic>
      <p:sp>
        <p:nvSpPr>
          <p:cNvPr id="4" name="CuadroTexto 3"/>
          <p:cNvSpPr txBox="1"/>
          <p:nvPr/>
        </p:nvSpPr>
        <p:spPr>
          <a:xfrm>
            <a:off x="2500604" y="4245429"/>
            <a:ext cx="2012089" cy="1615827"/>
          </a:xfrm>
          <a:prstGeom prst="rect">
            <a:avLst/>
          </a:prstGeom>
          <a:noFill/>
        </p:spPr>
        <p:txBody>
          <a:bodyPr wrap="none" rtlCol="0">
            <a:spAutoFit/>
          </a:bodyPr>
          <a:lstStyle/>
          <a:p>
            <a:pPr>
              <a:lnSpc>
                <a:spcPct val="150000"/>
              </a:lnSpc>
            </a:pPr>
            <a:r>
              <a:rPr lang="pt-BR" dirty="0"/>
              <a:t>1º mês: </a:t>
            </a:r>
            <a:r>
              <a:rPr lang="pt-BR" dirty="0" smtClean="0"/>
              <a:t>23 (82,1%)</a:t>
            </a:r>
            <a:endParaRPr lang="pt-BR" dirty="0"/>
          </a:p>
          <a:p>
            <a:pPr>
              <a:lnSpc>
                <a:spcPct val="150000"/>
              </a:lnSpc>
            </a:pPr>
            <a:r>
              <a:rPr lang="pt-BR" dirty="0"/>
              <a:t>2º </a:t>
            </a:r>
            <a:r>
              <a:rPr lang="pt-BR" dirty="0" smtClean="0"/>
              <a:t>mês: 29 (78,4%)</a:t>
            </a:r>
            <a:endParaRPr lang="pt-BR" dirty="0"/>
          </a:p>
          <a:p>
            <a:pPr>
              <a:lnSpc>
                <a:spcPct val="150000"/>
              </a:lnSpc>
            </a:pPr>
            <a:r>
              <a:rPr lang="pt-BR" dirty="0"/>
              <a:t>3º mês: </a:t>
            </a:r>
            <a:r>
              <a:rPr lang="pt-BR" dirty="0" smtClean="0"/>
              <a:t>59 (81,9</a:t>
            </a:r>
            <a:r>
              <a:rPr lang="pt-BR" dirty="0"/>
              <a:t>%)</a:t>
            </a:r>
          </a:p>
          <a:p>
            <a:endParaRPr lang="pt-BR" dirty="0"/>
          </a:p>
        </p:txBody>
      </p:sp>
    </p:spTree>
    <p:extLst>
      <p:ext uri="{BB962C8B-B14F-4D97-AF65-F5344CB8AC3E}">
        <p14:creationId xmlns:p14="http://schemas.microsoft.com/office/powerpoint/2010/main" val="13723176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251791" y="214075"/>
            <a:ext cx="11940209" cy="97872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pt-BR" sz="2880" b="1" dirty="0"/>
              <a:t>Objetivo 5: </a:t>
            </a:r>
            <a:r>
              <a:rPr lang="pt-BR" sz="2880" b="1" dirty="0" smtClean="0"/>
              <a:t>Mapear hipertensos e diabéticos de risco para doença cardiovascular </a:t>
            </a:r>
            <a:endParaRPr lang="pt-BR" sz="2880" dirty="0"/>
          </a:p>
        </p:txBody>
      </p:sp>
      <p:sp>
        <p:nvSpPr>
          <p:cNvPr id="4" name="Retângulo 3"/>
          <p:cNvSpPr/>
          <p:nvPr/>
        </p:nvSpPr>
        <p:spPr>
          <a:xfrm>
            <a:off x="444112" y="1792605"/>
            <a:ext cx="5587160" cy="1865126"/>
          </a:xfrm>
          <a:prstGeom prst="rect">
            <a:avLst/>
          </a:prstGeom>
        </p:spPr>
        <p:txBody>
          <a:bodyPr wrap="square">
            <a:spAutoFit/>
          </a:bodyPr>
          <a:lstStyle/>
          <a:p>
            <a:pPr algn="just"/>
            <a:r>
              <a:rPr lang="pt-BR" sz="2880" b="1" dirty="0"/>
              <a:t>Meta 1:</a:t>
            </a:r>
            <a:r>
              <a:rPr lang="pt-BR" sz="2880" dirty="0"/>
              <a:t> Realizar estratificação do risco cardiovascular em 100% dos hipertensos cadastrados na unidade de saúde.</a:t>
            </a:r>
          </a:p>
        </p:txBody>
      </p:sp>
      <p:pic>
        <p:nvPicPr>
          <p:cNvPr id="7" name="Image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85489"/>
            <a:ext cx="1785046" cy="872511"/>
          </a:xfrm>
          <a:prstGeom prst="rect">
            <a:avLst/>
          </a:prstGeom>
        </p:spPr>
      </p:pic>
      <p:sp>
        <p:nvSpPr>
          <p:cNvPr id="2" name="Retângulo 1"/>
          <p:cNvSpPr/>
          <p:nvPr/>
        </p:nvSpPr>
        <p:spPr>
          <a:xfrm>
            <a:off x="2028964" y="5773738"/>
            <a:ext cx="8422105" cy="923330"/>
          </a:xfrm>
          <a:prstGeom prst="rect">
            <a:avLst/>
          </a:prstGeom>
        </p:spPr>
        <p:txBody>
          <a:bodyPr wrap="square">
            <a:spAutoFit/>
          </a:bodyPr>
          <a:lstStyle/>
          <a:p>
            <a:pPr indent="450215" algn="just">
              <a:spcAft>
                <a:spcPts val="800"/>
              </a:spcAft>
            </a:pPr>
            <a:r>
              <a:rPr lang="pt-BR" dirty="0" smtClean="0">
                <a:latin typeface="Arial" panose="020B0604020202020204" pitchFamily="34" charset="0"/>
                <a:ea typeface="Calibri" panose="020F0502020204030204" pitchFamily="34" charset="0"/>
                <a:cs typeface="Times New Roman" panose="02020603050405020304" pitchFamily="18" charset="0"/>
              </a:rPr>
              <a:t>Proporção </a:t>
            </a:r>
            <a:r>
              <a:rPr lang="pt-BR" dirty="0">
                <a:latin typeface="Arial" panose="020B0604020202020204" pitchFamily="34" charset="0"/>
                <a:ea typeface="Calibri" panose="020F0502020204030204" pitchFamily="34" charset="0"/>
                <a:cs typeface="Times New Roman" panose="02020603050405020304" pitchFamily="18" charset="0"/>
              </a:rPr>
              <a:t>de hipertensos com estratificação de risco cardiovascular por exame clínico em dia. UBS </a:t>
            </a:r>
            <a:r>
              <a:rPr lang="pt-BR" dirty="0" smtClean="0">
                <a:latin typeface="Arial" panose="020B0604020202020204" pitchFamily="34" charset="0"/>
                <a:ea typeface="Calibri" panose="020F0502020204030204" pitchFamily="34" charset="0"/>
                <a:cs typeface="Times New Roman" panose="02020603050405020304" pitchFamily="18" charset="0"/>
              </a:rPr>
              <a:t>Zona Sul </a:t>
            </a:r>
            <a:r>
              <a:rPr lang="pt-BR" dirty="0">
                <a:latin typeface="Arial" panose="020B0604020202020204" pitchFamily="34" charset="0"/>
                <a:ea typeface="Calibri" panose="020F0502020204030204" pitchFamily="34" charset="0"/>
                <a:cs typeface="Times New Roman" panose="02020603050405020304" pitchFamily="18" charset="0"/>
              </a:rPr>
              <a:t>/ </a:t>
            </a:r>
            <a:r>
              <a:rPr lang="pt-BR" dirty="0" smtClean="0">
                <a:latin typeface="Arial" panose="020B0604020202020204" pitchFamily="34" charset="0"/>
                <a:ea typeface="Calibri" panose="020F0502020204030204" pitchFamily="34" charset="0"/>
                <a:cs typeface="Times New Roman" panose="02020603050405020304" pitchFamily="18" charset="0"/>
              </a:rPr>
              <a:t>Pinheiro Machado </a:t>
            </a:r>
            <a:r>
              <a:rPr lang="pt-BR" dirty="0">
                <a:latin typeface="Arial" panose="020B0604020202020204" pitchFamily="34" charset="0"/>
                <a:ea typeface="Calibri" panose="020F0502020204030204" pitchFamily="34" charset="0"/>
                <a:cs typeface="Times New Roman" panose="02020603050405020304" pitchFamily="18" charset="0"/>
              </a:rPr>
              <a:t>– RS </a:t>
            </a:r>
            <a:r>
              <a:rPr lang="pt-BR" dirty="0" smtClean="0">
                <a:latin typeface="Arial" panose="020B0604020202020204" pitchFamily="34" charset="0"/>
                <a:ea typeface="Calibri" panose="020F0502020204030204" pitchFamily="34" charset="0"/>
                <a:cs typeface="Times New Roman" panose="02020603050405020304" pitchFamily="18" charset="0"/>
              </a:rPr>
              <a:t>2015. </a:t>
            </a:r>
            <a:r>
              <a:rPr lang="pt-BR" dirty="0">
                <a:latin typeface="Arial" panose="020B0604020202020204" pitchFamily="34" charset="0"/>
                <a:ea typeface="Calibri" panose="020F0502020204030204" pitchFamily="34" charset="0"/>
                <a:cs typeface="Times New Roman" panose="02020603050405020304" pitchFamily="18" charset="0"/>
              </a:rPr>
              <a:t>Fonte de dados; Planilha de coleta de dados-UPEL</a:t>
            </a:r>
            <a:endParaRPr lang="pt-BR"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Imagem 7" descr="esf.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94988" y="5773738"/>
            <a:ext cx="1497012" cy="108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p:cNvPicPr>
            <a:picLocks noChangeAspect="1"/>
          </p:cNvPicPr>
          <p:nvPr/>
        </p:nvPicPr>
        <p:blipFill>
          <a:blip r:embed="rId4" cstate="print"/>
          <a:stretch>
            <a:fillRect/>
          </a:stretch>
        </p:blipFill>
        <p:spPr>
          <a:xfrm>
            <a:off x="6968286" y="1516865"/>
            <a:ext cx="4651651" cy="2603218"/>
          </a:xfrm>
          <a:prstGeom prst="rect">
            <a:avLst/>
          </a:prstGeom>
        </p:spPr>
      </p:pic>
      <p:sp>
        <p:nvSpPr>
          <p:cNvPr id="6" name="CuadroTexto 5"/>
          <p:cNvSpPr txBox="1"/>
          <p:nvPr/>
        </p:nvSpPr>
        <p:spPr>
          <a:xfrm>
            <a:off x="8374860" y="4444144"/>
            <a:ext cx="2076209" cy="1615827"/>
          </a:xfrm>
          <a:prstGeom prst="rect">
            <a:avLst/>
          </a:prstGeom>
          <a:noFill/>
        </p:spPr>
        <p:txBody>
          <a:bodyPr wrap="none" rtlCol="0">
            <a:spAutoFit/>
          </a:bodyPr>
          <a:lstStyle/>
          <a:p>
            <a:pPr>
              <a:lnSpc>
                <a:spcPct val="150000"/>
              </a:lnSpc>
            </a:pPr>
            <a:r>
              <a:rPr lang="pt-BR" dirty="0"/>
              <a:t>1º mês: </a:t>
            </a:r>
            <a:r>
              <a:rPr lang="pt-BR" dirty="0" smtClean="0"/>
              <a:t>105 (74,5%)</a:t>
            </a:r>
            <a:endParaRPr lang="pt-BR" dirty="0"/>
          </a:p>
          <a:p>
            <a:pPr>
              <a:lnSpc>
                <a:spcPct val="150000"/>
              </a:lnSpc>
            </a:pPr>
            <a:r>
              <a:rPr lang="pt-BR" dirty="0"/>
              <a:t>2º mês </a:t>
            </a:r>
            <a:r>
              <a:rPr lang="pt-BR" dirty="0" smtClean="0"/>
              <a:t>181 (83%)</a:t>
            </a:r>
            <a:endParaRPr lang="pt-BR" dirty="0"/>
          </a:p>
          <a:p>
            <a:pPr>
              <a:lnSpc>
                <a:spcPct val="150000"/>
              </a:lnSpc>
            </a:pPr>
            <a:r>
              <a:rPr lang="pt-BR" dirty="0"/>
              <a:t>3º mês: </a:t>
            </a:r>
            <a:r>
              <a:rPr lang="pt-BR" dirty="0" smtClean="0"/>
              <a:t>290 (82,6%)</a:t>
            </a:r>
            <a:endParaRPr lang="pt-BR" dirty="0"/>
          </a:p>
          <a:p>
            <a:endParaRPr lang="pt-BR" dirty="0"/>
          </a:p>
        </p:txBody>
      </p:sp>
    </p:spTree>
    <p:extLst>
      <p:ext uri="{BB962C8B-B14F-4D97-AF65-F5344CB8AC3E}">
        <p14:creationId xmlns:p14="http://schemas.microsoft.com/office/powerpoint/2010/main" val="28260893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58418" y="212036"/>
            <a:ext cx="11675165" cy="6103833"/>
          </a:xfrm>
        </p:spPr>
        <p:txBody>
          <a:bodyPr>
            <a:normAutofit lnSpcReduction="10000"/>
          </a:bodyPr>
          <a:lstStyle/>
          <a:p>
            <a:pPr marL="457200" lvl="1" indent="0" algn="just">
              <a:lnSpc>
                <a:spcPct val="150000"/>
              </a:lnSpc>
              <a:buNone/>
            </a:pPr>
            <a:r>
              <a:rPr lang="pt-BR" dirty="0" smtClean="0">
                <a:latin typeface="Arial" panose="020B0604020202020204" pitchFamily="34" charset="0"/>
                <a:ea typeface="Calibri" panose="020F0502020204030204" pitchFamily="34" charset="0"/>
                <a:cs typeface="Arial" panose="020B0604020202020204" pitchFamily="34" charset="0"/>
              </a:rPr>
              <a:t>	</a:t>
            </a:r>
            <a:r>
              <a:rPr lang="pt-BR" sz="3200" dirty="0" smtClean="0">
                <a:latin typeface="Arial" panose="020B0604020202020204" pitchFamily="34" charset="0"/>
                <a:ea typeface="Calibri" panose="020F0502020204030204" pitchFamily="34" charset="0"/>
                <a:cs typeface="Arial" panose="020B0604020202020204" pitchFamily="34" charset="0"/>
              </a:rPr>
              <a:t>Diabetes Mellitus, </a:t>
            </a:r>
            <a:r>
              <a:rPr lang="pt-BR" sz="3200" dirty="0">
                <a:latin typeface="Arial" panose="020B0604020202020204" pitchFamily="34" charset="0"/>
                <a:ea typeface="Calibri" panose="020F0502020204030204" pitchFamily="34" charset="0"/>
                <a:cs typeface="Arial" panose="020B0604020202020204" pitchFamily="34" charset="0"/>
              </a:rPr>
              <a:t>configura-se </a:t>
            </a:r>
            <a:r>
              <a:rPr lang="pt-BR" sz="3200" dirty="0" smtClean="0">
                <a:latin typeface="Arial" panose="020B0604020202020204" pitchFamily="34" charset="0"/>
                <a:ea typeface="Calibri" panose="020F0502020204030204" pitchFamily="34" charset="0"/>
                <a:cs typeface="Arial" panose="020B0604020202020204" pitchFamily="34" charset="0"/>
              </a:rPr>
              <a:t>como </a:t>
            </a:r>
            <a:r>
              <a:rPr lang="pt-BR" sz="3200" dirty="0">
                <a:latin typeface="Arial" panose="020B0604020202020204" pitchFamily="34" charset="0"/>
                <a:ea typeface="Calibri" panose="020F0502020204030204" pitchFamily="34" charset="0"/>
                <a:cs typeface="Arial" panose="020B0604020202020204" pitchFamily="34" charset="0"/>
              </a:rPr>
              <a:t>uma epidemia mundial, traduzindo-se em grande desafio para os sistemas de saúde de todo o mundo. </a:t>
            </a:r>
            <a:endParaRPr lang="pt-BR" sz="3200" dirty="0" smtClean="0">
              <a:latin typeface="Arial" panose="020B0604020202020204" pitchFamily="34" charset="0"/>
              <a:ea typeface="Calibri" panose="020F0502020204030204" pitchFamily="34" charset="0"/>
              <a:cs typeface="Arial" panose="020B0604020202020204" pitchFamily="34" charset="0"/>
            </a:endParaRPr>
          </a:p>
          <a:p>
            <a:pPr marL="457200" lvl="1" indent="0" algn="just">
              <a:lnSpc>
                <a:spcPct val="150000"/>
              </a:lnSpc>
              <a:buNone/>
            </a:pPr>
            <a:r>
              <a:rPr lang="pt-BR" sz="3200" dirty="0" smtClean="0">
                <a:latin typeface="Arial" panose="020B0604020202020204" pitchFamily="34" charset="0"/>
                <a:ea typeface="Calibri" panose="020F0502020204030204" pitchFamily="34" charset="0"/>
                <a:cs typeface="Arial" panose="020B0604020202020204" pitchFamily="34" charset="0"/>
              </a:rPr>
              <a:t>	No </a:t>
            </a:r>
            <a:r>
              <a:rPr lang="pt-BR" sz="3200" dirty="0">
                <a:latin typeface="Arial" panose="020B0604020202020204" pitchFamily="34" charset="0"/>
                <a:ea typeface="Calibri" panose="020F0502020204030204" pitchFamily="34" charset="0"/>
                <a:cs typeface="Arial" panose="020B0604020202020204" pitchFamily="34" charset="0"/>
              </a:rPr>
              <a:t>Brasil são cerca de seis milhões de </a:t>
            </a:r>
            <a:r>
              <a:rPr lang="pt-BR" sz="3200" dirty="0" smtClean="0">
                <a:latin typeface="Arial" panose="020B0604020202020204" pitchFamily="34" charset="0"/>
                <a:ea typeface="Calibri" panose="020F0502020204030204" pitchFamily="34" charset="0"/>
                <a:cs typeface="Arial" panose="020B0604020202020204" pitchFamily="34" charset="0"/>
              </a:rPr>
              <a:t>portadores, </a:t>
            </a:r>
            <a:r>
              <a:rPr lang="pt-BR" sz="3200" dirty="0">
                <a:latin typeface="Arial" panose="020B0604020202020204" pitchFamily="34" charset="0"/>
                <a:ea typeface="Calibri" panose="020F0502020204030204" pitchFamily="34" charset="0"/>
                <a:cs typeface="Arial" panose="020B0604020202020204" pitchFamily="34" charset="0"/>
              </a:rPr>
              <a:t>e deve alcançar 10 milhões de pessoas em 2010 (BRASIL, 2006</a:t>
            </a:r>
            <a:r>
              <a:rPr lang="pt-BR" sz="3200" dirty="0" smtClean="0">
                <a:latin typeface="Arial" panose="020B0604020202020204" pitchFamily="34" charset="0"/>
                <a:ea typeface="Calibri" panose="020F0502020204030204" pitchFamily="34" charset="0"/>
                <a:cs typeface="Arial" panose="020B0604020202020204" pitchFamily="34" charset="0"/>
              </a:rPr>
              <a:t>).</a:t>
            </a:r>
          </a:p>
          <a:p>
            <a:pPr marL="0" indent="0" algn="just">
              <a:lnSpc>
                <a:spcPct val="150000"/>
              </a:lnSpc>
              <a:buNone/>
            </a:pPr>
            <a:r>
              <a:rPr lang="pt-BR" sz="3200" dirty="0" smtClean="0">
                <a:latin typeface="Arial" panose="020B0604020202020204" pitchFamily="34" charset="0"/>
                <a:ea typeface="Calibri" panose="020F0502020204030204" pitchFamily="34" charset="0"/>
                <a:cs typeface="Arial" panose="020B0604020202020204" pitchFamily="34" charset="0"/>
              </a:rPr>
              <a:t>	 </a:t>
            </a:r>
            <a:r>
              <a:rPr lang="pt-BR" sz="3200" dirty="0">
                <a:latin typeface="Arial" panose="020B0604020202020204" pitchFamily="34" charset="0"/>
                <a:ea typeface="Calibri" panose="020F0502020204030204" pitchFamily="34" charset="0"/>
                <a:cs typeface="Arial" panose="020B0604020202020204" pitchFamily="34" charset="0"/>
              </a:rPr>
              <a:t>Segundo Ministério da Saúde (2013), a cada dez segundos, uma pessoa morre no mundo em consequência das complicações do diabetes </a:t>
            </a:r>
            <a:r>
              <a:rPr lang="pt-BR" sz="3200" dirty="0" smtClean="0">
                <a:latin typeface="Arial" panose="020B0604020202020204" pitchFamily="34" charset="0"/>
                <a:ea typeface="Calibri" panose="020F0502020204030204" pitchFamily="34" charset="0"/>
                <a:cs typeface="Arial" panose="020B0604020202020204" pitchFamily="34" charset="0"/>
              </a:rPr>
              <a:t>: são </a:t>
            </a:r>
            <a:r>
              <a:rPr lang="pt-BR" sz="3200" dirty="0">
                <a:latin typeface="Arial" panose="020B0604020202020204" pitchFamily="34" charset="0"/>
                <a:ea typeface="Calibri" panose="020F0502020204030204" pitchFamily="34" charset="0"/>
                <a:cs typeface="Arial" panose="020B0604020202020204" pitchFamily="34" charset="0"/>
              </a:rPr>
              <a:t>3,2 milhões de mortes por ano.</a:t>
            </a:r>
            <a:endParaRPr lang="pt-BR" sz="3200" dirty="0">
              <a:latin typeface="Arial" panose="020B0604020202020204" pitchFamily="34" charset="0"/>
              <a:cs typeface="Arial" panose="020B0604020202020204" pitchFamily="34" charset="0"/>
            </a:endParaRPr>
          </a:p>
          <a:p>
            <a:pPr algn="just"/>
            <a:endParaRPr lang="pt-BR" sz="3200" dirty="0"/>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85489"/>
            <a:ext cx="1785046" cy="872511"/>
          </a:xfrm>
          <a:prstGeom prst="rect">
            <a:avLst/>
          </a:prstGeom>
        </p:spPr>
      </p:pic>
      <p:pic>
        <p:nvPicPr>
          <p:cNvPr id="5" name="Imagem 4" descr="esf.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94988" y="5773738"/>
            <a:ext cx="1497012" cy="108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82874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6990389" y="1491013"/>
            <a:ext cx="5029200" cy="1865126"/>
          </a:xfrm>
          <a:prstGeom prst="rect">
            <a:avLst/>
          </a:prstGeom>
        </p:spPr>
        <p:txBody>
          <a:bodyPr wrap="square">
            <a:spAutoFit/>
          </a:bodyPr>
          <a:lstStyle/>
          <a:p>
            <a:pPr algn="just"/>
            <a:r>
              <a:rPr lang="pt-BR" sz="2880" b="1" dirty="0"/>
              <a:t>Meta 2:</a:t>
            </a:r>
            <a:r>
              <a:rPr lang="pt-BR" sz="2880" dirty="0"/>
              <a:t> Realizar estratificação do risco cardiovascular em 100% dos diabéticos cadastrados na unidade de saúde.</a:t>
            </a:r>
          </a:p>
        </p:txBody>
      </p:sp>
      <p:pic>
        <p:nvPicPr>
          <p:cNvPr id="6" name="Image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85489"/>
            <a:ext cx="1785046" cy="872511"/>
          </a:xfrm>
          <a:prstGeom prst="rect">
            <a:avLst/>
          </a:prstGeom>
        </p:spPr>
      </p:pic>
      <p:sp>
        <p:nvSpPr>
          <p:cNvPr id="4" name="Retângulo 3"/>
          <p:cNvSpPr/>
          <p:nvPr/>
        </p:nvSpPr>
        <p:spPr>
          <a:xfrm>
            <a:off x="1997242" y="5934670"/>
            <a:ext cx="8697746" cy="923330"/>
          </a:xfrm>
          <a:prstGeom prst="rect">
            <a:avLst/>
          </a:prstGeom>
        </p:spPr>
        <p:txBody>
          <a:bodyPr wrap="square">
            <a:spAutoFit/>
          </a:bodyPr>
          <a:lstStyle/>
          <a:p>
            <a:pPr indent="540385" algn="just">
              <a:spcAft>
                <a:spcPts val="800"/>
              </a:spcAft>
            </a:pPr>
            <a:r>
              <a:rPr lang="pt-BR" dirty="0" smtClean="0">
                <a:latin typeface="Arial" panose="020B0604020202020204" pitchFamily="34" charset="0"/>
                <a:ea typeface="Calibri" panose="020F0502020204030204" pitchFamily="34" charset="0"/>
                <a:cs typeface="Times New Roman" panose="02020603050405020304" pitchFamily="18" charset="0"/>
              </a:rPr>
              <a:t>Proporção </a:t>
            </a:r>
            <a:r>
              <a:rPr lang="pt-BR" dirty="0">
                <a:latin typeface="Arial" panose="020B0604020202020204" pitchFamily="34" charset="0"/>
                <a:ea typeface="Calibri" panose="020F0502020204030204" pitchFamily="34" charset="0"/>
                <a:cs typeface="Times New Roman" panose="02020603050405020304" pitchFamily="18" charset="0"/>
              </a:rPr>
              <a:t>de diabéticos com estratificação de risco cardiovascular por exame clínico em dia. UBS </a:t>
            </a:r>
            <a:r>
              <a:rPr lang="pt-BR" dirty="0" smtClean="0">
                <a:latin typeface="Arial" panose="020B0604020202020204" pitchFamily="34" charset="0"/>
                <a:ea typeface="Calibri" panose="020F0502020204030204" pitchFamily="34" charset="0"/>
                <a:cs typeface="Times New Roman" panose="02020603050405020304" pitchFamily="18" charset="0"/>
              </a:rPr>
              <a:t>Zona Sul </a:t>
            </a:r>
            <a:r>
              <a:rPr lang="pt-BR" dirty="0">
                <a:latin typeface="Arial" panose="020B0604020202020204" pitchFamily="34" charset="0"/>
                <a:ea typeface="Calibri" panose="020F0502020204030204" pitchFamily="34" charset="0"/>
                <a:cs typeface="Times New Roman" panose="02020603050405020304" pitchFamily="18" charset="0"/>
              </a:rPr>
              <a:t>/ </a:t>
            </a:r>
            <a:r>
              <a:rPr lang="pt-BR" dirty="0" smtClean="0">
                <a:latin typeface="Arial" panose="020B0604020202020204" pitchFamily="34" charset="0"/>
                <a:ea typeface="Calibri" panose="020F0502020204030204" pitchFamily="34" charset="0"/>
                <a:cs typeface="Times New Roman" panose="02020603050405020304" pitchFamily="18" charset="0"/>
              </a:rPr>
              <a:t>Pinheiro Machado </a:t>
            </a:r>
            <a:r>
              <a:rPr lang="pt-BR" dirty="0">
                <a:latin typeface="Arial" panose="020B0604020202020204" pitchFamily="34" charset="0"/>
                <a:ea typeface="Calibri" panose="020F0502020204030204" pitchFamily="34" charset="0"/>
                <a:cs typeface="Times New Roman" panose="02020603050405020304" pitchFamily="18" charset="0"/>
              </a:rPr>
              <a:t>– RS </a:t>
            </a:r>
            <a:r>
              <a:rPr lang="pt-BR" dirty="0" smtClean="0">
                <a:latin typeface="Arial" panose="020B0604020202020204" pitchFamily="34" charset="0"/>
                <a:ea typeface="Calibri" panose="020F0502020204030204" pitchFamily="34" charset="0"/>
                <a:cs typeface="Times New Roman" panose="02020603050405020304" pitchFamily="18" charset="0"/>
              </a:rPr>
              <a:t>2015. </a:t>
            </a:r>
            <a:r>
              <a:rPr lang="pt-BR" dirty="0">
                <a:latin typeface="Arial" panose="020B0604020202020204" pitchFamily="34" charset="0"/>
                <a:ea typeface="Calibri" panose="020F0502020204030204" pitchFamily="34" charset="0"/>
                <a:cs typeface="Times New Roman" panose="02020603050405020304" pitchFamily="18" charset="0"/>
              </a:rPr>
              <a:t>Fonte de dados; Planilha de coleta de dados-UPEL</a:t>
            </a:r>
            <a:endParaRPr lang="pt-BR"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Imagem 7" descr="esf.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94988" y="5773738"/>
            <a:ext cx="1497012" cy="108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n 1"/>
          <p:cNvPicPr>
            <a:picLocks noChangeAspect="1"/>
          </p:cNvPicPr>
          <p:nvPr/>
        </p:nvPicPr>
        <p:blipFill>
          <a:blip r:embed="rId4" cstate="print"/>
          <a:stretch>
            <a:fillRect/>
          </a:stretch>
        </p:blipFill>
        <p:spPr>
          <a:xfrm>
            <a:off x="1337959" y="1491013"/>
            <a:ext cx="4584589" cy="2566638"/>
          </a:xfrm>
          <a:prstGeom prst="rect">
            <a:avLst/>
          </a:prstGeom>
        </p:spPr>
      </p:pic>
      <p:sp>
        <p:nvSpPr>
          <p:cNvPr id="5" name="CuadroTexto 4"/>
          <p:cNvSpPr txBox="1"/>
          <p:nvPr/>
        </p:nvSpPr>
        <p:spPr>
          <a:xfrm>
            <a:off x="2808514" y="4376056"/>
            <a:ext cx="2016899" cy="1754326"/>
          </a:xfrm>
          <a:prstGeom prst="rect">
            <a:avLst/>
          </a:prstGeom>
          <a:noFill/>
        </p:spPr>
        <p:txBody>
          <a:bodyPr wrap="none" rtlCol="0">
            <a:spAutoFit/>
          </a:bodyPr>
          <a:lstStyle/>
          <a:p>
            <a:pPr>
              <a:lnSpc>
                <a:spcPct val="150000"/>
              </a:lnSpc>
            </a:pPr>
            <a:r>
              <a:rPr lang="pt-BR" dirty="0"/>
              <a:t>1º mês: </a:t>
            </a:r>
            <a:r>
              <a:rPr lang="pt-BR" dirty="0" smtClean="0"/>
              <a:t>25 (89,3%)</a:t>
            </a:r>
            <a:endParaRPr lang="pt-BR" dirty="0"/>
          </a:p>
          <a:p>
            <a:pPr>
              <a:lnSpc>
                <a:spcPct val="150000"/>
              </a:lnSpc>
            </a:pPr>
            <a:r>
              <a:rPr lang="pt-BR" dirty="0"/>
              <a:t>2º </a:t>
            </a:r>
            <a:r>
              <a:rPr lang="pt-BR" dirty="0" smtClean="0"/>
              <a:t>mês: 34 (91,9%)</a:t>
            </a:r>
            <a:endParaRPr lang="pt-BR" dirty="0"/>
          </a:p>
          <a:p>
            <a:pPr>
              <a:lnSpc>
                <a:spcPct val="150000"/>
              </a:lnSpc>
            </a:pPr>
            <a:r>
              <a:rPr lang="pt-BR" dirty="0"/>
              <a:t>3º mês: </a:t>
            </a:r>
            <a:r>
              <a:rPr lang="pt-BR" dirty="0" smtClean="0"/>
              <a:t>62 (86,1%)</a:t>
            </a:r>
            <a:endParaRPr lang="pt-BR" dirty="0"/>
          </a:p>
          <a:p>
            <a:pPr>
              <a:lnSpc>
                <a:spcPct val="150000"/>
              </a:lnSpc>
            </a:pPr>
            <a:endParaRPr lang="pt-BR" dirty="0"/>
          </a:p>
        </p:txBody>
      </p:sp>
    </p:spTree>
    <p:extLst>
      <p:ext uri="{BB962C8B-B14F-4D97-AF65-F5344CB8AC3E}">
        <p14:creationId xmlns:p14="http://schemas.microsoft.com/office/powerpoint/2010/main" val="5623743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084243" y="214075"/>
            <a:ext cx="10023514" cy="53553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pt-BR" sz="2880" b="1" dirty="0"/>
              <a:t>Objetivo 6: </a:t>
            </a:r>
            <a:r>
              <a:rPr lang="pt-BR" sz="2880" b="1" dirty="0" smtClean="0"/>
              <a:t>Promover a saúde de  hipertensos </a:t>
            </a:r>
            <a:r>
              <a:rPr lang="pt-BR" sz="2880" b="1" dirty="0"/>
              <a:t>e/ou diabéticos</a:t>
            </a:r>
            <a:endParaRPr lang="pt-BR" sz="2880" dirty="0"/>
          </a:p>
        </p:txBody>
      </p:sp>
      <p:sp>
        <p:nvSpPr>
          <p:cNvPr id="3" name="Retângulo 2"/>
          <p:cNvSpPr/>
          <p:nvPr/>
        </p:nvSpPr>
        <p:spPr>
          <a:xfrm>
            <a:off x="733244" y="2107510"/>
            <a:ext cx="5253487" cy="1421928"/>
          </a:xfrm>
          <a:prstGeom prst="rect">
            <a:avLst/>
          </a:prstGeom>
        </p:spPr>
        <p:txBody>
          <a:bodyPr wrap="square">
            <a:spAutoFit/>
          </a:bodyPr>
          <a:lstStyle/>
          <a:p>
            <a:r>
              <a:rPr lang="pt-BR" sz="2880" b="1" dirty="0"/>
              <a:t>Meta 1:</a:t>
            </a:r>
            <a:r>
              <a:rPr lang="pt-BR" sz="2880" dirty="0"/>
              <a:t>  Garantir orientação nutricional sobre alimentação saudável a 100% dos hipertensos.</a:t>
            </a:r>
          </a:p>
        </p:txBody>
      </p:sp>
      <p:pic>
        <p:nvPicPr>
          <p:cNvPr id="6" name="Image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85489"/>
            <a:ext cx="1785046" cy="872511"/>
          </a:xfrm>
          <a:prstGeom prst="rect">
            <a:avLst/>
          </a:prstGeom>
        </p:spPr>
      </p:pic>
      <p:sp>
        <p:nvSpPr>
          <p:cNvPr id="4" name="Retângulo 3"/>
          <p:cNvSpPr/>
          <p:nvPr/>
        </p:nvSpPr>
        <p:spPr>
          <a:xfrm>
            <a:off x="2019119" y="5934670"/>
            <a:ext cx="8441796" cy="923330"/>
          </a:xfrm>
          <a:prstGeom prst="rect">
            <a:avLst/>
          </a:prstGeom>
        </p:spPr>
        <p:txBody>
          <a:bodyPr wrap="square">
            <a:spAutoFit/>
          </a:bodyPr>
          <a:lstStyle/>
          <a:p>
            <a:pPr indent="540385" algn="just">
              <a:spcAft>
                <a:spcPts val="800"/>
              </a:spcAft>
            </a:pPr>
            <a:r>
              <a:rPr lang="pt-BR" dirty="0" smtClean="0">
                <a:latin typeface="Arial" panose="020B0604020202020204" pitchFamily="34" charset="0"/>
                <a:ea typeface="Calibri" panose="020F0502020204030204" pitchFamily="34" charset="0"/>
                <a:cs typeface="Times New Roman" panose="02020603050405020304" pitchFamily="18" charset="0"/>
              </a:rPr>
              <a:t>Proporção </a:t>
            </a:r>
            <a:r>
              <a:rPr lang="pt-BR" dirty="0">
                <a:latin typeface="Arial" panose="020B0604020202020204" pitchFamily="34" charset="0"/>
                <a:ea typeface="Calibri" panose="020F0502020204030204" pitchFamily="34" charset="0"/>
                <a:cs typeface="Times New Roman" panose="02020603050405020304" pitchFamily="18" charset="0"/>
              </a:rPr>
              <a:t>de hipertensos com orientação nutricional sobre alimentação saudável. UBS </a:t>
            </a:r>
            <a:r>
              <a:rPr lang="pt-BR" dirty="0" smtClean="0">
                <a:latin typeface="Arial" panose="020B0604020202020204" pitchFamily="34" charset="0"/>
                <a:ea typeface="Calibri" panose="020F0502020204030204" pitchFamily="34" charset="0"/>
                <a:cs typeface="Times New Roman" panose="02020603050405020304" pitchFamily="18" charset="0"/>
              </a:rPr>
              <a:t>Zona Sul </a:t>
            </a:r>
            <a:r>
              <a:rPr lang="pt-BR" dirty="0">
                <a:latin typeface="Arial" panose="020B0604020202020204" pitchFamily="34" charset="0"/>
                <a:ea typeface="Calibri" panose="020F0502020204030204" pitchFamily="34" charset="0"/>
                <a:cs typeface="Times New Roman" panose="02020603050405020304" pitchFamily="18" charset="0"/>
              </a:rPr>
              <a:t>/ </a:t>
            </a:r>
            <a:r>
              <a:rPr lang="pt-BR" dirty="0" smtClean="0">
                <a:latin typeface="Arial" panose="020B0604020202020204" pitchFamily="34" charset="0"/>
                <a:ea typeface="Calibri" panose="020F0502020204030204" pitchFamily="34" charset="0"/>
                <a:cs typeface="Times New Roman" panose="02020603050405020304" pitchFamily="18" charset="0"/>
              </a:rPr>
              <a:t>Pinheiro Machado </a:t>
            </a:r>
            <a:r>
              <a:rPr lang="pt-BR" dirty="0">
                <a:latin typeface="Arial" panose="020B0604020202020204" pitchFamily="34" charset="0"/>
                <a:ea typeface="Calibri" panose="020F0502020204030204" pitchFamily="34" charset="0"/>
                <a:cs typeface="Times New Roman" panose="02020603050405020304" pitchFamily="18" charset="0"/>
              </a:rPr>
              <a:t>– RS </a:t>
            </a:r>
            <a:r>
              <a:rPr lang="pt-BR" dirty="0" smtClean="0">
                <a:latin typeface="Arial" panose="020B0604020202020204" pitchFamily="34" charset="0"/>
                <a:ea typeface="Calibri" panose="020F0502020204030204" pitchFamily="34" charset="0"/>
                <a:cs typeface="Times New Roman" panose="02020603050405020304" pitchFamily="18" charset="0"/>
              </a:rPr>
              <a:t>2015. </a:t>
            </a:r>
            <a:r>
              <a:rPr lang="pt-BR" dirty="0">
                <a:latin typeface="Arial" panose="020B0604020202020204" pitchFamily="34" charset="0"/>
                <a:ea typeface="Calibri" panose="020F0502020204030204" pitchFamily="34" charset="0"/>
                <a:cs typeface="Times New Roman" panose="02020603050405020304" pitchFamily="18" charset="0"/>
              </a:rPr>
              <a:t>Fonte de dados; Planilha de coleta de dados-UPEL</a:t>
            </a:r>
            <a:endParaRPr lang="pt-BR"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Imagem 7" descr="esf.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94988" y="5773738"/>
            <a:ext cx="1497012" cy="108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p:cNvPicPr>
            <a:picLocks noChangeAspect="1"/>
          </p:cNvPicPr>
          <p:nvPr/>
        </p:nvPicPr>
        <p:blipFill>
          <a:blip r:embed="rId4" cstate="print"/>
          <a:stretch>
            <a:fillRect/>
          </a:stretch>
        </p:blipFill>
        <p:spPr>
          <a:xfrm>
            <a:off x="6619179" y="1696963"/>
            <a:ext cx="4651651" cy="2603218"/>
          </a:xfrm>
          <a:prstGeom prst="rect">
            <a:avLst/>
          </a:prstGeom>
        </p:spPr>
      </p:pic>
      <p:sp>
        <p:nvSpPr>
          <p:cNvPr id="7" name="CuadroTexto 6"/>
          <p:cNvSpPr txBox="1"/>
          <p:nvPr/>
        </p:nvSpPr>
        <p:spPr>
          <a:xfrm>
            <a:off x="7906899" y="4525348"/>
            <a:ext cx="2076209" cy="1615827"/>
          </a:xfrm>
          <a:prstGeom prst="rect">
            <a:avLst/>
          </a:prstGeom>
          <a:noFill/>
        </p:spPr>
        <p:txBody>
          <a:bodyPr wrap="none" rtlCol="0">
            <a:spAutoFit/>
          </a:bodyPr>
          <a:lstStyle/>
          <a:p>
            <a:pPr>
              <a:lnSpc>
                <a:spcPct val="150000"/>
              </a:lnSpc>
            </a:pPr>
            <a:r>
              <a:rPr lang="pt-BR" dirty="0"/>
              <a:t>1º mês: 138 (97,9%)</a:t>
            </a:r>
          </a:p>
          <a:p>
            <a:pPr>
              <a:lnSpc>
                <a:spcPct val="150000"/>
              </a:lnSpc>
            </a:pPr>
            <a:r>
              <a:rPr lang="pt-BR" dirty="0"/>
              <a:t>2º mês 200(91,7%)</a:t>
            </a:r>
          </a:p>
          <a:p>
            <a:pPr>
              <a:lnSpc>
                <a:spcPct val="150000"/>
              </a:lnSpc>
            </a:pPr>
            <a:r>
              <a:rPr lang="pt-BR" dirty="0"/>
              <a:t>3º mês: 304 (86,6%)</a:t>
            </a:r>
          </a:p>
          <a:p>
            <a:endParaRPr lang="pt-BR" dirty="0"/>
          </a:p>
        </p:txBody>
      </p:sp>
    </p:spTree>
    <p:extLst>
      <p:ext uri="{BB962C8B-B14F-4D97-AF65-F5344CB8AC3E}">
        <p14:creationId xmlns:p14="http://schemas.microsoft.com/office/powerpoint/2010/main" val="22468675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6941030" y="1537687"/>
            <a:ext cx="4952155" cy="1421928"/>
          </a:xfrm>
          <a:prstGeom prst="rect">
            <a:avLst/>
          </a:prstGeom>
        </p:spPr>
        <p:txBody>
          <a:bodyPr wrap="square">
            <a:spAutoFit/>
          </a:bodyPr>
          <a:lstStyle/>
          <a:p>
            <a:pPr algn="just"/>
            <a:r>
              <a:rPr lang="pt-BR" sz="2880" b="1" dirty="0"/>
              <a:t>Meta 2:</a:t>
            </a:r>
            <a:r>
              <a:rPr lang="pt-BR" sz="2880" dirty="0"/>
              <a:t> Garantir orientação nutricional sobre alimentação saudável a 100% dos diabéticos.</a:t>
            </a:r>
          </a:p>
        </p:txBody>
      </p:sp>
      <p:pic>
        <p:nvPicPr>
          <p:cNvPr id="6" name="Image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85489"/>
            <a:ext cx="1785046" cy="872511"/>
          </a:xfrm>
          <a:prstGeom prst="rect">
            <a:avLst/>
          </a:prstGeom>
        </p:spPr>
      </p:pic>
      <p:sp>
        <p:nvSpPr>
          <p:cNvPr id="8" name="Retângulo 7"/>
          <p:cNvSpPr/>
          <p:nvPr/>
        </p:nvSpPr>
        <p:spPr>
          <a:xfrm>
            <a:off x="2028964" y="5854204"/>
            <a:ext cx="8422105" cy="923330"/>
          </a:xfrm>
          <a:prstGeom prst="rect">
            <a:avLst/>
          </a:prstGeom>
        </p:spPr>
        <p:txBody>
          <a:bodyPr wrap="square">
            <a:spAutoFit/>
          </a:bodyPr>
          <a:lstStyle/>
          <a:p>
            <a:pPr indent="540385" algn="just">
              <a:spcAft>
                <a:spcPts val="800"/>
              </a:spcAft>
            </a:pPr>
            <a:r>
              <a:rPr lang="pt-BR" dirty="0" smtClean="0">
                <a:latin typeface="Arial" panose="020B0604020202020204" pitchFamily="34" charset="0"/>
                <a:ea typeface="Calibri" panose="020F0502020204030204" pitchFamily="34" charset="0"/>
                <a:cs typeface="Times New Roman" panose="02020603050405020304" pitchFamily="18" charset="0"/>
              </a:rPr>
              <a:t>Proporção </a:t>
            </a:r>
            <a:r>
              <a:rPr lang="pt-BR" dirty="0">
                <a:latin typeface="Arial" panose="020B0604020202020204" pitchFamily="34" charset="0"/>
                <a:ea typeface="Calibri" panose="020F0502020204030204" pitchFamily="34" charset="0"/>
                <a:cs typeface="Times New Roman" panose="02020603050405020304" pitchFamily="18" charset="0"/>
              </a:rPr>
              <a:t>de diabéticos com orientação nutricional sobre alimentação saudável. UBS </a:t>
            </a:r>
            <a:r>
              <a:rPr lang="pt-BR" dirty="0" smtClean="0">
                <a:latin typeface="Arial" panose="020B0604020202020204" pitchFamily="34" charset="0"/>
                <a:ea typeface="Calibri" panose="020F0502020204030204" pitchFamily="34" charset="0"/>
                <a:cs typeface="Times New Roman" panose="02020603050405020304" pitchFamily="18" charset="0"/>
              </a:rPr>
              <a:t>Zona Sul </a:t>
            </a:r>
            <a:r>
              <a:rPr lang="pt-BR" dirty="0">
                <a:latin typeface="Arial" panose="020B0604020202020204" pitchFamily="34" charset="0"/>
                <a:ea typeface="Calibri" panose="020F0502020204030204" pitchFamily="34" charset="0"/>
                <a:cs typeface="Times New Roman" panose="02020603050405020304" pitchFamily="18" charset="0"/>
              </a:rPr>
              <a:t>/ </a:t>
            </a:r>
            <a:r>
              <a:rPr lang="pt-BR" dirty="0" smtClean="0">
                <a:latin typeface="Arial" panose="020B0604020202020204" pitchFamily="34" charset="0"/>
                <a:ea typeface="Calibri" panose="020F0502020204030204" pitchFamily="34" charset="0"/>
                <a:cs typeface="Times New Roman" panose="02020603050405020304" pitchFamily="18" charset="0"/>
              </a:rPr>
              <a:t>Pinheiro Machado </a:t>
            </a:r>
            <a:r>
              <a:rPr lang="pt-BR" dirty="0">
                <a:latin typeface="Arial" panose="020B0604020202020204" pitchFamily="34" charset="0"/>
                <a:ea typeface="Calibri" panose="020F0502020204030204" pitchFamily="34" charset="0"/>
                <a:cs typeface="Times New Roman" panose="02020603050405020304" pitchFamily="18" charset="0"/>
              </a:rPr>
              <a:t>– RS </a:t>
            </a:r>
            <a:r>
              <a:rPr lang="pt-BR" dirty="0" smtClean="0">
                <a:latin typeface="Arial" panose="020B0604020202020204" pitchFamily="34" charset="0"/>
                <a:ea typeface="Calibri" panose="020F0502020204030204" pitchFamily="34" charset="0"/>
                <a:cs typeface="Times New Roman" panose="02020603050405020304" pitchFamily="18" charset="0"/>
              </a:rPr>
              <a:t>2015. </a:t>
            </a:r>
            <a:r>
              <a:rPr lang="pt-BR" dirty="0">
                <a:latin typeface="Arial" panose="020B0604020202020204" pitchFamily="34" charset="0"/>
                <a:ea typeface="Calibri" panose="020F0502020204030204" pitchFamily="34" charset="0"/>
                <a:cs typeface="Times New Roman" panose="02020603050405020304" pitchFamily="18" charset="0"/>
              </a:rPr>
              <a:t>Fonte de dados; Planilha de coleta de dados-UPEL</a:t>
            </a:r>
            <a:endParaRPr lang="pt-BR"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Imagem 8" descr="esf.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94988" y="5773738"/>
            <a:ext cx="1497012" cy="108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n 1"/>
          <p:cNvPicPr>
            <a:picLocks noChangeAspect="1"/>
          </p:cNvPicPr>
          <p:nvPr/>
        </p:nvPicPr>
        <p:blipFill>
          <a:blip r:embed="rId4" cstate="print"/>
          <a:stretch>
            <a:fillRect/>
          </a:stretch>
        </p:blipFill>
        <p:spPr>
          <a:xfrm>
            <a:off x="1300635" y="1268984"/>
            <a:ext cx="4584589" cy="2615411"/>
          </a:xfrm>
          <a:prstGeom prst="rect">
            <a:avLst/>
          </a:prstGeom>
        </p:spPr>
      </p:pic>
      <p:sp>
        <p:nvSpPr>
          <p:cNvPr id="4" name="CuadroTexto 3"/>
          <p:cNvSpPr txBox="1"/>
          <p:nvPr/>
        </p:nvSpPr>
        <p:spPr>
          <a:xfrm>
            <a:off x="2827176" y="4180114"/>
            <a:ext cx="1959191" cy="1615827"/>
          </a:xfrm>
          <a:prstGeom prst="rect">
            <a:avLst/>
          </a:prstGeom>
          <a:noFill/>
        </p:spPr>
        <p:txBody>
          <a:bodyPr wrap="none" rtlCol="0">
            <a:spAutoFit/>
          </a:bodyPr>
          <a:lstStyle/>
          <a:p>
            <a:pPr lvl="0">
              <a:lnSpc>
                <a:spcPct val="150000"/>
              </a:lnSpc>
            </a:pPr>
            <a:r>
              <a:rPr lang="pt-BR" dirty="0">
                <a:solidFill>
                  <a:prstClr val="black"/>
                </a:solidFill>
              </a:rPr>
              <a:t>1º mês: 27 (96,4%)</a:t>
            </a:r>
          </a:p>
          <a:p>
            <a:pPr lvl="0">
              <a:lnSpc>
                <a:spcPct val="150000"/>
              </a:lnSpc>
            </a:pPr>
            <a:r>
              <a:rPr lang="pt-BR" dirty="0">
                <a:solidFill>
                  <a:prstClr val="black"/>
                </a:solidFill>
              </a:rPr>
              <a:t>2º mês 34 (91,9%)</a:t>
            </a:r>
          </a:p>
          <a:p>
            <a:pPr lvl="0">
              <a:lnSpc>
                <a:spcPct val="150000"/>
              </a:lnSpc>
            </a:pPr>
            <a:r>
              <a:rPr lang="pt-BR" dirty="0">
                <a:solidFill>
                  <a:prstClr val="black"/>
                </a:solidFill>
              </a:rPr>
              <a:t>3º mês: 63 (87,5%)</a:t>
            </a:r>
          </a:p>
          <a:p>
            <a:endParaRPr lang="pt-BR" dirty="0"/>
          </a:p>
        </p:txBody>
      </p:sp>
    </p:spTree>
    <p:extLst>
      <p:ext uri="{BB962C8B-B14F-4D97-AF65-F5344CB8AC3E}">
        <p14:creationId xmlns:p14="http://schemas.microsoft.com/office/powerpoint/2010/main" val="6599074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892523" y="1250646"/>
            <a:ext cx="4570613" cy="1865126"/>
          </a:xfrm>
          <a:prstGeom prst="rect">
            <a:avLst/>
          </a:prstGeom>
        </p:spPr>
        <p:txBody>
          <a:bodyPr wrap="square">
            <a:spAutoFit/>
          </a:bodyPr>
          <a:lstStyle/>
          <a:p>
            <a:pPr algn="just"/>
            <a:r>
              <a:rPr lang="pt-BR" sz="2880" b="1" dirty="0"/>
              <a:t>Meta 3:</a:t>
            </a:r>
            <a:r>
              <a:rPr lang="pt-BR" sz="2880" dirty="0"/>
              <a:t> Garantir orientação em relação à prática regular de atividade física a 100% dos pacientes hipertensos.</a:t>
            </a:r>
          </a:p>
        </p:txBody>
      </p:sp>
      <p:pic>
        <p:nvPicPr>
          <p:cNvPr id="7" name="Image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85489"/>
            <a:ext cx="1785046" cy="872511"/>
          </a:xfrm>
          <a:prstGeom prst="rect">
            <a:avLst/>
          </a:prstGeom>
        </p:spPr>
      </p:pic>
      <p:sp>
        <p:nvSpPr>
          <p:cNvPr id="3" name="Retângulo 2"/>
          <p:cNvSpPr/>
          <p:nvPr/>
        </p:nvSpPr>
        <p:spPr>
          <a:xfrm>
            <a:off x="2199592" y="5934670"/>
            <a:ext cx="8080849" cy="923330"/>
          </a:xfrm>
          <a:prstGeom prst="rect">
            <a:avLst/>
          </a:prstGeom>
        </p:spPr>
        <p:txBody>
          <a:bodyPr wrap="square">
            <a:spAutoFit/>
          </a:bodyPr>
          <a:lstStyle/>
          <a:p>
            <a:pPr indent="450215" algn="just">
              <a:spcAft>
                <a:spcPts val="800"/>
              </a:spcAft>
            </a:pPr>
            <a:r>
              <a:rPr lang="pt-BR" dirty="0" smtClean="0">
                <a:latin typeface="Arial" panose="020B0604020202020204" pitchFamily="34" charset="0"/>
                <a:ea typeface="Calibri" panose="020F0502020204030204" pitchFamily="34" charset="0"/>
                <a:cs typeface="Times New Roman" panose="02020603050405020304" pitchFamily="18" charset="0"/>
              </a:rPr>
              <a:t>Proporção </a:t>
            </a:r>
            <a:r>
              <a:rPr lang="pt-BR" dirty="0">
                <a:latin typeface="Arial" panose="020B0604020202020204" pitchFamily="34" charset="0"/>
                <a:ea typeface="Calibri" panose="020F0502020204030204" pitchFamily="34" charset="0"/>
                <a:cs typeface="Times New Roman" panose="02020603050405020304" pitchFamily="18" charset="0"/>
              </a:rPr>
              <a:t>de hipertensos com orientação sobre a prática de atividade física regular. UBS </a:t>
            </a:r>
            <a:r>
              <a:rPr lang="pt-BR" dirty="0" smtClean="0">
                <a:latin typeface="Arial" panose="020B0604020202020204" pitchFamily="34" charset="0"/>
                <a:ea typeface="Calibri" panose="020F0502020204030204" pitchFamily="34" charset="0"/>
                <a:cs typeface="Times New Roman" panose="02020603050405020304" pitchFamily="18" charset="0"/>
              </a:rPr>
              <a:t>Zona Sul </a:t>
            </a:r>
            <a:r>
              <a:rPr lang="pt-BR" dirty="0">
                <a:latin typeface="Arial" panose="020B0604020202020204" pitchFamily="34" charset="0"/>
                <a:ea typeface="Calibri" panose="020F0502020204030204" pitchFamily="34" charset="0"/>
                <a:cs typeface="Times New Roman" panose="02020603050405020304" pitchFamily="18" charset="0"/>
              </a:rPr>
              <a:t>/ </a:t>
            </a:r>
            <a:r>
              <a:rPr lang="pt-BR" dirty="0" smtClean="0">
                <a:latin typeface="Arial" panose="020B0604020202020204" pitchFamily="34" charset="0"/>
                <a:ea typeface="Calibri" panose="020F0502020204030204" pitchFamily="34" charset="0"/>
                <a:cs typeface="Times New Roman" panose="02020603050405020304" pitchFamily="18" charset="0"/>
              </a:rPr>
              <a:t>Pinheiro Machado </a:t>
            </a:r>
            <a:r>
              <a:rPr lang="pt-BR" dirty="0">
                <a:latin typeface="Arial" panose="020B0604020202020204" pitchFamily="34" charset="0"/>
                <a:ea typeface="Calibri" panose="020F0502020204030204" pitchFamily="34" charset="0"/>
                <a:cs typeface="Times New Roman" panose="02020603050405020304" pitchFamily="18" charset="0"/>
              </a:rPr>
              <a:t>– RS </a:t>
            </a:r>
            <a:r>
              <a:rPr lang="pt-BR" dirty="0" smtClean="0">
                <a:latin typeface="Arial" panose="020B0604020202020204" pitchFamily="34" charset="0"/>
                <a:ea typeface="Calibri" panose="020F0502020204030204" pitchFamily="34" charset="0"/>
                <a:cs typeface="Times New Roman" panose="02020603050405020304" pitchFamily="18" charset="0"/>
              </a:rPr>
              <a:t>2015. </a:t>
            </a:r>
            <a:r>
              <a:rPr lang="pt-BR" dirty="0">
                <a:latin typeface="Arial" panose="020B0604020202020204" pitchFamily="34" charset="0"/>
                <a:ea typeface="Calibri" panose="020F0502020204030204" pitchFamily="34" charset="0"/>
                <a:cs typeface="Times New Roman" panose="02020603050405020304" pitchFamily="18" charset="0"/>
              </a:rPr>
              <a:t>Fonte de dados; Planilha de coleta de dados-UPEL</a:t>
            </a:r>
            <a:endParaRPr lang="pt-BR"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Imagem 8" descr="esf.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94988" y="5773738"/>
            <a:ext cx="1497012" cy="108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n 3"/>
          <p:cNvPicPr>
            <a:picLocks noChangeAspect="1"/>
          </p:cNvPicPr>
          <p:nvPr/>
        </p:nvPicPr>
        <p:blipFill>
          <a:blip r:embed="rId4" cstate="print"/>
          <a:stretch>
            <a:fillRect/>
          </a:stretch>
        </p:blipFill>
        <p:spPr>
          <a:xfrm>
            <a:off x="6442971" y="1250646"/>
            <a:ext cx="4572396" cy="2566638"/>
          </a:xfrm>
          <a:prstGeom prst="rect">
            <a:avLst/>
          </a:prstGeom>
        </p:spPr>
      </p:pic>
      <p:sp>
        <p:nvSpPr>
          <p:cNvPr id="5" name="CuadroTexto 4"/>
          <p:cNvSpPr txBox="1"/>
          <p:nvPr/>
        </p:nvSpPr>
        <p:spPr>
          <a:xfrm>
            <a:off x="7567127" y="4161453"/>
            <a:ext cx="2076209" cy="1615827"/>
          </a:xfrm>
          <a:prstGeom prst="rect">
            <a:avLst/>
          </a:prstGeom>
          <a:noFill/>
        </p:spPr>
        <p:txBody>
          <a:bodyPr wrap="none" rtlCol="0">
            <a:spAutoFit/>
          </a:bodyPr>
          <a:lstStyle/>
          <a:p>
            <a:pPr>
              <a:lnSpc>
                <a:spcPct val="150000"/>
              </a:lnSpc>
            </a:pPr>
            <a:r>
              <a:rPr lang="pt-BR" dirty="0"/>
              <a:t>1º mês: 138 (97,9%)</a:t>
            </a:r>
          </a:p>
          <a:p>
            <a:pPr>
              <a:lnSpc>
                <a:spcPct val="150000"/>
              </a:lnSpc>
            </a:pPr>
            <a:r>
              <a:rPr lang="pt-BR" dirty="0"/>
              <a:t>2º mês 200(91,7%)</a:t>
            </a:r>
          </a:p>
          <a:p>
            <a:pPr>
              <a:lnSpc>
                <a:spcPct val="150000"/>
              </a:lnSpc>
            </a:pPr>
            <a:r>
              <a:rPr lang="pt-BR" dirty="0"/>
              <a:t>3º mês: 304 (86,6%)</a:t>
            </a:r>
          </a:p>
          <a:p>
            <a:endParaRPr lang="pt-BR" dirty="0"/>
          </a:p>
        </p:txBody>
      </p:sp>
    </p:spTree>
    <p:extLst>
      <p:ext uri="{BB962C8B-B14F-4D97-AF65-F5344CB8AC3E}">
        <p14:creationId xmlns:p14="http://schemas.microsoft.com/office/powerpoint/2010/main" val="14342644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7108166" y="1896119"/>
            <a:ext cx="4399472" cy="1865126"/>
          </a:xfrm>
          <a:prstGeom prst="rect">
            <a:avLst/>
          </a:prstGeom>
        </p:spPr>
        <p:txBody>
          <a:bodyPr wrap="square">
            <a:spAutoFit/>
          </a:bodyPr>
          <a:lstStyle/>
          <a:p>
            <a:pPr algn="just"/>
            <a:r>
              <a:rPr lang="pt-BR" sz="2880" b="1" dirty="0"/>
              <a:t>Meta 4:</a:t>
            </a:r>
            <a:r>
              <a:rPr lang="pt-BR" sz="2880" dirty="0"/>
              <a:t> Garantir orientação em relação à prática regular de atividade física a 100% dos pacientes diabéticos.</a:t>
            </a:r>
          </a:p>
        </p:txBody>
      </p:sp>
      <p:pic>
        <p:nvPicPr>
          <p:cNvPr id="7" name="Image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85489"/>
            <a:ext cx="1785046" cy="872511"/>
          </a:xfrm>
          <a:prstGeom prst="rect">
            <a:avLst/>
          </a:prstGeom>
        </p:spPr>
      </p:pic>
      <p:sp>
        <p:nvSpPr>
          <p:cNvPr id="3" name="Retângulo 2"/>
          <p:cNvSpPr/>
          <p:nvPr/>
        </p:nvSpPr>
        <p:spPr>
          <a:xfrm>
            <a:off x="2221470" y="5857503"/>
            <a:ext cx="8037094" cy="923330"/>
          </a:xfrm>
          <a:prstGeom prst="rect">
            <a:avLst/>
          </a:prstGeom>
        </p:spPr>
        <p:txBody>
          <a:bodyPr wrap="square">
            <a:spAutoFit/>
          </a:bodyPr>
          <a:lstStyle/>
          <a:p>
            <a:pPr indent="450215" algn="just">
              <a:spcAft>
                <a:spcPts val="800"/>
              </a:spcAft>
            </a:pPr>
            <a:r>
              <a:rPr lang="pt-BR" dirty="0" smtClean="0">
                <a:latin typeface="Arial" panose="020B0604020202020204" pitchFamily="34" charset="0"/>
                <a:ea typeface="Calibri" panose="020F0502020204030204" pitchFamily="34" charset="0"/>
                <a:cs typeface="Times New Roman" panose="02020603050405020304" pitchFamily="18" charset="0"/>
              </a:rPr>
              <a:t>Proporção </a:t>
            </a:r>
            <a:r>
              <a:rPr lang="pt-BR" dirty="0">
                <a:latin typeface="Arial" panose="020B0604020202020204" pitchFamily="34" charset="0"/>
                <a:ea typeface="Calibri" panose="020F0502020204030204" pitchFamily="34" charset="0"/>
                <a:cs typeface="Times New Roman" panose="02020603050405020304" pitchFamily="18" charset="0"/>
              </a:rPr>
              <a:t>de diabéticos que receberam orientação sobre a prática de atividade física regular. UBS </a:t>
            </a:r>
            <a:r>
              <a:rPr lang="pt-BR" dirty="0" smtClean="0">
                <a:latin typeface="Arial" panose="020B0604020202020204" pitchFamily="34" charset="0"/>
                <a:ea typeface="Calibri" panose="020F0502020204030204" pitchFamily="34" charset="0"/>
                <a:cs typeface="Times New Roman" panose="02020603050405020304" pitchFamily="18" charset="0"/>
              </a:rPr>
              <a:t>Zona Sul </a:t>
            </a:r>
            <a:r>
              <a:rPr lang="pt-BR" dirty="0">
                <a:latin typeface="Arial" panose="020B0604020202020204" pitchFamily="34" charset="0"/>
                <a:ea typeface="Calibri" panose="020F0502020204030204" pitchFamily="34" charset="0"/>
                <a:cs typeface="Times New Roman" panose="02020603050405020304" pitchFamily="18" charset="0"/>
              </a:rPr>
              <a:t>/ </a:t>
            </a:r>
            <a:r>
              <a:rPr lang="pt-BR" dirty="0" smtClean="0">
                <a:latin typeface="Arial" panose="020B0604020202020204" pitchFamily="34" charset="0"/>
                <a:ea typeface="Calibri" panose="020F0502020204030204" pitchFamily="34" charset="0"/>
                <a:cs typeface="Times New Roman" panose="02020603050405020304" pitchFamily="18" charset="0"/>
              </a:rPr>
              <a:t>Pinheiro Machado </a:t>
            </a:r>
            <a:r>
              <a:rPr lang="pt-BR" dirty="0">
                <a:latin typeface="Arial" panose="020B0604020202020204" pitchFamily="34" charset="0"/>
                <a:ea typeface="Calibri" panose="020F0502020204030204" pitchFamily="34" charset="0"/>
                <a:cs typeface="Times New Roman" panose="02020603050405020304" pitchFamily="18" charset="0"/>
              </a:rPr>
              <a:t>– RS </a:t>
            </a:r>
            <a:r>
              <a:rPr lang="pt-BR" dirty="0" smtClean="0">
                <a:latin typeface="Arial" panose="020B0604020202020204" pitchFamily="34" charset="0"/>
                <a:ea typeface="Calibri" panose="020F0502020204030204" pitchFamily="34" charset="0"/>
                <a:cs typeface="Times New Roman" panose="02020603050405020304" pitchFamily="18" charset="0"/>
              </a:rPr>
              <a:t>2015. </a:t>
            </a:r>
            <a:r>
              <a:rPr lang="pt-BR" dirty="0">
                <a:latin typeface="Arial" panose="020B0604020202020204" pitchFamily="34" charset="0"/>
                <a:ea typeface="Calibri" panose="020F0502020204030204" pitchFamily="34" charset="0"/>
                <a:cs typeface="Times New Roman" panose="02020603050405020304" pitchFamily="18" charset="0"/>
              </a:rPr>
              <a:t>Fonte de dados; Planilha de coleta de dados-UPEL</a:t>
            </a:r>
            <a:endParaRPr lang="pt-BR"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Imagem 7" descr="esf.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94988" y="5773738"/>
            <a:ext cx="1497012" cy="108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n 3"/>
          <p:cNvPicPr>
            <a:picLocks noChangeAspect="1"/>
          </p:cNvPicPr>
          <p:nvPr/>
        </p:nvPicPr>
        <p:blipFill>
          <a:blip r:embed="rId4" cstate="print"/>
          <a:stretch>
            <a:fillRect/>
          </a:stretch>
        </p:blipFill>
        <p:spPr>
          <a:xfrm>
            <a:off x="1692007" y="1168620"/>
            <a:ext cx="4548010" cy="2566638"/>
          </a:xfrm>
          <a:prstGeom prst="rect">
            <a:avLst/>
          </a:prstGeom>
        </p:spPr>
      </p:pic>
      <p:sp>
        <p:nvSpPr>
          <p:cNvPr id="5" name="CuadroTexto 4"/>
          <p:cNvSpPr txBox="1"/>
          <p:nvPr/>
        </p:nvSpPr>
        <p:spPr>
          <a:xfrm>
            <a:off x="2901820" y="4058816"/>
            <a:ext cx="1959191" cy="1615827"/>
          </a:xfrm>
          <a:prstGeom prst="rect">
            <a:avLst/>
          </a:prstGeom>
          <a:noFill/>
        </p:spPr>
        <p:txBody>
          <a:bodyPr wrap="none" rtlCol="0">
            <a:spAutoFit/>
          </a:bodyPr>
          <a:lstStyle/>
          <a:p>
            <a:pPr>
              <a:lnSpc>
                <a:spcPct val="150000"/>
              </a:lnSpc>
            </a:pPr>
            <a:r>
              <a:rPr lang="pt-BR" dirty="0"/>
              <a:t>1º mês: 27 (96,4%)</a:t>
            </a:r>
          </a:p>
          <a:p>
            <a:pPr>
              <a:lnSpc>
                <a:spcPct val="150000"/>
              </a:lnSpc>
            </a:pPr>
            <a:r>
              <a:rPr lang="pt-BR" dirty="0"/>
              <a:t>2º mês 34 (91,9%)</a:t>
            </a:r>
          </a:p>
          <a:p>
            <a:pPr>
              <a:lnSpc>
                <a:spcPct val="150000"/>
              </a:lnSpc>
            </a:pPr>
            <a:r>
              <a:rPr lang="pt-BR" dirty="0"/>
              <a:t>3º mês: 63 (87,5%)</a:t>
            </a:r>
          </a:p>
          <a:p>
            <a:endParaRPr lang="pt-BR" dirty="0"/>
          </a:p>
        </p:txBody>
      </p:sp>
    </p:spTree>
    <p:extLst>
      <p:ext uri="{BB962C8B-B14F-4D97-AF65-F5344CB8AC3E}">
        <p14:creationId xmlns:p14="http://schemas.microsoft.com/office/powerpoint/2010/main" val="22016136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911423" y="1960037"/>
            <a:ext cx="5446245" cy="1421928"/>
          </a:xfrm>
          <a:prstGeom prst="rect">
            <a:avLst/>
          </a:prstGeom>
        </p:spPr>
        <p:txBody>
          <a:bodyPr wrap="square">
            <a:spAutoFit/>
          </a:bodyPr>
          <a:lstStyle/>
          <a:p>
            <a:pPr algn="just"/>
            <a:r>
              <a:rPr lang="pt-BR" sz="2880" b="1" dirty="0"/>
              <a:t>Meta 5:</a:t>
            </a:r>
            <a:r>
              <a:rPr lang="pt-BR" sz="2880" dirty="0"/>
              <a:t> Garantir orientação sobre os riscos do tabagismo a 100% dos pacientes hipertensos.</a:t>
            </a:r>
          </a:p>
        </p:txBody>
      </p:sp>
      <p:pic>
        <p:nvPicPr>
          <p:cNvPr id="7" name="Image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85489"/>
            <a:ext cx="1785046" cy="872511"/>
          </a:xfrm>
          <a:prstGeom prst="rect">
            <a:avLst/>
          </a:prstGeom>
        </p:spPr>
      </p:pic>
      <p:sp>
        <p:nvSpPr>
          <p:cNvPr id="3" name="Retângulo 2"/>
          <p:cNvSpPr/>
          <p:nvPr/>
        </p:nvSpPr>
        <p:spPr>
          <a:xfrm>
            <a:off x="2161312" y="5825157"/>
            <a:ext cx="8157410" cy="981423"/>
          </a:xfrm>
          <a:prstGeom prst="rect">
            <a:avLst/>
          </a:prstGeom>
        </p:spPr>
        <p:txBody>
          <a:bodyPr wrap="square">
            <a:spAutoFit/>
          </a:bodyPr>
          <a:lstStyle/>
          <a:p>
            <a:pPr indent="540385" algn="just">
              <a:lnSpc>
                <a:spcPct val="107000"/>
              </a:lnSpc>
              <a:spcAft>
                <a:spcPts val="800"/>
              </a:spcAft>
            </a:pPr>
            <a:r>
              <a:rPr lang="pt-BR" dirty="0" smtClean="0">
                <a:latin typeface="Arial" panose="020B0604020202020204" pitchFamily="34" charset="0"/>
                <a:ea typeface="Calibri" panose="020F0502020204030204" pitchFamily="34" charset="0"/>
                <a:cs typeface="Times New Roman" panose="02020603050405020304" pitchFamily="18" charset="0"/>
              </a:rPr>
              <a:t>Proporção </a:t>
            </a:r>
            <a:r>
              <a:rPr lang="pt-BR" dirty="0">
                <a:latin typeface="Arial" panose="020B0604020202020204" pitchFamily="34" charset="0"/>
                <a:ea typeface="Calibri" panose="020F0502020204030204" pitchFamily="34" charset="0"/>
                <a:cs typeface="Times New Roman" panose="02020603050405020304" pitchFamily="18" charset="0"/>
              </a:rPr>
              <a:t>de hipertensos que receberam orientação sobre os riscos do tabagismo. UBS </a:t>
            </a:r>
            <a:r>
              <a:rPr lang="pt-BR" dirty="0" smtClean="0">
                <a:latin typeface="Arial" panose="020B0604020202020204" pitchFamily="34" charset="0"/>
                <a:ea typeface="Calibri" panose="020F0502020204030204" pitchFamily="34" charset="0"/>
                <a:cs typeface="Times New Roman" panose="02020603050405020304" pitchFamily="18" charset="0"/>
              </a:rPr>
              <a:t>Zona Sul </a:t>
            </a:r>
            <a:r>
              <a:rPr lang="pt-BR" dirty="0">
                <a:latin typeface="Arial" panose="020B0604020202020204" pitchFamily="34" charset="0"/>
                <a:ea typeface="Calibri" panose="020F0502020204030204" pitchFamily="34" charset="0"/>
                <a:cs typeface="Times New Roman" panose="02020603050405020304" pitchFamily="18" charset="0"/>
              </a:rPr>
              <a:t>/ </a:t>
            </a:r>
            <a:r>
              <a:rPr lang="pt-BR" dirty="0" smtClean="0">
                <a:latin typeface="Arial" panose="020B0604020202020204" pitchFamily="34" charset="0"/>
                <a:ea typeface="Calibri" panose="020F0502020204030204" pitchFamily="34" charset="0"/>
                <a:cs typeface="Times New Roman" panose="02020603050405020304" pitchFamily="18" charset="0"/>
              </a:rPr>
              <a:t>Pinheiro Machado </a:t>
            </a:r>
            <a:r>
              <a:rPr lang="pt-BR" dirty="0">
                <a:latin typeface="Arial" panose="020B0604020202020204" pitchFamily="34" charset="0"/>
                <a:ea typeface="Calibri" panose="020F0502020204030204" pitchFamily="34" charset="0"/>
                <a:cs typeface="Times New Roman" panose="02020603050405020304" pitchFamily="18" charset="0"/>
              </a:rPr>
              <a:t>– RS </a:t>
            </a:r>
            <a:r>
              <a:rPr lang="pt-BR" dirty="0" smtClean="0">
                <a:latin typeface="Arial" panose="020B0604020202020204" pitchFamily="34" charset="0"/>
                <a:ea typeface="Calibri" panose="020F0502020204030204" pitchFamily="34" charset="0"/>
                <a:cs typeface="Times New Roman" panose="02020603050405020304" pitchFamily="18" charset="0"/>
              </a:rPr>
              <a:t>2015. </a:t>
            </a:r>
            <a:r>
              <a:rPr lang="pt-BR" dirty="0">
                <a:latin typeface="Arial" panose="020B0604020202020204" pitchFamily="34" charset="0"/>
                <a:ea typeface="Calibri" panose="020F0502020204030204" pitchFamily="34" charset="0"/>
                <a:cs typeface="Times New Roman" panose="02020603050405020304" pitchFamily="18" charset="0"/>
              </a:rPr>
              <a:t>Fonte de dados; Planilha de coleta de dados-UPEL</a:t>
            </a:r>
            <a:endParaRPr lang="pt-BR"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Imagem 7" descr="esf.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94988" y="5773738"/>
            <a:ext cx="1497012" cy="108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n 3"/>
          <p:cNvPicPr>
            <a:picLocks noChangeAspect="1"/>
          </p:cNvPicPr>
          <p:nvPr/>
        </p:nvPicPr>
        <p:blipFill>
          <a:blip r:embed="rId4" cstate="print"/>
          <a:stretch>
            <a:fillRect/>
          </a:stretch>
        </p:blipFill>
        <p:spPr>
          <a:xfrm>
            <a:off x="6611751" y="1075884"/>
            <a:ext cx="4651651" cy="2615411"/>
          </a:xfrm>
          <a:prstGeom prst="rect">
            <a:avLst/>
          </a:prstGeom>
        </p:spPr>
      </p:pic>
      <p:sp>
        <p:nvSpPr>
          <p:cNvPr id="5" name="CuadroTexto 4"/>
          <p:cNvSpPr txBox="1"/>
          <p:nvPr/>
        </p:nvSpPr>
        <p:spPr>
          <a:xfrm>
            <a:off x="7763069" y="4357396"/>
            <a:ext cx="2076209" cy="1615827"/>
          </a:xfrm>
          <a:prstGeom prst="rect">
            <a:avLst/>
          </a:prstGeom>
          <a:noFill/>
        </p:spPr>
        <p:txBody>
          <a:bodyPr wrap="none" rtlCol="0">
            <a:spAutoFit/>
          </a:bodyPr>
          <a:lstStyle/>
          <a:p>
            <a:pPr>
              <a:lnSpc>
                <a:spcPct val="150000"/>
              </a:lnSpc>
            </a:pPr>
            <a:r>
              <a:rPr lang="pt-BR" dirty="0"/>
              <a:t>1º mês: </a:t>
            </a:r>
            <a:r>
              <a:rPr lang="pt-BR" dirty="0" smtClean="0"/>
              <a:t>138 (97,9%)</a:t>
            </a:r>
            <a:endParaRPr lang="pt-BR" dirty="0"/>
          </a:p>
          <a:p>
            <a:pPr>
              <a:lnSpc>
                <a:spcPct val="150000"/>
              </a:lnSpc>
            </a:pPr>
            <a:r>
              <a:rPr lang="pt-BR" dirty="0"/>
              <a:t>2º mês </a:t>
            </a:r>
            <a:r>
              <a:rPr lang="pt-BR" dirty="0" smtClean="0"/>
              <a:t>200(91,7%)</a:t>
            </a:r>
            <a:endParaRPr lang="pt-BR" dirty="0"/>
          </a:p>
          <a:p>
            <a:pPr>
              <a:lnSpc>
                <a:spcPct val="150000"/>
              </a:lnSpc>
            </a:pPr>
            <a:r>
              <a:rPr lang="pt-BR" dirty="0"/>
              <a:t>3º mês: </a:t>
            </a:r>
            <a:r>
              <a:rPr lang="pt-BR" dirty="0" smtClean="0"/>
              <a:t>304 (86,6%)</a:t>
            </a:r>
            <a:endParaRPr lang="pt-BR" dirty="0"/>
          </a:p>
          <a:p>
            <a:endParaRPr lang="pt-BR" dirty="0"/>
          </a:p>
        </p:txBody>
      </p:sp>
    </p:spTree>
    <p:extLst>
      <p:ext uri="{BB962C8B-B14F-4D97-AF65-F5344CB8AC3E}">
        <p14:creationId xmlns:p14="http://schemas.microsoft.com/office/powerpoint/2010/main" val="33931074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6873140" y="1212997"/>
            <a:ext cx="5046453" cy="1421928"/>
          </a:xfrm>
          <a:prstGeom prst="rect">
            <a:avLst/>
          </a:prstGeom>
        </p:spPr>
        <p:txBody>
          <a:bodyPr wrap="square">
            <a:spAutoFit/>
          </a:bodyPr>
          <a:lstStyle/>
          <a:p>
            <a:pPr algn="just"/>
            <a:r>
              <a:rPr lang="pt-BR" sz="2880" b="1" dirty="0"/>
              <a:t>Meta 6:</a:t>
            </a:r>
            <a:r>
              <a:rPr lang="pt-BR" sz="2880" dirty="0"/>
              <a:t> Garantir orientação sobre os riscos do tabagismo a 100% dos pacientes diabéticos.</a:t>
            </a:r>
          </a:p>
        </p:txBody>
      </p:sp>
      <p:pic>
        <p:nvPicPr>
          <p:cNvPr id="7" name="Image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85489"/>
            <a:ext cx="1785046" cy="872511"/>
          </a:xfrm>
          <a:prstGeom prst="rect">
            <a:avLst/>
          </a:prstGeom>
        </p:spPr>
      </p:pic>
      <p:sp>
        <p:nvSpPr>
          <p:cNvPr id="2" name="Retângulo 1"/>
          <p:cNvSpPr/>
          <p:nvPr/>
        </p:nvSpPr>
        <p:spPr>
          <a:xfrm>
            <a:off x="2151466" y="5854204"/>
            <a:ext cx="8177102" cy="923330"/>
          </a:xfrm>
          <a:prstGeom prst="rect">
            <a:avLst/>
          </a:prstGeom>
        </p:spPr>
        <p:txBody>
          <a:bodyPr wrap="square">
            <a:spAutoFit/>
          </a:bodyPr>
          <a:lstStyle/>
          <a:p>
            <a:pPr indent="450215" algn="just">
              <a:spcAft>
                <a:spcPts val="800"/>
              </a:spcAft>
            </a:pPr>
            <a:r>
              <a:rPr lang="pt-BR" dirty="0" smtClean="0">
                <a:latin typeface="Arial" panose="020B0604020202020204" pitchFamily="34" charset="0"/>
                <a:ea typeface="Calibri" panose="020F0502020204030204" pitchFamily="34" charset="0"/>
                <a:cs typeface="Times New Roman" panose="02020603050405020304" pitchFamily="18" charset="0"/>
              </a:rPr>
              <a:t>. </a:t>
            </a:r>
            <a:r>
              <a:rPr lang="pt-BR" dirty="0">
                <a:latin typeface="Arial" panose="020B0604020202020204" pitchFamily="34" charset="0"/>
                <a:ea typeface="Calibri" panose="020F0502020204030204" pitchFamily="34" charset="0"/>
                <a:cs typeface="Times New Roman" panose="02020603050405020304" pitchFamily="18" charset="0"/>
              </a:rPr>
              <a:t>Proporção de diabéticos que receberam orientação sobre os riscos do tabagismo. UBS </a:t>
            </a:r>
            <a:r>
              <a:rPr lang="pt-BR" dirty="0" smtClean="0">
                <a:latin typeface="Arial" panose="020B0604020202020204" pitchFamily="34" charset="0"/>
                <a:ea typeface="Calibri" panose="020F0502020204030204" pitchFamily="34" charset="0"/>
                <a:cs typeface="Times New Roman" panose="02020603050405020304" pitchFamily="18" charset="0"/>
              </a:rPr>
              <a:t>Zona Sul </a:t>
            </a:r>
            <a:r>
              <a:rPr lang="pt-BR" dirty="0">
                <a:latin typeface="Arial" panose="020B0604020202020204" pitchFamily="34" charset="0"/>
                <a:ea typeface="Calibri" panose="020F0502020204030204" pitchFamily="34" charset="0"/>
                <a:cs typeface="Times New Roman" panose="02020603050405020304" pitchFamily="18" charset="0"/>
              </a:rPr>
              <a:t>/ </a:t>
            </a:r>
            <a:r>
              <a:rPr lang="pt-BR" dirty="0" smtClean="0">
                <a:latin typeface="Arial" panose="020B0604020202020204" pitchFamily="34" charset="0"/>
                <a:ea typeface="Calibri" panose="020F0502020204030204" pitchFamily="34" charset="0"/>
                <a:cs typeface="Times New Roman" panose="02020603050405020304" pitchFamily="18" charset="0"/>
              </a:rPr>
              <a:t>Pinheiro Machado </a:t>
            </a:r>
            <a:r>
              <a:rPr lang="pt-BR" dirty="0">
                <a:latin typeface="Arial" panose="020B0604020202020204" pitchFamily="34" charset="0"/>
                <a:ea typeface="Calibri" panose="020F0502020204030204" pitchFamily="34" charset="0"/>
                <a:cs typeface="Times New Roman" panose="02020603050405020304" pitchFamily="18" charset="0"/>
              </a:rPr>
              <a:t>– RS </a:t>
            </a:r>
            <a:r>
              <a:rPr lang="pt-BR" dirty="0" smtClean="0">
                <a:latin typeface="Arial" panose="020B0604020202020204" pitchFamily="34" charset="0"/>
                <a:ea typeface="Calibri" panose="020F0502020204030204" pitchFamily="34" charset="0"/>
                <a:cs typeface="Times New Roman" panose="02020603050405020304" pitchFamily="18" charset="0"/>
              </a:rPr>
              <a:t>2015. </a:t>
            </a:r>
            <a:r>
              <a:rPr lang="pt-BR" dirty="0">
                <a:latin typeface="Arial" panose="020B0604020202020204" pitchFamily="34" charset="0"/>
                <a:ea typeface="Calibri" panose="020F0502020204030204" pitchFamily="34" charset="0"/>
                <a:cs typeface="Times New Roman" panose="02020603050405020304" pitchFamily="18" charset="0"/>
              </a:rPr>
              <a:t>Fonte de dados; Planilha de coleta de dados-UPEL</a:t>
            </a:r>
            <a:endParaRPr lang="pt-BR"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Imagem 7" descr="esf.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94988" y="5773738"/>
            <a:ext cx="1497012" cy="108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n 3"/>
          <p:cNvPicPr>
            <a:picLocks noChangeAspect="1"/>
          </p:cNvPicPr>
          <p:nvPr/>
        </p:nvPicPr>
        <p:blipFill>
          <a:blip r:embed="rId4" cstate="print"/>
          <a:stretch>
            <a:fillRect/>
          </a:stretch>
        </p:blipFill>
        <p:spPr>
          <a:xfrm>
            <a:off x="1279510" y="1212997"/>
            <a:ext cx="4584589" cy="2505673"/>
          </a:xfrm>
          <a:prstGeom prst="rect">
            <a:avLst/>
          </a:prstGeom>
        </p:spPr>
      </p:pic>
      <p:sp>
        <p:nvSpPr>
          <p:cNvPr id="5" name="CuadroTexto 4"/>
          <p:cNvSpPr txBox="1"/>
          <p:nvPr/>
        </p:nvSpPr>
        <p:spPr>
          <a:xfrm>
            <a:off x="2705878" y="4161453"/>
            <a:ext cx="1959191" cy="1295868"/>
          </a:xfrm>
          <a:prstGeom prst="rect">
            <a:avLst/>
          </a:prstGeom>
          <a:noFill/>
        </p:spPr>
        <p:txBody>
          <a:bodyPr wrap="none" rtlCol="0">
            <a:spAutoFit/>
          </a:bodyPr>
          <a:lstStyle/>
          <a:p>
            <a:pPr>
              <a:lnSpc>
                <a:spcPct val="150000"/>
              </a:lnSpc>
            </a:pPr>
            <a:r>
              <a:rPr lang="pt-BR" dirty="0"/>
              <a:t>1º mês: </a:t>
            </a:r>
            <a:r>
              <a:rPr lang="pt-BR" dirty="0" smtClean="0"/>
              <a:t>27 (96,4%)</a:t>
            </a:r>
            <a:endParaRPr lang="pt-BR" dirty="0"/>
          </a:p>
          <a:p>
            <a:pPr>
              <a:lnSpc>
                <a:spcPct val="150000"/>
              </a:lnSpc>
            </a:pPr>
            <a:r>
              <a:rPr lang="pt-BR" dirty="0"/>
              <a:t>2º mês </a:t>
            </a:r>
            <a:r>
              <a:rPr lang="pt-BR" dirty="0" smtClean="0"/>
              <a:t>34 (91,9%)</a:t>
            </a:r>
            <a:endParaRPr lang="pt-BR" dirty="0"/>
          </a:p>
          <a:p>
            <a:pPr>
              <a:lnSpc>
                <a:spcPct val="150000"/>
              </a:lnSpc>
            </a:pPr>
            <a:r>
              <a:rPr lang="pt-BR" dirty="0"/>
              <a:t>3º mês: </a:t>
            </a:r>
            <a:r>
              <a:rPr lang="pt-BR" dirty="0" smtClean="0"/>
              <a:t>63 (87,5%)</a:t>
            </a:r>
            <a:endParaRPr lang="pt-BR" dirty="0"/>
          </a:p>
        </p:txBody>
      </p:sp>
    </p:spTree>
    <p:extLst>
      <p:ext uri="{BB962C8B-B14F-4D97-AF65-F5344CB8AC3E}">
        <p14:creationId xmlns:p14="http://schemas.microsoft.com/office/powerpoint/2010/main" val="275606512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911424" y="1960038"/>
            <a:ext cx="4471459" cy="1421928"/>
          </a:xfrm>
          <a:prstGeom prst="rect">
            <a:avLst/>
          </a:prstGeom>
        </p:spPr>
        <p:txBody>
          <a:bodyPr wrap="square">
            <a:spAutoFit/>
          </a:bodyPr>
          <a:lstStyle/>
          <a:p>
            <a:pPr algn="just"/>
            <a:r>
              <a:rPr lang="pt-BR" sz="2880" b="1" dirty="0"/>
              <a:t>Meta 7:</a:t>
            </a:r>
            <a:r>
              <a:rPr lang="pt-BR" sz="2880" dirty="0"/>
              <a:t> Garantir orientação sobre higiene bucal a 100% dos pacientes hipertensos</a:t>
            </a:r>
          </a:p>
        </p:txBody>
      </p:sp>
      <p:pic>
        <p:nvPicPr>
          <p:cNvPr id="7" name="Image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85489"/>
            <a:ext cx="1785046" cy="872511"/>
          </a:xfrm>
          <a:prstGeom prst="rect">
            <a:avLst/>
          </a:prstGeom>
        </p:spPr>
      </p:pic>
      <p:sp>
        <p:nvSpPr>
          <p:cNvPr id="3" name="Retângulo 2"/>
          <p:cNvSpPr/>
          <p:nvPr/>
        </p:nvSpPr>
        <p:spPr>
          <a:xfrm>
            <a:off x="1983386" y="5854204"/>
            <a:ext cx="8225228" cy="923330"/>
          </a:xfrm>
          <a:prstGeom prst="rect">
            <a:avLst/>
          </a:prstGeom>
        </p:spPr>
        <p:txBody>
          <a:bodyPr wrap="square">
            <a:spAutoFit/>
          </a:bodyPr>
          <a:lstStyle/>
          <a:p>
            <a:pPr indent="450215" algn="just">
              <a:spcAft>
                <a:spcPts val="800"/>
              </a:spcAft>
            </a:pPr>
            <a:r>
              <a:rPr lang="pt-BR" dirty="0" smtClean="0">
                <a:latin typeface="Arial" panose="020B0604020202020204" pitchFamily="34" charset="0"/>
                <a:ea typeface="Calibri" panose="020F0502020204030204" pitchFamily="34" charset="0"/>
                <a:cs typeface="Times New Roman" panose="02020603050405020304" pitchFamily="18" charset="0"/>
              </a:rPr>
              <a:t>Proporção </a:t>
            </a:r>
            <a:r>
              <a:rPr lang="pt-BR" dirty="0">
                <a:latin typeface="Arial" panose="020B0604020202020204" pitchFamily="34" charset="0"/>
                <a:ea typeface="Calibri" panose="020F0502020204030204" pitchFamily="34" charset="0"/>
                <a:cs typeface="Times New Roman" panose="02020603050405020304" pitchFamily="18" charset="0"/>
              </a:rPr>
              <a:t>de hipertensos que receberam orientação sobre higiene bucal. </a:t>
            </a:r>
            <a:r>
              <a:rPr lang="pt-BR" dirty="0" smtClean="0">
                <a:latin typeface="Arial" panose="020B0604020202020204" pitchFamily="34" charset="0"/>
                <a:ea typeface="Calibri" panose="020F0502020204030204" pitchFamily="34" charset="0"/>
                <a:cs typeface="Times New Roman" panose="02020603050405020304" pitchFamily="18" charset="0"/>
              </a:rPr>
              <a:t>UBS Zona Sul </a:t>
            </a:r>
            <a:r>
              <a:rPr lang="pt-BR" dirty="0">
                <a:latin typeface="Arial" panose="020B0604020202020204" pitchFamily="34" charset="0"/>
                <a:ea typeface="Calibri" panose="020F0502020204030204" pitchFamily="34" charset="0"/>
                <a:cs typeface="Times New Roman" panose="02020603050405020304" pitchFamily="18" charset="0"/>
              </a:rPr>
              <a:t>/ </a:t>
            </a:r>
            <a:r>
              <a:rPr lang="pt-BR" dirty="0" smtClean="0">
                <a:latin typeface="Arial" panose="020B0604020202020204" pitchFamily="34" charset="0"/>
                <a:ea typeface="Calibri" panose="020F0502020204030204" pitchFamily="34" charset="0"/>
                <a:cs typeface="Times New Roman" panose="02020603050405020304" pitchFamily="18" charset="0"/>
              </a:rPr>
              <a:t>Pinheiro Machado </a:t>
            </a:r>
            <a:r>
              <a:rPr lang="pt-BR" dirty="0">
                <a:latin typeface="Arial" panose="020B0604020202020204" pitchFamily="34" charset="0"/>
                <a:ea typeface="Calibri" panose="020F0502020204030204" pitchFamily="34" charset="0"/>
                <a:cs typeface="Times New Roman" panose="02020603050405020304" pitchFamily="18" charset="0"/>
              </a:rPr>
              <a:t>– RS </a:t>
            </a:r>
            <a:r>
              <a:rPr lang="pt-BR" dirty="0" smtClean="0">
                <a:latin typeface="Arial" panose="020B0604020202020204" pitchFamily="34" charset="0"/>
                <a:ea typeface="Calibri" panose="020F0502020204030204" pitchFamily="34" charset="0"/>
                <a:cs typeface="Times New Roman" panose="02020603050405020304" pitchFamily="18" charset="0"/>
              </a:rPr>
              <a:t>2015. </a:t>
            </a:r>
            <a:r>
              <a:rPr lang="pt-BR" dirty="0">
                <a:latin typeface="Arial" panose="020B0604020202020204" pitchFamily="34" charset="0"/>
                <a:ea typeface="Calibri" panose="020F0502020204030204" pitchFamily="34" charset="0"/>
                <a:cs typeface="Times New Roman" panose="02020603050405020304" pitchFamily="18" charset="0"/>
              </a:rPr>
              <a:t>Fonte de dados; Planilha de coleta de dados-UPEL</a:t>
            </a:r>
            <a:endParaRPr lang="pt-BR"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Imagem 7" descr="esf.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94988" y="5773738"/>
            <a:ext cx="1497012" cy="108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n 3"/>
          <p:cNvPicPr>
            <a:picLocks noChangeAspect="1"/>
          </p:cNvPicPr>
          <p:nvPr/>
        </p:nvPicPr>
        <p:blipFill>
          <a:blip r:embed="rId4" cstate="print"/>
          <a:stretch>
            <a:fillRect/>
          </a:stretch>
        </p:blipFill>
        <p:spPr>
          <a:xfrm>
            <a:off x="6679852" y="1008316"/>
            <a:ext cx="4639458" cy="2566638"/>
          </a:xfrm>
          <a:prstGeom prst="rect">
            <a:avLst/>
          </a:prstGeom>
        </p:spPr>
      </p:pic>
      <p:sp>
        <p:nvSpPr>
          <p:cNvPr id="5" name="CuadroTexto 4"/>
          <p:cNvSpPr txBox="1"/>
          <p:nvPr/>
        </p:nvSpPr>
        <p:spPr>
          <a:xfrm>
            <a:off x="8164286" y="4068147"/>
            <a:ext cx="2076209" cy="1615827"/>
          </a:xfrm>
          <a:prstGeom prst="rect">
            <a:avLst/>
          </a:prstGeom>
          <a:noFill/>
        </p:spPr>
        <p:txBody>
          <a:bodyPr wrap="none" rtlCol="0">
            <a:spAutoFit/>
          </a:bodyPr>
          <a:lstStyle/>
          <a:p>
            <a:pPr>
              <a:lnSpc>
                <a:spcPct val="150000"/>
              </a:lnSpc>
            </a:pPr>
            <a:r>
              <a:rPr lang="pt-BR" dirty="0"/>
              <a:t>1º mês: </a:t>
            </a:r>
            <a:r>
              <a:rPr lang="pt-BR" dirty="0" smtClean="0"/>
              <a:t>27 (19,1%)</a:t>
            </a:r>
            <a:endParaRPr lang="pt-BR" dirty="0"/>
          </a:p>
          <a:p>
            <a:pPr>
              <a:lnSpc>
                <a:spcPct val="150000"/>
              </a:lnSpc>
            </a:pPr>
            <a:r>
              <a:rPr lang="pt-BR" dirty="0"/>
              <a:t>2º mês </a:t>
            </a:r>
            <a:r>
              <a:rPr lang="pt-BR" dirty="0" smtClean="0"/>
              <a:t>90 (41,3%)</a:t>
            </a:r>
            <a:endParaRPr lang="pt-BR" dirty="0"/>
          </a:p>
          <a:p>
            <a:pPr>
              <a:lnSpc>
                <a:spcPct val="150000"/>
              </a:lnSpc>
            </a:pPr>
            <a:r>
              <a:rPr lang="pt-BR" dirty="0"/>
              <a:t>3º mês: </a:t>
            </a:r>
            <a:r>
              <a:rPr lang="pt-BR" dirty="0" smtClean="0"/>
              <a:t>211 </a:t>
            </a:r>
            <a:r>
              <a:rPr lang="pt-BR" dirty="0"/>
              <a:t>(</a:t>
            </a:r>
            <a:r>
              <a:rPr lang="pt-BR" dirty="0" smtClean="0"/>
              <a:t>60,1%)</a:t>
            </a:r>
            <a:endParaRPr lang="pt-BR" dirty="0"/>
          </a:p>
          <a:p>
            <a:endParaRPr lang="pt-BR" dirty="0"/>
          </a:p>
        </p:txBody>
      </p:sp>
    </p:spTree>
    <p:extLst>
      <p:ext uri="{BB962C8B-B14F-4D97-AF65-F5344CB8AC3E}">
        <p14:creationId xmlns:p14="http://schemas.microsoft.com/office/powerpoint/2010/main" val="12672329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7184044" y="1458239"/>
            <a:ext cx="4382219" cy="1421928"/>
          </a:xfrm>
          <a:prstGeom prst="rect">
            <a:avLst/>
          </a:prstGeom>
        </p:spPr>
        <p:txBody>
          <a:bodyPr wrap="square">
            <a:spAutoFit/>
          </a:bodyPr>
          <a:lstStyle/>
          <a:p>
            <a:pPr algn="just"/>
            <a:r>
              <a:rPr lang="pt-BR" sz="2880" b="1" dirty="0"/>
              <a:t>Meta 8:</a:t>
            </a:r>
            <a:r>
              <a:rPr lang="pt-BR" sz="2880" dirty="0"/>
              <a:t> Garantir orientação sobre higiene bucal a 100% dos pacientes diabéticos</a:t>
            </a:r>
          </a:p>
        </p:txBody>
      </p:sp>
      <p:pic>
        <p:nvPicPr>
          <p:cNvPr id="7" name="Image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85489"/>
            <a:ext cx="1785046" cy="872511"/>
          </a:xfrm>
          <a:prstGeom prst="rect">
            <a:avLst/>
          </a:prstGeom>
        </p:spPr>
      </p:pic>
      <p:sp>
        <p:nvSpPr>
          <p:cNvPr id="3" name="Retângulo 2"/>
          <p:cNvSpPr/>
          <p:nvPr/>
        </p:nvSpPr>
        <p:spPr>
          <a:xfrm>
            <a:off x="2016932" y="5960079"/>
            <a:ext cx="8446169" cy="923330"/>
          </a:xfrm>
          <a:prstGeom prst="rect">
            <a:avLst/>
          </a:prstGeom>
        </p:spPr>
        <p:txBody>
          <a:bodyPr wrap="square">
            <a:spAutoFit/>
          </a:bodyPr>
          <a:lstStyle/>
          <a:p>
            <a:pPr indent="450215" algn="just">
              <a:spcAft>
                <a:spcPts val="800"/>
              </a:spcAft>
              <a:tabLst>
                <a:tab pos="771525" algn="l"/>
              </a:tabLst>
            </a:pPr>
            <a:r>
              <a:rPr lang="pt-BR" dirty="0" smtClean="0">
                <a:latin typeface="Arial" panose="020B0604020202020204" pitchFamily="34" charset="0"/>
                <a:ea typeface="Calibri" panose="020F0502020204030204" pitchFamily="34" charset="0"/>
                <a:cs typeface="Times New Roman" panose="02020603050405020304" pitchFamily="18" charset="0"/>
              </a:rPr>
              <a:t>Proporção </a:t>
            </a:r>
            <a:r>
              <a:rPr lang="pt-BR" dirty="0">
                <a:latin typeface="Arial" panose="020B0604020202020204" pitchFamily="34" charset="0"/>
                <a:ea typeface="Calibri" panose="020F0502020204030204" pitchFamily="34" charset="0"/>
                <a:cs typeface="Times New Roman" panose="02020603050405020304" pitchFamily="18" charset="0"/>
              </a:rPr>
              <a:t>de diabéticos que receberam orientação sobre higiene bucal. UBS </a:t>
            </a:r>
            <a:r>
              <a:rPr lang="pt-BR" dirty="0" smtClean="0">
                <a:latin typeface="Arial" panose="020B0604020202020204" pitchFamily="34" charset="0"/>
                <a:ea typeface="Calibri" panose="020F0502020204030204" pitchFamily="34" charset="0"/>
                <a:cs typeface="Times New Roman" panose="02020603050405020304" pitchFamily="18" charset="0"/>
              </a:rPr>
              <a:t>Zona Sul </a:t>
            </a:r>
            <a:r>
              <a:rPr lang="pt-BR" dirty="0">
                <a:latin typeface="Arial" panose="020B0604020202020204" pitchFamily="34" charset="0"/>
                <a:ea typeface="Calibri" panose="020F0502020204030204" pitchFamily="34" charset="0"/>
                <a:cs typeface="Times New Roman" panose="02020603050405020304" pitchFamily="18" charset="0"/>
              </a:rPr>
              <a:t>/ </a:t>
            </a:r>
            <a:r>
              <a:rPr lang="pt-BR" dirty="0" smtClean="0">
                <a:latin typeface="Arial" panose="020B0604020202020204" pitchFamily="34" charset="0"/>
                <a:ea typeface="Calibri" panose="020F0502020204030204" pitchFamily="34" charset="0"/>
                <a:cs typeface="Times New Roman" panose="02020603050405020304" pitchFamily="18" charset="0"/>
              </a:rPr>
              <a:t>Pinheiro Machado </a:t>
            </a:r>
            <a:r>
              <a:rPr lang="pt-BR" dirty="0">
                <a:latin typeface="Arial" panose="020B0604020202020204" pitchFamily="34" charset="0"/>
                <a:ea typeface="Calibri" panose="020F0502020204030204" pitchFamily="34" charset="0"/>
                <a:cs typeface="Times New Roman" panose="02020603050405020304" pitchFamily="18" charset="0"/>
              </a:rPr>
              <a:t>– RS </a:t>
            </a:r>
            <a:r>
              <a:rPr lang="pt-BR" dirty="0" smtClean="0">
                <a:latin typeface="Arial" panose="020B0604020202020204" pitchFamily="34" charset="0"/>
                <a:ea typeface="Calibri" panose="020F0502020204030204" pitchFamily="34" charset="0"/>
                <a:cs typeface="Times New Roman" panose="02020603050405020304" pitchFamily="18" charset="0"/>
              </a:rPr>
              <a:t>2015. </a:t>
            </a:r>
            <a:r>
              <a:rPr lang="pt-BR" dirty="0">
                <a:latin typeface="Arial" panose="020B0604020202020204" pitchFamily="34" charset="0"/>
                <a:ea typeface="Calibri" panose="020F0502020204030204" pitchFamily="34" charset="0"/>
                <a:cs typeface="Times New Roman" panose="02020603050405020304" pitchFamily="18" charset="0"/>
              </a:rPr>
              <a:t>Fonte de dados; Planilha de coleta de dados-UPEL</a:t>
            </a:r>
            <a:endParaRPr lang="pt-BR"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Imagem 7" descr="esf.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94988" y="5773738"/>
            <a:ext cx="1497012" cy="108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n 3"/>
          <p:cNvPicPr>
            <a:picLocks noChangeAspect="1"/>
          </p:cNvPicPr>
          <p:nvPr/>
        </p:nvPicPr>
        <p:blipFill>
          <a:blip r:embed="rId4" cstate="print"/>
          <a:stretch>
            <a:fillRect/>
          </a:stretch>
        </p:blipFill>
        <p:spPr>
          <a:xfrm>
            <a:off x="1037185" y="1202427"/>
            <a:ext cx="4651651" cy="2536156"/>
          </a:xfrm>
          <a:prstGeom prst="rect">
            <a:avLst/>
          </a:prstGeom>
        </p:spPr>
      </p:pic>
      <p:sp>
        <p:nvSpPr>
          <p:cNvPr id="5" name="CuadroTexto 4"/>
          <p:cNvSpPr txBox="1"/>
          <p:nvPr/>
        </p:nvSpPr>
        <p:spPr>
          <a:xfrm>
            <a:off x="2836506" y="4142792"/>
            <a:ext cx="1959191" cy="1615827"/>
          </a:xfrm>
          <a:prstGeom prst="rect">
            <a:avLst/>
          </a:prstGeom>
          <a:noFill/>
        </p:spPr>
        <p:txBody>
          <a:bodyPr wrap="none" rtlCol="0">
            <a:spAutoFit/>
          </a:bodyPr>
          <a:lstStyle/>
          <a:p>
            <a:pPr>
              <a:lnSpc>
                <a:spcPct val="150000"/>
              </a:lnSpc>
            </a:pPr>
            <a:r>
              <a:rPr lang="pt-BR" dirty="0"/>
              <a:t>1º mês: 7</a:t>
            </a:r>
            <a:r>
              <a:rPr lang="pt-BR" dirty="0" smtClean="0"/>
              <a:t> </a:t>
            </a:r>
            <a:r>
              <a:rPr lang="pt-BR" dirty="0"/>
              <a:t>(</a:t>
            </a:r>
            <a:r>
              <a:rPr lang="pt-BR" dirty="0" smtClean="0"/>
              <a:t>25,0%)</a:t>
            </a:r>
            <a:endParaRPr lang="pt-BR" dirty="0"/>
          </a:p>
          <a:p>
            <a:pPr>
              <a:lnSpc>
                <a:spcPct val="150000"/>
              </a:lnSpc>
            </a:pPr>
            <a:r>
              <a:rPr lang="pt-BR" dirty="0"/>
              <a:t>2º mês </a:t>
            </a:r>
            <a:r>
              <a:rPr lang="pt-BR" dirty="0" smtClean="0"/>
              <a:t>14 </a:t>
            </a:r>
            <a:r>
              <a:rPr lang="pt-BR" dirty="0"/>
              <a:t>(</a:t>
            </a:r>
            <a:r>
              <a:rPr lang="pt-BR" dirty="0" smtClean="0"/>
              <a:t>37,8%)</a:t>
            </a:r>
            <a:endParaRPr lang="pt-BR" dirty="0"/>
          </a:p>
          <a:p>
            <a:pPr>
              <a:lnSpc>
                <a:spcPct val="150000"/>
              </a:lnSpc>
            </a:pPr>
            <a:r>
              <a:rPr lang="pt-BR" dirty="0"/>
              <a:t>3º mês: </a:t>
            </a:r>
            <a:r>
              <a:rPr lang="pt-BR" dirty="0" smtClean="0"/>
              <a:t>46 </a:t>
            </a:r>
            <a:r>
              <a:rPr lang="pt-BR" dirty="0"/>
              <a:t>(63,9%)</a:t>
            </a:r>
          </a:p>
          <a:p>
            <a:endParaRPr lang="pt-BR" dirty="0"/>
          </a:p>
        </p:txBody>
      </p:sp>
    </p:spTree>
    <p:extLst>
      <p:ext uri="{BB962C8B-B14F-4D97-AF65-F5344CB8AC3E}">
        <p14:creationId xmlns:p14="http://schemas.microsoft.com/office/powerpoint/2010/main" val="40169836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569843" y="2447580"/>
            <a:ext cx="10827026" cy="2387600"/>
          </a:xfrm>
        </p:spPr>
        <p:style>
          <a:lnRef idx="2">
            <a:schemeClr val="accent1">
              <a:shade val="50000"/>
            </a:schemeClr>
          </a:lnRef>
          <a:fillRef idx="1">
            <a:schemeClr val="accent1"/>
          </a:fillRef>
          <a:effectRef idx="0">
            <a:schemeClr val="accent1"/>
          </a:effectRef>
          <a:fontRef idx="minor">
            <a:schemeClr val="lt1"/>
          </a:fontRef>
        </p:style>
        <p:txBody>
          <a:bodyPr/>
          <a:lstStyle/>
          <a:p>
            <a:r>
              <a:rPr lang="pt-BR" dirty="0" smtClean="0">
                <a:solidFill>
                  <a:schemeClr val="tx1"/>
                </a:solidFill>
              </a:rPr>
              <a:t>Discussão</a:t>
            </a:r>
            <a:endParaRPr lang="pt-BR" dirty="0">
              <a:solidFill>
                <a:schemeClr val="tx1"/>
              </a:solidFill>
            </a:endParaRPr>
          </a:p>
        </p:txBody>
      </p:sp>
    </p:spTree>
    <p:extLst>
      <p:ext uri="{BB962C8B-B14F-4D97-AF65-F5344CB8AC3E}">
        <p14:creationId xmlns:p14="http://schemas.microsoft.com/office/powerpoint/2010/main" val="25320834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999849"/>
          </a:xfrm>
        </p:spPr>
        <p:style>
          <a:lnRef idx="3">
            <a:schemeClr val="lt1"/>
          </a:lnRef>
          <a:fillRef idx="1">
            <a:schemeClr val="accent1"/>
          </a:fillRef>
          <a:effectRef idx="1">
            <a:schemeClr val="accent1"/>
          </a:effectRef>
          <a:fontRef idx="minor">
            <a:schemeClr val="lt1"/>
          </a:fontRef>
        </p:style>
        <p:txBody>
          <a:bodyPr/>
          <a:lstStyle/>
          <a:p>
            <a:pPr algn="ctr"/>
            <a:r>
              <a:rPr lang="pt-BR" dirty="0" smtClean="0"/>
              <a:t>Caracterização do Município </a:t>
            </a:r>
            <a:endParaRPr lang="pt-BR" dirty="0"/>
          </a:p>
        </p:txBody>
      </p:sp>
      <p:pic>
        <p:nvPicPr>
          <p:cNvPr id="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85489"/>
            <a:ext cx="1785046" cy="872511"/>
          </a:xfrm>
          <a:prstGeom prst="rect">
            <a:avLst/>
          </a:prstGeom>
        </p:spPr>
      </p:pic>
      <p:pic>
        <p:nvPicPr>
          <p:cNvPr id="6" name="Imagem 5" descr="esf.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94988" y="5773738"/>
            <a:ext cx="1497012" cy="108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Marcador de contenido 6"/>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3714750" y="2215356"/>
            <a:ext cx="4762500" cy="3571875"/>
          </a:xfrm>
        </p:spPr>
      </p:pic>
    </p:spTree>
    <p:extLst>
      <p:ext uri="{BB962C8B-B14F-4D97-AF65-F5344CB8AC3E}">
        <p14:creationId xmlns:p14="http://schemas.microsoft.com/office/powerpoint/2010/main" val="352892164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985489"/>
            <a:ext cx="1785046" cy="872511"/>
          </a:xfrm>
          <a:prstGeom prst="rect">
            <a:avLst/>
          </a:prstGeom>
        </p:spPr>
      </p:pic>
      <p:sp>
        <p:nvSpPr>
          <p:cNvPr id="6" name="Retângulo 5"/>
          <p:cNvSpPr/>
          <p:nvPr/>
        </p:nvSpPr>
        <p:spPr>
          <a:xfrm>
            <a:off x="159026" y="132522"/>
            <a:ext cx="11463854" cy="8279190"/>
          </a:xfrm>
          <a:prstGeom prst="rect">
            <a:avLst/>
          </a:prstGeom>
        </p:spPr>
        <p:txBody>
          <a:bodyPr wrap="square">
            <a:spAutoFit/>
          </a:bodyPr>
          <a:lstStyle/>
          <a:p>
            <a:pPr algn="just"/>
            <a:r>
              <a:rPr lang="pt-BR" sz="2800" dirty="0" smtClean="0"/>
              <a:t>	</a:t>
            </a:r>
            <a:r>
              <a:rPr lang="pt-BR" sz="2800" b="1" dirty="0" smtClean="0">
                <a:latin typeface="Arial" panose="020B0604020202020204" pitchFamily="34" charset="0"/>
                <a:cs typeface="Arial" panose="020B0604020202020204" pitchFamily="34" charset="0"/>
              </a:rPr>
              <a:t>Com </a:t>
            </a:r>
            <a:r>
              <a:rPr lang="pt-BR" sz="2800" b="1" dirty="0">
                <a:latin typeface="Arial" panose="020B0604020202020204" pitchFamily="34" charset="0"/>
                <a:cs typeface="Arial" panose="020B0604020202020204" pitchFamily="34" charset="0"/>
              </a:rPr>
              <a:t>a intervenção foi </a:t>
            </a:r>
            <a:r>
              <a:rPr lang="pt-BR" sz="2800" b="1" dirty="0" smtClean="0">
                <a:latin typeface="Arial" panose="020B0604020202020204" pitchFamily="34" charset="0"/>
                <a:cs typeface="Arial" panose="020B0604020202020204" pitchFamily="34" charset="0"/>
              </a:rPr>
              <a:t>possível</a:t>
            </a:r>
            <a:r>
              <a:rPr lang="pt-BR" sz="2800" dirty="0" smtClean="0">
                <a:latin typeface="Arial" panose="020B0604020202020204" pitchFamily="34" charset="0"/>
                <a:cs typeface="Arial" panose="020B0604020202020204" pitchFamily="34" charset="0"/>
              </a:rPr>
              <a:t>:</a:t>
            </a:r>
          </a:p>
          <a:p>
            <a:pPr algn="just"/>
            <a:endParaRPr lang="pt-BR" sz="2800" dirty="0" smtClean="0">
              <a:latin typeface="Arial" panose="020B0604020202020204" pitchFamily="34" charset="0"/>
              <a:cs typeface="Arial" panose="020B0604020202020204" pitchFamily="34" charset="0"/>
            </a:endParaRPr>
          </a:p>
          <a:p>
            <a:pPr algn="just"/>
            <a:r>
              <a:rPr lang="pt-BR" sz="2800" dirty="0" smtClean="0">
                <a:latin typeface="Arial" panose="020B0604020202020204" pitchFamily="34" charset="0"/>
                <a:cs typeface="Arial" panose="020B0604020202020204" pitchFamily="34" charset="0"/>
              </a:rPr>
              <a:t> 	Iniciar </a:t>
            </a:r>
            <a:r>
              <a:rPr lang="pt-BR" sz="2800" dirty="0">
                <a:latin typeface="Arial" panose="020B0604020202020204" pitchFamily="34" charset="0"/>
                <a:cs typeface="Arial" panose="020B0604020202020204" pitchFamily="34" charset="0"/>
              </a:rPr>
              <a:t>o cadastramento dos usuários hipertensos e diabéticos na </a:t>
            </a:r>
            <a:r>
              <a:rPr lang="pt-BR" sz="2800" dirty="0" smtClean="0">
                <a:latin typeface="Arial" panose="020B0604020202020204" pitchFamily="34" charset="0"/>
                <a:cs typeface="Arial" panose="020B0604020202020204" pitchFamily="34" charset="0"/>
              </a:rPr>
              <a:t>unidade, </a:t>
            </a:r>
            <a:r>
              <a:rPr lang="pt-BR" sz="2800" dirty="0">
                <a:latin typeface="Arial" panose="020B0604020202020204" pitchFamily="34" charset="0"/>
                <a:cs typeface="Arial" panose="020B0604020202020204" pitchFamily="34" charset="0"/>
              </a:rPr>
              <a:t>além do início do cadastramento dos usuários tivemos o aumento da cobertura de atendimento aos hipertensos </a:t>
            </a:r>
            <a:r>
              <a:rPr lang="pt-BR" sz="2800" dirty="0" smtClean="0">
                <a:latin typeface="Arial" panose="020B0604020202020204" pitchFamily="34" charset="0"/>
                <a:cs typeface="Arial" panose="020B0604020202020204" pitchFamily="34" charset="0"/>
              </a:rPr>
              <a:t>e/ou </a:t>
            </a:r>
            <a:r>
              <a:rPr lang="pt-BR" sz="2800" dirty="0">
                <a:latin typeface="Arial" panose="020B0604020202020204" pitchFamily="34" charset="0"/>
                <a:cs typeface="Arial" panose="020B0604020202020204" pitchFamily="34" charset="0"/>
              </a:rPr>
              <a:t>diabéticos. </a:t>
            </a:r>
            <a:endParaRPr lang="pt-BR" sz="2800" dirty="0" smtClean="0">
              <a:latin typeface="Arial" panose="020B0604020202020204" pitchFamily="34" charset="0"/>
              <a:cs typeface="Arial" panose="020B0604020202020204" pitchFamily="34" charset="0"/>
            </a:endParaRPr>
          </a:p>
          <a:p>
            <a:pPr algn="just"/>
            <a:endParaRPr lang="pt-BR" sz="2800" dirty="0" smtClean="0">
              <a:latin typeface="Arial" panose="020B0604020202020204" pitchFamily="34" charset="0"/>
              <a:cs typeface="Arial" panose="020B0604020202020204" pitchFamily="34" charset="0"/>
            </a:endParaRPr>
          </a:p>
          <a:p>
            <a:pPr algn="just"/>
            <a:r>
              <a:rPr lang="pt-BR" sz="2800" dirty="0">
                <a:latin typeface="Arial" panose="020B0604020202020204" pitchFamily="34" charset="0"/>
                <a:cs typeface="Arial" panose="020B0604020202020204" pitchFamily="34" charset="0"/>
              </a:rPr>
              <a:t>	</a:t>
            </a:r>
            <a:r>
              <a:rPr lang="pt-BR" sz="2800" b="1" dirty="0" smtClean="0">
                <a:latin typeface="Arial" panose="020B0604020202020204" pitchFamily="34" charset="0"/>
                <a:cs typeface="Arial" panose="020B0604020202020204" pitchFamily="34" charset="0"/>
              </a:rPr>
              <a:t>Antes </a:t>
            </a:r>
            <a:r>
              <a:rPr lang="pt-BR" sz="2800" b="1" dirty="0">
                <a:latin typeface="Arial" panose="020B0604020202020204" pitchFamily="34" charset="0"/>
                <a:cs typeface="Arial" panose="020B0604020202020204" pitchFamily="34" charset="0"/>
              </a:rPr>
              <a:t>da </a:t>
            </a:r>
            <a:r>
              <a:rPr lang="pt-BR" sz="2800" b="1" dirty="0" smtClean="0">
                <a:latin typeface="Arial" panose="020B0604020202020204" pitchFamily="34" charset="0"/>
                <a:cs typeface="Arial" panose="020B0604020202020204" pitchFamily="34" charset="0"/>
              </a:rPr>
              <a:t>intervenção:</a:t>
            </a:r>
          </a:p>
          <a:p>
            <a:pPr algn="just"/>
            <a:endParaRPr lang="pt-BR" sz="2800" dirty="0" smtClean="0">
              <a:latin typeface="Arial" panose="020B0604020202020204" pitchFamily="34" charset="0"/>
              <a:cs typeface="Arial" panose="020B0604020202020204" pitchFamily="34" charset="0"/>
            </a:endParaRPr>
          </a:p>
          <a:p>
            <a:pPr algn="just"/>
            <a:r>
              <a:rPr lang="pt-BR" sz="2800" dirty="0" smtClean="0">
                <a:latin typeface="Arial" panose="020B0604020202020204" pitchFamily="34" charset="0"/>
                <a:cs typeface="Arial" panose="020B0604020202020204" pitchFamily="34" charset="0"/>
              </a:rPr>
              <a:t>	 A cobertura </a:t>
            </a:r>
            <a:r>
              <a:rPr lang="pt-BR" sz="2800" dirty="0">
                <a:latin typeface="Arial" panose="020B0604020202020204" pitchFamily="34" charset="0"/>
                <a:cs typeface="Arial" panose="020B0604020202020204" pitchFamily="34" charset="0"/>
              </a:rPr>
              <a:t>da atenção à saúde dos hipertensos </a:t>
            </a:r>
            <a:r>
              <a:rPr lang="pt-BR" sz="2800" dirty="0" smtClean="0">
                <a:latin typeface="Arial" panose="020B0604020202020204" pitchFamily="34" charset="0"/>
                <a:cs typeface="Arial" panose="020B0604020202020204" pitchFamily="34" charset="0"/>
              </a:rPr>
              <a:t>e/ou </a:t>
            </a:r>
            <a:r>
              <a:rPr lang="pt-BR" sz="2800" dirty="0">
                <a:latin typeface="Arial" panose="020B0604020202020204" pitchFamily="34" charset="0"/>
                <a:cs typeface="Arial" panose="020B0604020202020204" pitchFamily="34" charset="0"/>
              </a:rPr>
              <a:t>diabéticos era </a:t>
            </a:r>
            <a:r>
              <a:rPr lang="pt-BR" sz="2800" dirty="0" smtClean="0">
                <a:latin typeface="Arial" panose="020B0604020202020204" pitchFamily="34" charset="0"/>
                <a:cs typeface="Arial" panose="020B0604020202020204" pitchFamily="34" charset="0"/>
              </a:rPr>
              <a:t>52% </a:t>
            </a:r>
            <a:r>
              <a:rPr lang="pt-BR" sz="2800" dirty="0">
                <a:latin typeface="Arial" panose="020B0604020202020204" pitchFamily="34" charset="0"/>
                <a:cs typeface="Arial" panose="020B0604020202020204" pitchFamily="34" charset="0"/>
              </a:rPr>
              <a:t>e </a:t>
            </a:r>
            <a:r>
              <a:rPr lang="pt-BR" sz="2800" dirty="0" smtClean="0">
                <a:latin typeface="Arial" panose="020B0604020202020204" pitchFamily="34" charset="0"/>
                <a:cs typeface="Arial" panose="020B0604020202020204" pitchFamily="34" charset="0"/>
              </a:rPr>
              <a:t>37% </a:t>
            </a:r>
            <a:r>
              <a:rPr lang="pt-BR" sz="2800" dirty="0">
                <a:latin typeface="Arial" panose="020B0604020202020204" pitchFamily="34" charset="0"/>
                <a:cs typeface="Arial" panose="020B0604020202020204" pitchFamily="34" charset="0"/>
              </a:rPr>
              <a:t>respectivamente, </a:t>
            </a:r>
            <a:r>
              <a:rPr lang="pt-BR" sz="2800" dirty="0" smtClean="0">
                <a:latin typeface="Arial" panose="020B0604020202020204" pitchFamily="34" charset="0"/>
                <a:cs typeface="Arial" panose="020B0604020202020204" pitchFamily="34" charset="0"/>
              </a:rPr>
              <a:t>final </a:t>
            </a:r>
            <a:r>
              <a:rPr lang="pt-BR" sz="2800" dirty="0">
                <a:latin typeface="Arial" panose="020B0604020202020204" pitchFamily="34" charset="0"/>
                <a:cs typeface="Arial" panose="020B0604020202020204" pitchFamily="34" charset="0"/>
              </a:rPr>
              <a:t>da intervenção ampliamos a cobertura da atenção aos hipertensos para </a:t>
            </a:r>
            <a:r>
              <a:rPr lang="pt-BR" sz="2800" dirty="0" smtClean="0">
                <a:latin typeface="Arial" panose="020B0604020202020204" pitchFamily="34" charset="0"/>
                <a:cs typeface="Arial" panose="020B0604020202020204" pitchFamily="34" charset="0"/>
              </a:rPr>
              <a:t>63,9% </a:t>
            </a:r>
            <a:r>
              <a:rPr lang="pt-BR" sz="2800" dirty="0">
                <a:latin typeface="Arial" panose="020B0604020202020204" pitchFamily="34" charset="0"/>
                <a:cs typeface="Arial" panose="020B0604020202020204" pitchFamily="34" charset="0"/>
              </a:rPr>
              <a:t>e </a:t>
            </a:r>
            <a:r>
              <a:rPr lang="pt-BR" sz="2800" dirty="0" smtClean="0">
                <a:latin typeface="Arial" panose="020B0604020202020204" pitchFamily="34" charset="0"/>
                <a:cs typeface="Arial" panose="020B0604020202020204" pitchFamily="34" charset="0"/>
              </a:rPr>
              <a:t>53,3% </a:t>
            </a:r>
            <a:r>
              <a:rPr lang="pt-BR" sz="2800" dirty="0">
                <a:latin typeface="Arial" panose="020B0604020202020204" pitchFamily="34" charset="0"/>
                <a:cs typeface="Arial" panose="020B0604020202020204" pitchFamily="34" charset="0"/>
              </a:rPr>
              <a:t>dos diabéticos. </a:t>
            </a:r>
            <a:endParaRPr lang="pt-BR" sz="2800" dirty="0" smtClean="0">
              <a:latin typeface="Arial" panose="020B0604020202020204" pitchFamily="34" charset="0"/>
              <a:cs typeface="Arial" panose="020B0604020202020204" pitchFamily="34" charset="0"/>
            </a:endParaRPr>
          </a:p>
          <a:p>
            <a:pPr algn="just"/>
            <a:r>
              <a:rPr lang="pt-BR" sz="2800" dirty="0">
                <a:latin typeface="Arial" panose="020B0604020202020204" pitchFamily="34" charset="0"/>
                <a:cs typeface="Arial" panose="020B0604020202020204" pitchFamily="34" charset="0"/>
              </a:rPr>
              <a:t>	</a:t>
            </a:r>
            <a:r>
              <a:rPr lang="pt-BR" sz="2800" dirty="0" smtClean="0">
                <a:latin typeface="Arial" panose="020B0604020202020204" pitchFamily="34" charset="0"/>
                <a:cs typeface="Arial" panose="020B0604020202020204" pitchFamily="34" charset="0"/>
              </a:rPr>
              <a:t>Estes </a:t>
            </a:r>
            <a:r>
              <a:rPr lang="pt-BR" sz="2800" dirty="0">
                <a:latin typeface="Arial" panose="020B0604020202020204" pitchFamily="34" charset="0"/>
                <a:cs typeface="Arial" panose="020B0604020202020204" pitchFamily="34" charset="0"/>
              </a:rPr>
              <a:t>avanços demonstram que mais hipertensos </a:t>
            </a:r>
            <a:r>
              <a:rPr lang="pt-BR" sz="2800" dirty="0" smtClean="0">
                <a:latin typeface="Arial" panose="020B0604020202020204" pitchFamily="34" charset="0"/>
                <a:cs typeface="Arial" panose="020B0604020202020204" pitchFamily="34" charset="0"/>
              </a:rPr>
              <a:t>e/ou </a:t>
            </a:r>
            <a:r>
              <a:rPr lang="pt-BR" sz="2800" dirty="0">
                <a:latin typeface="Arial" panose="020B0604020202020204" pitchFamily="34" charset="0"/>
                <a:cs typeface="Arial" panose="020B0604020202020204" pitchFamily="34" charset="0"/>
              </a:rPr>
              <a:t>diabéticos foram incluídos para o </a:t>
            </a:r>
            <a:r>
              <a:rPr lang="pt-BR" sz="2800" dirty="0" smtClean="0">
                <a:latin typeface="Arial" panose="020B0604020202020204" pitchFamily="34" charset="0"/>
                <a:cs typeface="Arial" panose="020B0604020202020204" pitchFamily="34" charset="0"/>
              </a:rPr>
              <a:t>acompanhamento  </a:t>
            </a:r>
            <a:r>
              <a:rPr lang="pt-BR" sz="2800" dirty="0">
                <a:latin typeface="Arial" panose="020B0604020202020204" pitchFamily="34" charset="0"/>
                <a:cs typeface="Arial" panose="020B0604020202020204" pitchFamily="34" charset="0"/>
              </a:rPr>
              <a:t>de sua saúde na </a:t>
            </a:r>
            <a:r>
              <a:rPr lang="pt-BR" sz="2800" dirty="0" smtClean="0">
                <a:latin typeface="Arial" panose="020B0604020202020204" pitchFamily="34" charset="0"/>
                <a:cs typeface="Arial" panose="020B0604020202020204" pitchFamily="34" charset="0"/>
              </a:rPr>
              <a:t>UBS</a:t>
            </a:r>
          </a:p>
          <a:p>
            <a:pPr algn="just"/>
            <a:endParaRPr lang="pt-BR" sz="2800" dirty="0">
              <a:latin typeface="Arial" panose="020B0604020202020204" pitchFamily="34" charset="0"/>
              <a:cs typeface="Arial" panose="020B0604020202020204" pitchFamily="34" charset="0"/>
            </a:endParaRPr>
          </a:p>
          <a:p>
            <a:pPr algn="just"/>
            <a:endParaRPr lang="pt-BR" sz="2800" dirty="0" smtClean="0"/>
          </a:p>
          <a:p>
            <a:pPr algn="just"/>
            <a:endParaRPr lang="pt-BR" sz="2800" dirty="0"/>
          </a:p>
          <a:p>
            <a:pPr algn="just"/>
            <a:endParaRPr lang="pt-BR" sz="2800" dirty="0"/>
          </a:p>
        </p:txBody>
      </p:sp>
      <p:pic>
        <p:nvPicPr>
          <p:cNvPr id="7" name="Imagem 6" descr="esf.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94988" y="5773738"/>
            <a:ext cx="1497012" cy="108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334164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985489"/>
            <a:ext cx="1785046" cy="872511"/>
          </a:xfrm>
          <a:prstGeom prst="rect">
            <a:avLst/>
          </a:prstGeom>
        </p:spPr>
      </p:pic>
      <p:pic>
        <p:nvPicPr>
          <p:cNvPr id="7" name="Imagem 6" descr="esf.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94988" y="5773738"/>
            <a:ext cx="1497012" cy="108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tângulo 3"/>
          <p:cNvSpPr/>
          <p:nvPr/>
        </p:nvSpPr>
        <p:spPr>
          <a:xfrm>
            <a:off x="225287" y="0"/>
            <a:ext cx="11505369" cy="6124754"/>
          </a:xfrm>
          <a:prstGeom prst="rect">
            <a:avLst/>
          </a:prstGeom>
        </p:spPr>
        <p:txBody>
          <a:bodyPr wrap="square">
            <a:spAutoFit/>
          </a:bodyPr>
          <a:lstStyle/>
          <a:p>
            <a:pPr lvl="1" algn="just"/>
            <a:r>
              <a:rPr lang="pt-BR" sz="2800" dirty="0" smtClean="0"/>
              <a:t>	</a:t>
            </a:r>
            <a:r>
              <a:rPr lang="pt-BR" sz="2800" dirty="0" smtClean="0">
                <a:latin typeface="Arial" panose="020B0604020202020204" pitchFamily="34" charset="0"/>
                <a:cs typeface="Arial" panose="020B0604020202020204" pitchFamily="34" charset="0"/>
              </a:rPr>
              <a:t> A </a:t>
            </a:r>
            <a:r>
              <a:rPr lang="pt-BR" sz="2800" dirty="0">
                <a:latin typeface="Arial" panose="020B0604020202020204" pitchFamily="34" charset="0"/>
                <a:cs typeface="Arial" panose="020B0604020202020204" pitchFamily="34" charset="0"/>
              </a:rPr>
              <a:t>melhoria da qualidade e ampliação dos serviços prestados, melhor controle de insumos e além de uma melhora significativa nos registros existentes na unidade, o que possibilitou a realização do monitoramento e avaliação, despertando na equipe a necessidade e importância destes para o planejamento da saúde na UBS</a:t>
            </a:r>
            <a:r>
              <a:rPr lang="pt-BR" sz="2800" dirty="0" smtClean="0">
                <a:latin typeface="Arial" panose="020B0604020202020204" pitchFamily="34" charset="0"/>
                <a:cs typeface="Arial" panose="020B0604020202020204" pitchFamily="34" charset="0"/>
              </a:rPr>
              <a:t>.</a:t>
            </a:r>
          </a:p>
          <a:p>
            <a:pPr algn="just"/>
            <a:endParaRPr lang="pt-BR" sz="2800" dirty="0" smtClean="0">
              <a:latin typeface="Arial" panose="020B0604020202020204" pitchFamily="34" charset="0"/>
              <a:cs typeface="Arial" panose="020B0604020202020204" pitchFamily="34" charset="0"/>
            </a:endParaRPr>
          </a:p>
          <a:p>
            <a:pPr algn="just"/>
            <a:endParaRPr lang="pt-BR" sz="2800" dirty="0">
              <a:latin typeface="Arial" panose="020B0604020202020204" pitchFamily="34" charset="0"/>
              <a:cs typeface="Arial" panose="020B0604020202020204" pitchFamily="34" charset="0"/>
            </a:endParaRPr>
          </a:p>
          <a:p>
            <a:pPr algn="just"/>
            <a:r>
              <a:rPr lang="pt-BR" sz="2800" dirty="0" smtClean="0">
                <a:latin typeface="Arial" panose="020B0604020202020204" pitchFamily="34" charset="0"/>
                <a:cs typeface="Arial" panose="020B0604020202020204" pitchFamily="34" charset="0"/>
              </a:rPr>
              <a:t>	   Não </a:t>
            </a:r>
            <a:r>
              <a:rPr lang="pt-BR" sz="2800" dirty="0">
                <a:latin typeface="Arial" panose="020B0604020202020204" pitchFamily="34" charset="0"/>
                <a:cs typeface="Arial" panose="020B0604020202020204" pitchFamily="34" charset="0"/>
              </a:rPr>
              <a:t>somente a intervenção teve um grande impacto para a comunidade, mas a implantação da Estratégia da Saúde da Família como um todo, antes da implantação da intervenção o atendimento médico era restrito a um turno e era disponibilizado apenas quatro fichas para a população</a:t>
            </a:r>
            <a:r>
              <a:rPr lang="pt-BR" sz="2800" dirty="0" smtClean="0">
                <a:latin typeface="Arial" panose="020B0604020202020204" pitchFamily="34" charset="0"/>
                <a:cs typeface="Arial" panose="020B0604020202020204" pitchFamily="34" charset="0"/>
              </a:rPr>
              <a:t>.</a:t>
            </a:r>
          </a:p>
          <a:p>
            <a:pPr marL="285750" indent="-285750" algn="just">
              <a:buFont typeface="Arial" panose="020B0604020202020204" pitchFamily="34" charset="0"/>
              <a:buChar char="•"/>
            </a:pPr>
            <a:endParaRPr lang="pt-BR" sz="28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pt-BR"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931384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descr="esf.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94988" y="5773738"/>
            <a:ext cx="1497012" cy="108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tângulo 3"/>
          <p:cNvSpPr/>
          <p:nvPr/>
        </p:nvSpPr>
        <p:spPr>
          <a:xfrm>
            <a:off x="114920" y="722510"/>
            <a:ext cx="11962160" cy="4893647"/>
          </a:xfrm>
          <a:prstGeom prst="rect">
            <a:avLst/>
          </a:prstGeom>
        </p:spPr>
        <p:txBody>
          <a:bodyPr wrap="square">
            <a:spAutoFit/>
          </a:bodyPr>
          <a:lstStyle/>
          <a:p>
            <a:pPr algn="just"/>
            <a:r>
              <a:rPr lang="pt-BR" sz="2400" dirty="0" smtClean="0">
                <a:latin typeface="Arial" panose="020B0604020202020204" pitchFamily="34" charset="0"/>
                <a:cs typeface="Arial" panose="020B0604020202020204" pitchFamily="34" charset="0"/>
              </a:rPr>
              <a:t>	Creio </a:t>
            </a:r>
            <a:r>
              <a:rPr lang="pt-BR" sz="2400" dirty="0">
                <a:latin typeface="Arial" panose="020B0604020202020204" pitchFamily="34" charset="0"/>
                <a:cs typeface="Arial" panose="020B0604020202020204" pitchFamily="34" charset="0"/>
              </a:rPr>
              <a:t>que se começasse neste momento a intervenção seria mais efetiva, já que agora </a:t>
            </a:r>
            <a:r>
              <a:rPr lang="pt-BR" sz="2400" dirty="0" smtClean="0">
                <a:latin typeface="Arial" panose="020B0604020202020204" pitchFamily="34" charset="0"/>
                <a:cs typeface="Arial" panose="020B0604020202020204" pitchFamily="34" charset="0"/>
              </a:rPr>
              <a:t>há uma </a:t>
            </a:r>
            <a:r>
              <a:rPr lang="pt-BR" sz="2400" dirty="0">
                <a:latin typeface="Arial" panose="020B0604020202020204" pitchFamily="34" charset="0"/>
                <a:cs typeface="Arial" panose="020B0604020202020204" pitchFamily="34" charset="0"/>
              </a:rPr>
              <a:t>equipe completa, estamos cadastrando a população de nossa área, com a equipe </a:t>
            </a:r>
            <a:r>
              <a:rPr lang="pt-BR" sz="2400" dirty="0" smtClean="0">
                <a:latin typeface="Arial" panose="020B0604020202020204" pitchFamily="34" charset="0"/>
                <a:cs typeface="Arial" panose="020B0604020202020204" pitchFamily="34" charset="0"/>
              </a:rPr>
              <a:t>completa.</a:t>
            </a:r>
          </a:p>
          <a:p>
            <a:pPr algn="just"/>
            <a:endParaRPr lang="pt-BR" sz="2400" dirty="0" smtClean="0">
              <a:latin typeface="Arial" panose="020B0604020202020204" pitchFamily="34" charset="0"/>
              <a:cs typeface="Arial" panose="020B0604020202020204" pitchFamily="34" charset="0"/>
            </a:endParaRPr>
          </a:p>
          <a:p>
            <a:pPr algn="just"/>
            <a:r>
              <a:rPr lang="pt-BR" sz="2400" dirty="0">
                <a:latin typeface="Arial" panose="020B0604020202020204" pitchFamily="34" charset="0"/>
                <a:cs typeface="Arial" panose="020B0604020202020204" pitchFamily="34" charset="0"/>
              </a:rPr>
              <a:t>	A</a:t>
            </a:r>
            <a:r>
              <a:rPr lang="pt-BR" sz="2400" dirty="0" smtClean="0">
                <a:latin typeface="Arial" panose="020B0604020202020204" pitchFamily="34" charset="0"/>
                <a:cs typeface="Arial" panose="020B0604020202020204" pitchFamily="34" charset="0"/>
              </a:rPr>
              <a:t>s </a:t>
            </a:r>
            <a:r>
              <a:rPr lang="pt-BR" sz="2400" dirty="0">
                <a:latin typeface="Arial" panose="020B0604020202020204" pitchFamily="34" charset="0"/>
                <a:cs typeface="Arial" panose="020B0604020202020204" pitchFamily="34" charset="0"/>
              </a:rPr>
              <a:t>atividades de educação em </a:t>
            </a:r>
            <a:r>
              <a:rPr lang="pt-BR" sz="2400" dirty="0" smtClean="0">
                <a:latin typeface="Arial" panose="020B0604020202020204" pitchFamily="34" charset="0"/>
                <a:cs typeface="Arial" panose="020B0604020202020204" pitchFamily="34" charset="0"/>
              </a:rPr>
              <a:t>saúde agora </a:t>
            </a:r>
            <a:r>
              <a:rPr lang="pt-BR" sz="2400" dirty="0">
                <a:latin typeface="Arial" panose="020B0604020202020204" pitchFamily="34" charset="0"/>
                <a:cs typeface="Arial" panose="020B0604020202020204" pitchFamily="34" charset="0"/>
              </a:rPr>
              <a:t>podem ser realizadas de forma mais ampla, poderíamos ter um melhor acompanhamento dos usuários com a ajuda dos ACS, o processo de implantação da ESF está se consolidando agora</a:t>
            </a:r>
            <a:r>
              <a:rPr lang="pt-BR" sz="2400" dirty="0" smtClean="0">
                <a:latin typeface="Arial" panose="020B0604020202020204" pitchFamily="34" charset="0"/>
                <a:cs typeface="Arial" panose="020B0604020202020204" pitchFamily="34" charset="0"/>
              </a:rPr>
              <a:t>.</a:t>
            </a:r>
          </a:p>
          <a:p>
            <a:pPr algn="just"/>
            <a:endParaRPr lang="pt-BR" sz="2400" dirty="0">
              <a:latin typeface="Arial" panose="020B0604020202020204" pitchFamily="34" charset="0"/>
              <a:cs typeface="Arial" panose="020B0604020202020204" pitchFamily="34" charset="0"/>
            </a:endParaRPr>
          </a:p>
          <a:p>
            <a:pPr algn="just"/>
            <a:r>
              <a:rPr lang="pt-BR" sz="2400" dirty="0" smtClean="0">
                <a:latin typeface="Arial" panose="020B0604020202020204" pitchFamily="34" charset="0"/>
                <a:cs typeface="Arial" panose="020B0604020202020204" pitchFamily="34" charset="0"/>
              </a:rPr>
              <a:t>	A </a:t>
            </a:r>
            <a:r>
              <a:rPr lang="pt-BR" sz="2400" dirty="0">
                <a:latin typeface="Arial" panose="020B0604020202020204" pitchFamily="34" charset="0"/>
                <a:cs typeface="Arial" panose="020B0604020202020204" pitchFamily="34" charset="0"/>
              </a:rPr>
              <a:t>intervenção já está incorporada a rotina da equipe, a definição de objetivos e metas já fazem parte do nosso planejamento, adotamos também as fichas espelho disponibilizadas pelo curso, pretendemos dividir melhor as atribuições dos membros da equipe, no início da intervenção elas estavam concentradas na figura do médico porque não tínhamos outros profissionais</a:t>
            </a:r>
            <a:r>
              <a:rPr lang="pt-BR" sz="2400" dirty="0" smtClean="0">
                <a:latin typeface="Arial" panose="020B0604020202020204" pitchFamily="34" charset="0"/>
                <a:cs typeface="Arial" panose="020B0604020202020204" pitchFamily="34" charset="0"/>
              </a:rPr>
              <a:t>.</a:t>
            </a:r>
            <a:endParaRPr lang="pt-B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95446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4540627" y="311294"/>
            <a:ext cx="3110746" cy="609398"/>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pt-BR" sz="3360" b="1" dirty="0">
                <a:latin typeface="+mj-lt"/>
              </a:rPr>
              <a:t>REFERENCIAS</a:t>
            </a:r>
          </a:p>
        </p:txBody>
      </p:sp>
      <p:sp>
        <p:nvSpPr>
          <p:cNvPr id="3" name="Retângulo 2"/>
          <p:cNvSpPr/>
          <p:nvPr/>
        </p:nvSpPr>
        <p:spPr>
          <a:xfrm>
            <a:off x="609600" y="1096424"/>
            <a:ext cx="10972800" cy="4801314"/>
          </a:xfrm>
          <a:prstGeom prst="rect">
            <a:avLst/>
          </a:prstGeom>
        </p:spPr>
        <p:txBody>
          <a:bodyPr wrap="square">
            <a:spAutoFit/>
          </a:bodyPr>
          <a:lstStyle/>
          <a:p>
            <a:r>
              <a:rPr lang="pt-BR" dirty="0">
                <a:latin typeface="Arial" panose="020B0604020202020204" pitchFamily="34" charset="0"/>
                <a:cs typeface="Arial" panose="020B0604020202020204" pitchFamily="34" charset="0"/>
              </a:rPr>
              <a:t>BRASIL. Secretaria de Gestão do Trabalho e da Educação na Saúde. Departamento de Gestão da Educação na Saúde. </a:t>
            </a:r>
            <a:r>
              <a:rPr lang="pt-BR" b="1" dirty="0">
                <a:latin typeface="Arial" panose="020B0604020202020204" pitchFamily="34" charset="0"/>
                <a:cs typeface="Arial" panose="020B0604020202020204" pitchFamily="34" charset="0"/>
              </a:rPr>
              <a:t>A Educação Permanente entra na roda: polos de Educação Permanente em saúde</a:t>
            </a:r>
            <a:r>
              <a:rPr lang="pt-BR" dirty="0">
                <a:latin typeface="Arial" panose="020B0604020202020204" pitchFamily="34" charset="0"/>
                <a:cs typeface="Arial" panose="020B0604020202020204" pitchFamily="34" charset="0"/>
              </a:rPr>
              <a:t>: conceitos e caminhos a percorrer. Brasília, 2005</a:t>
            </a:r>
          </a:p>
          <a:p>
            <a:r>
              <a:rPr lang="pt-BR" dirty="0">
                <a:latin typeface="Arial" panose="020B0604020202020204" pitchFamily="34" charset="0"/>
                <a:cs typeface="Arial" panose="020B0604020202020204" pitchFamily="34" charset="0"/>
              </a:rPr>
              <a:t>   </a:t>
            </a:r>
          </a:p>
          <a:p>
            <a:r>
              <a:rPr lang="pt-BR" dirty="0">
                <a:latin typeface="Arial" panose="020B0604020202020204" pitchFamily="34" charset="0"/>
                <a:cs typeface="Arial" panose="020B0604020202020204" pitchFamily="34" charset="0"/>
              </a:rPr>
              <a:t>BRASIL. Ministério da Saúde. Secretaria de Atenção à Saúde. Departamento de </a:t>
            </a:r>
            <a:r>
              <a:rPr lang="pt-BR" b="1" dirty="0">
                <a:latin typeface="Arial" panose="020B0604020202020204" pitchFamily="34" charset="0"/>
                <a:cs typeface="Arial" panose="020B0604020202020204" pitchFamily="34" charset="0"/>
              </a:rPr>
              <a:t>Atenção Básica. </a:t>
            </a:r>
            <a:r>
              <a:rPr lang="pt-BR" b="1" i="1" dirty="0">
                <a:latin typeface="Arial" panose="020B0604020202020204" pitchFamily="34" charset="0"/>
                <a:cs typeface="Arial" panose="020B0604020202020204" pitchFamily="34" charset="0"/>
              </a:rPr>
              <a:t>Diabetes Mellitus</a:t>
            </a:r>
            <a:r>
              <a:rPr lang="pt-BR" dirty="0">
                <a:latin typeface="Arial" panose="020B0604020202020204" pitchFamily="34" charset="0"/>
                <a:cs typeface="Arial" panose="020B0604020202020204" pitchFamily="34" charset="0"/>
              </a:rPr>
              <a:t> / Ministério da Saúde, Secretaria de Atenção à Saúde, Departamento de Atenção Básica. – Brasília: Ministério da Saúde, 2010. 64 p. il. – (Cadernos de Atenção Básica, n. 16) (Série A. Normas e Manuais Técnicos)</a:t>
            </a:r>
          </a:p>
          <a:p>
            <a:r>
              <a:rPr lang="pt-BR" dirty="0">
                <a:latin typeface="Arial" panose="020B0604020202020204" pitchFamily="34" charset="0"/>
                <a:cs typeface="Arial" panose="020B0604020202020204" pitchFamily="34" charset="0"/>
              </a:rPr>
              <a:t>  </a:t>
            </a:r>
          </a:p>
          <a:p>
            <a:r>
              <a:rPr lang="pt-BR" dirty="0">
                <a:latin typeface="Arial" panose="020B0604020202020204" pitchFamily="34" charset="0"/>
                <a:cs typeface="Arial" panose="020B0604020202020204" pitchFamily="34" charset="0"/>
              </a:rPr>
              <a:t> </a:t>
            </a:r>
            <a:r>
              <a:rPr lang="pt-BR" dirty="0" smtClean="0">
                <a:latin typeface="Arial" panose="020B0604020202020204" pitchFamily="34" charset="0"/>
                <a:cs typeface="Arial" panose="020B0604020202020204" pitchFamily="34" charset="0"/>
              </a:rPr>
              <a:t>BRASIL</a:t>
            </a:r>
            <a:r>
              <a:rPr lang="pt-BR" dirty="0">
                <a:latin typeface="Arial" panose="020B0604020202020204" pitchFamily="34" charset="0"/>
                <a:cs typeface="Arial" panose="020B0604020202020204" pitchFamily="34" charset="0"/>
              </a:rPr>
              <a:t>. Ministério da Saúde. Secretaria de Atenção à Saúde. Departamento de Atenção Básica. </a:t>
            </a:r>
            <a:r>
              <a:rPr lang="pt-BR" b="1" dirty="0">
                <a:latin typeface="Arial" panose="020B0604020202020204" pitchFamily="34" charset="0"/>
                <a:cs typeface="Arial" panose="020B0604020202020204" pitchFamily="34" charset="0"/>
              </a:rPr>
              <a:t>Hipertensão arterial sistêmica para o Sistema Único de Saúde</a:t>
            </a:r>
            <a:r>
              <a:rPr lang="pt-BR" dirty="0">
                <a:latin typeface="Arial" panose="020B0604020202020204" pitchFamily="34" charset="0"/>
                <a:cs typeface="Arial" panose="020B0604020202020204" pitchFamily="34" charset="0"/>
              </a:rPr>
              <a:t> / Ministério da Saúde, Secretaria de Atenção à Saúde, Departamento de Atenção Básica. – Brasília: Ministério da Saúde, 2010. 58 p. – (Cadernos de Atenção Básica; 16) (Série A. Normas e Manuais Técnicos).</a:t>
            </a:r>
          </a:p>
          <a:p>
            <a:r>
              <a:rPr lang="pt-BR" dirty="0">
                <a:latin typeface="Arial" panose="020B0604020202020204" pitchFamily="34" charset="0"/>
                <a:cs typeface="Arial" panose="020B0604020202020204" pitchFamily="34" charset="0"/>
              </a:rPr>
              <a:t> </a:t>
            </a:r>
          </a:p>
          <a:p>
            <a:r>
              <a:rPr lang="pt-BR" dirty="0">
                <a:latin typeface="Arial" panose="020B0604020202020204" pitchFamily="34" charset="0"/>
                <a:cs typeface="Arial" panose="020B0604020202020204" pitchFamily="34" charset="0"/>
              </a:rPr>
              <a:t>  </a:t>
            </a:r>
            <a:r>
              <a:rPr lang="pt-BR" dirty="0" smtClean="0">
                <a:latin typeface="Arial" panose="020B0604020202020204" pitchFamily="34" charset="0"/>
                <a:cs typeface="Arial" panose="020B0604020202020204" pitchFamily="34" charset="0"/>
              </a:rPr>
              <a:t>ORGANIZAÇÃO </a:t>
            </a:r>
            <a:r>
              <a:rPr lang="pt-BR" dirty="0">
                <a:latin typeface="Arial" panose="020B0604020202020204" pitchFamily="34" charset="0"/>
                <a:cs typeface="Arial" panose="020B0604020202020204" pitchFamily="34" charset="0"/>
              </a:rPr>
              <a:t>PAN-AMERICANA DA SAÚDE. Linhas de cuidado: </a:t>
            </a:r>
            <a:r>
              <a:rPr lang="pt-BR" b="1" dirty="0">
                <a:latin typeface="Arial" panose="020B0604020202020204" pitchFamily="34" charset="0"/>
                <a:cs typeface="Arial" panose="020B0604020202020204" pitchFamily="34" charset="0"/>
              </a:rPr>
              <a:t>hipertensão arterial e diabetes</a:t>
            </a:r>
            <a:r>
              <a:rPr lang="pt-BR" dirty="0">
                <a:latin typeface="Arial" panose="020B0604020202020204" pitchFamily="34" charset="0"/>
                <a:cs typeface="Arial" panose="020B0604020202020204" pitchFamily="34" charset="0"/>
              </a:rPr>
              <a:t>. / </a:t>
            </a:r>
            <a:r>
              <a:rPr lang="pt-BR" dirty="0" smtClean="0">
                <a:latin typeface="Arial" panose="020B0604020202020204" pitchFamily="34" charset="0"/>
                <a:cs typeface="Arial" panose="020B0604020202020204" pitchFamily="34" charset="0"/>
              </a:rPr>
              <a:t>Organização </a:t>
            </a:r>
            <a:r>
              <a:rPr lang="pt-BR" dirty="0">
                <a:latin typeface="Arial" panose="020B0604020202020204" pitchFamily="34" charset="0"/>
                <a:cs typeface="Arial" panose="020B0604020202020204" pitchFamily="34" charset="0"/>
              </a:rPr>
              <a:t>Pan-Americana da Saúde. Brasília: Organização Pan-Americana da Saúde, 2010. 232 p.: il. ISBN 978-85-79</a:t>
            </a:r>
          </a:p>
        </p:txBody>
      </p:sp>
      <p:pic>
        <p:nvPicPr>
          <p:cNvPr id="4" name="Imagem 3" descr="esf.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94988" y="5773738"/>
            <a:ext cx="1497012" cy="108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985489"/>
            <a:ext cx="1785046" cy="872511"/>
          </a:xfrm>
          <a:prstGeom prst="rect">
            <a:avLst/>
          </a:prstGeom>
        </p:spPr>
      </p:pic>
    </p:spTree>
    <p:extLst>
      <p:ext uri="{BB962C8B-B14F-4D97-AF65-F5344CB8AC3E}">
        <p14:creationId xmlns:p14="http://schemas.microsoft.com/office/powerpoint/2010/main" val="287086033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3829671"/>
          </a:xfrm>
        </p:spPr>
        <p:style>
          <a:lnRef idx="2">
            <a:schemeClr val="accent1">
              <a:shade val="50000"/>
            </a:schemeClr>
          </a:lnRef>
          <a:fillRef idx="1">
            <a:schemeClr val="accent1"/>
          </a:fillRef>
          <a:effectRef idx="0">
            <a:schemeClr val="accent1"/>
          </a:effectRef>
          <a:fontRef idx="minor">
            <a:schemeClr val="lt1"/>
          </a:fontRef>
        </p:style>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pt-BR" b="1" cap="all" dirty="0" smtClean="0">
                <a:ln w="0"/>
                <a:solidFill>
                  <a:schemeClr val="tx1"/>
                </a:solidFill>
                <a:effectLst>
                  <a:reflection blurRad="12700" stA="50000" endPos="50000" dist="5000" dir="5400000" sy="-100000" rotWithShape="0"/>
                </a:effectLst>
              </a:rPr>
              <a:t>OBRIGADO! </a:t>
            </a:r>
            <a:endParaRPr lang="pt-BR" b="1" cap="all" dirty="0">
              <a:ln w="0"/>
              <a:solidFill>
                <a:schemeClr val="tx1"/>
              </a:solidFill>
              <a:effectLst>
                <a:reflection blurRad="12700" stA="50000" endPos="50000" dist="5000" dir="5400000" sy="-100000" rotWithShape="0"/>
              </a:effectLst>
            </a:endParaRPr>
          </a:p>
        </p:txBody>
      </p:sp>
    </p:spTree>
    <p:extLst>
      <p:ext uri="{BB962C8B-B14F-4D97-AF65-F5344CB8AC3E}">
        <p14:creationId xmlns:p14="http://schemas.microsoft.com/office/powerpoint/2010/main" val="4174318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39148" y="419096"/>
            <a:ext cx="11913705" cy="6740307"/>
          </a:xfrm>
          <a:prstGeom prst="rect">
            <a:avLst/>
          </a:prstGeom>
        </p:spPr>
        <p:txBody>
          <a:bodyPr wrap="square">
            <a:spAutoFit/>
          </a:bodyPr>
          <a:lstStyle/>
          <a:p>
            <a:pPr algn="just">
              <a:defRPr/>
            </a:pPr>
            <a:endParaRPr lang="pt-BR" sz="2880" b="1" dirty="0"/>
          </a:p>
          <a:p>
            <a:pPr marL="900113" indent="-542925" algn="just">
              <a:lnSpc>
                <a:spcPct val="150000"/>
              </a:lnSpc>
              <a:buFont typeface="Wingdings" panose="05000000000000000000" pitchFamily="2" charset="2"/>
              <a:buChar char="Ø"/>
              <a:tabLst>
                <a:tab pos="900113" algn="l"/>
              </a:tabLst>
              <a:defRPr/>
            </a:pPr>
            <a:endParaRPr lang="en-US" sz="2880" dirty="0" smtClean="0"/>
          </a:p>
          <a:p>
            <a:pPr marL="900113" indent="-542925" algn="just">
              <a:lnSpc>
                <a:spcPct val="150000"/>
              </a:lnSpc>
              <a:buFont typeface="Wingdings" panose="05000000000000000000" pitchFamily="2" charset="2"/>
              <a:buChar char="Ø"/>
              <a:tabLst>
                <a:tab pos="900113" algn="l"/>
              </a:tabLst>
              <a:defRPr/>
            </a:pPr>
            <a:endParaRPr lang="en-US" sz="2880" dirty="0"/>
          </a:p>
          <a:p>
            <a:pPr marL="900113" indent="-542925" algn="just">
              <a:lnSpc>
                <a:spcPct val="150000"/>
              </a:lnSpc>
              <a:buFont typeface="Wingdings" panose="05000000000000000000" pitchFamily="2" charset="2"/>
              <a:buChar char="Ø"/>
              <a:tabLst>
                <a:tab pos="900113" algn="l"/>
              </a:tabLst>
              <a:defRPr/>
            </a:pPr>
            <a:r>
              <a:rPr lang="en-US" sz="2880" dirty="0" smtClean="0"/>
              <a:t>	</a:t>
            </a:r>
            <a:r>
              <a:rPr lang="pt-BR" sz="3200" dirty="0" smtClean="0">
                <a:latin typeface="Arial" panose="020B0604020202020204" pitchFamily="34" charset="0"/>
                <a:cs typeface="Arial" panose="020B0604020202020204" pitchFamily="34" charset="0"/>
              </a:rPr>
              <a:t>É um município do Rio Grande do Sul.</a:t>
            </a:r>
          </a:p>
          <a:p>
            <a:pPr marL="900113" indent="-542925" algn="just">
              <a:lnSpc>
                <a:spcPct val="150000"/>
              </a:lnSpc>
              <a:buFont typeface="Wingdings" panose="05000000000000000000" pitchFamily="2" charset="2"/>
              <a:buChar char="Ø"/>
              <a:tabLst>
                <a:tab pos="900113" algn="l"/>
              </a:tabLst>
              <a:defRPr/>
            </a:pPr>
            <a:r>
              <a:rPr lang="pt-BR" sz="3200" dirty="0" smtClean="0">
                <a:latin typeface="Arial" panose="020B0604020202020204" pitchFamily="34" charset="0"/>
                <a:cs typeface="Arial" panose="020B0604020202020204" pitchFamily="34" charset="0"/>
              </a:rPr>
              <a:t>	Localizada a </a:t>
            </a:r>
            <a:r>
              <a:rPr lang="pt-BR" sz="3200" dirty="0">
                <a:latin typeface="Arial" panose="020B0604020202020204" pitchFamily="34" charset="0"/>
                <a:cs typeface="Arial" panose="020B0604020202020204" pitchFamily="34" charset="0"/>
              </a:rPr>
              <a:t>267.6 </a:t>
            </a:r>
            <a:r>
              <a:rPr lang="pt-BR" sz="3200" dirty="0" smtClean="0">
                <a:latin typeface="Arial" panose="020B0604020202020204" pitchFamily="34" charset="0"/>
                <a:cs typeface="Arial" panose="020B0604020202020204" pitchFamily="34" charset="0"/>
              </a:rPr>
              <a:t>Km quilômetros de Porto Alegre, a capital do Estado.</a:t>
            </a:r>
          </a:p>
          <a:p>
            <a:pPr marL="900113" indent="-542925" algn="just">
              <a:lnSpc>
                <a:spcPct val="150000"/>
              </a:lnSpc>
              <a:buFont typeface="Wingdings" panose="05000000000000000000" pitchFamily="2" charset="2"/>
              <a:buChar char="Ø"/>
              <a:tabLst>
                <a:tab pos="900113" algn="l"/>
              </a:tabLst>
              <a:defRPr/>
            </a:pPr>
            <a:r>
              <a:rPr lang="pt-BR" sz="3200" dirty="0" smtClean="0">
                <a:latin typeface="Arial" panose="020B0604020202020204" pitchFamily="34" charset="0"/>
                <a:cs typeface="Arial" panose="020B0604020202020204" pitchFamily="34" charset="0"/>
              </a:rPr>
              <a:t>Com  uma área de </a:t>
            </a:r>
            <a:r>
              <a:rPr lang="pt-BR" sz="3200" dirty="0">
                <a:latin typeface="Arial" panose="020B0604020202020204" pitchFamily="34" charset="0"/>
                <a:cs typeface="Arial" panose="020B0604020202020204" pitchFamily="34" charset="0"/>
              </a:rPr>
              <a:t>2.249,55 km². </a:t>
            </a:r>
            <a:endParaRPr lang="pt-BR" sz="3200" dirty="0" smtClean="0">
              <a:latin typeface="Arial" panose="020B0604020202020204" pitchFamily="34" charset="0"/>
              <a:cs typeface="Arial" panose="020B0604020202020204" pitchFamily="34" charset="0"/>
            </a:endParaRPr>
          </a:p>
          <a:p>
            <a:pPr marL="900113" indent="-542925" algn="just">
              <a:lnSpc>
                <a:spcPct val="150000"/>
              </a:lnSpc>
              <a:buFont typeface="Wingdings" panose="05000000000000000000" pitchFamily="2" charset="2"/>
              <a:buChar char="Ø"/>
              <a:tabLst>
                <a:tab pos="900113" algn="l"/>
              </a:tabLst>
              <a:defRPr/>
            </a:pPr>
            <a:r>
              <a:rPr lang="pt-BR" sz="3200" dirty="0" smtClean="0">
                <a:latin typeface="Arial" panose="020B0604020202020204" pitchFamily="34" charset="0"/>
                <a:cs typeface="Arial" panose="020B0604020202020204" pitchFamily="34" charset="0"/>
              </a:rPr>
              <a:t>	A população </a:t>
            </a:r>
            <a:r>
              <a:rPr lang="pt-BR" sz="3200" dirty="0">
                <a:latin typeface="Arial" panose="020B0604020202020204" pitchFamily="34" charset="0"/>
                <a:cs typeface="Arial" panose="020B0604020202020204" pitchFamily="34" charset="0"/>
              </a:rPr>
              <a:t>14.594 </a:t>
            </a:r>
            <a:r>
              <a:rPr lang="pt-BR" sz="3200" dirty="0" smtClean="0">
                <a:latin typeface="Arial" panose="020B0604020202020204" pitchFamily="34" charset="0"/>
                <a:cs typeface="Arial" panose="020B0604020202020204" pitchFamily="34" charset="0"/>
              </a:rPr>
              <a:t>habitantes, cerca de 68% da população  residindo em  </a:t>
            </a:r>
            <a:r>
              <a:rPr lang="pt-BR" sz="3200" dirty="0">
                <a:latin typeface="Arial" panose="020B0604020202020204" pitchFamily="34" charset="0"/>
                <a:cs typeface="Arial" panose="020B0604020202020204" pitchFamily="34" charset="0"/>
              </a:rPr>
              <a:t>i</a:t>
            </a:r>
            <a:r>
              <a:rPr lang="pt-BR" sz="3200" dirty="0" smtClean="0">
                <a:latin typeface="Arial" panose="020B0604020202020204" pitchFamily="34" charset="0"/>
                <a:cs typeface="Arial" panose="020B0604020202020204" pitchFamily="34" charset="0"/>
              </a:rPr>
              <a:t>móveis urbanos do município. </a:t>
            </a:r>
            <a:endParaRPr lang="pt-BR" sz="2880" b="1" dirty="0" smtClean="0"/>
          </a:p>
          <a:p>
            <a:pPr marL="900113" indent="-542925" algn="just">
              <a:buFont typeface="Wingdings" panose="05000000000000000000" pitchFamily="2" charset="2"/>
              <a:buChar char="Ø"/>
              <a:tabLst>
                <a:tab pos="900113" algn="l"/>
              </a:tabLst>
              <a:defRPr/>
            </a:pPr>
            <a:endParaRPr lang="pt-BR" sz="2880" dirty="0"/>
          </a:p>
        </p:txBody>
      </p:sp>
      <p:sp>
        <p:nvSpPr>
          <p:cNvPr id="6" name="Retângulo 5"/>
          <p:cNvSpPr/>
          <p:nvPr/>
        </p:nvSpPr>
        <p:spPr>
          <a:xfrm>
            <a:off x="1785046" y="583096"/>
            <a:ext cx="6895128" cy="12324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pt-BR" sz="3600" b="1" dirty="0">
                <a:solidFill>
                  <a:schemeClr val="tx1"/>
                </a:solidFill>
                <a:latin typeface="Arial" panose="020B0604020202020204" pitchFamily="34" charset="0"/>
                <a:cs typeface="Arial" panose="020B0604020202020204" pitchFamily="34" charset="0"/>
              </a:rPr>
              <a:t>Município de </a:t>
            </a:r>
            <a:r>
              <a:rPr lang="pt-BR" sz="3600" b="1" dirty="0" smtClean="0">
                <a:solidFill>
                  <a:schemeClr val="tx1"/>
                </a:solidFill>
                <a:latin typeface="Arial" panose="020B0604020202020204" pitchFamily="34" charset="0"/>
                <a:cs typeface="Arial" panose="020B0604020202020204" pitchFamily="34" charset="0"/>
              </a:rPr>
              <a:t>Pinheiro Machado </a:t>
            </a:r>
            <a:r>
              <a:rPr lang="pt-BR" sz="3600" b="1" dirty="0">
                <a:solidFill>
                  <a:schemeClr val="tx1"/>
                </a:solidFill>
                <a:latin typeface="Arial" panose="020B0604020202020204" pitchFamily="34" charset="0"/>
                <a:cs typeface="Arial" panose="020B0604020202020204" pitchFamily="34" charset="0"/>
              </a:rPr>
              <a:t>- RS</a:t>
            </a:r>
          </a:p>
        </p:txBody>
      </p:sp>
    </p:spTree>
    <p:extLst>
      <p:ext uri="{BB962C8B-B14F-4D97-AF65-F5344CB8AC3E}">
        <p14:creationId xmlns:p14="http://schemas.microsoft.com/office/powerpoint/2010/main" val="37029270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516732" y="705237"/>
            <a:ext cx="11158536" cy="4001095"/>
          </a:xfrm>
          <a:prstGeom prst="rect">
            <a:avLst/>
          </a:prstGeom>
        </p:spPr>
        <p:txBody>
          <a:bodyPr wrap="square">
            <a:spAutoFit/>
          </a:bodyPr>
          <a:lstStyle/>
          <a:p>
            <a:pPr marL="411480" indent="-411480" algn="just">
              <a:buFont typeface="Wingdings" pitchFamily="2" charset="2"/>
              <a:buChar char="ü"/>
              <a:defRPr/>
            </a:pPr>
            <a:r>
              <a:rPr lang="pt-BR" sz="3200" b="1" dirty="0">
                <a:latin typeface="Arial" panose="020B0604020202020204" pitchFamily="34" charset="0"/>
                <a:cs typeface="Arial" panose="020B0604020202020204" pitchFamily="34" charset="0"/>
              </a:rPr>
              <a:t>4</a:t>
            </a:r>
            <a:r>
              <a:rPr lang="pt-BR" sz="3200" b="1" dirty="0" smtClean="0">
                <a:latin typeface="Arial" panose="020B0604020202020204" pitchFamily="34" charset="0"/>
                <a:cs typeface="Arial" panose="020B0604020202020204" pitchFamily="34" charset="0"/>
              </a:rPr>
              <a:t> </a:t>
            </a:r>
            <a:r>
              <a:rPr lang="pt-BR" sz="3200" b="1" dirty="0">
                <a:latin typeface="Arial" panose="020B0604020202020204" pitchFamily="34" charset="0"/>
                <a:cs typeface="Arial" panose="020B0604020202020204" pitchFamily="34" charset="0"/>
              </a:rPr>
              <a:t>Unidades Básicas de </a:t>
            </a:r>
            <a:r>
              <a:rPr lang="pt-BR" sz="3200" b="1" dirty="0" smtClean="0">
                <a:latin typeface="Arial" panose="020B0604020202020204" pitchFamily="34" charset="0"/>
                <a:cs typeface="Arial" panose="020B0604020202020204" pitchFamily="34" charset="0"/>
              </a:rPr>
              <a:t>Saúde:</a:t>
            </a:r>
            <a:endParaRPr lang="pt-BR" sz="3200" b="1" dirty="0">
              <a:latin typeface="Arial" panose="020B0604020202020204" pitchFamily="34" charset="0"/>
              <a:cs typeface="Arial" panose="020B0604020202020204" pitchFamily="34" charset="0"/>
            </a:endParaRPr>
          </a:p>
          <a:p>
            <a:pPr marL="731520" lvl="1"/>
            <a:r>
              <a:rPr lang="pt-BR" altLang="pt-BR" sz="3200" dirty="0">
                <a:latin typeface="Arial" panose="020B0604020202020204" pitchFamily="34" charset="0"/>
                <a:cs typeface="Arial" panose="020B0604020202020204" pitchFamily="34" charset="0"/>
              </a:rPr>
              <a:t>Zona Urbana: </a:t>
            </a:r>
            <a:r>
              <a:rPr lang="pt-BR" altLang="pt-BR" sz="3200" dirty="0" smtClean="0">
                <a:latin typeface="Arial" panose="020B0604020202020204" pitchFamily="34" charset="0"/>
                <a:cs typeface="Arial" panose="020B0604020202020204" pitchFamily="34" charset="0"/>
              </a:rPr>
              <a:t> </a:t>
            </a:r>
            <a:r>
              <a:rPr lang="pt-BR" altLang="pt-BR" sz="3200" dirty="0">
                <a:latin typeface="Arial" panose="020B0604020202020204" pitchFamily="34" charset="0"/>
                <a:cs typeface="Arial" panose="020B0604020202020204" pitchFamily="34" charset="0"/>
              </a:rPr>
              <a:t>ESF Zona Norte, ESF São João Batista-Passo do Machado</a:t>
            </a:r>
          </a:p>
          <a:p>
            <a:pPr marL="731520" lvl="1"/>
            <a:r>
              <a:rPr lang="pt-BR" altLang="pt-BR" sz="3200" dirty="0">
                <a:latin typeface="Arial" panose="020B0604020202020204" pitchFamily="34" charset="0"/>
                <a:cs typeface="Arial" panose="020B0604020202020204" pitchFamily="34" charset="0"/>
              </a:rPr>
              <a:t>Zona Rural: ESF  Zona Sul, ESF Torrinhas</a:t>
            </a:r>
            <a:endParaRPr lang="pt-BR" altLang="pt-BR" sz="3200" dirty="0" smtClean="0">
              <a:latin typeface="Arial" panose="020B0604020202020204" pitchFamily="34" charset="0"/>
              <a:cs typeface="Arial" panose="020B0604020202020204" pitchFamily="34" charset="0"/>
            </a:endParaRPr>
          </a:p>
          <a:p>
            <a:pPr marL="1645920" lvl="3"/>
            <a:endParaRPr lang="pt-BR" sz="1000" dirty="0">
              <a:latin typeface="Arial" panose="020B0604020202020204" pitchFamily="34" charset="0"/>
              <a:cs typeface="Arial" panose="020B0604020202020204" pitchFamily="34" charset="0"/>
            </a:endParaRPr>
          </a:p>
          <a:p>
            <a:pPr marL="411480" indent="-411480" algn="just">
              <a:buFont typeface="Wingdings" pitchFamily="2" charset="2"/>
              <a:buChar char="ü"/>
              <a:defRPr/>
            </a:pPr>
            <a:r>
              <a:rPr lang="pt-BR" sz="3200" b="1" dirty="0">
                <a:latin typeface="Arial" panose="020B0604020202020204" pitchFamily="34" charset="0"/>
                <a:cs typeface="Arial" panose="020B0604020202020204" pitchFamily="34" charset="0"/>
              </a:rPr>
              <a:t>  </a:t>
            </a:r>
            <a:r>
              <a:rPr lang="pt-BR" sz="3200" b="1" dirty="0" smtClean="0">
                <a:latin typeface="Arial" panose="020B0604020202020204" pitchFamily="34" charset="0"/>
                <a:cs typeface="Arial" panose="020B0604020202020204" pitchFamily="34" charset="0"/>
              </a:rPr>
              <a:t>23 Agentes comunitários de </a:t>
            </a:r>
            <a:r>
              <a:rPr lang="pt-BR" sz="3200" b="1" dirty="0">
                <a:latin typeface="Arial" panose="020B0604020202020204" pitchFamily="34" charset="0"/>
                <a:cs typeface="Arial" panose="020B0604020202020204" pitchFamily="34" charset="0"/>
              </a:rPr>
              <a:t>S</a:t>
            </a:r>
            <a:r>
              <a:rPr lang="pt-BR" sz="3200" b="1" dirty="0" smtClean="0">
                <a:latin typeface="Arial" panose="020B0604020202020204" pitchFamily="34" charset="0"/>
                <a:cs typeface="Arial" panose="020B0604020202020204" pitchFamily="34" charset="0"/>
              </a:rPr>
              <a:t>aúde-ACS;</a:t>
            </a:r>
          </a:p>
          <a:p>
            <a:pPr algn="just">
              <a:defRPr/>
            </a:pPr>
            <a:endParaRPr lang="pt-BR" sz="1000" dirty="0">
              <a:latin typeface="Arial" panose="020B0604020202020204" pitchFamily="34" charset="0"/>
              <a:cs typeface="Arial" panose="020B0604020202020204" pitchFamily="34" charset="0"/>
            </a:endParaRPr>
          </a:p>
          <a:p>
            <a:pPr marL="411480" indent="-411480" algn="just">
              <a:buFont typeface="Wingdings" pitchFamily="2" charset="2"/>
              <a:buChar char="ü"/>
              <a:defRPr/>
            </a:pPr>
            <a:r>
              <a:rPr lang="pt-BR" sz="3200" b="1" dirty="0">
                <a:latin typeface="Arial" panose="020B0604020202020204" pitchFamily="34" charset="0"/>
                <a:cs typeface="Arial" panose="020B0604020202020204" pitchFamily="34" charset="0"/>
              </a:rPr>
              <a:t>  </a:t>
            </a:r>
            <a:r>
              <a:rPr lang="pt-BR" sz="3200" b="1" dirty="0" smtClean="0">
                <a:latin typeface="Arial" panose="020B0604020202020204" pitchFamily="34" charset="0"/>
                <a:cs typeface="Arial" panose="020B0604020202020204" pitchFamily="34" charset="0"/>
              </a:rPr>
              <a:t>03 Equipes de saúde bucal;</a:t>
            </a:r>
          </a:p>
          <a:p>
            <a:pPr algn="just">
              <a:defRPr/>
            </a:pPr>
            <a:endParaRPr lang="pt-BR" sz="1000" dirty="0">
              <a:latin typeface="Arial" panose="020B0604020202020204" pitchFamily="34" charset="0"/>
              <a:cs typeface="Arial" panose="020B0604020202020204" pitchFamily="34" charset="0"/>
            </a:endParaRPr>
          </a:p>
          <a:p>
            <a:pPr marL="411480" indent="-411480" algn="just">
              <a:buFont typeface="Wingdings" pitchFamily="2" charset="2"/>
              <a:buChar char="ü"/>
              <a:defRPr/>
            </a:pPr>
            <a:r>
              <a:rPr lang="pt-BR" sz="3200" b="1" dirty="0">
                <a:latin typeface="Arial" panose="020B0604020202020204" pitchFamily="34" charset="0"/>
                <a:cs typeface="Arial" panose="020B0604020202020204" pitchFamily="34" charset="0"/>
              </a:rPr>
              <a:t>  01 </a:t>
            </a:r>
            <a:r>
              <a:rPr lang="pt-BR" sz="3200" b="1" dirty="0" smtClean="0">
                <a:latin typeface="Arial" panose="020B0604020202020204" pitchFamily="34" charset="0"/>
                <a:cs typeface="Arial" panose="020B0604020202020204" pitchFamily="34" charset="0"/>
              </a:rPr>
              <a:t>Núcleo de apoio a saúde de Família-NASF;</a:t>
            </a:r>
          </a:p>
        </p:txBody>
      </p:sp>
      <p:pic>
        <p:nvPicPr>
          <p:cNvPr id="3" name="Image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85489"/>
            <a:ext cx="1785046" cy="872511"/>
          </a:xfrm>
          <a:prstGeom prst="rect">
            <a:avLst/>
          </a:prstGeom>
        </p:spPr>
      </p:pic>
      <p:pic>
        <p:nvPicPr>
          <p:cNvPr id="5" name="Imagem 4" descr="esf.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94988" y="5773738"/>
            <a:ext cx="1497012" cy="108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20995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5774" y="365126"/>
            <a:ext cx="11860696" cy="1041643"/>
          </a:xfrm>
        </p:spPr>
        <p:style>
          <a:lnRef idx="3">
            <a:schemeClr val="lt1"/>
          </a:lnRef>
          <a:fillRef idx="1">
            <a:schemeClr val="accent1"/>
          </a:fillRef>
          <a:effectRef idx="1">
            <a:schemeClr val="accent1"/>
          </a:effectRef>
          <a:fontRef idx="minor">
            <a:schemeClr val="lt1"/>
          </a:fontRef>
        </p:style>
        <p:txBody>
          <a:bodyPr/>
          <a:lstStyle/>
          <a:p>
            <a:pPr algn="ctr"/>
            <a:r>
              <a:rPr lang="pt-BR" dirty="0" smtClean="0"/>
              <a:t>Antiga UBS </a:t>
            </a:r>
            <a:endParaRPr lang="pt-BR" dirty="0"/>
          </a:p>
        </p:txBody>
      </p:sp>
      <p:pic>
        <p:nvPicPr>
          <p:cNvPr id="6" name="Image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85489"/>
            <a:ext cx="1785046" cy="872511"/>
          </a:xfrm>
          <a:prstGeom prst="rect">
            <a:avLst/>
          </a:prstGeom>
        </p:spPr>
      </p:pic>
      <p:pic>
        <p:nvPicPr>
          <p:cNvPr id="7" name="Imagem 6" descr="esf.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94988" y="5773738"/>
            <a:ext cx="1497012" cy="108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74485" y="2348874"/>
            <a:ext cx="5403273" cy="3038302"/>
          </a:xfrm>
          <a:prstGeom prst="rect">
            <a:avLst/>
          </a:prstGeom>
        </p:spPr>
      </p:pic>
    </p:spTree>
    <p:extLst>
      <p:ext uri="{BB962C8B-B14F-4D97-AF65-F5344CB8AC3E}">
        <p14:creationId xmlns:p14="http://schemas.microsoft.com/office/powerpoint/2010/main" val="13168142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85489"/>
            <a:ext cx="1785046" cy="872511"/>
          </a:xfrm>
          <a:prstGeom prst="rect">
            <a:avLst/>
          </a:prstGeom>
        </p:spPr>
      </p:pic>
      <p:pic>
        <p:nvPicPr>
          <p:cNvPr id="11" name="Imagem 10" descr="esf.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94988" y="5773738"/>
            <a:ext cx="1497012" cy="108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n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14556" y="922170"/>
            <a:ext cx="8580432" cy="5063319"/>
          </a:xfrm>
          <a:prstGeom prst="rect">
            <a:avLst/>
          </a:prstGeom>
        </p:spPr>
      </p:pic>
      <p:sp>
        <p:nvSpPr>
          <p:cNvPr id="10" name="CuadroTexto 9"/>
          <p:cNvSpPr txBox="1"/>
          <p:nvPr/>
        </p:nvSpPr>
        <p:spPr>
          <a:xfrm>
            <a:off x="2114556" y="382137"/>
            <a:ext cx="8680823" cy="523220"/>
          </a:xfrm>
          <a:prstGeom prst="rect">
            <a:avLst/>
          </a:prstGeom>
          <a:solidFill>
            <a:schemeClr val="accent1"/>
          </a:solidFill>
        </p:spPr>
        <p:txBody>
          <a:bodyPr wrap="square" rtlCol="0">
            <a:spAutoFit/>
          </a:bodyPr>
          <a:lstStyle/>
          <a:p>
            <a:pPr algn="ctr"/>
            <a:r>
              <a:rPr lang="pt-BR" sz="2800" dirty="0" smtClean="0">
                <a:solidFill>
                  <a:schemeClr val="bg1"/>
                </a:solidFill>
              </a:rPr>
              <a:t>Nova USB</a:t>
            </a:r>
            <a:endParaRPr lang="pt-BR" sz="2800" dirty="0">
              <a:solidFill>
                <a:schemeClr val="bg1"/>
              </a:solidFill>
            </a:endParaRPr>
          </a:p>
        </p:txBody>
      </p:sp>
    </p:spTree>
    <p:extLst>
      <p:ext uri="{BB962C8B-B14F-4D97-AF65-F5344CB8AC3E}">
        <p14:creationId xmlns:p14="http://schemas.microsoft.com/office/powerpoint/2010/main" val="31661797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6041" y="172041"/>
            <a:ext cx="12192000" cy="923330"/>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ctr"/>
            <a:r>
              <a:rPr lang="pt-BR" sz="5400" b="1" dirty="0">
                <a:solidFill>
                  <a:schemeClr val="tx1"/>
                </a:solidFill>
                <a:latin typeface="Arial" panose="020B0604020202020204" pitchFamily="34" charset="0"/>
                <a:cs typeface="Arial" panose="020B0604020202020204" pitchFamily="34" charset="0"/>
              </a:rPr>
              <a:t>OBJETIVO GERAL</a:t>
            </a:r>
          </a:p>
        </p:txBody>
      </p:sp>
      <p:sp>
        <p:nvSpPr>
          <p:cNvPr id="3" name="Retângulo 2"/>
          <p:cNvSpPr/>
          <p:nvPr/>
        </p:nvSpPr>
        <p:spPr>
          <a:xfrm>
            <a:off x="288758" y="1601963"/>
            <a:ext cx="11646567" cy="3693319"/>
          </a:xfrm>
          <a:prstGeom prst="rect">
            <a:avLst/>
          </a:prstGeom>
        </p:spPr>
        <p:txBody>
          <a:bodyPr wrap="square">
            <a:spAutoFit/>
          </a:bodyPr>
          <a:lstStyle/>
          <a:p>
            <a:pPr algn="just">
              <a:lnSpc>
                <a:spcPct val="150000"/>
              </a:lnSpc>
            </a:pPr>
            <a:r>
              <a:rPr lang="pt-BR" sz="4400" dirty="0" smtClean="0">
                <a:latin typeface="Arial" panose="020B0604020202020204" pitchFamily="34" charset="0"/>
                <a:ea typeface="Calibri" panose="020F0502020204030204" pitchFamily="34" charset="0"/>
                <a:cs typeface="Times New Roman" panose="02020603050405020304" pitchFamily="18" charset="0"/>
              </a:rPr>
              <a:t>	</a:t>
            </a:r>
            <a:r>
              <a:rPr lang="pt-BR" sz="3600" dirty="0">
                <a:latin typeface="Arial" panose="020B0604020202020204" pitchFamily="34" charset="0"/>
                <a:ea typeface="Calibri" panose="020F0502020204030204" pitchFamily="34" charset="0"/>
                <a:cs typeface="Times New Roman" panose="02020603050405020304" pitchFamily="18" charset="0"/>
              </a:rPr>
              <a:t>Melhorar a atenção à saúde das pessoas com hipertensão arterial sistêmica e/ou diabetes mellitus, na UBS Zona Sul, Pinheiro Machado/RS.</a:t>
            </a:r>
            <a:endParaRPr lang="pt-BR" sz="44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endParaRPr lang="pt-BR" sz="4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85489"/>
            <a:ext cx="1785046" cy="872511"/>
          </a:xfrm>
          <a:prstGeom prst="rect">
            <a:avLst/>
          </a:prstGeom>
        </p:spPr>
      </p:pic>
      <p:pic>
        <p:nvPicPr>
          <p:cNvPr id="6" name="Imagem 5" descr="esf.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94988" y="5773738"/>
            <a:ext cx="1497012" cy="108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575946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864</TotalTime>
  <Words>1989</Words>
  <Application>Microsoft Office PowerPoint</Application>
  <PresentationFormat>Personalizar</PresentationFormat>
  <Paragraphs>225</Paragraphs>
  <Slides>44</Slides>
  <Notes>4</Notes>
  <HiddenSlides>0</HiddenSlides>
  <MMClips>0</MMClips>
  <ScaleCrop>false</ScaleCrop>
  <HeadingPairs>
    <vt:vector size="4" baseType="variant">
      <vt:variant>
        <vt:lpstr>Tema</vt:lpstr>
      </vt:variant>
      <vt:variant>
        <vt:i4>1</vt:i4>
      </vt:variant>
      <vt:variant>
        <vt:lpstr>Títulos de slides</vt:lpstr>
      </vt:variant>
      <vt:variant>
        <vt:i4>44</vt:i4>
      </vt:variant>
    </vt:vector>
  </HeadingPairs>
  <TitlesOfParts>
    <vt:vector size="45" baseType="lpstr">
      <vt:lpstr>Tema do Office</vt:lpstr>
      <vt:lpstr>Apresentação do PowerPoint</vt:lpstr>
      <vt:lpstr>Apresentação do PowerPoint</vt:lpstr>
      <vt:lpstr>Apresentação do PowerPoint</vt:lpstr>
      <vt:lpstr>Caracterização do Município </vt:lpstr>
      <vt:lpstr>Apresentação do PowerPoint</vt:lpstr>
      <vt:lpstr>Apresentação do PowerPoint</vt:lpstr>
      <vt:lpstr>Antiga UBS </vt:lpstr>
      <vt:lpstr>Apresentação do PowerPoint</vt:lpstr>
      <vt:lpstr>Apresentação do PowerPoint</vt:lpstr>
      <vt:lpstr>Metodologia </vt:lpstr>
      <vt:lpstr>Metodologia</vt:lpstr>
      <vt:lpstr>Logística </vt:lpstr>
      <vt:lpstr>Apresentação do PowerPoint</vt:lpstr>
      <vt:lpstr>Resultados, objetivos Metas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Discussão</vt:lpstr>
      <vt:lpstr>Apresentação do PowerPoint</vt:lpstr>
      <vt:lpstr>Apresentação do PowerPoint</vt:lpstr>
      <vt:lpstr>Apresentação do PowerPoint</vt:lpstr>
      <vt:lpstr>Apresentação do PowerPoint</vt:lpstr>
      <vt:lpstr>OBRIGADO! </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noel marzo lores</dc:creator>
  <cp:lastModifiedBy>Talita Helena</cp:lastModifiedBy>
  <cp:revision>78</cp:revision>
  <dcterms:created xsi:type="dcterms:W3CDTF">2015-01-23T22:42:13Z</dcterms:created>
  <dcterms:modified xsi:type="dcterms:W3CDTF">2015-08-17T12:24:55Z</dcterms:modified>
</cp:coreProperties>
</file>