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3" r:id="rId4"/>
    <p:sldId id="258" r:id="rId5"/>
    <p:sldId id="288" r:id="rId6"/>
    <p:sldId id="274" r:id="rId7"/>
    <p:sldId id="259" r:id="rId8"/>
    <p:sldId id="261" r:id="rId9"/>
    <p:sldId id="275" r:id="rId10"/>
    <p:sldId id="262" r:id="rId11"/>
    <p:sldId id="260" r:id="rId12"/>
    <p:sldId id="285" r:id="rId13"/>
    <p:sldId id="290" r:id="rId14"/>
    <p:sldId id="304" r:id="rId15"/>
    <p:sldId id="281" r:id="rId16"/>
    <p:sldId id="282" r:id="rId17"/>
    <p:sldId id="283" r:id="rId18"/>
    <p:sldId id="284" r:id="rId19"/>
    <p:sldId id="292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05" r:id="rId28"/>
    <p:sldId id="316" r:id="rId29"/>
    <p:sldId id="300" r:id="rId30"/>
    <p:sldId id="302" r:id="rId31"/>
    <p:sldId id="270" r:id="rId32"/>
    <p:sldId id="286" r:id="rId33"/>
    <p:sldId id="271" r:id="rId34"/>
    <p:sldId id="272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mela" initials="P" lastIdx="6" clrIdx="0"/>
  <p:cmAuthor id="1" name="ASUS" initials="A" lastIdx="5" clrIdx="1">
    <p:extLst/>
  </p:cmAuthor>
  <p:cmAuthor id="2" name="Lennon" initials="L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liente\Desktop\Planilha%2012,%20corrigida,%20Ernesto%20Garcia%20(1)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Desktop\UNASUS_UFPEL\Ernesto%20Garcia\UNIDADE%203\Planilha%20fina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Desktop\UNASUS_UFPEL\Ernesto%20Garcia\UNIDADE%203\Planilha%20fina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Desktop\UNASUS_UFPEL\Ernesto%20Garcia\UNIDADE%203\Planilha%20final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liente\Desktop\Planilha%2012,%20corrigida,%20Ernesto%20Garcia%20(1)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Desktop\UNASUS_UFPEL\Ernesto%20Garcia\UNIDADE%203\Planilha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Desktop\UNASUS_UFPEL\Ernesto%20Garcia\UNIDADE%203\Planilha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Desktop\UNASUS_UFPEL\Ernesto%20Garcia\UNIDADE%203\Planilha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Desktop\UNASUS_UFPEL\Ernesto%20Garcia\UNIDADE%203\Planilha%20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Desktop\UNASUS_UFPEL\Ernesto%20Garcia\UNIDADE%203\Planilha%20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Desktop\UNASUS_UFPEL\Ernesto%20Garcia\UNIDADE%203\Planilha%20fina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Desktop\UNASUS_UFPEL\Ernesto%20Garcia\UNIDADE%203\Planilha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93559898681541"/>
          <c:y val="0.28937832452754597"/>
          <c:w val="0.84677502714590469"/>
          <c:h val="0.59340871611977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9.0766823161189364E-2</c:v>
                </c:pt>
                <c:pt idx="1">
                  <c:v>0.17527386541471049</c:v>
                </c:pt>
                <c:pt idx="2">
                  <c:v>0.27073552425665104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85760"/>
        <c:axId val="23287296"/>
      </c:barChart>
      <c:catAx>
        <c:axId val="2328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287296"/>
        <c:crosses val="autoZero"/>
        <c:auto val="1"/>
        <c:lblAlgn val="ctr"/>
        <c:lblOffset val="100"/>
        <c:noMultiLvlLbl val="0"/>
      </c:catAx>
      <c:valAx>
        <c:axId val="232872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285760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17327766179541"/>
          <c:y val="0.31746154770255031"/>
          <c:w val="0.83924843423799578"/>
          <c:h val="0.555557708479463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Indicadores!$S$37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Indicadores!$T$36:$W$36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Indicadores!$T$37:$W$37</c:f>
              <c:numCache>
                <c:formatCode>0.0%</c:formatCode>
                <c:ptCount val="4"/>
                <c:pt idx="0">
                  <c:v>0.46153846153846156</c:v>
                </c:pt>
                <c:pt idx="1">
                  <c:v>0.62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973632"/>
        <c:axId val="61975168"/>
      </c:barChart>
      <c:catAx>
        <c:axId val="6197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975168"/>
        <c:crosses val="autoZero"/>
        <c:auto val="1"/>
        <c:lblAlgn val="ctr"/>
        <c:lblOffset val="100"/>
        <c:noMultiLvlLbl val="0"/>
      </c:catAx>
      <c:valAx>
        <c:axId val="61975168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9736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0.28937832452754597"/>
          <c:w val="0.84426229508196726"/>
          <c:h val="0.59340871611977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0.34482758620689657</c:v>
                </c:pt>
                <c:pt idx="1">
                  <c:v>0.5357142857142857</c:v>
                </c:pt>
                <c:pt idx="2">
                  <c:v>0.68208092485549132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022016"/>
        <c:axId val="62023552"/>
      </c:barChart>
      <c:catAx>
        <c:axId val="6202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023552"/>
        <c:crosses val="autoZero"/>
        <c:auto val="1"/>
        <c:lblAlgn val="ctr"/>
        <c:lblOffset val="100"/>
        <c:noMultiLvlLbl val="0"/>
      </c:catAx>
      <c:valAx>
        <c:axId val="62023552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0220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66124717918316"/>
          <c:y val="0.29368029739776952"/>
          <c:w val="0.83991769254898296"/>
          <c:h val="0.58736059479553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0.34615384615384615</c:v>
                </c:pt>
                <c:pt idx="1">
                  <c:v>0.54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045568"/>
        <c:axId val="62071936"/>
      </c:barChart>
      <c:catAx>
        <c:axId val="6204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071936"/>
        <c:crosses val="autoZero"/>
        <c:auto val="1"/>
        <c:lblAlgn val="ctr"/>
        <c:lblOffset val="100"/>
        <c:noMultiLvlLbl val="0"/>
      </c:catAx>
      <c:valAx>
        <c:axId val="6207193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0455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317327766179541"/>
          <c:y val="0.28214334916181144"/>
          <c:w val="0.83924843423799578"/>
          <c:h val="0.60357248111830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0.16455696202531644</c:v>
                </c:pt>
                <c:pt idx="1">
                  <c:v>0.31645569620253167</c:v>
                </c:pt>
                <c:pt idx="2">
                  <c:v>0.46202531645569622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63264"/>
        <c:axId val="23164800"/>
      </c:barChart>
      <c:catAx>
        <c:axId val="2316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164800"/>
        <c:crosses val="autoZero"/>
        <c:auto val="1"/>
        <c:lblAlgn val="ctr"/>
        <c:lblOffset val="100"/>
        <c:noMultiLvlLbl val="0"/>
      </c:catAx>
      <c:valAx>
        <c:axId val="2316480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3163264"/>
        <c:crosses val="autoZero"/>
        <c:crossBetween val="between"/>
        <c:majorUnit val="0.2"/>
        <c:minorUnit val="1.0000000000000002E-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94891944990176"/>
          <c:y val="0.29699248120300753"/>
          <c:w val="0.85068762278978394"/>
          <c:h val="0.582706766917293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0.48275862068965519</c:v>
                </c:pt>
                <c:pt idx="1">
                  <c:v>0.5982142857142857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240896"/>
        <c:axId val="44242432"/>
      </c:barChart>
      <c:catAx>
        <c:axId val="4424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242432"/>
        <c:crosses val="autoZero"/>
        <c:auto val="1"/>
        <c:lblAlgn val="ctr"/>
        <c:lblOffset val="100"/>
        <c:noMultiLvlLbl val="0"/>
      </c:catAx>
      <c:valAx>
        <c:axId val="4424243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2408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26565250475324"/>
          <c:y val="0.30152727950426317"/>
          <c:w val="0.83651978113343683"/>
          <c:h val="0.576336951963844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0.5</c:v>
                </c:pt>
                <c:pt idx="1">
                  <c:v>0.62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088832"/>
        <c:axId val="58094720"/>
      </c:barChart>
      <c:catAx>
        <c:axId val="5808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094720"/>
        <c:crosses val="autoZero"/>
        <c:auto val="1"/>
        <c:lblAlgn val="ctr"/>
        <c:lblOffset val="100"/>
        <c:noMultiLvlLbl val="0"/>
      </c:catAx>
      <c:valAx>
        <c:axId val="58094720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0888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0.29411764705882354"/>
          <c:w val="0.84426229508196726"/>
          <c:h val="0.58823529411764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0.34482758620689657</c:v>
                </c:pt>
                <c:pt idx="1">
                  <c:v>0.5357142857142857</c:v>
                </c:pt>
                <c:pt idx="2">
                  <c:v>0.62427745664739887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113024"/>
        <c:axId val="58008320"/>
      </c:barChart>
      <c:catAx>
        <c:axId val="5811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008320"/>
        <c:crosses val="autoZero"/>
        <c:auto val="1"/>
        <c:lblAlgn val="ctr"/>
        <c:lblOffset val="100"/>
        <c:noMultiLvlLbl val="0"/>
      </c:catAx>
      <c:valAx>
        <c:axId val="58008320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1130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53191489361701"/>
          <c:y val="0.29151344037102234"/>
          <c:w val="0.83617021276595749"/>
          <c:h val="0.590406967840045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0.34615384615384615</c:v>
                </c:pt>
                <c:pt idx="1">
                  <c:v>0.54</c:v>
                </c:pt>
                <c:pt idx="2">
                  <c:v>0.75342465753424659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038912"/>
        <c:axId val="58048896"/>
      </c:barChart>
      <c:catAx>
        <c:axId val="5803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048896"/>
        <c:crosses val="autoZero"/>
        <c:auto val="1"/>
        <c:lblAlgn val="ctr"/>
        <c:lblOffset val="100"/>
        <c:noMultiLvlLbl val="0"/>
      </c:catAx>
      <c:valAx>
        <c:axId val="5804889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0389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17194833480969"/>
          <c:y val="0.36431226765799257"/>
          <c:w val="0.8464663164187114"/>
          <c:h val="0.51672862453531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0.9942196531791907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180160"/>
        <c:axId val="61194240"/>
      </c:barChart>
      <c:catAx>
        <c:axId val="6118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194240"/>
        <c:crosses val="autoZero"/>
        <c:auto val="1"/>
        <c:lblAlgn val="ctr"/>
        <c:lblOffset val="100"/>
        <c:noMultiLvlLbl val="0"/>
      </c:catAx>
      <c:valAx>
        <c:axId val="61194240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1801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91691674177398"/>
          <c:y val="0.36842105263157893"/>
          <c:w val="0.83958504147347301"/>
          <c:h val="0.511278195488721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Indicadores!$T$21:$W$21</c:f>
              <c:numCache>
                <c:formatCode>0.0%</c:formatCode>
                <c:ptCount val="4"/>
                <c:pt idx="0">
                  <c:v>0.96153846153846156</c:v>
                </c:pt>
                <c:pt idx="1">
                  <c:v>0.98</c:v>
                </c:pt>
                <c:pt idx="2">
                  <c:v>0.98630136986301364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673856"/>
        <c:axId val="61675392"/>
      </c:barChart>
      <c:catAx>
        <c:axId val="6167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675392"/>
        <c:crosses val="autoZero"/>
        <c:auto val="1"/>
        <c:lblAlgn val="ctr"/>
        <c:lblOffset val="100"/>
        <c:noMultiLvlLbl val="0"/>
      </c:catAx>
      <c:valAx>
        <c:axId val="61675392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6738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40890688259109"/>
          <c:y val="0.30651455682230611"/>
          <c:w val="0.84615384615384615"/>
          <c:h val="0.570883362081545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0.48275862068965519</c:v>
                </c:pt>
                <c:pt idx="1">
                  <c:v>0.5982142857142857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727872"/>
        <c:axId val="61729408"/>
      </c:barChart>
      <c:catAx>
        <c:axId val="6172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729408"/>
        <c:crosses val="autoZero"/>
        <c:auto val="1"/>
        <c:lblAlgn val="ctr"/>
        <c:lblOffset val="100"/>
        <c:noMultiLvlLbl val="0"/>
      </c:catAx>
      <c:valAx>
        <c:axId val="61729408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7278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8AD29C4-8669-4BC4-8F33-33417EB38C86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9BC1512-1DA1-43BC-BB92-3E4D248DB011}" type="datetimeFigureOut">
              <a:rPr lang="pt-BR" smtClean="0"/>
              <a:t>16/09/2015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78210" y="260648"/>
            <a:ext cx="6694512" cy="181619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b="1" dirty="0">
                <a:latin typeface="Arial" pitchFamily="34" charset="0"/>
                <a:cs typeface="Arial" pitchFamily="34" charset="0"/>
              </a:rPr>
              <a:t>UNIVERSIDADE ABERTA DO SUS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>
                <a:latin typeface="Arial" pitchFamily="34" charset="0"/>
                <a:cs typeface="Arial" pitchFamily="34" charset="0"/>
              </a:rPr>
            </a:br>
            <a:r>
              <a:rPr lang="pt-BR" sz="2700" b="1" dirty="0">
                <a:latin typeface="Arial" pitchFamily="34" charset="0"/>
                <a:cs typeface="Arial" pitchFamily="34" charset="0"/>
              </a:rPr>
              <a:t>UNIVERSIDADE FEDERAL DE PELOTAS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>
                <a:latin typeface="Arial" pitchFamily="34" charset="0"/>
                <a:cs typeface="Arial" pitchFamily="34" charset="0"/>
              </a:rPr>
            </a:br>
            <a:r>
              <a:rPr lang="pt-BR" sz="2700" b="1" dirty="0">
                <a:latin typeface="Arial" pitchFamily="34" charset="0"/>
                <a:cs typeface="Arial" pitchFamily="34" charset="0"/>
              </a:rPr>
              <a:t>Especialização em Saúde da Família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>
                <a:latin typeface="Arial" pitchFamily="34" charset="0"/>
                <a:cs typeface="Arial" pitchFamily="34" charset="0"/>
              </a:rPr>
            </a:br>
            <a:r>
              <a:rPr lang="pt-BR" sz="2700" b="1" dirty="0">
                <a:latin typeface="Arial" pitchFamily="34" charset="0"/>
                <a:cs typeface="Arial" pitchFamily="34" charset="0"/>
              </a:rPr>
              <a:t>Modalidade a Distância</a:t>
            </a:r>
            <a:r>
              <a:rPr lang="pt-BR" sz="2700" dirty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>
                <a:latin typeface="Arial" pitchFamily="34" charset="0"/>
                <a:cs typeface="Arial" pitchFamily="34" charset="0"/>
              </a:rPr>
            </a:br>
            <a:r>
              <a:rPr lang="pt-BR" sz="2700" b="1" dirty="0">
                <a:latin typeface="Arial" pitchFamily="34" charset="0"/>
                <a:cs typeface="Arial" pitchFamily="34" charset="0"/>
              </a:rPr>
              <a:t>Turma </a:t>
            </a:r>
            <a:r>
              <a:rPr lang="pt-BR" sz="2700" b="1" dirty="0" smtClean="0">
                <a:latin typeface="Arial" pitchFamily="34" charset="0"/>
                <a:cs typeface="Arial" pitchFamily="34" charset="0"/>
              </a:rPr>
              <a:t>5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7873652" cy="2783160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/>
              <a:t> </a:t>
            </a: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da atenção à saúde dos usuários com HAS e/ou DM na UBS Rodoviária, Parnaíba/PI</a:t>
            </a: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Especializando: Ernesto </a:t>
            </a:r>
            <a:r>
              <a:rPr lang="pt-B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Marrero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Garcia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Orientadora: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Pâmela Ferreira 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Todendi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7020272" y="260648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403648" cy="911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053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7864" y="332656"/>
            <a:ext cx="2232248" cy="796950"/>
          </a:xfrm>
        </p:spPr>
        <p:txBody>
          <a:bodyPr/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1118334"/>
            <a:ext cx="796936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u="sng" dirty="0">
                <a:latin typeface="Arial" panose="020B0604020202020204" pitchFamily="34" charset="0"/>
                <a:cs typeface="Arial" pitchFamily="34" charset="0"/>
              </a:rPr>
              <a:t>O</a:t>
            </a:r>
            <a:r>
              <a:rPr lang="pt-BR" sz="2000" b="1" u="sng" dirty="0" smtClean="0">
                <a:latin typeface="Arial" panose="020B0604020202020204" pitchFamily="34" charset="0"/>
                <a:cs typeface="Arial" pitchFamily="34" charset="0"/>
              </a:rPr>
              <a:t>rganização </a:t>
            </a:r>
            <a:r>
              <a:rPr lang="pt-BR" sz="2000" b="1" u="sng" dirty="0">
                <a:latin typeface="Arial" panose="020B0604020202020204" pitchFamily="34" charset="0"/>
                <a:cs typeface="Arial" pitchFamily="34" charset="0"/>
              </a:rPr>
              <a:t>e gestão do serviço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ofertado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acompanhamento aos usuários HAS e/ou DM residentes na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área, melhorar o acolhimento, garantir material adequado reorganização dos serviços em equipe, articulação com gestão e comunidade sobre os serviços,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solicitação de exames e diagnóstico de HAS 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DM, entre outras atividades.</a:t>
            </a: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u="sng" dirty="0">
                <a:latin typeface="Arial" pitchFamily="34" charset="0"/>
                <a:cs typeface="Arial" pitchFamily="34" charset="0"/>
              </a:rPr>
              <a:t>Q</a:t>
            </a: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ualificação </a:t>
            </a:r>
            <a:r>
              <a:rPr lang="pt-BR" sz="2000" b="1" u="sng" dirty="0">
                <a:latin typeface="Arial" pitchFamily="34" charset="0"/>
                <a:cs typeface="Arial" pitchFamily="34" charset="0"/>
              </a:rPr>
              <a:t>da prática clínica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qualificação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reciclagem dos profissionais para o atendimento aos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usuários,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sensibilização de outros profissionais da unidade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básica,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educação permanente para 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equipe,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qualificação da prática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clínica, entre outras atividades.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8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347864" y="332656"/>
            <a:ext cx="2232248" cy="796950"/>
          </a:xfrm>
        </p:spPr>
        <p:txBody>
          <a:bodyPr/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225689"/>
            <a:ext cx="77768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u="sng" dirty="0">
                <a:latin typeface="Arial" panose="020B0604020202020204" pitchFamily="34" charset="0"/>
                <a:cs typeface="Arial" pitchFamily="34" charset="0"/>
              </a:rPr>
              <a:t>E</a:t>
            </a:r>
            <a:r>
              <a:rPr lang="pt-BR" sz="2000" b="1" u="sng" dirty="0" smtClean="0">
                <a:latin typeface="Arial" panose="020B0604020202020204" pitchFamily="34" charset="0"/>
                <a:cs typeface="Arial" pitchFamily="34" charset="0"/>
              </a:rPr>
              <a:t>ngajamento </a:t>
            </a:r>
            <a:r>
              <a:rPr lang="pt-BR" sz="2000" b="1" u="sng" dirty="0">
                <a:latin typeface="Arial" panose="020B0604020202020204" pitchFamily="34" charset="0"/>
                <a:cs typeface="Arial" pitchFamily="34" charset="0"/>
              </a:rPr>
              <a:t>público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sensibilização dos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usuários, família e comunidade para a importância deste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atendimento,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divulgação do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sensibilização quanto à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busca de novos usuários,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avaliação e realização de exames com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periodicidade,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rastreamento de diabetes de forma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precoce, entre outras atividades.</a:t>
            </a: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u="sng" dirty="0">
                <a:latin typeface="Arial" pitchFamily="34" charset="0"/>
                <a:cs typeface="Arial" pitchFamily="34" charset="0"/>
              </a:rPr>
              <a:t>M</a:t>
            </a: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onitoramento </a:t>
            </a:r>
            <a:r>
              <a:rPr lang="pt-BR" sz="2000" b="1" u="sng" dirty="0">
                <a:latin typeface="Arial" pitchFamily="34" charset="0"/>
                <a:cs typeface="Arial" pitchFamily="34" charset="0"/>
              </a:rPr>
              <a:t>e avaliação das ações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foram desenvolvidos relatórios e registros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organizados, monitoramento dos usuários em atraso,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busca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ativa, novas captações, monitoramento do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acesso aos medicamentos da Farmácia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Popular, entre outras atividades.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81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87449" y="188640"/>
            <a:ext cx="2242592" cy="1143000"/>
          </a:xfrm>
        </p:spPr>
        <p:txBody>
          <a:bodyPr/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LOGÍSTICA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7544" y="1340768"/>
            <a:ext cx="75415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Período da intervenção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3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meses 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( Fevereiro a Abril).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População alvo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usuários da área adstrita à unidade diagnosticados  com HAS e/ou DM.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Protocolo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foi adotado como base os cadernos de atenção básica nº 36 e 37 do MS (2013). 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Médico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Enfermeira foram responsáveis pela capacitação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profissionais.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Palestras para os usuários foram realizadas mensalmente.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08278" y="5445224"/>
            <a:ext cx="7200800" cy="95866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Foram utilizadas fichas espelho e planilha de coleta de dados fornecidas pelo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curso.</a:t>
            </a:r>
            <a:endPara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9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99894" y="6309320"/>
            <a:ext cx="7534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Palestra com hipertensos e/ou diabéticos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D:\Downloads\IMG-20150320-WA000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064896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583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4822" y="6026191"/>
            <a:ext cx="7620000" cy="792088"/>
          </a:xfrm>
        </p:spPr>
        <p:txBody>
          <a:bodyPr/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Busca ativa para os usuários HAS e/ou DM</a:t>
            </a: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 descr="D:\Downloads\IMG-20150420-WA0005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8180844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66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1840" y="260648"/>
            <a:ext cx="2664296" cy="792088"/>
          </a:xfrm>
        </p:spPr>
        <p:txBody>
          <a:bodyPr/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RESULTADOS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2060848"/>
            <a:ext cx="7776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1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Ampliar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cobertura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de HAS e/ou DM da área adstrita à UBS.</a:t>
            </a:r>
          </a:p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Aumentar a cobertura do programa de HAS de 41% para 75%.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07504" y="188640"/>
            <a:ext cx="83529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No primeiro mês de intervenção cadastramos 58 (9,1%) usuários, no segundo mês 112 (17,5%)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e no terceiro mês 173 (27,1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%).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717048840"/>
              </p:ext>
            </p:extLst>
          </p:nvPr>
        </p:nvGraphicFramePr>
        <p:xfrm>
          <a:off x="539552" y="1450162"/>
          <a:ext cx="7344816" cy="4241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107503" y="5805264"/>
            <a:ext cx="82991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448945" algn="just">
              <a:lnSpc>
                <a:spcPct val="150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Figura 1 - </a:t>
            </a:r>
            <a:r>
              <a:rPr lang="pt-BR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pt-BR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obertura do programa de atenção ao usuário com hipertensão na </a:t>
            </a:r>
            <a:r>
              <a:rPr lang="pt-BR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UBS Rodoviária, Parnaíba/PI</a:t>
            </a:r>
            <a:endParaRPr lang="pt-B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900430" algn="just">
              <a:lnSpc>
                <a:spcPct val="150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Fonte: Planilha de coleta de dados HAS e DM da UNASUS/UFPEL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3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131840" y="260648"/>
            <a:ext cx="266429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RESULTADOS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31584" y="1575843"/>
            <a:ext cx="7776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1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Ampliar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cobertura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de HAS e/ou DM da área adstrita à UBS.</a:t>
            </a:r>
          </a:p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Aumentar a cobertura do programa de DM de 59% para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8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0%.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43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131840" y="260648"/>
            <a:ext cx="266429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40466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Sendo assim, no primeiro mês cadastramos 26 (16,5%) usuários, no segundo mês 50 (31,6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%)  </a:t>
            </a:r>
            <a:r>
              <a:rPr lang="pt-BR" dirty="0">
                <a:latin typeface="Arial" pitchFamily="34" charset="0"/>
                <a:cs typeface="Arial" pitchFamily="34" charset="0"/>
              </a:rPr>
              <a:t>e no terceiro mês 73 (46,2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%).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-5716" y="5653669"/>
            <a:ext cx="8622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539115">
              <a:lnSpc>
                <a:spcPct val="150000"/>
              </a:lnSpc>
              <a:spcAft>
                <a:spcPts val="0"/>
              </a:spcAft>
              <a:tabLst>
                <a:tab pos="449580" algn="l"/>
                <a:tab pos="5311140" algn="l"/>
              </a:tabLst>
            </a:pP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Figura 2- 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obertura do programa de atenção ao usuário com diabetes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UBS</a:t>
            </a:r>
            <a:r>
              <a:rPr lang="pt-BR" sz="12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Rodoviária, Parnaíba/PI.</a:t>
            </a:r>
            <a:endParaRPr lang="pt-B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900430" algn="just">
              <a:lnSpc>
                <a:spcPct val="150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Fonte: Planilha de coleta de dados HAS e DM da UNASUS/UFPEL.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4118716777"/>
              </p:ext>
            </p:extLst>
          </p:nvPr>
        </p:nvGraphicFramePr>
        <p:xfrm>
          <a:off x="417204" y="2003635"/>
          <a:ext cx="7776864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577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7964" y="0"/>
            <a:ext cx="7620000" cy="1143000"/>
          </a:xfrm>
        </p:spPr>
        <p:txBody>
          <a:bodyPr/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5536" y="980728"/>
            <a:ext cx="770485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pt-BR" sz="2000" u="sng" dirty="0">
                <a:latin typeface="Arial" pitchFamily="34" charset="0"/>
                <a:cs typeface="Arial" pitchFamily="34" charset="0"/>
              </a:rPr>
              <a:t>Objetivo - 2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melhorar a qualidade da atenção dos usuários com HAS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e/ou DM.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Meta 2.1 Realizar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exame clínico apropriado em 100% dos hipertensos.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	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785517"/>
              </p:ext>
            </p:extLst>
          </p:nvPr>
        </p:nvGraphicFramePr>
        <p:xfrm>
          <a:off x="1331640" y="2708920"/>
          <a:ext cx="6408712" cy="2527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899592" y="5301208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marR="539115" algn="just">
              <a:lnSpc>
                <a:spcPct val="150000"/>
              </a:lnSpc>
              <a:spcAft>
                <a:spcPts val="0"/>
              </a:spcAft>
              <a:tabLst>
                <a:tab pos="449580" algn="l"/>
                <a:tab pos="5311140" algn="l"/>
              </a:tabLst>
            </a:pP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Figura 3 - P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roporção de usuários com hipertensão com o exame clinico em dia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</a:t>
            </a:r>
            <a:r>
              <a:rPr lang="pt-BR" sz="12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UBS Rodoviária, Parnaíba/PI.</a:t>
            </a:r>
            <a:endParaRPr lang="pt-B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>
              <a:lnSpc>
                <a:spcPct val="150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Fonte: Planilha de coleta de dados HAS e DM da UNASUS/UFPEL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45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02507" y="1916832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As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transições demográfica, nutricional e epidemiológica ocorridas no século passado determinaram um perfil de risco em que doenças crônicas como a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Hipertensão Arterial e o Diabetes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Mellitus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assumiram ônus crescente e preocupante. Ambas são doenças muito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frequentes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constituindo sérios problemas de saúde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pública (BRASIL, 2013).</a:t>
            </a:r>
          </a:p>
        </p:txBody>
      </p:sp>
    </p:spTree>
    <p:extLst>
      <p:ext uri="{BB962C8B-B14F-4D97-AF65-F5344CB8AC3E}">
        <p14:creationId xmlns:p14="http://schemas.microsoft.com/office/powerpoint/2010/main" val="365760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892696"/>
          </a:xfrm>
        </p:spPr>
        <p:txBody>
          <a:bodyPr>
            <a:normAutofit fontScale="25000" lnSpcReduction="20000"/>
          </a:bodyPr>
          <a:lstStyle/>
          <a:p>
            <a:pPr marL="114300" indent="0" algn="just">
              <a:lnSpc>
                <a:spcPct val="160000"/>
              </a:lnSpc>
              <a:buNone/>
            </a:pPr>
            <a:r>
              <a:rPr lang="pt-BR" sz="8000" dirty="0" smtClean="0">
                <a:latin typeface="Arial" panose="020B0604020202020204" pitchFamily="34" charset="0"/>
                <a:cs typeface="Arial" pitchFamily="34" charset="0"/>
              </a:rPr>
              <a:t>Meta 2.2  Realizar </a:t>
            </a:r>
            <a:r>
              <a:rPr lang="pt-BR" sz="8000" dirty="0">
                <a:latin typeface="Arial" panose="020B0604020202020204" pitchFamily="34" charset="0"/>
                <a:cs typeface="Arial" panose="020B0604020202020204" pitchFamily="34" charset="0"/>
              </a:rPr>
              <a:t>exame clínico apropriado em 100% dos diabéticos</a:t>
            </a:r>
          </a:p>
          <a:p>
            <a:pPr marL="114300" indent="0" algn="just">
              <a:lnSpc>
                <a:spcPct val="16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699899"/>
              </p:ext>
            </p:extLst>
          </p:nvPr>
        </p:nvGraphicFramePr>
        <p:xfrm>
          <a:off x="1259632" y="1628800"/>
          <a:ext cx="604867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130008" y="5696381"/>
            <a:ext cx="9361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539115">
              <a:lnSpc>
                <a:spcPct val="150000"/>
              </a:lnSpc>
              <a:spcAft>
                <a:spcPts val="0"/>
              </a:spcAft>
              <a:tabLst>
                <a:tab pos="900430" algn="l"/>
                <a:tab pos="5311140" algn="l"/>
              </a:tabLst>
            </a:pP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Figura 4- P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roporção de usuários com diabetes com os exame clínico em dia na </a:t>
            </a:r>
            <a:r>
              <a:rPr lang="pt-BR" sz="1200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UBS Rodoviária, Parnaíba/PI.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0430" algn="just">
              <a:lnSpc>
                <a:spcPct val="150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Fonte: Planilha de coleta de dados HAS e DM da UNASUS/UFPEL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3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892696"/>
          </a:xfrm>
        </p:spPr>
        <p:txBody>
          <a:bodyPr>
            <a:noAutofit/>
          </a:bodyPr>
          <a:lstStyle/>
          <a:p>
            <a:pPr marL="114300" indent="0" algn="just">
              <a:lnSpc>
                <a:spcPct val="16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Meta 2.3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a 100% dos hipertensos a realização de exames complementares em dia de acordo com o protocolo.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819017"/>
              </p:ext>
            </p:extLst>
          </p:nvPr>
        </p:nvGraphicFramePr>
        <p:xfrm>
          <a:off x="1403648" y="1844824"/>
          <a:ext cx="619268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395536" y="5548064"/>
            <a:ext cx="91473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539115">
              <a:lnSpc>
                <a:spcPct val="150000"/>
              </a:lnSpc>
              <a:spcAft>
                <a:spcPts val="0"/>
              </a:spcAft>
              <a:tabLst>
                <a:tab pos="900430" algn="l"/>
                <a:tab pos="5311140" algn="l"/>
              </a:tabLst>
            </a:pP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Figura 5 - P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roporção de usuários com hipertensão com os exames </a:t>
            </a:r>
            <a:r>
              <a:rPr lang="pt-BR" sz="1200" dirty="0" smtClean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complementares em dia na </a:t>
            </a:r>
            <a:r>
              <a:rPr lang="pt-BR" sz="1200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UBS Rodoviária, Parnaíba/PI.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Fonte: Planilha de coleta de dados HAS e DM da UNASUS/UFPEL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83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7620000" cy="892696"/>
          </a:xfrm>
        </p:spPr>
        <p:txBody>
          <a:bodyPr>
            <a:noAutofit/>
          </a:bodyPr>
          <a:lstStyle/>
          <a:p>
            <a:pPr marL="114300" indent="0" algn="just">
              <a:lnSpc>
                <a:spcPct val="16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Meta 2.4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a 100% dos diabéticos a realização de exames complementares em dia de acordo com o protocolo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9073019"/>
              </p:ext>
            </p:extLst>
          </p:nvPr>
        </p:nvGraphicFramePr>
        <p:xfrm>
          <a:off x="1043608" y="2060848"/>
          <a:ext cx="6624735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395536" y="5445224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539115">
              <a:lnSpc>
                <a:spcPct val="150000"/>
              </a:lnSpc>
              <a:spcAft>
                <a:spcPts val="0"/>
              </a:spcAft>
              <a:tabLst>
                <a:tab pos="900430" algn="l"/>
                <a:tab pos="5311140" algn="l"/>
              </a:tabLst>
            </a:pP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Figura 6 - P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roporção de usuários com diabetes com os exames </a:t>
            </a:r>
            <a:r>
              <a:rPr lang="pt-BR" sz="1200" dirty="0" smtClean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complementares 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dia na </a:t>
            </a:r>
            <a:r>
              <a:rPr lang="pt-BR" sz="1200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UBS Rodoviária, Parnaíba/PI.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Fonte: Planilha de coleta de dados HAS e DM da UNASUS/UFPEL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5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4444" y="404664"/>
            <a:ext cx="7620000" cy="892696"/>
          </a:xfrm>
        </p:spPr>
        <p:txBody>
          <a:bodyPr>
            <a:noAutofit/>
          </a:bodyPr>
          <a:lstStyle/>
          <a:p>
            <a:pPr marL="114300" indent="0" algn="just">
              <a:lnSpc>
                <a:spcPct val="16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Meta 2.5 e 2.6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Priorizar a prescrição de medicamentos da farmácia popular para 100% dos hipertensos e diabéticos cadastrados na unidade de saúde.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012318"/>
              </p:ext>
            </p:extLst>
          </p:nvPr>
        </p:nvGraphicFramePr>
        <p:xfrm>
          <a:off x="467544" y="2132856"/>
          <a:ext cx="374441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594638"/>
              </p:ext>
            </p:extLst>
          </p:nvPr>
        </p:nvGraphicFramePr>
        <p:xfrm>
          <a:off x="4427984" y="2132856"/>
          <a:ext cx="3601194" cy="28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ângulo 5"/>
          <p:cNvSpPr/>
          <p:nvPr/>
        </p:nvSpPr>
        <p:spPr>
          <a:xfrm>
            <a:off x="-468560" y="5157192"/>
            <a:ext cx="45365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539115">
              <a:lnSpc>
                <a:spcPct val="150000"/>
              </a:lnSpc>
              <a:spcAft>
                <a:spcPts val="0"/>
              </a:spcAft>
              <a:tabLst>
                <a:tab pos="900430" algn="l"/>
                <a:tab pos="5311140" algn="l"/>
              </a:tabLst>
            </a:pP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Figura 7 - P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roporção de usuários com hipertensão com prescrição de medicamentos da farmácia popular na </a:t>
            </a:r>
            <a:r>
              <a:rPr lang="pt-BR" sz="12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UBS Rodoviária, Parnaíba/PI.</a:t>
            </a:r>
            <a:endParaRPr lang="pt-B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0215"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Fonte: Planilha de coleta de dados HAS e DM da </a:t>
            </a:r>
            <a:r>
              <a:rPr lang="pt-BR" sz="12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UNASUS/UFPEL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587080" y="5157192"/>
            <a:ext cx="45853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539115" algn="just">
              <a:lnSpc>
                <a:spcPct val="150000"/>
              </a:lnSpc>
              <a:spcAft>
                <a:spcPts val="0"/>
              </a:spcAft>
              <a:tabLst>
                <a:tab pos="900430" algn="l"/>
                <a:tab pos="5311140" algn="l"/>
              </a:tabLst>
            </a:pP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Figura 8 - P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roporção de usuários com diabéticos com prescrição de medicamentos da farmácia popular na </a:t>
            </a:r>
            <a:r>
              <a:rPr lang="pt-BR" sz="12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UBS Rodoviária, Parnaíba/PI.</a:t>
            </a:r>
            <a:endParaRPr lang="pt-B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0215"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Fonte: Planilha de coleta de dados HAS e DM da UNASUS/UFPE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78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476672"/>
            <a:ext cx="7920880" cy="597666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Meta 2.7 e 2.8 Realizar </a:t>
            </a:r>
            <a:r>
              <a:rPr lang="pt-BR" dirty="0">
                <a:latin typeface="Arial" pitchFamily="34" charset="0"/>
                <a:cs typeface="Arial" pitchFamily="34" charset="0"/>
              </a:rPr>
              <a:t>avaliação da necessidade de atendimento odontológico em 100% 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hipertensos e Realizar </a:t>
            </a:r>
            <a:r>
              <a:rPr lang="pt-BR" dirty="0">
                <a:latin typeface="Arial" pitchFamily="34" charset="0"/>
                <a:cs typeface="Arial" pitchFamily="34" charset="0"/>
              </a:rPr>
              <a:t>avaliação da necessidade de atendimento odontológico em 100% dos diabéticos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     Metas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atingiram 100% de cobertura durante os três meses</a:t>
            </a:r>
          </a:p>
          <a:p>
            <a:pPr marL="114300" indent="0" algn="just">
              <a:lnSpc>
                <a:spcPct val="150000"/>
              </a:lnSpc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Objetivo 3 </a:t>
            </a:r>
            <a:r>
              <a:rPr lang="pt-BR" u="sng" dirty="0">
                <a:latin typeface="Arial" pitchFamily="34" charset="0"/>
                <a:cs typeface="Arial" pitchFamily="34" charset="0"/>
              </a:rPr>
              <a:t>Melhorar a adesão de HAS e/ou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DM</a:t>
            </a:r>
            <a:endParaRPr lang="pt-BR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Meta 3.1</a:t>
            </a:r>
            <a:r>
              <a:rPr lang="pt-BR" dirty="0">
                <a:latin typeface="Arial" pitchFamily="34" charset="0"/>
                <a:cs typeface="Arial" pitchFamily="34" charset="0"/>
              </a:rPr>
              <a:t>. Buscar 100% dos hipertensos faltosos às consultas na unidade de saúde conforme a periodicidade recomendada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3.2. Buscar 100% dos diabéticos faltosos às consultas na unidade de saúde conforme a periodicidade recomendada.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    Metas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atingiram 100% de cobertura durante os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três meses</a:t>
            </a:r>
          </a:p>
          <a:p>
            <a:pPr marL="114300" indent="0" algn="just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114300" indent="0" algn="just">
              <a:lnSpc>
                <a:spcPct val="16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37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6632"/>
            <a:ext cx="8496944" cy="1593304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Objetivo 4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elhorar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 registro de informações dos usuários HAS e/ou DM.</a:t>
            </a:r>
          </a:p>
          <a:p>
            <a:pPr marL="114300" indent="0" algn="just">
              <a:lnSpc>
                <a:spcPct val="16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Meta 4.1 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Manter ficha de acompanhamento de 100% dos hipertensos cadastrados na unidade de saúde.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821336"/>
              </p:ext>
            </p:extLst>
          </p:nvPr>
        </p:nvGraphicFramePr>
        <p:xfrm>
          <a:off x="1259632" y="2348880"/>
          <a:ext cx="648072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323528" y="5589240"/>
            <a:ext cx="78488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539115">
              <a:lnSpc>
                <a:spcPct val="150000"/>
              </a:lnSpc>
              <a:spcAft>
                <a:spcPts val="0"/>
              </a:spcAft>
              <a:tabLst>
                <a:tab pos="900430" algn="l"/>
                <a:tab pos="5311140" algn="l"/>
              </a:tabLst>
            </a:pPr>
            <a:r>
              <a:rPr lang="pt-BR" sz="1200" dirty="0" smtClean="0">
                <a:solidFill>
                  <a:srgbClr val="00000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200" dirty="0" smtClean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roporção 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usuários com hipertensão com </a:t>
            </a:r>
            <a:r>
              <a:rPr lang="pt-BR" sz="1200" dirty="0" smtClean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registro de informação dos usuários 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dia na </a:t>
            </a:r>
            <a:r>
              <a:rPr lang="pt-BR" sz="12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UBS Rodoviária, Parnaíba/PI.</a:t>
            </a:r>
            <a:endParaRPr lang="pt-B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0215"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Fonte: Planilha de coleta de dados HAS e DM da UNASUS/UFPEL</a:t>
            </a:r>
            <a:endParaRPr lang="pt-B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77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04664"/>
            <a:ext cx="7825680" cy="1075258"/>
          </a:xfrm>
        </p:spPr>
        <p:txBody>
          <a:bodyPr>
            <a:normAutofit/>
          </a:bodyPr>
          <a:lstStyle/>
          <a:p>
            <a:pPr marL="114300" indent="0" algn="just">
              <a:lnSpc>
                <a:spcPct val="16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Meta 4.2  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Manter ficha de acompanhamento de 100% dos diabéticos cadastrados na unidade de saúde.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3287410"/>
              </p:ext>
            </p:extLst>
          </p:nvPr>
        </p:nvGraphicFramePr>
        <p:xfrm>
          <a:off x="539552" y="2204864"/>
          <a:ext cx="7200800" cy="3073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-332184" y="5517232"/>
            <a:ext cx="9198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539115">
              <a:lnSpc>
                <a:spcPct val="150000"/>
              </a:lnSpc>
              <a:spcAft>
                <a:spcPts val="0"/>
              </a:spcAft>
              <a:tabLst>
                <a:tab pos="900430" algn="l"/>
                <a:tab pos="5311140" algn="l"/>
              </a:tabLst>
            </a:pP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roporção de usuários </a:t>
            </a:r>
            <a:r>
              <a:rPr lang="pt-BR" sz="1200" dirty="0" smtClean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diabético 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 </a:t>
            </a:r>
            <a:r>
              <a:rPr lang="pt-BR" sz="1200" dirty="0" smtClean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ficha de acompanhamento na </a:t>
            </a:r>
            <a:r>
              <a:rPr lang="pt-BR" sz="12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UBS Rodoviária, Parnaíba/PI.</a:t>
            </a:r>
            <a:endParaRPr lang="pt-B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0215"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Fonte: Planilha de coleta de dados HAS e DM da UNASUS/UFPEL</a:t>
            </a:r>
            <a:endParaRPr lang="pt-B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43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798659"/>
              </p:ext>
            </p:extLst>
          </p:nvPr>
        </p:nvGraphicFramePr>
        <p:xfrm>
          <a:off x="719572" y="2579106"/>
          <a:ext cx="6876764" cy="3226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476672"/>
            <a:ext cx="8064896" cy="2088232"/>
          </a:xfrm>
        </p:spPr>
        <p:txBody>
          <a:bodyPr>
            <a:noAutofit/>
          </a:bodyPr>
          <a:lstStyle/>
          <a:p>
            <a:pPr marL="114300" indent="0" algn="just">
              <a:lnSpc>
                <a:spcPct val="16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5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Mapear hipertensos e\ou diabéticos de risco pra doença cardiovascular</a:t>
            </a:r>
            <a:endParaRPr lang="pt-B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14300" indent="0" algn="just">
              <a:lnSpc>
                <a:spcPct val="16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Meta 5.1 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Realizar estratificação do risco cardiovascular em 100% dos hipertensos cadastrados na unidade de saúde.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733256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539115">
              <a:lnSpc>
                <a:spcPct val="150000"/>
              </a:lnSpc>
              <a:spcAft>
                <a:spcPts val="0"/>
              </a:spcAft>
              <a:tabLst>
                <a:tab pos="900430" algn="l"/>
                <a:tab pos="5311140" algn="l"/>
              </a:tabLst>
            </a:pP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roporção de usuários com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estratificação do risco cardiovascular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dos hipertensos </a:t>
            </a:r>
            <a:r>
              <a:rPr lang="pt-BR" sz="1200" dirty="0" smtClean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 na </a:t>
            </a:r>
            <a:r>
              <a:rPr lang="pt-BR" sz="12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UBS Rodoviária, Parnaíba/PI.</a:t>
            </a:r>
            <a:endParaRPr lang="pt-B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0215"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Fonte: Planilha de coleta de dados HAS e DM da UNASUS/UFPEL</a:t>
            </a:r>
            <a:endParaRPr lang="pt-B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05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0" y="188640"/>
            <a:ext cx="8412088" cy="1036712"/>
          </a:xfrm>
        </p:spPr>
        <p:txBody>
          <a:bodyPr>
            <a:normAutofit lnSpcReduction="10000"/>
          </a:bodyPr>
          <a:lstStyle/>
          <a:p>
            <a:pPr marL="114300" indent="0" algn="just">
              <a:lnSpc>
                <a:spcPct val="16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Meta 5.2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Realizar estratificação do risco cardiovascular em 100% dos diabéticos cadastrados na unidade de saúde.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5085119"/>
              </p:ext>
            </p:extLst>
          </p:nvPr>
        </p:nvGraphicFramePr>
        <p:xfrm>
          <a:off x="713656" y="1844824"/>
          <a:ext cx="698477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2282" y="5301208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539115">
              <a:lnSpc>
                <a:spcPct val="150000"/>
              </a:lnSpc>
              <a:spcAft>
                <a:spcPts val="0"/>
              </a:spcAft>
              <a:tabLst>
                <a:tab pos="900430" algn="l"/>
                <a:tab pos="5311140" algn="l"/>
              </a:tabLst>
            </a:pP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roporção de usuários com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estratificação do risco cardiovascular dos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</a:t>
            </a:r>
            <a:r>
              <a:rPr lang="pt-BR" sz="1200" dirty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dia na </a:t>
            </a:r>
            <a:r>
              <a:rPr lang="pt-BR" sz="12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UBS Rodoviária, Parnaíba/PI.</a:t>
            </a:r>
            <a:endParaRPr lang="pt-B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0215"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1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Fonte: Planilha de coleta de dados HAS e DM da UNASUS/UFPEL</a:t>
            </a:r>
            <a:endParaRPr lang="pt-B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96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1052736"/>
            <a:ext cx="74888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000" u="sng" dirty="0">
                <a:latin typeface="Arial" pitchFamily="34" charset="0"/>
                <a:cs typeface="Arial" pitchFamily="34" charset="0"/>
              </a:rPr>
              <a:t>6: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promover a saúde dos hipertensos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e/ou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diabéticos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Metas</a:t>
            </a:r>
            <a:endParaRPr lang="pt-BR" sz="2000" u="sng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- Garantir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orientação nutricional sobre alimentação saudável a 100%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usuários HAS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e/ou DM.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- Garantir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orientação em relação à prática regular de atividade física a 100%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usuários com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HAS e/ou DM.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- Garantir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orientação sobre os riscos do tabagismo a 100%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usuários com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HAS e/ou DM.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Garantir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orientação sobre higiene bucal a 100%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usuários  com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HAS e/ou DM </a:t>
            </a:r>
          </a:p>
        </p:txBody>
      </p:sp>
    </p:spTree>
    <p:extLst>
      <p:ext uri="{BB962C8B-B14F-4D97-AF65-F5344CB8AC3E}">
        <p14:creationId xmlns:p14="http://schemas.microsoft.com/office/powerpoint/2010/main" val="250853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87824" y="14988"/>
            <a:ext cx="2592288" cy="926976"/>
          </a:xfrm>
        </p:spPr>
        <p:txBody>
          <a:bodyPr/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0" y="1196752"/>
            <a:ext cx="7920880" cy="5113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u="sng" dirty="0">
                <a:latin typeface="Arial" pitchFamily="34" charset="0"/>
                <a:cs typeface="Arial" pitchFamily="34" charset="0"/>
              </a:rPr>
              <a:t>Caracterização do </a:t>
            </a: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município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t-BR" sz="2000" b="1" u="sng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Parnaíba, município da mesorregião centro norte Piauiense,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está a uma distância de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336 km da capital do Estado. Trata-se de um município emancipado há 169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anos. Sua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população, segundo IBGE,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estimada em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2013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foi de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148.832 habitantes, sendo 11.907 habitantes na zona rural e 136.925 habitantes na zona urbana. A área geográfica é de 435,57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km²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município possui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2 PACS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com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38 ESF;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4 NASF; 1 CEO; 1 CES; 1 CAPS II e 1 CAPS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aD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89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403648" y="2564904"/>
            <a:ext cx="6192688" cy="958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Atingimos 100% de cobertura para as metas do objetivo 6 durante os 3 meses de intervenção.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05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131840" y="476672"/>
            <a:ext cx="266429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DISCUSSÃO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2921" y="1287727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intervenção apresentou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 satisfatórios,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primeiro deles foi à formação do grupo de HAS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e/ou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DM;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atendimento clínico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dos usuários em cada consulta se tornou mais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integral;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Comprometimento da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equipe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 as ações desenvolvidas;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acolhimento para os usuários hipertensos e diabéticos;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Atividades de educação em saúde para os pacientes e seus familiares</a:t>
            </a: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22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131840" y="260648"/>
            <a:ext cx="266429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DISCUSSÃO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55576" y="1556792"/>
            <a:ext cx="7416824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Ampliar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estratégias empregadas de acolhimento para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os programas que são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prioridades do Ministério da Saúde, como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por exemplo, a puericultura e 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pré-natal.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5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8384" y="1988840"/>
            <a:ext cx="7620000" cy="41959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 desafios encontrados no desenvolvimento desse projeto foram superados;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educação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distância pela UNASUS teve maior impacto;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ferramenta relevante do trabalho em equipe na atenção básica foi o mais gratificante.</a:t>
            </a:r>
          </a:p>
          <a:p>
            <a:pPr algn="just">
              <a:lnSpc>
                <a:spcPct val="150000"/>
              </a:lnSpc>
            </a:pP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Apronfundamento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do conhecimento.</a:t>
            </a:r>
          </a:p>
          <a:p>
            <a:pPr marL="114300" indent="0">
              <a:lnSpc>
                <a:spcPct val="150000"/>
              </a:lnSpc>
              <a:buNone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115616" y="657242"/>
            <a:ext cx="691276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eflexão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crítica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processo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pessoal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aprendizagem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41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 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BRASIL. Ministério da Saúde. Estratégias para o cuidado da pessoa com doença crônica: hipertensão arterial sistêmica. Brasília: Ministério da Saúde, 2013. (Cadernos de Atenção Básica, n. 37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pt-BR" sz="1800" dirty="0">
              <a:latin typeface="Arial" pitchFamily="34" charset="0"/>
              <a:cs typeface="Arial" pitchFamily="34" charset="0"/>
            </a:endParaRPr>
          </a:p>
          <a:p>
            <a:r>
              <a:rPr lang="pt-BR" sz="1800" dirty="0">
                <a:latin typeface="Arial" pitchFamily="34" charset="0"/>
                <a:cs typeface="Arial" pitchFamily="34" charset="0"/>
              </a:rPr>
              <a:t>BRASIL. Ministério da Saúde. Estratégias para o cuidado da pessoa com doença crônica: diabetes mellitus. Brasília: Ministério da Saúde, 2013. (Cadernos de Atenção Básica, n. 36).</a:t>
            </a:r>
          </a:p>
          <a:p>
            <a:pPr marL="114300" indent="0">
              <a:buNone/>
            </a:pPr>
            <a:endParaRPr lang="pt-BR" sz="1800" dirty="0">
              <a:latin typeface="Arial" pitchFamily="34" charset="0"/>
              <a:cs typeface="Arial" pitchFamily="34" charset="0"/>
            </a:endParaRPr>
          </a:p>
          <a:p>
            <a:r>
              <a:rPr lang="pt-BR" sz="1800" dirty="0">
                <a:latin typeface="Arial" pitchFamily="34" charset="0"/>
                <a:cs typeface="Arial" pitchFamily="34" charset="0"/>
              </a:rPr>
              <a:t>SOCIEDADE BRASILEIRA DE HIPERTENSÃO. Diretrizes Brasileiras de Hipertensão </a:t>
            </a:r>
            <a:r>
              <a:rPr lang="pt-BR" sz="1800" dirty="0" err="1">
                <a:latin typeface="Arial" pitchFamily="34" charset="0"/>
                <a:cs typeface="Arial" pitchFamily="34" charset="0"/>
              </a:rPr>
              <a:t>VI.Revista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 Hipertensão, v. 13, n. 1,  jan./mar. 2010.</a:t>
            </a:r>
          </a:p>
          <a:p>
            <a:pPr marL="0" indent="0">
              <a:buNone/>
            </a:pPr>
            <a:endParaRPr lang="pt-BR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843808" y="548680"/>
            <a:ext cx="266429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REFERÊNCIAS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01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0364" y="1124744"/>
            <a:ext cx="7787208" cy="4800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Caracterização da UBS</a:t>
            </a:r>
          </a:p>
          <a:p>
            <a:pPr algn="just">
              <a:lnSpc>
                <a:spcPct val="150000"/>
              </a:lnSpc>
            </a:pPr>
            <a:endParaRPr lang="pt-BR" sz="2000" b="1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A UBS tem uma população cadastrada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4.201 pessoas, sendo 1.829 homens e 2.372  mulheres.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Uma sala de recepção bem ampla, 1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consultório de enfermagem, 1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sala para imunização, 1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sala para procedimentos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enfermagem,1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consultório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médico, Uma sala de entrega de medicamento e triagem.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987824" y="14988"/>
            <a:ext cx="2592288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8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987824" y="14988"/>
            <a:ext cx="2592288" cy="926976"/>
          </a:xfrm>
        </p:spPr>
        <p:txBody>
          <a:bodyPr/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 flipH="1">
            <a:off x="251520" y="857250"/>
            <a:ext cx="30906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EQUIPE</a:t>
            </a:r>
          </a:p>
          <a:p>
            <a:pPr>
              <a:lnSpc>
                <a:spcPct val="150000"/>
              </a:lnSpc>
            </a:pPr>
            <a:r>
              <a:rPr lang="pt-BR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Médico</a:t>
            </a:r>
            <a:r>
              <a:rPr lang="pt-BR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:Ernesto</a:t>
            </a:r>
            <a:r>
              <a:rPr lang="pt-B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Marrero</a:t>
            </a:r>
            <a:endParaRPr lang="pt-BR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Enfermeira</a:t>
            </a:r>
            <a:r>
              <a:rPr lang="pt-B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Danila</a:t>
            </a:r>
            <a:r>
              <a:rPr lang="pt-B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Pacheco</a:t>
            </a:r>
          </a:p>
          <a:p>
            <a:pPr>
              <a:lnSpc>
                <a:spcPct val="150000"/>
              </a:lnSpc>
            </a:pPr>
            <a:r>
              <a:rPr lang="pt-BR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Tec.enf</a:t>
            </a:r>
            <a:r>
              <a:rPr lang="pt-B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Renata Santos</a:t>
            </a:r>
          </a:p>
          <a:p>
            <a:pPr>
              <a:lnSpc>
                <a:spcPct val="150000"/>
              </a:lnSpc>
            </a:pPr>
            <a:r>
              <a:rPr lang="pt-BR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pt-BR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Gilvanei</a:t>
            </a:r>
            <a:r>
              <a:rPr lang="pt-B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Silva</a:t>
            </a:r>
          </a:p>
          <a:p>
            <a:pPr>
              <a:lnSpc>
                <a:spcPct val="150000"/>
              </a:lnSpc>
            </a:pPr>
            <a:r>
              <a:rPr lang="pt-B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ACS</a:t>
            </a:r>
            <a:r>
              <a:rPr lang="pt-B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Nilzete</a:t>
            </a:r>
            <a:r>
              <a:rPr lang="pt-B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Mineiro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Neta Barros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Geovanda</a:t>
            </a:r>
            <a:r>
              <a:rPr lang="pt-B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Barros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Genivaldo</a:t>
            </a:r>
            <a:r>
              <a:rPr lang="pt-B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Sousa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José Gomes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Fabionete</a:t>
            </a:r>
            <a:r>
              <a:rPr lang="pt-B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Santos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Ivonete da Silva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Adriana Ramos       </a:t>
            </a:r>
          </a:p>
          <a:p>
            <a:pPr>
              <a:lnSpc>
                <a:spcPct val="150000"/>
              </a:lnSpc>
            </a:pPr>
            <a:r>
              <a:rPr lang="pt-BR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</a:t>
            </a:r>
            <a:endParaRPr lang="pt-BR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51" b="15350"/>
          <a:stretch/>
        </p:blipFill>
        <p:spPr>
          <a:xfrm>
            <a:off x="2987824" y="1766058"/>
            <a:ext cx="5354670" cy="382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41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987824" y="188640"/>
            <a:ext cx="2592288" cy="926976"/>
          </a:xfrm>
        </p:spPr>
        <p:txBody>
          <a:bodyPr/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59532" y="4797152"/>
            <a:ext cx="7704856" cy="138499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Segundo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 caderno de ações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programáticas, o número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HAS e DM cadastrados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UBS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era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inferior ao esperado para uma população com idade superior a 20 anos,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41% (349) para usuários HAS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59% (143) para usuários DM.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59532" y="980728"/>
            <a:ext cx="795688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u="sng" dirty="0">
                <a:latin typeface="Arial" pitchFamily="34" charset="0"/>
                <a:cs typeface="Arial" pitchFamily="34" charset="0"/>
              </a:rPr>
              <a:t>Ação programática antes da </a:t>
            </a: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Intervenção</a:t>
            </a:r>
          </a:p>
          <a:p>
            <a:pPr>
              <a:lnSpc>
                <a:spcPct val="150000"/>
              </a:lnSpc>
            </a:pPr>
            <a:endParaRPr lang="pt-BR" sz="2000" b="1" u="sng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programa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atenção aos usuários HAS e DM era realizado uma vez por semana pelo médico. A enfermeira fazia somente o controle da glicemia.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-  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estratificação de risco cardiovascular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não era realizada.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-  Atualização dos registros e monitoramento não eram realizadas.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041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59832" y="260648"/>
            <a:ext cx="2232248" cy="1143000"/>
          </a:xfrm>
        </p:spPr>
        <p:txBody>
          <a:bodyPr/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2348880"/>
            <a:ext cx="7848872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u="sng" dirty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geral</a:t>
            </a:r>
            <a:endParaRPr lang="pt-BR" sz="2000" u="sng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Melhorar a atenção à saúde dos usuários com HAS e/ou DM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UBS Rodoviária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 município de Parnaíba/PI.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8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203848" y="188640"/>
            <a:ext cx="2232248" cy="1143000"/>
          </a:xfrm>
        </p:spPr>
        <p:txBody>
          <a:bodyPr/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340768"/>
            <a:ext cx="7920880" cy="6222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sz="2000" b="1" u="sng" dirty="0">
                <a:latin typeface="Arial" pitchFamily="34" charset="0"/>
                <a:cs typeface="Arial" pitchFamily="34" charset="0"/>
              </a:rPr>
              <a:t>Objetivos específicos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 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pt-BR" sz="2000" b="1" dirty="0">
              <a:latin typeface="Arial" pitchFamily="34" charset="0"/>
              <a:ea typeface="Arial" panose="020B0604020202020204" pitchFamily="34" charset="0"/>
              <a:cs typeface="Arial" pitchFamily="34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1-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Ampliar a cobertura a diabéticos e/ou e hipertensos da área;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2-Melhorar a qualidade da atenção a </a:t>
            </a:r>
            <a:r>
              <a:rPr lang="pt-BR" sz="200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hipertensos e/ou diabéticos;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3- Melhorar a adesão </a:t>
            </a:r>
            <a:r>
              <a:rPr lang="pt-BR" sz="200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 hipertensos e/ou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diabéticos </a:t>
            </a:r>
            <a:r>
              <a:rPr lang="pt-BR" sz="200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ao programa;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4-Melhorar o registro das informações;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5- Mapear diabéticos </a:t>
            </a:r>
            <a:r>
              <a:rPr lang="pt-BR" sz="200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e/ou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hipertensos de risco para doença cardiovascular.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1000"/>
              </a:spcAft>
            </a:pP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6- Promover a saúde de hipertensos </a:t>
            </a:r>
            <a:r>
              <a:rPr lang="pt-BR" sz="200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e/ou </a:t>
            </a:r>
            <a:r>
              <a:rPr lang="pt-BR" sz="2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diabéticos.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07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19872" y="188640"/>
            <a:ext cx="1882552" cy="922114"/>
          </a:xfrm>
        </p:spPr>
        <p:txBody>
          <a:bodyPr/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METAS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83568" y="1052736"/>
            <a:ext cx="741682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Meta de cobertura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ampliar a cobertura a diabéticos e/ou  hipertensos da área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1.1- Cadastrar 75% dos hipertensos da área de abrangência no Programa de Atenção à Hipertensão Arterial e à diabetes Mellitus da UBS.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1.2- Cadastrar 80% dos diabéticos da área de abrangência no Programa de Atenção à Hipertensão Arterial e à Diabetes Mellitus da unidade de saúde.</a:t>
            </a: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Metas de qualidade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100%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09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804</TotalTime>
  <Words>1563</Words>
  <Application>Microsoft Office PowerPoint</Application>
  <PresentationFormat>Apresentação na tela (4:3)</PresentationFormat>
  <Paragraphs>168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Adjacência</vt:lpstr>
      <vt:lpstr>UNIVERSIDADE ABERTA DO SUS UNIVERSIDADE FEDERAL DE PELOTAS Especialização em Saúde da Família Modalidade a Distância Turma 5</vt:lpstr>
      <vt:lpstr>INTRODUÇÃO</vt:lpstr>
      <vt:lpstr>INTRODUÇÃO</vt:lpstr>
      <vt:lpstr>Apresentação do PowerPoint</vt:lpstr>
      <vt:lpstr>INTRODUÇÃO</vt:lpstr>
      <vt:lpstr>INTRODUÇÃO</vt:lpstr>
      <vt:lpstr>OBJETIVO</vt:lpstr>
      <vt:lpstr>OBJETIVO</vt:lpstr>
      <vt:lpstr>METAS</vt:lpstr>
      <vt:lpstr>METODOLOGIA</vt:lpstr>
      <vt:lpstr>METODOLOGIA</vt:lpstr>
      <vt:lpstr>LOGÍSTICA</vt:lpstr>
      <vt:lpstr>Apresentação do PowerPoint</vt:lpstr>
      <vt:lpstr>Busca ativa para os usuários HAS e/ou DM</vt:lpstr>
      <vt:lpstr>RESULTADOS </vt:lpstr>
      <vt:lpstr>Apresentação do PowerPoint</vt:lpstr>
      <vt:lpstr>Apresentação do PowerPoint</vt:lpstr>
      <vt:lpstr>Apresentação do PowerPoint</vt:lpstr>
      <vt:lpstr>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RESULTADOS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5</dc:title>
  <dc:creator>Lennon</dc:creator>
  <cp:lastModifiedBy>Pamela</cp:lastModifiedBy>
  <cp:revision>93</cp:revision>
  <dcterms:created xsi:type="dcterms:W3CDTF">2015-06-09T14:00:44Z</dcterms:created>
  <dcterms:modified xsi:type="dcterms:W3CDTF">2015-09-17T00:40:03Z</dcterms:modified>
</cp:coreProperties>
</file>