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Override1.xml" ContentType="application/vnd.openxmlformats-officedocument.themeOverr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40" r:id="rId1"/>
  </p:sldMasterIdLst>
  <p:sldIdLst>
    <p:sldId id="256" r:id="rId2"/>
    <p:sldId id="316" r:id="rId3"/>
    <p:sldId id="258" r:id="rId4"/>
    <p:sldId id="260" r:id="rId5"/>
    <p:sldId id="333" r:id="rId6"/>
    <p:sldId id="257" r:id="rId7"/>
    <p:sldId id="317" r:id="rId8"/>
    <p:sldId id="318" r:id="rId9"/>
    <p:sldId id="263" r:id="rId10"/>
    <p:sldId id="334" r:id="rId11"/>
    <p:sldId id="264" r:id="rId12"/>
    <p:sldId id="327" r:id="rId13"/>
    <p:sldId id="300" r:id="rId14"/>
    <p:sldId id="299" r:id="rId15"/>
    <p:sldId id="330" r:id="rId16"/>
    <p:sldId id="305" r:id="rId17"/>
    <p:sldId id="335" r:id="rId18"/>
    <p:sldId id="310" r:id="rId19"/>
    <p:sldId id="311" r:id="rId20"/>
    <p:sldId id="320" r:id="rId21"/>
    <p:sldId id="325" r:id="rId22"/>
    <p:sldId id="331" r:id="rId23"/>
    <p:sldId id="326" r:id="rId24"/>
    <p:sldId id="323" r:id="rId25"/>
    <p:sldId id="332" r:id="rId26"/>
  </p:sldIdLst>
  <p:sldSz cx="12192000" cy="6858000"/>
  <p:notesSz cx="6858000" cy="9144000"/>
  <p:defaultTextStyle>
    <a:defPPr>
      <a:defRPr lang="pt-BR"/>
    </a:defPPr>
    <a:lvl1pPr algn="l" rtl="0" eaLnBrk="0" fontAlgn="base" hangingPunct="0">
      <a:spcBef>
        <a:spcPct val="0"/>
      </a:spcBef>
      <a:spcAft>
        <a:spcPct val="0"/>
      </a:spcAft>
      <a:defRPr kern="1200">
        <a:solidFill>
          <a:schemeClr val="tx1"/>
        </a:solidFill>
        <a:latin typeface="Trebuchet MS" pitchFamily="34" charset="0"/>
        <a:ea typeface="+mn-ea"/>
        <a:cs typeface="Arial" charset="0"/>
      </a:defRPr>
    </a:lvl1pPr>
    <a:lvl2pPr marL="457200" algn="l" rtl="0" eaLnBrk="0" fontAlgn="base" hangingPunct="0">
      <a:spcBef>
        <a:spcPct val="0"/>
      </a:spcBef>
      <a:spcAft>
        <a:spcPct val="0"/>
      </a:spcAft>
      <a:defRPr kern="1200">
        <a:solidFill>
          <a:schemeClr val="tx1"/>
        </a:solidFill>
        <a:latin typeface="Trebuchet MS" pitchFamily="34" charset="0"/>
        <a:ea typeface="+mn-ea"/>
        <a:cs typeface="Arial" charset="0"/>
      </a:defRPr>
    </a:lvl2pPr>
    <a:lvl3pPr marL="914400" algn="l" rtl="0" eaLnBrk="0" fontAlgn="base" hangingPunct="0">
      <a:spcBef>
        <a:spcPct val="0"/>
      </a:spcBef>
      <a:spcAft>
        <a:spcPct val="0"/>
      </a:spcAft>
      <a:defRPr kern="1200">
        <a:solidFill>
          <a:schemeClr val="tx1"/>
        </a:solidFill>
        <a:latin typeface="Trebuchet MS" pitchFamily="34" charset="0"/>
        <a:ea typeface="+mn-ea"/>
        <a:cs typeface="Arial" charset="0"/>
      </a:defRPr>
    </a:lvl3pPr>
    <a:lvl4pPr marL="1371600" algn="l" rtl="0" eaLnBrk="0" fontAlgn="base" hangingPunct="0">
      <a:spcBef>
        <a:spcPct val="0"/>
      </a:spcBef>
      <a:spcAft>
        <a:spcPct val="0"/>
      </a:spcAft>
      <a:defRPr kern="1200">
        <a:solidFill>
          <a:schemeClr val="tx1"/>
        </a:solidFill>
        <a:latin typeface="Trebuchet MS" pitchFamily="34" charset="0"/>
        <a:ea typeface="+mn-ea"/>
        <a:cs typeface="Arial" charset="0"/>
      </a:defRPr>
    </a:lvl4pPr>
    <a:lvl5pPr marL="1828800" algn="l" rtl="0" eaLnBrk="0" fontAlgn="base" hangingPunct="0">
      <a:spcBef>
        <a:spcPct val="0"/>
      </a:spcBef>
      <a:spcAft>
        <a:spcPct val="0"/>
      </a:spcAft>
      <a:defRPr kern="1200">
        <a:solidFill>
          <a:schemeClr val="tx1"/>
        </a:solidFill>
        <a:latin typeface="Trebuchet MS" pitchFamily="34" charset="0"/>
        <a:ea typeface="+mn-ea"/>
        <a:cs typeface="Arial" charset="0"/>
      </a:defRPr>
    </a:lvl5pPr>
    <a:lvl6pPr marL="2286000" algn="l" defTabSz="914400" rtl="0" eaLnBrk="1" latinLnBrk="0" hangingPunct="1">
      <a:defRPr kern="1200">
        <a:solidFill>
          <a:schemeClr val="tx1"/>
        </a:solidFill>
        <a:latin typeface="Trebuchet MS" pitchFamily="34" charset="0"/>
        <a:ea typeface="+mn-ea"/>
        <a:cs typeface="Arial" charset="0"/>
      </a:defRPr>
    </a:lvl6pPr>
    <a:lvl7pPr marL="2743200" algn="l" defTabSz="914400" rtl="0" eaLnBrk="1" latinLnBrk="0" hangingPunct="1">
      <a:defRPr kern="1200">
        <a:solidFill>
          <a:schemeClr val="tx1"/>
        </a:solidFill>
        <a:latin typeface="Trebuchet MS" pitchFamily="34" charset="0"/>
        <a:ea typeface="+mn-ea"/>
        <a:cs typeface="Arial" charset="0"/>
      </a:defRPr>
    </a:lvl7pPr>
    <a:lvl8pPr marL="3200400" algn="l" defTabSz="914400" rtl="0" eaLnBrk="1" latinLnBrk="0" hangingPunct="1">
      <a:defRPr kern="1200">
        <a:solidFill>
          <a:schemeClr val="tx1"/>
        </a:solidFill>
        <a:latin typeface="Trebuchet MS" pitchFamily="34" charset="0"/>
        <a:ea typeface="+mn-ea"/>
        <a:cs typeface="Arial" charset="0"/>
      </a:defRPr>
    </a:lvl8pPr>
    <a:lvl9pPr marL="3657600" algn="l" defTabSz="914400" rtl="0" eaLnBrk="1" latinLnBrk="0" hangingPunct="1">
      <a:defRPr kern="1200">
        <a:solidFill>
          <a:schemeClr val="tx1"/>
        </a:solidFill>
        <a:latin typeface="Trebuchet MS"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Estilo Médio 2 - Ênfas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176" autoAdjust="0"/>
    <p:restoredTop sz="94660"/>
  </p:normalViewPr>
  <p:slideViewPr>
    <p:cSldViewPr snapToGrid="0">
      <p:cViewPr>
        <p:scale>
          <a:sx n="75" d="100"/>
          <a:sy n="75" d="100"/>
        </p:scale>
        <p:origin x="-492" y="-72"/>
      </p:cViewPr>
      <p:guideLst>
        <p:guide orient="horz" pos="2160"/>
        <p:guide pos="3840"/>
      </p:guideLst>
    </p:cSldViewPr>
  </p:slideViewPr>
  <p:notesTextViewPr>
    <p:cViewPr>
      <p:scale>
        <a:sx n="1" d="1"/>
        <a:sy n="1" d="1"/>
      </p:scale>
      <p:origin x="0" y="0"/>
    </p:cViewPr>
  </p:notesTextViewPr>
  <p:sorterViewPr>
    <p:cViewPr>
      <p:scale>
        <a:sx n="66" d="100"/>
        <a:sy n="66" d="100"/>
      </p:scale>
      <p:origin x="0" y="354"/>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1" Type="http://schemas.openxmlformats.org/officeDocument/2006/relationships/oleObject" Target="file:///I:\EAD\Turma%205\Ernesto%20Salazar\Planilha\C&#243;pia%20de%20Coleta%20de%20dados%20final%2025_7.xls"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I:\EAD\Turma%205\Ernesto%20Salazar\Planilha\C&#243;pia%20de%20Coleta%20de%20dados%20final%2025_7.xls"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Maria%20Emilia\AppData\Local\Temp\Coleta%20de%20dados%20final%2025_7.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3980147823503195"/>
          <c:y val="0.28195121951219509"/>
          <c:w val="0.86019852176496769"/>
          <c:h val="0.61879700403303295"/>
        </c:manualLayout>
      </c:layout>
      <c:barChart>
        <c:barDir val="col"/>
        <c:grouping val="clustered"/>
        <c:varyColors val="0"/>
        <c:ser>
          <c:idx val="0"/>
          <c:order val="0"/>
          <c:tx>
            <c:strRef>
              <c:f>Indicadores!$C$4</c:f>
              <c:strCache>
                <c:ptCount val="1"/>
                <c:pt idx="0">
                  <c:v>Cobertura do programa de atenção à saúde do idoso na unidade de saúde</c:v>
                </c:pt>
              </c:strCache>
            </c:strRef>
          </c:tx>
          <c:spPr>
            <a:solidFill>
              <a:srgbClr val="DF8521"/>
            </a:solidFill>
            <a:ln w="25400">
              <a:noFill/>
            </a:ln>
          </c:spPr>
          <c:invertIfNegative val="0"/>
          <c:dLbls>
            <c:showLegendKey val="0"/>
            <c:showVal val="1"/>
            <c:showCatName val="0"/>
            <c:showSerName val="0"/>
            <c:showPercent val="0"/>
            <c:showBubbleSize val="0"/>
            <c:showLeaderLines val="0"/>
          </c:dLbls>
          <c:cat>
            <c:strRef>
              <c:f>Indicadores!$D$3:$G$3</c:f>
              <c:strCache>
                <c:ptCount val="4"/>
                <c:pt idx="0">
                  <c:v>Mês 1</c:v>
                </c:pt>
                <c:pt idx="1">
                  <c:v>Mês 2</c:v>
                </c:pt>
                <c:pt idx="2">
                  <c:v>Mês 3</c:v>
                </c:pt>
                <c:pt idx="3">
                  <c:v>Mês 4</c:v>
                </c:pt>
              </c:strCache>
            </c:strRef>
          </c:cat>
          <c:val>
            <c:numRef>
              <c:f>Indicadores!$D$4:$G$4</c:f>
              <c:numCache>
                <c:formatCode>0.0%</c:formatCode>
                <c:ptCount val="4"/>
                <c:pt idx="0">
                  <c:v>0.5</c:v>
                </c:pt>
                <c:pt idx="1">
                  <c:v>0.74637681159420299</c:v>
                </c:pt>
                <c:pt idx="2">
                  <c:v>1</c:v>
                </c:pt>
                <c:pt idx="3">
                  <c:v>0</c:v>
                </c:pt>
              </c:numCache>
            </c:numRef>
          </c:val>
        </c:ser>
        <c:dLbls>
          <c:showLegendKey val="0"/>
          <c:showVal val="0"/>
          <c:showCatName val="0"/>
          <c:showSerName val="0"/>
          <c:showPercent val="0"/>
          <c:showBubbleSize val="0"/>
        </c:dLbls>
        <c:gapWidth val="150"/>
        <c:axId val="34922880"/>
        <c:axId val="34924416"/>
      </c:barChart>
      <c:catAx>
        <c:axId val="3492288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4924416"/>
        <c:crosses val="autoZero"/>
        <c:auto val="1"/>
        <c:lblAlgn val="ctr"/>
        <c:lblOffset val="100"/>
        <c:noMultiLvlLbl val="0"/>
      </c:catAx>
      <c:valAx>
        <c:axId val="34924416"/>
        <c:scaling>
          <c:orientation val="minMax"/>
          <c:max val="1"/>
        </c:scaling>
        <c:delete val="0"/>
        <c:axPos val="l"/>
        <c:numFmt formatCode="0%" sourceLinked="0"/>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4922880"/>
        <c:crosses val="autoZero"/>
        <c:crossBetween val="between"/>
        <c:majorUnit val="0.1"/>
        <c:minorUnit val="4.0000000000000029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manualLayout>
          <c:layoutTarget val="inner"/>
          <c:xMode val="edge"/>
          <c:yMode val="edge"/>
          <c:x val="9.4746281714785649E-2"/>
          <c:y val="6.9458049107209568E-2"/>
          <c:w val="0.8808092738407699"/>
          <c:h val="0.81200352415486177"/>
        </c:manualLayout>
      </c:layout>
      <c:barChart>
        <c:barDir val="col"/>
        <c:grouping val="clustered"/>
        <c:varyColors val="0"/>
        <c:ser>
          <c:idx val="0"/>
          <c:order val="0"/>
          <c:tx>
            <c:strRef>
              <c:f>Indicadores!$C$29</c:f>
              <c:strCache>
                <c:ptCount val="1"/>
                <c:pt idx="0">
                  <c:v>Proporção de idosos acamados ou com problemas de locomoção cadastrados</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showLegendKey val="0"/>
            <c:showVal val="1"/>
            <c:showCatName val="0"/>
            <c:showSerName val="0"/>
            <c:showPercent val="0"/>
            <c:showBubbleSize val="0"/>
            <c:showLeaderLines val="0"/>
          </c:dLbls>
          <c:cat>
            <c:strRef>
              <c:f>Indicadores!$D$28:$G$28</c:f>
              <c:strCache>
                <c:ptCount val="4"/>
                <c:pt idx="0">
                  <c:v>Mês 1</c:v>
                </c:pt>
                <c:pt idx="1">
                  <c:v>Mês 2</c:v>
                </c:pt>
                <c:pt idx="2">
                  <c:v>Mês 3</c:v>
                </c:pt>
                <c:pt idx="3">
                  <c:v>Mês 4</c:v>
                </c:pt>
              </c:strCache>
            </c:strRef>
          </c:cat>
          <c:val>
            <c:numRef>
              <c:f>Indicadores!$D$29:$G$29</c:f>
              <c:numCache>
                <c:formatCode>0.0%</c:formatCode>
                <c:ptCount val="4"/>
                <c:pt idx="0">
                  <c:v>0.25</c:v>
                </c:pt>
                <c:pt idx="1">
                  <c:v>0.46666666666666667</c:v>
                </c:pt>
                <c:pt idx="2">
                  <c:v>1</c:v>
                </c:pt>
                <c:pt idx="3">
                  <c:v>0</c:v>
                </c:pt>
              </c:numCache>
            </c:numRef>
          </c:val>
        </c:ser>
        <c:dLbls>
          <c:showLegendKey val="0"/>
          <c:showVal val="0"/>
          <c:showCatName val="0"/>
          <c:showSerName val="0"/>
          <c:showPercent val="0"/>
          <c:showBubbleSize val="0"/>
        </c:dLbls>
        <c:gapWidth val="150"/>
        <c:axId val="35753984"/>
        <c:axId val="35755520"/>
      </c:barChart>
      <c:catAx>
        <c:axId val="35753984"/>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5755520"/>
        <c:crosses val="autoZero"/>
        <c:auto val="1"/>
        <c:lblAlgn val="ctr"/>
        <c:lblOffset val="100"/>
        <c:noMultiLvlLbl val="0"/>
      </c:catAx>
      <c:valAx>
        <c:axId val="35755520"/>
        <c:scaling>
          <c:orientation val="minMax"/>
          <c:max val="1"/>
        </c:scaling>
        <c:delete val="0"/>
        <c:axPos val="l"/>
        <c:numFmt formatCode="0%" sourceLinked="0"/>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5753984"/>
        <c:crosses val="autoZero"/>
        <c:crossBetween val="between"/>
        <c:majorUnit val="0.1"/>
        <c:minorUnit val="4.0000000000000022E-2"/>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pt-BR"/>
  <c:roundedCorners val="0"/>
  <mc:AlternateContent xmlns:mc="http://schemas.openxmlformats.org/markup-compatibility/2006">
    <mc:Choice xmlns:c14="http://schemas.microsoft.com/office/drawing/2007/8/2/chart" Requires="c14">
      <c14:style val="118"/>
    </mc:Choice>
    <mc:Fallback>
      <c:style val="18"/>
    </mc:Fallback>
  </mc:AlternateContent>
  <c:chart>
    <c:autoTitleDeleted val="1"/>
    <c:plotArea>
      <c:layout/>
      <c:barChart>
        <c:barDir val="col"/>
        <c:grouping val="clustered"/>
        <c:varyColors val="0"/>
        <c:ser>
          <c:idx val="0"/>
          <c:order val="0"/>
          <c:tx>
            <c:strRef>
              <c:f>Indicadores!$C$54</c:f>
              <c:strCache>
                <c:ptCount val="1"/>
                <c:pt idx="0">
                  <c:v>Proporção de idosos com primeira consulta odontológica programática</c:v>
                </c:pt>
              </c:strCache>
            </c:strRef>
          </c:tx>
          <c:spPr>
            <a:gradFill rotWithShape="0">
              <a:gsLst>
                <a:gs pos="0">
                  <a:srgbClr val="9BC1FF"/>
                </a:gs>
                <a:gs pos="100000">
                  <a:srgbClr val="3F80CD"/>
                </a:gs>
              </a:gsLst>
              <a:lin ang="5400000"/>
            </a:gradFill>
            <a:ln w="25400">
              <a:noFill/>
            </a:ln>
            <a:effectLst>
              <a:outerShdw dist="35921" dir="2700000" algn="br">
                <a:srgbClr val="000000"/>
              </a:outerShdw>
            </a:effectLst>
          </c:spPr>
          <c:invertIfNegative val="0"/>
          <c:dLbls>
            <c:showLegendKey val="0"/>
            <c:showVal val="1"/>
            <c:showCatName val="0"/>
            <c:showSerName val="0"/>
            <c:showPercent val="0"/>
            <c:showBubbleSize val="0"/>
            <c:showLeaderLines val="0"/>
          </c:dLbls>
          <c:cat>
            <c:strRef>
              <c:f>Indicadores!$D$53:$G$53</c:f>
              <c:strCache>
                <c:ptCount val="4"/>
                <c:pt idx="0">
                  <c:v>Mês 1</c:v>
                </c:pt>
                <c:pt idx="1">
                  <c:v>Mês 2</c:v>
                </c:pt>
                <c:pt idx="2">
                  <c:v>Mês 3</c:v>
                </c:pt>
                <c:pt idx="3">
                  <c:v>Mês 4</c:v>
                </c:pt>
              </c:strCache>
            </c:strRef>
          </c:cat>
          <c:val>
            <c:numRef>
              <c:f>Indicadores!$D$54:$G$54</c:f>
              <c:numCache>
                <c:formatCode>0.0%</c:formatCode>
                <c:ptCount val="4"/>
                <c:pt idx="0">
                  <c:v>1</c:v>
                </c:pt>
                <c:pt idx="1">
                  <c:v>1</c:v>
                </c:pt>
                <c:pt idx="2">
                  <c:v>0.87681159420289956</c:v>
                </c:pt>
                <c:pt idx="3">
                  <c:v>0</c:v>
                </c:pt>
              </c:numCache>
            </c:numRef>
          </c:val>
        </c:ser>
        <c:dLbls>
          <c:showLegendKey val="0"/>
          <c:showVal val="0"/>
          <c:showCatName val="0"/>
          <c:showSerName val="0"/>
          <c:showPercent val="0"/>
          <c:showBubbleSize val="0"/>
        </c:dLbls>
        <c:gapWidth val="150"/>
        <c:axId val="35777920"/>
        <c:axId val="35820672"/>
      </c:barChart>
      <c:catAx>
        <c:axId val="35777920"/>
        <c:scaling>
          <c:orientation val="minMax"/>
        </c:scaling>
        <c:delete val="0"/>
        <c:axPos val="b"/>
        <c:numFmt formatCode="General" sourceLinked="1"/>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5820672"/>
        <c:crosses val="autoZero"/>
        <c:auto val="1"/>
        <c:lblAlgn val="ctr"/>
        <c:lblOffset val="100"/>
        <c:noMultiLvlLbl val="0"/>
      </c:catAx>
      <c:valAx>
        <c:axId val="35820672"/>
        <c:scaling>
          <c:orientation val="minMax"/>
          <c:max val="1"/>
        </c:scaling>
        <c:delete val="0"/>
        <c:axPos val="l"/>
        <c:numFmt formatCode="0%" sourceLinked="0"/>
        <c:majorTickMark val="out"/>
        <c:minorTickMark val="none"/>
        <c:tickLblPos val="nextTo"/>
        <c:spPr>
          <a:ln w="3175">
            <a:solidFill>
              <a:srgbClr val="808080"/>
            </a:solidFill>
            <a:prstDash val="solid"/>
          </a:ln>
        </c:spPr>
        <c:txPr>
          <a:bodyPr rot="0" vert="horz"/>
          <a:lstStyle/>
          <a:p>
            <a:pPr>
              <a:defRPr sz="1000" b="0" i="0" u="none" strike="noStrike" baseline="0">
                <a:solidFill>
                  <a:srgbClr val="000000"/>
                </a:solidFill>
                <a:latin typeface="Calibri"/>
                <a:ea typeface="Calibri"/>
                <a:cs typeface="Calibri"/>
              </a:defRPr>
            </a:pPr>
            <a:endParaRPr lang="pt-BR"/>
          </a:p>
        </c:txPr>
        <c:crossAx val="35777920"/>
        <c:crosses val="autoZero"/>
        <c:crossBetween val="between"/>
        <c:majorUnit val="0.1"/>
      </c:valAx>
      <c:spPr>
        <a:solidFill>
          <a:srgbClr val="FFFFFF"/>
        </a:solidFill>
        <a:ln w="25400">
          <a:noFill/>
        </a:ln>
      </c:spPr>
    </c:plotArea>
    <c:plotVisOnly val="1"/>
    <c:dispBlanksAs val="gap"/>
    <c:showDLblsOverMax val="0"/>
  </c:chart>
  <c:spPr>
    <a:solidFill>
      <a:srgbClr val="FFFFFF"/>
    </a:solidFill>
    <a:ln w="3175">
      <a:solidFill>
        <a:srgbClr val="808080"/>
      </a:solidFill>
      <a:prstDash val="solid"/>
    </a:ln>
  </c:spPr>
  <c:txPr>
    <a:bodyPr/>
    <a:lstStyle/>
    <a:p>
      <a:pPr>
        <a:defRPr sz="1000" b="0" i="0" u="none" strike="noStrike" baseline="0">
          <a:solidFill>
            <a:srgbClr val="000000"/>
          </a:solidFill>
          <a:latin typeface="Calibri"/>
          <a:ea typeface="Calibri"/>
          <a:cs typeface="Calibri"/>
        </a:defRPr>
      </a:pPr>
      <a:endParaRPr lang="pt-BR"/>
    </a:p>
  </c:txPr>
  <c:externalData r:id="rId1">
    <c:autoUpdate val="0"/>
  </c:externalData>
</c:chartSpace>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slideMaster" Target="../slideMasters/slideMaster1.xml"/><Relationship Id="rId1" Type="http://schemas.openxmlformats.org/officeDocument/2006/relationships/themeOverride" Target="../theme/themeOverride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Slide de título">
    <p:spTree>
      <p:nvGrpSpPr>
        <p:cNvPr id="1" name=""/>
        <p:cNvGrpSpPr/>
        <p:nvPr/>
      </p:nvGrpSpPr>
      <p:grpSpPr>
        <a:xfrm>
          <a:off x="0" y="0"/>
          <a:ext cx="0" cy="0"/>
          <a:chOff x="0" y="0"/>
          <a:chExt cx="0" cy="0"/>
        </a:xfrm>
      </p:grpSpPr>
      <p:sp>
        <p:nvSpPr>
          <p:cNvPr id="4" name="Conector reto 3"/>
          <p:cNvSpPr>
            <a:spLocks noChangeShapeType="1"/>
          </p:cNvSpPr>
          <p:nvPr/>
        </p:nvSpPr>
        <p:spPr bwMode="auto">
          <a:xfrm>
            <a:off x="685800" y="5349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ítulo 28"/>
          <p:cNvSpPr>
            <a:spLocks noGrp="1"/>
          </p:cNvSpPr>
          <p:nvPr>
            <p:ph type="ctrTitle"/>
          </p:nvPr>
        </p:nvSpPr>
        <p:spPr>
          <a:xfrm>
            <a:off x="508000" y="4853412"/>
            <a:ext cx="11277600" cy="1222375"/>
          </a:xfrm>
        </p:spPr>
        <p:txBody>
          <a:bodyPr anchor="t"/>
          <a:lstStyle/>
          <a:p>
            <a:r>
              <a:rPr lang="pt-BR" smtClean="0"/>
              <a:t>Clique para editar o título mestre</a:t>
            </a:r>
            <a:endParaRPr lang="en-US"/>
          </a:p>
        </p:txBody>
      </p:sp>
      <p:sp>
        <p:nvSpPr>
          <p:cNvPr id="9" name="Subtítulo 8"/>
          <p:cNvSpPr>
            <a:spLocks noGrp="1"/>
          </p:cNvSpPr>
          <p:nvPr>
            <p:ph type="subTitle" idx="1"/>
          </p:nvPr>
        </p:nvSpPr>
        <p:spPr>
          <a:xfrm>
            <a:off x="508000" y="3886200"/>
            <a:ext cx="112776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lang="pt-BR" smtClean="0"/>
              <a:t>Clique para editar o estilo do subtítulo mestre</a:t>
            </a:r>
            <a:endParaRPr lang="en-US"/>
          </a:p>
        </p:txBody>
      </p:sp>
      <p:sp>
        <p:nvSpPr>
          <p:cNvPr id="5" name="Espaço Reservado para Data 15"/>
          <p:cNvSpPr>
            <a:spLocks noGrp="1"/>
          </p:cNvSpPr>
          <p:nvPr>
            <p:ph type="dt" sz="half" idx="10"/>
          </p:nvPr>
        </p:nvSpPr>
        <p:spPr/>
        <p:txBody>
          <a:bodyPr/>
          <a:lstStyle>
            <a:lvl1pPr>
              <a:defRPr/>
            </a:lvl1pPr>
          </a:lstStyle>
          <a:p>
            <a:pPr>
              <a:defRPr/>
            </a:pPr>
            <a:fld id="{FA90007A-1A0B-4687-ABA8-C15110627647}" type="datetimeFigureOut">
              <a:rPr lang="pt-BR"/>
              <a:pPr>
                <a:defRPr/>
              </a:pPr>
              <a:t>16/10/2015</a:t>
            </a:fld>
            <a:endParaRPr lang="pt-BR"/>
          </a:p>
        </p:txBody>
      </p:sp>
      <p:sp>
        <p:nvSpPr>
          <p:cNvPr id="6" name="Espaço Reservado para Rodapé 1"/>
          <p:cNvSpPr>
            <a:spLocks noGrp="1"/>
          </p:cNvSpPr>
          <p:nvPr>
            <p:ph type="ftr" sz="quarter" idx="11"/>
          </p:nvPr>
        </p:nvSpPr>
        <p:spPr/>
        <p:txBody>
          <a:bodyPr/>
          <a:lstStyle>
            <a:lvl1pPr>
              <a:defRPr/>
            </a:lvl1pPr>
          </a:lstStyle>
          <a:p>
            <a:pPr>
              <a:defRPr/>
            </a:pPr>
            <a:endParaRPr lang="pt-BR"/>
          </a:p>
        </p:txBody>
      </p:sp>
      <p:sp>
        <p:nvSpPr>
          <p:cNvPr id="7" name="Espaço Reservado para Número de Slide 14"/>
          <p:cNvSpPr>
            <a:spLocks noGrp="1"/>
          </p:cNvSpPr>
          <p:nvPr>
            <p:ph type="sldNum" sz="quarter" idx="12"/>
          </p:nvPr>
        </p:nvSpPr>
        <p:spPr>
          <a:xfrm>
            <a:off x="10972800" y="6473825"/>
            <a:ext cx="1011238" cy="247650"/>
          </a:xfrm>
        </p:spPr>
        <p:txBody>
          <a:bodyPr/>
          <a:lstStyle>
            <a:lvl1pPr>
              <a:defRPr/>
            </a:lvl1pPr>
          </a:lstStyle>
          <a:p>
            <a:pPr>
              <a:defRPr/>
            </a:pPr>
            <a:fld id="{EB2E161B-F4EB-4AAE-A32B-97C008751142}" type="slidenum">
              <a:rPr lang="pt-BR"/>
              <a:pPr>
                <a:defRPr/>
              </a:pPr>
              <a:t>‹nº›</a:t>
            </a:fld>
            <a:endParaRPr lang="pt-B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e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pt-BR" smtClean="0"/>
              <a:t>Clique para editar o título mestre</a:t>
            </a:r>
            <a:endParaRPr lang="en-US"/>
          </a:p>
        </p:txBody>
      </p:sp>
      <p:sp>
        <p:nvSpPr>
          <p:cNvPr id="3" name="Espaço Reservado para Texto Vertical 2"/>
          <p:cNvSpPr>
            <a:spLocks noGrp="1"/>
          </p:cNvSpPr>
          <p:nvPr>
            <p:ph type="body" orient="vert" idx="1"/>
          </p:nvPr>
        </p:nvSpPr>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10"/>
          <p:cNvSpPr>
            <a:spLocks noGrp="1"/>
          </p:cNvSpPr>
          <p:nvPr>
            <p:ph type="dt" sz="half" idx="10"/>
          </p:nvPr>
        </p:nvSpPr>
        <p:spPr/>
        <p:txBody>
          <a:bodyPr/>
          <a:lstStyle>
            <a:lvl1pPr>
              <a:defRPr/>
            </a:lvl1pPr>
          </a:lstStyle>
          <a:p>
            <a:pPr>
              <a:defRPr/>
            </a:pPr>
            <a:fld id="{B09522F4-48D7-48F2-B3AD-E90F71D46CDD}" type="datetimeFigureOut">
              <a:rPr lang="pt-BR"/>
              <a:pPr>
                <a:defRPr/>
              </a:pPr>
              <a:t>16/10/2015</a:t>
            </a:fld>
            <a:endParaRPr lang="pt-BR"/>
          </a:p>
        </p:txBody>
      </p:sp>
      <p:sp>
        <p:nvSpPr>
          <p:cNvPr id="5" name="Espaço Reservado para Rodapé 27"/>
          <p:cNvSpPr>
            <a:spLocks noGrp="1"/>
          </p:cNvSpPr>
          <p:nvPr>
            <p:ph type="ftr" sz="quarter" idx="11"/>
          </p:nvPr>
        </p:nvSpPr>
        <p:spPr/>
        <p:txBody>
          <a:bodyPr/>
          <a:lstStyle>
            <a:lvl1pPr>
              <a:defRPr/>
            </a:lvl1pPr>
          </a:lstStyle>
          <a:p>
            <a:pPr>
              <a:defRPr/>
            </a:pPr>
            <a:endParaRPr lang="pt-BR"/>
          </a:p>
        </p:txBody>
      </p:sp>
      <p:sp>
        <p:nvSpPr>
          <p:cNvPr id="6" name="Espaço Reservado para Número de Slide 4"/>
          <p:cNvSpPr>
            <a:spLocks noGrp="1"/>
          </p:cNvSpPr>
          <p:nvPr>
            <p:ph type="sldNum" sz="quarter" idx="12"/>
          </p:nvPr>
        </p:nvSpPr>
        <p:spPr/>
        <p:txBody>
          <a:bodyPr/>
          <a:lstStyle>
            <a:lvl1pPr>
              <a:defRPr/>
            </a:lvl1pPr>
          </a:lstStyle>
          <a:p>
            <a:pPr>
              <a:defRPr/>
            </a:pPr>
            <a:fld id="{FF8AB698-0D33-4557-8E20-99635DE31FF6}" type="slidenum">
              <a:rPr lang="pt-BR"/>
              <a:pPr>
                <a:defRPr/>
              </a:pPr>
              <a:t>‹nº›</a:t>
            </a:fld>
            <a:endParaRPr lang="pt-B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e texto verticais">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9144000" y="549277"/>
            <a:ext cx="2438400" cy="5851525"/>
          </a:xfrm>
        </p:spPr>
        <p:txBody>
          <a:bodyPr vert="eaVert"/>
          <a:lstStyle/>
          <a:p>
            <a:r>
              <a:rPr lang="pt-BR" smtClean="0"/>
              <a:t>Clique para editar o título mestre</a:t>
            </a:r>
            <a:endParaRPr lang="en-US"/>
          </a:p>
        </p:txBody>
      </p:sp>
      <p:sp>
        <p:nvSpPr>
          <p:cNvPr id="3" name="Espaço Reservado para Texto Vertical 2"/>
          <p:cNvSpPr>
            <a:spLocks noGrp="1"/>
          </p:cNvSpPr>
          <p:nvPr>
            <p:ph type="body" orient="vert" idx="1"/>
          </p:nvPr>
        </p:nvSpPr>
        <p:spPr>
          <a:xfrm>
            <a:off x="609600" y="549277"/>
            <a:ext cx="8331200" cy="5851525"/>
          </a:xfrm>
        </p:spPr>
        <p:txBody>
          <a:bodyPr vert="eaVert"/>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3"/>
          <p:cNvSpPr>
            <a:spLocks noGrp="1"/>
          </p:cNvSpPr>
          <p:nvPr>
            <p:ph type="dt" sz="half" idx="10"/>
          </p:nvPr>
        </p:nvSpPr>
        <p:spPr/>
        <p:txBody>
          <a:bodyPr/>
          <a:lstStyle>
            <a:lvl1pPr>
              <a:defRPr/>
            </a:lvl1pPr>
          </a:lstStyle>
          <a:p>
            <a:pPr>
              <a:defRPr/>
            </a:pPr>
            <a:fld id="{80BD23EC-DBF0-44A8-8BCF-C1C17331A958}" type="datetimeFigureOut">
              <a:rPr lang="pt-BR"/>
              <a:pPr>
                <a:defRPr/>
              </a:pPr>
              <a:t>16/10/2015</a:t>
            </a:fld>
            <a:endParaRPr lang="pt-BR"/>
          </a:p>
        </p:txBody>
      </p:sp>
      <p:sp>
        <p:nvSpPr>
          <p:cNvPr id="5" name="Espaço Reservado para Rodapé 4"/>
          <p:cNvSpPr>
            <a:spLocks noGrp="1"/>
          </p:cNvSpPr>
          <p:nvPr>
            <p:ph type="ftr" sz="quarter" idx="11"/>
          </p:nvPr>
        </p:nvSpPr>
        <p:spPr/>
        <p:txBody>
          <a:bodyPr/>
          <a:lstStyle>
            <a:lvl1pPr>
              <a:defRPr/>
            </a:lvl1pPr>
          </a:lstStyle>
          <a:p>
            <a:pPr>
              <a:defRPr/>
            </a:pPr>
            <a:endParaRPr lang="pt-BR"/>
          </a:p>
        </p:txBody>
      </p:sp>
      <p:sp>
        <p:nvSpPr>
          <p:cNvPr id="6" name="Espaço Reservado para Número de Slide 5"/>
          <p:cNvSpPr>
            <a:spLocks noGrp="1"/>
          </p:cNvSpPr>
          <p:nvPr>
            <p:ph type="sldNum" sz="quarter" idx="12"/>
          </p:nvPr>
        </p:nvSpPr>
        <p:spPr/>
        <p:txBody>
          <a:bodyPr/>
          <a:lstStyle>
            <a:lvl1pPr>
              <a:defRPr/>
            </a:lvl1pPr>
          </a:lstStyle>
          <a:p>
            <a:pPr>
              <a:defRPr/>
            </a:pPr>
            <a:fld id="{502BEEC2-1AC3-49FA-A296-7FED2C23B3EA}" type="slidenum">
              <a:rPr lang="pt-BR"/>
              <a:pPr>
                <a:defRPr/>
              </a:pPr>
              <a:t>‹nº›</a:t>
            </a:fld>
            <a:endParaRPr lang="pt-B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e conteúdo">
    <p:spTree>
      <p:nvGrpSpPr>
        <p:cNvPr id="1" name=""/>
        <p:cNvGrpSpPr/>
        <p:nvPr/>
      </p:nvGrpSpPr>
      <p:grpSpPr>
        <a:xfrm>
          <a:off x="0" y="0"/>
          <a:ext cx="0" cy="0"/>
          <a:chOff x="0" y="0"/>
          <a:chExt cx="0" cy="0"/>
        </a:xfrm>
      </p:grpSpPr>
      <p:sp>
        <p:nvSpPr>
          <p:cNvPr id="22" name="Título 21"/>
          <p:cNvSpPr>
            <a:spLocks noGrp="1"/>
          </p:cNvSpPr>
          <p:nvPr>
            <p:ph type="title"/>
          </p:nvPr>
        </p:nvSpPr>
        <p:spPr/>
        <p:txBody>
          <a:bodyPr/>
          <a:lstStyle/>
          <a:p>
            <a:r>
              <a:rPr lang="pt-BR" smtClean="0"/>
              <a:t>Clique para editar o título mestre</a:t>
            </a:r>
            <a:endParaRPr lang="en-US"/>
          </a:p>
        </p:txBody>
      </p:sp>
      <p:sp>
        <p:nvSpPr>
          <p:cNvPr id="27" name="Espaço Reservado para Conteúdo 26"/>
          <p:cNvSpPr>
            <a:spLocks noGrp="1"/>
          </p:cNvSpPr>
          <p:nvPr>
            <p:ph idx="1"/>
          </p:nvPr>
        </p:nvSpPr>
        <p:spPr/>
        <p:txBody>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4" name="Espaço Reservado para Data 24"/>
          <p:cNvSpPr>
            <a:spLocks noGrp="1"/>
          </p:cNvSpPr>
          <p:nvPr>
            <p:ph type="dt" sz="half" idx="10"/>
          </p:nvPr>
        </p:nvSpPr>
        <p:spPr/>
        <p:txBody>
          <a:bodyPr/>
          <a:lstStyle>
            <a:lvl1pPr>
              <a:defRPr/>
            </a:lvl1pPr>
          </a:lstStyle>
          <a:p>
            <a:pPr>
              <a:defRPr/>
            </a:pPr>
            <a:fld id="{07289726-35F0-4A8E-B123-6FB4CEDBFB59}" type="datetimeFigureOut">
              <a:rPr lang="pt-BR"/>
              <a:pPr>
                <a:defRPr/>
              </a:pPr>
              <a:t>16/10/2015</a:t>
            </a:fld>
            <a:endParaRPr lang="pt-BR"/>
          </a:p>
        </p:txBody>
      </p:sp>
      <p:sp>
        <p:nvSpPr>
          <p:cNvPr id="5" name="Espaço Reservado para Rodapé 18"/>
          <p:cNvSpPr>
            <a:spLocks noGrp="1"/>
          </p:cNvSpPr>
          <p:nvPr>
            <p:ph type="ftr" sz="quarter" idx="11"/>
          </p:nvPr>
        </p:nvSpPr>
        <p:spPr>
          <a:xfrm>
            <a:off x="4775200" y="76200"/>
            <a:ext cx="3860800" cy="288925"/>
          </a:xfrm>
        </p:spPr>
        <p:txBody>
          <a:bodyPr/>
          <a:lstStyle>
            <a:lvl1pPr>
              <a:defRPr/>
            </a:lvl1pPr>
          </a:lstStyle>
          <a:p>
            <a:pPr>
              <a:defRPr/>
            </a:pPr>
            <a:endParaRPr lang="pt-BR"/>
          </a:p>
        </p:txBody>
      </p:sp>
      <p:sp>
        <p:nvSpPr>
          <p:cNvPr id="6" name="Espaço Reservado para Número de Slide 15"/>
          <p:cNvSpPr>
            <a:spLocks noGrp="1"/>
          </p:cNvSpPr>
          <p:nvPr>
            <p:ph type="sldNum" sz="quarter" idx="12"/>
          </p:nvPr>
        </p:nvSpPr>
        <p:spPr>
          <a:xfrm>
            <a:off x="10972800" y="6473825"/>
            <a:ext cx="1011238" cy="247650"/>
          </a:xfrm>
        </p:spPr>
        <p:txBody>
          <a:bodyPr/>
          <a:lstStyle>
            <a:lvl1pPr>
              <a:defRPr/>
            </a:lvl1pPr>
          </a:lstStyle>
          <a:p>
            <a:pPr>
              <a:defRPr/>
            </a:pPr>
            <a:fld id="{A7B6F572-FF48-448D-91B7-2C50DE9A56C2}" type="slidenum">
              <a:rPr lang="pt-BR"/>
              <a:pPr>
                <a:defRPr/>
              </a:pPr>
              <a:t>‹nº›</a:t>
            </a:fld>
            <a:endParaRPr lang="pt-B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Cabeçalho da Seção">
    <p:spTree>
      <p:nvGrpSpPr>
        <p:cNvPr id="1" name=""/>
        <p:cNvGrpSpPr/>
        <p:nvPr/>
      </p:nvGrpSpPr>
      <p:grpSpPr>
        <a:xfrm>
          <a:off x="0" y="0"/>
          <a:ext cx="0" cy="0"/>
          <a:chOff x="0" y="0"/>
          <a:chExt cx="0" cy="0"/>
        </a:xfrm>
      </p:grpSpPr>
      <p:sp>
        <p:nvSpPr>
          <p:cNvPr id="4" name="Conector reto 3"/>
          <p:cNvSpPr>
            <a:spLocks noChangeShapeType="1"/>
          </p:cNvSpPr>
          <p:nvPr/>
        </p:nvSpPr>
        <p:spPr bwMode="auto">
          <a:xfrm>
            <a:off x="685800" y="3444903"/>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6" name="Espaço Reservado para Texto 5"/>
          <p:cNvSpPr>
            <a:spLocks noGrp="1"/>
          </p:cNvSpPr>
          <p:nvPr>
            <p:ph type="body" idx="1"/>
          </p:nvPr>
        </p:nvSpPr>
        <p:spPr>
          <a:xfrm>
            <a:off x="508000" y="1676400"/>
            <a:ext cx="112776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a:r>
              <a:rPr lang="pt-BR" smtClean="0"/>
              <a:t>Clique para editar o texto mestre</a:t>
            </a:r>
          </a:p>
        </p:txBody>
      </p:sp>
      <p:sp>
        <p:nvSpPr>
          <p:cNvPr id="8" name="Título 7"/>
          <p:cNvSpPr>
            <a:spLocks noGrp="1"/>
          </p:cNvSpPr>
          <p:nvPr>
            <p:ph type="title"/>
          </p:nvPr>
        </p:nvSpPr>
        <p:spPr>
          <a:xfrm>
            <a:off x="240633" y="2947086"/>
            <a:ext cx="11582400" cy="1184825"/>
          </a:xfrm>
        </p:spPr>
        <p:txBody>
          <a:bodyPr rtlCol="0" anchor="t"/>
          <a:lstStyle>
            <a:lvl1pPr algn="r">
              <a:defRPr/>
            </a:lvl1pPr>
          </a:lstStyle>
          <a:p>
            <a:r>
              <a:rPr lang="pt-BR" smtClean="0"/>
              <a:t>Clique para editar o título mestre</a:t>
            </a:r>
            <a:endParaRPr lang="en-US"/>
          </a:p>
        </p:txBody>
      </p:sp>
      <p:sp>
        <p:nvSpPr>
          <p:cNvPr id="5" name="Espaço Reservado para Data 18"/>
          <p:cNvSpPr>
            <a:spLocks noGrp="1"/>
          </p:cNvSpPr>
          <p:nvPr>
            <p:ph type="dt" sz="half" idx="10"/>
          </p:nvPr>
        </p:nvSpPr>
        <p:spPr/>
        <p:txBody>
          <a:bodyPr/>
          <a:lstStyle>
            <a:lvl1pPr>
              <a:defRPr/>
            </a:lvl1pPr>
          </a:lstStyle>
          <a:p>
            <a:pPr>
              <a:defRPr/>
            </a:pPr>
            <a:fld id="{D333201B-1344-4025-8423-A8BAF5CCAAB0}" type="datetimeFigureOut">
              <a:rPr lang="pt-BR"/>
              <a:pPr>
                <a:defRPr/>
              </a:pPr>
              <a:t>16/10/2015</a:t>
            </a:fld>
            <a:endParaRPr lang="pt-BR"/>
          </a:p>
        </p:txBody>
      </p:sp>
      <p:sp>
        <p:nvSpPr>
          <p:cNvPr id="7" name="Espaço Reservado para Rodapé 10"/>
          <p:cNvSpPr>
            <a:spLocks noGrp="1"/>
          </p:cNvSpPr>
          <p:nvPr>
            <p:ph type="ftr" sz="quarter" idx="11"/>
          </p:nvPr>
        </p:nvSpPr>
        <p:spPr/>
        <p:txBody>
          <a:bodyPr/>
          <a:lstStyle>
            <a:lvl1pPr>
              <a:defRPr/>
            </a:lvl1pPr>
          </a:lstStyle>
          <a:p>
            <a:pPr>
              <a:defRPr/>
            </a:pPr>
            <a:endParaRPr lang="pt-BR"/>
          </a:p>
        </p:txBody>
      </p:sp>
      <p:sp>
        <p:nvSpPr>
          <p:cNvPr id="9" name="Espaço Reservado para Número de Slide 15"/>
          <p:cNvSpPr>
            <a:spLocks noGrp="1"/>
          </p:cNvSpPr>
          <p:nvPr>
            <p:ph type="sldNum" sz="quarter" idx="12"/>
          </p:nvPr>
        </p:nvSpPr>
        <p:spPr/>
        <p:txBody>
          <a:bodyPr/>
          <a:lstStyle>
            <a:lvl1pPr>
              <a:defRPr/>
            </a:lvl1pPr>
          </a:lstStyle>
          <a:p>
            <a:pPr>
              <a:defRPr/>
            </a:pPr>
            <a:fld id="{87726F17-1FC0-4DB2-B767-0783AC15C3B9}" type="slidenum">
              <a:rPr lang="pt-BR"/>
              <a:pPr>
                <a:defRPr/>
              </a:pPr>
              <a:t>‹nº›</a:t>
            </a:fld>
            <a:endParaRPr lang="pt-B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20" name="Título 19"/>
          <p:cNvSpPr>
            <a:spLocks noGrp="1"/>
          </p:cNvSpPr>
          <p:nvPr>
            <p:ph type="title"/>
          </p:nvPr>
        </p:nvSpPr>
        <p:spPr>
          <a:xfrm>
            <a:off x="402336" y="457200"/>
            <a:ext cx="11582400" cy="841248"/>
          </a:xfrm>
        </p:spPr>
        <p:txBody>
          <a:bodyPr/>
          <a:lstStyle/>
          <a:p>
            <a:r>
              <a:rPr lang="pt-BR" smtClean="0"/>
              <a:t>Clique para editar o título mestre</a:t>
            </a:r>
            <a:endParaRPr lang="en-US"/>
          </a:p>
        </p:txBody>
      </p:sp>
      <p:sp>
        <p:nvSpPr>
          <p:cNvPr id="14" name="Espaço Reservado para Conteúdo 13"/>
          <p:cNvSpPr>
            <a:spLocks noGrp="1"/>
          </p:cNvSpPr>
          <p:nvPr>
            <p:ph sz="half" idx="1"/>
          </p:nvPr>
        </p:nvSpPr>
        <p:spPr>
          <a:xfrm>
            <a:off x="406400" y="1600200"/>
            <a:ext cx="5588000" cy="4724400"/>
          </a:xfrm>
        </p:spPr>
        <p:txBody>
          <a:bodyPr/>
          <a:lstStyle>
            <a:lvl1pPr>
              <a:defRPr sz="2800"/>
            </a:lvl1pPr>
            <a:lvl2pPr>
              <a:defRPr sz="2400"/>
            </a:lvl2pPr>
            <a:lvl3pPr>
              <a:defRPr sz="2000"/>
            </a:lvl3pPr>
            <a:lvl4pPr>
              <a:defRPr sz="1800"/>
            </a:lvl4pPr>
            <a:lvl5pPr>
              <a:defRPr sz="1800"/>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13" name="Espaço Reservado para Conteúdo 12"/>
          <p:cNvSpPr>
            <a:spLocks noGrp="1"/>
          </p:cNvSpPr>
          <p:nvPr>
            <p:ph sz="half" idx="2"/>
          </p:nvPr>
        </p:nvSpPr>
        <p:spPr>
          <a:xfrm>
            <a:off x="6197600" y="1600200"/>
            <a:ext cx="5791200" cy="4724400"/>
          </a:xfrm>
        </p:spPr>
        <p:txBody>
          <a:bodyPr/>
          <a:lstStyle>
            <a:lvl1pPr>
              <a:defRPr sz="2800"/>
            </a:lvl1pPr>
            <a:lvl2pPr>
              <a:defRPr sz="2400"/>
            </a:lvl2pPr>
            <a:lvl3pPr>
              <a:defRPr sz="2000"/>
            </a:lvl3pPr>
            <a:lvl4pPr>
              <a:defRPr sz="1800"/>
            </a:lvl4pPr>
            <a:lvl5pPr>
              <a:defRPr sz="1800"/>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5" name="Espaço Reservado para Data 10"/>
          <p:cNvSpPr>
            <a:spLocks noGrp="1"/>
          </p:cNvSpPr>
          <p:nvPr>
            <p:ph type="dt" sz="half" idx="10"/>
          </p:nvPr>
        </p:nvSpPr>
        <p:spPr/>
        <p:txBody>
          <a:bodyPr/>
          <a:lstStyle>
            <a:lvl1pPr>
              <a:defRPr/>
            </a:lvl1pPr>
          </a:lstStyle>
          <a:p>
            <a:pPr>
              <a:defRPr/>
            </a:pPr>
            <a:fld id="{7994EB1E-096E-4D39-A8A4-A793C8402440}" type="datetimeFigureOut">
              <a:rPr lang="pt-BR"/>
              <a:pPr>
                <a:defRPr/>
              </a:pPr>
              <a:t>16/10/2015</a:t>
            </a:fld>
            <a:endParaRPr lang="pt-BR"/>
          </a:p>
        </p:txBody>
      </p:sp>
      <p:sp>
        <p:nvSpPr>
          <p:cNvPr id="6" name="Espaço Reservado para Rodapé 27"/>
          <p:cNvSpPr>
            <a:spLocks noGrp="1"/>
          </p:cNvSpPr>
          <p:nvPr>
            <p:ph type="ftr" sz="quarter" idx="11"/>
          </p:nvPr>
        </p:nvSpPr>
        <p:spPr/>
        <p:txBody>
          <a:bodyPr/>
          <a:lstStyle>
            <a:lvl1pPr>
              <a:defRPr/>
            </a:lvl1pPr>
          </a:lstStyle>
          <a:p>
            <a:pPr>
              <a:defRPr/>
            </a:pPr>
            <a:endParaRPr lang="pt-BR"/>
          </a:p>
        </p:txBody>
      </p:sp>
      <p:sp>
        <p:nvSpPr>
          <p:cNvPr id="7" name="Espaço Reservado para Número de Slide 4"/>
          <p:cNvSpPr>
            <a:spLocks noGrp="1"/>
          </p:cNvSpPr>
          <p:nvPr>
            <p:ph type="sldNum" sz="quarter" idx="12"/>
          </p:nvPr>
        </p:nvSpPr>
        <p:spPr/>
        <p:txBody>
          <a:bodyPr/>
          <a:lstStyle>
            <a:lvl1pPr>
              <a:defRPr/>
            </a:lvl1pPr>
          </a:lstStyle>
          <a:p>
            <a:pPr>
              <a:defRPr/>
            </a:pPr>
            <a:fld id="{2E518B3A-B4B6-46A5-B200-A845493033E3}" type="slidenum">
              <a:rPr lang="pt-BR"/>
              <a:pPr>
                <a:defRPr/>
              </a:pPr>
              <a:t>‹nº›</a:t>
            </a:fld>
            <a:endParaRPr lang="pt-B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ção">
    <p:spTree>
      <p:nvGrpSpPr>
        <p:cNvPr id="1" name=""/>
        <p:cNvGrpSpPr/>
        <p:nvPr/>
      </p:nvGrpSpPr>
      <p:grpSpPr>
        <a:xfrm>
          <a:off x="0" y="0"/>
          <a:ext cx="0" cy="0"/>
          <a:chOff x="0" y="0"/>
          <a:chExt cx="0" cy="0"/>
        </a:xfrm>
      </p:grpSpPr>
      <p:sp>
        <p:nvSpPr>
          <p:cNvPr id="7" name="Conector reto 6"/>
          <p:cNvSpPr>
            <a:spLocks noChangeShapeType="1"/>
          </p:cNvSpPr>
          <p:nvPr/>
        </p:nvSpPr>
        <p:spPr bwMode="auto">
          <a:xfrm>
            <a:off x="685800" y="6019801"/>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29" name="Título 28"/>
          <p:cNvSpPr>
            <a:spLocks noGrp="1"/>
          </p:cNvSpPr>
          <p:nvPr>
            <p:ph type="title"/>
          </p:nvPr>
        </p:nvSpPr>
        <p:spPr>
          <a:xfrm>
            <a:off x="406400" y="5410200"/>
            <a:ext cx="11480800" cy="882650"/>
          </a:xfrm>
        </p:spPr>
        <p:txBody>
          <a:bodyPr/>
          <a:lstStyle>
            <a:lvl1pPr>
              <a:defRPr/>
            </a:lvl1pPr>
          </a:lstStyle>
          <a:p>
            <a:r>
              <a:rPr lang="pt-BR" smtClean="0"/>
              <a:t>Clique para editar o título mestre</a:t>
            </a:r>
            <a:endParaRPr lang="en-US"/>
          </a:p>
        </p:txBody>
      </p:sp>
      <p:sp>
        <p:nvSpPr>
          <p:cNvPr id="13" name="Espaço Reservado para Texto 12"/>
          <p:cNvSpPr>
            <a:spLocks noGrp="1"/>
          </p:cNvSpPr>
          <p:nvPr>
            <p:ph type="body" idx="1"/>
          </p:nvPr>
        </p:nvSpPr>
        <p:spPr>
          <a:xfrm>
            <a:off x="375259" y="666750"/>
            <a:ext cx="57207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pt-BR" smtClean="0"/>
              <a:t>Clique para editar o texto mestre</a:t>
            </a:r>
          </a:p>
        </p:txBody>
      </p:sp>
      <p:sp>
        <p:nvSpPr>
          <p:cNvPr id="25" name="Espaço Reservado para Texto 24"/>
          <p:cNvSpPr>
            <a:spLocks noGrp="1"/>
          </p:cNvSpPr>
          <p:nvPr>
            <p:ph type="body" sz="half" idx="3"/>
          </p:nvPr>
        </p:nvSpPr>
        <p:spPr>
          <a:xfrm>
            <a:off x="6193367" y="666750"/>
            <a:ext cx="5722988"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a:r>
              <a:rPr lang="pt-BR" smtClean="0"/>
              <a:t>Clique para editar o texto mestre</a:t>
            </a:r>
          </a:p>
        </p:txBody>
      </p:sp>
      <p:sp>
        <p:nvSpPr>
          <p:cNvPr id="4" name="Espaço Reservado para Conteúdo 3"/>
          <p:cNvSpPr>
            <a:spLocks noGrp="1"/>
          </p:cNvSpPr>
          <p:nvPr>
            <p:ph sz="quarter" idx="2"/>
          </p:nvPr>
        </p:nvSpPr>
        <p:spPr>
          <a:xfrm>
            <a:off x="375259" y="1316038"/>
            <a:ext cx="5720741" cy="3941763"/>
          </a:xfrm>
        </p:spPr>
        <p:txBody>
          <a:bodyPr/>
          <a:lstStyle>
            <a:lvl1pPr>
              <a:defRPr sz="2400"/>
            </a:lvl1pPr>
            <a:lvl2pPr>
              <a:defRPr sz="2000"/>
            </a:lvl2pPr>
            <a:lvl3pPr>
              <a:defRPr sz="1800"/>
            </a:lvl3pPr>
            <a:lvl4pPr>
              <a:defRPr sz="1600"/>
            </a:lvl4pPr>
            <a:lvl5pPr>
              <a:defRPr sz="1600"/>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28" name="Espaço Reservado para Conteúdo 27"/>
          <p:cNvSpPr>
            <a:spLocks noGrp="1"/>
          </p:cNvSpPr>
          <p:nvPr>
            <p:ph sz="quarter" idx="4"/>
          </p:nvPr>
        </p:nvSpPr>
        <p:spPr>
          <a:xfrm>
            <a:off x="6198307" y="1316038"/>
            <a:ext cx="5718048" cy="3941763"/>
          </a:xfrm>
        </p:spPr>
        <p:txBody>
          <a:bodyPr/>
          <a:lstStyle>
            <a:lvl1pPr>
              <a:defRPr sz="2400"/>
            </a:lvl1pPr>
            <a:lvl2pPr>
              <a:defRPr sz="2000"/>
            </a:lvl2pPr>
            <a:lvl3pPr>
              <a:defRPr sz="1800"/>
            </a:lvl3pPr>
            <a:lvl4pPr>
              <a:defRPr sz="1600"/>
            </a:lvl4pPr>
            <a:lvl5pPr>
              <a:defRPr sz="1600"/>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8" name="Espaço Reservado para Data 9"/>
          <p:cNvSpPr>
            <a:spLocks noGrp="1"/>
          </p:cNvSpPr>
          <p:nvPr>
            <p:ph type="dt" sz="half" idx="10"/>
          </p:nvPr>
        </p:nvSpPr>
        <p:spPr/>
        <p:txBody>
          <a:bodyPr/>
          <a:lstStyle>
            <a:lvl1pPr>
              <a:defRPr/>
            </a:lvl1pPr>
          </a:lstStyle>
          <a:p>
            <a:pPr>
              <a:defRPr/>
            </a:pPr>
            <a:fld id="{B30182C3-D0AE-4485-AF20-21C5A2D4117B}" type="datetimeFigureOut">
              <a:rPr lang="pt-BR"/>
              <a:pPr>
                <a:defRPr/>
              </a:pPr>
              <a:t>16/10/2015</a:t>
            </a:fld>
            <a:endParaRPr lang="pt-BR"/>
          </a:p>
        </p:txBody>
      </p:sp>
      <p:sp>
        <p:nvSpPr>
          <p:cNvPr id="9" name="Espaço Reservado para Rodapé 5"/>
          <p:cNvSpPr>
            <a:spLocks noGrp="1"/>
          </p:cNvSpPr>
          <p:nvPr>
            <p:ph type="ftr" sz="quarter" idx="11"/>
          </p:nvPr>
        </p:nvSpPr>
        <p:spPr/>
        <p:txBody>
          <a:bodyPr/>
          <a:lstStyle>
            <a:lvl1pPr>
              <a:defRPr/>
            </a:lvl1pPr>
          </a:lstStyle>
          <a:p>
            <a:pPr>
              <a:defRPr/>
            </a:pPr>
            <a:endParaRPr lang="pt-BR"/>
          </a:p>
        </p:txBody>
      </p:sp>
      <p:sp>
        <p:nvSpPr>
          <p:cNvPr id="10" name="Espaço Reservado para Número de Slide 6"/>
          <p:cNvSpPr>
            <a:spLocks noGrp="1"/>
          </p:cNvSpPr>
          <p:nvPr>
            <p:ph type="sldNum" sz="quarter" idx="12"/>
          </p:nvPr>
        </p:nvSpPr>
        <p:spPr>
          <a:xfrm>
            <a:off x="10972800" y="6477000"/>
            <a:ext cx="1016000" cy="247650"/>
          </a:xfrm>
        </p:spPr>
        <p:txBody>
          <a:bodyPr/>
          <a:lstStyle>
            <a:lvl1pPr>
              <a:defRPr/>
            </a:lvl1pPr>
          </a:lstStyle>
          <a:p>
            <a:pPr>
              <a:defRPr/>
            </a:pPr>
            <a:fld id="{FEBEBEFA-904D-4405-BC6B-DFE90AB2F2D8}" type="slidenum">
              <a:rPr lang="pt-BR"/>
              <a:pPr>
                <a:defRPr/>
              </a:pPr>
              <a:t>‹nº›</a:t>
            </a:fld>
            <a:endParaRPr lang="pt-B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mente título">
    <p:spTree>
      <p:nvGrpSpPr>
        <p:cNvPr id="1" name=""/>
        <p:cNvGrpSpPr/>
        <p:nvPr/>
      </p:nvGrpSpPr>
      <p:grpSpPr>
        <a:xfrm>
          <a:off x="0" y="0"/>
          <a:ext cx="0" cy="0"/>
          <a:chOff x="0" y="0"/>
          <a:chExt cx="0" cy="0"/>
        </a:xfrm>
      </p:grpSpPr>
      <p:sp>
        <p:nvSpPr>
          <p:cNvPr id="30" name="Título 29"/>
          <p:cNvSpPr>
            <a:spLocks noGrp="1"/>
          </p:cNvSpPr>
          <p:nvPr>
            <p:ph type="title"/>
          </p:nvPr>
        </p:nvSpPr>
        <p:spPr>
          <a:xfrm>
            <a:off x="402336" y="457200"/>
            <a:ext cx="11582400" cy="841248"/>
          </a:xfrm>
        </p:spPr>
        <p:txBody>
          <a:bodyPr/>
          <a:lstStyle/>
          <a:p>
            <a:r>
              <a:rPr lang="pt-BR" smtClean="0"/>
              <a:t>Clique para editar o título mestre</a:t>
            </a:r>
            <a:endParaRPr lang="en-US"/>
          </a:p>
        </p:txBody>
      </p:sp>
      <p:sp>
        <p:nvSpPr>
          <p:cNvPr id="3" name="Espaço Reservado para Data 10"/>
          <p:cNvSpPr>
            <a:spLocks noGrp="1"/>
          </p:cNvSpPr>
          <p:nvPr>
            <p:ph type="dt" sz="half" idx="10"/>
          </p:nvPr>
        </p:nvSpPr>
        <p:spPr/>
        <p:txBody>
          <a:bodyPr/>
          <a:lstStyle>
            <a:lvl1pPr>
              <a:defRPr/>
            </a:lvl1pPr>
          </a:lstStyle>
          <a:p>
            <a:pPr>
              <a:defRPr/>
            </a:pPr>
            <a:fld id="{475BC6FE-13B4-4223-A8B7-6D8915FAB498}" type="datetimeFigureOut">
              <a:rPr lang="pt-BR"/>
              <a:pPr>
                <a:defRPr/>
              </a:pPr>
              <a:t>16/10/2015</a:t>
            </a:fld>
            <a:endParaRPr lang="pt-BR"/>
          </a:p>
        </p:txBody>
      </p:sp>
      <p:sp>
        <p:nvSpPr>
          <p:cNvPr id="4" name="Espaço Reservado para Rodapé 27"/>
          <p:cNvSpPr>
            <a:spLocks noGrp="1"/>
          </p:cNvSpPr>
          <p:nvPr>
            <p:ph type="ftr" sz="quarter" idx="11"/>
          </p:nvPr>
        </p:nvSpPr>
        <p:spPr/>
        <p:txBody>
          <a:bodyPr/>
          <a:lstStyle>
            <a:lvl1pPr>
              <a:defRPr/>
            </a:lvl1pPr>
          </a:lstStyle>
          <a:p>
            <a:pPr>
              <a:defRPr/>
            </a:pPr>
            <a:endParaRPr lang="pt-BR"/>
          </a:p>
        </p:txBody>
      </p:sp>
      <p:sp>
        <p:nvSpPr>
          <p:cNvPr id="5" name="Espaço Reservado para Número de Slide 4"/>
          <p:cNvSpPr>
            <a:spLocks noGrp="1"/>
          </p:cNvSpPr>
          <p:nvPr>
            <p:ph type="sldNum" sz="quarter" idx="12"/>
          </p:nvPr>
        </p:nvSpPr>
        <p:spPr/>
        <p:txBody>
          <a:bodyPr/>
          <a:lstStyle>
            <a:lvl1pPr>
              <a:defRPr/>
            </a:lvl1pPr>
          </a:lstStyle>
          <a:p>
            <a:pPr>
              <a:defRPr/>
            </a:pPr>
            <a:fld id="{3FEB3F80-4424-4672-8AC4-3F21F8E259A8}" type="slidenum">
              <a:rPr lang="pt-BR"/>
              <a:pPr>
                <a:defRPr/>
              </a:pPr>
              <a:t>‹nº›</a:t>
            </a:fld>
            <a:endParaRPr lang="pt-B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m branco">
    <p:spTree>
      <p:nvGrpSpPr>
        <p:cNvPr id="1" name=""/>
        <p:cNvGrpSpPr/>
        <p:nvPr/>
      </p:nvGrpSpPr>
      <p:grpSpPr>
        <a:xfrm>
          <a:off x="0" y="0"/>
          <a:ext cx="0" cy="0"/>
          <a:chOff x="0" y="0"/>
          <a:chExt cx="0" cy="0"/>
        </a:xfrm>
      </p:grpSpPr>
      <p:sp>
        <p:nvSpPr>
          <p:cNvPr id="2" name="Espaço Reservado para Data 2"/>
          <p:cNvSpPr>
            <a:spLocks noGrp="1"/>
          </p:cNvSpPr>
          <p:nvPr>
            <p:ph type="dt" sz="half" idx="10"/>
          </p:nvPr>
        </p:nvSpPr>
        <p:spPr/>
        <p:txBody>
          <a:bodyPr/>
          <a:lstStyle>
            <a:lvl1pPr>
              <a:defRPr/>
            </a:lvl1pPr>
          </a:lstStyle>
          <a:p>
            <a:pPr>
              <a:defRPr/>
            </a:pPr>
            <a:fld id="{A4B3112F-2311-489D-ACE2-A2A5948F53B9}" type="datetimeFigureOut">
              <a:rPr lang="pt-BR"/>
              <a:pPr>
                <a:defRPr/>
              </a:pPr>
              <a:t>16/10/2015</a:t>
            </a:fld>
            <a:endParaRPr lang="pt-BR"/>
          </a:p>
        </p:txBody>
      </p:sp>
      <p:sp>
        <p:nvSpPr>
          <p:cNvPr id="3" name="Espaço Reservado para Rodapé 23"/>
          <p:cNvSpPr>
            <a:spLocks noGrp="1"/>
          </p:cNvSpPr>
          <p:nvPr>
            <p:ph type="ftr" sz="quarter" idx="11"/>
          </p:nvPr>
        </p:nvSpPr>
        <p:spPr/>
        <p:txBody>
          <a:bodyPr/>
          <a:lstStyle>
            <a:lvl1pPr>
              <a:defRPr/>
            </a:lvl1pPr>
          </a:lstStyle>
          <a:p>
            <a:pPr>
              <a:defRPr/>
            </a:pPr>
            <a:endParaRPr lang="pt-BR"/>
          </a:p>
        </p:txBody>
      </p:sp>
      <p:sp>
        <p:nvSpPr>
          <p:cNvPr id="4" name="Espaço Reservado para Número de Slide 6"/>
          <p:cNvSpPr>
            <a:spLocks noGrp="1"/>
          </p:cNvSpPr>
          <p:nvPr>
            <p:ph type="sldNum" sz="quarter" idx="12"/>
          </p:nvPr>
        </p:nvSpPr>
        <p:spPr/>
        <p:txBody>
          <a:bodyPr/>
          <a:lstStyle>
            <a:lvl1pPr>
              <a:defRPr/>
            </a:lvl1pPr>
          </a:lstStyle>
          <a:p>
            <a:pPr>
              <a:defRPr/>
            </a:pPr>
            <a:fld id="{DD9E80F7-D3AD-4E58-81FA-4D20C2A6C442}" type="slidenum">
              <a:rPr lang="pt-BR"/>
              <a:pPr>
                <a:defRPr/>
              </a:pPr>
              <a:t>‹nº›</a:t>
            </a:fld>
            <a:endParaRPr lang="pt-B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údo com Legenda">
    <p:spTree>
      <p:nvGrpSpPr>
        <p:cNvPr id="1" name=""/>
        <p:cNvGrpSpPr/>
        <p:nvPr/>
      </p:nvGrpSpPr>
      <p:grpSpPr>
        <a:xfrm>
          <a:off x="0" y="0"/>
          <a:ext cx="0" cy="0"/>
          <a:chOff x="0" y="0"/>
          <a:chExt cx="0" cy="0"/>
        </a:xfrm>
      </p:grpSpPr>
      <p:sp>
        <p:nvSpPr>
          <p:cNvPr id="5" name="Conector reto 4"/>
          <p:cNvSpPr>
            <a:spLocks noChangeShapeType="1"/>
          </p:cNvSpPr>
          <p:nvPr/>
        </p:nvSpPr>
        <p:spPr bwMode="auto">
          <a:xfrm>
            <a:off x="685800" y="5849118"/>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Título 11"/>
          <p:cNvSpPr>
            <a:spLocks noGrp="1"/>
          </p:cNvSpPr>
          <p:nvPr>
            <p:ph type="title"/>
          </p:nvPr>
        </p:nvSpPr>
        <p:spPr>
          <a:xfrm>
            <a:off x="609600" y="5486400"/>
            <a:ext cx="11277600" cy="520700"/>
          </a:xfrm>
        </p:spPr>
        <p:txBody>
          <a:bodyPr/>
          <a:lstStyle>
            <a:lvl1pPr algn="l">
              <a:buNone/>
              <a:defRPr sz="2000" b="1"/>
            </a:lvl1pPr>
          </a:lstStyle>
          <a:p>
            <a:r>
              <a:rPr lang="pt-BR" smtClean="0"/>
              <a:t>Clique para editar o título mestre</a:t>
            </a:r>
            <a:endParaRPr lang="en-US"/>
          </a:p>
        </p:txBody>
      </p:sp>
      <p:sp>
        <p:nvSpPr>
          <p:cNvPr id="26" name="Espaço Reservado para Texto 25"/>
          <p:cNvSpPr>
            <a:spLocks noGrp="1"/>
          </p:cNvSpPr>
          <p:nvPr>
            <p:ph type="body" idx="2"/>
          </p:nvPr>
        </p:nvSpPr>
        <p:spPr>
          <a:xfrm>
            <a:off x="609601" y="609600"/>
            <a:ext cx="4011084"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a:r>
              <a:rPr lang="pt-BR" smtClean="0"/>
              <a:t>Clique para editar o texto mestre</a:t>
            </a:r>
          </a:p>
        </p:txBody>
      </p:sp>
      <p:sp>
        <p:nvSpPr>
          <p:cNvPr id="14" name="Espaço Reservado para Conteúdo 13"/>
          <p:cNvSpPr>
            <a:spLocks noGrp="1"/>
          </p:cNvSpPr>
          <p:nvPr>
            <p:ph sz="half" idx="1"/>
          </p:nvPr>
        </p:nvSpPr>
        <p:spPr>
          <a:xfrm>
            <a:off x="4766733" y="609600"/>
            <a:ext cx="7120467" cy="4800600"/>
          </a:xfrm>
        </p:spPr>
        <p:txBody>
          <a:bodyPr/>
          <a:lstStyle>
            <a:lvl1pPr>
              <a:defRPr sz="3200"/>
            </a:lvl1pPr>
            <a:lvl2pPr>
              <a:defRPr sz="2800"/>
            </a:lvl2pPr>
            <a:lvl3pPr>
              <a:defRPr sz="2400"/>
            </a:lvl3pPr>
            <a:lvl4pPr>
              <a:defRPr sz="2000"/>
            </a:lvl4pPr>
            <a:lvl5pPr>
              <a:defRPr sz="2000"/>
            </a:lvl5p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a:p>
        </p:txBody>
      </p:sp>
      <p:sp>
        <p:nvSpPr>
          <p:cNvPr id="6" name="Espaço Reservado para Data 24"/>
          <p:cNvSpPr>
            <a:spLocks noGrp="1"/>
          </p:cNvSpPr>
          <p:nvPr>
            <p:ph type="dt" sz="half" idx="10"/>
          </p:nvPr>
        </p:nvSpPr>
        <p:spPr/>
        <p:txBody>
          <a:bodyPr/>
          <a:lstStyle>
            <a:lvl1pPr>
              <a:defRPr/>
            </a:lvl1pPr>
          </a:lstStyle>
          <a:p>
            <a:pPr>
              <a:defRPr/>
            </a:pPr>
            <a:fld id="{DDD13F89-8DC7-44F3-96C7-50604ACF274A}" type="datetimeFigureOut">
              <a:rPr lang="pt-BR"/>
              <a:pPr>
                <a:defRPr/>
              </a:pPr>
              <a:t>16/10/2015</a:t>
            </a:fld>
            <a:endParaRPr lang="pt-BR"/>
          </a:p>
        </p:txBody>
      </p:sp>
      <p:sp>
        <p:nvSpPr>
          <p:cNvPr id="7" name="Espaço Reservado para Rodapé 28"/>
          <p:cNvSpPr>
            <a:spLocks noGrp="1"/>
          </p:cNvSpPr>
          <p:nvPr>
            <p:ph type="ftr" sz="quarter" idx="11"/>
          </p:nvPr>
        </p:nvSpPr>
        <p:spPr/>
        <p:txBody>
          <a:bodyPr/>
          <a:lstStyle>
            <a:lvl1pPr>
              <a:defRPr/>
            </a:lvl1pPr>
          </a:lstStyle>
          <a:p>
            <a:pPr>
              <a:defRPr/>
            </a:pPr>
            <a:endParaRPr lang="pt-BR"/>
          </a:p>
        </p:txBody>
      </p:sp>
      <p:sp>
        <p:nvSpPr>
          <p:cNvPr id="8" name="Espaço Reservado para Número de Slide 6"/>
          <p:cNvSpPr>
            <a:spLocks noGrp="1"/>
          </p:cNvSpPr>
          <p:nvPr>
            <p:ph type="sldNum" sz="quarter" idx="12"/>
          </p:nvPr>
        </p:nvSpPr>
        <p:spPr/>
        <p:txBody>
          <a:bodyPr/>
          <a:lstStyle>
            <a:lvl1pPr>
              <a:defRPr/>
            </a:lvl1pPr>
          </a:lstStyle>
          <a:p>
            <a:pPr>
              <a:defRPr/>
            </a:pPr>
            <a:fld id="{55AF5DC8-8559-4B47-813B-7E8AD261E1C6}" type="slidenum">
              <a:rPr lang="pt-BR"/>
              <a:pPr>
                <a:defRPr/>
              </a:pPr>
              <a:t>‹nº›</a:t>
            </a:fld>
            <a:endParaRPr lang="pt-B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m com Legenda">
    <p:spTree>
      <p:nvGrpSpPr>
        <p:cNvPr id="1" name=""/>
        <p:cNvGrpSpPr/>
        <p:nvPr/>
      </p:nvGrpSpPr>
      <p:grpSpPr>
        <a:xfrm>
          <a:off x="0" y="0"/>
          <a:ext cx="0" cy="0"/>
          <a:chOff x="0" y="0"/>
          <a:chExt cx="0" cy="0"/>
        </a:xfrm>
      </p:grpSpPr>
      <p:sp>
        <p:nvSpPr>
          <p:cNvPr id="13" name="Espaço Reservado para Imagem 12"/>
          <p:cNvSpPr>
            <a:spLocks noGrp="1"/>
          </p:cNvSpPr>
          <p:nvPr>
            <p:ph type="pic" idx="1"/>
          </p:nvPr>
        </p:nvSpPr>
        <p:spPr>
          <a:xfrm>
            <a:off x="4673600" y="616634"/>
            <a:ext cx="6705600" cy="3657600"/>
          </a:xfrm>
          <a:solidFill>
            <a:schemeClr val="bg1"/>
          </a:solidFill>
          <a:ln w="6350">
            <a:solidFill>
              <a:schemeClr val="accent1"/>
            </a:solidFill>
          </a:ln>
          <a:effectLst>
            <a:reflection blurRad="1000" stA="49000" endA="500" endPos="10000" dist="900" dir="5400000" sy="-90000" algn="bl" rotWithShape="0"/>
          </a:effectLst>
        </p:spPr>
        <p:txBody>
          <a:bodyPr>
            <a:normAutofit/>
          </a:bodyPr>
          <a:lstStyle>
            <a:lvl1pPr marL="0" indent="0">
              <a:buNone/>
              <a:defRPr sz="3200"/>
            </a:lvl1pPr>
          </a:lstStyle>
          <a:p>
            <a:pPr lvl="0"/>
            <a:r>
              <a:rPr lang="pt-BR" noProof="0" smtClean="0"/>
              <a:t>Clique no ícone para adicionar uma imagem</a:t>
            </a:r>
            <a:endParaRPr lang="en-US" noProof="0" dirty="0"/>
          </a:p>
        </p:txBody>
      </p:sp>
      <p:sp>
        <p:nvSpPr>
          <p:cNvPr id="17" name="Título 16"/>
          <p:cNvSpPr>
            <a:spLocks noGrp="1"/>
          </p:cNvSpPr>
          <p:nvPr>
            <p:ph type="title"/>
          </p:nvPr>
        </p:nvSpPr>
        <p:spPr>
          <a:xfrm>
            <a:off x="508000" y="4993760"/>
            <a:ext cx="7823200" cy="522288"/>
          </a:xfrm>
        </p:spPr>
        <p:txBody>
          <a:bodyPr/>
          <a:lstStyle>
            <a:lvl1pPr algn="l">
              <a:buNone/>
              <a:defRPr sz="2000" b="1"/>
            </a:lvl1pPr>
          </a:lstStyle>
          <a:p>
            <a:r>
              <a:rPr lang="pt-BR" smtClean="0"/>
              <a:t>Clique para editar o título mestre</a:t>
            </a:r>
            <a:endParaRPr lang="en-US"/>
          </a:p>
        </p:txBody>
      </p:sp>
      <p:sp>
        <p:nvSpPr>
          <p:cNvPr id="26" name="Espaço Reservado para Texto 25"/>
          <p:cNvSpPr>
            <a:spLocks noGrp="1"/>
          </p:cNvSpPr>
          <p:nvPr>
            <p:ph type="body" sz="half" idx="2"/>
          </p:nvPr>
        </p:nvSpPr>
        <p:spPr>
          <a:xfrm>
            <a:off x="508000" y="5533218"/>
            <a:ext cx="7823200" cy="768350"/>
          </a:xfrm>
        </p:spPr>
        <p:txBody>
          <a:bodyPr lIns="109728" tIns="0"/>
          <a:lstStyle>
            <a:lvl1pPr marL="0" indent="0">
              <a:buNone/>
              <a:defRPr sz="1400"/>
            </a:lvl1pPr>
            <a:lvl2pPr>
              <a:defRPr sz="1200"/>
            </a:lvl2pPr>
            <a:lvl3pPr>
              <a:defRPr sz="1000"/>
            </a:lvl3pPr>
            <a:lvl4pPr>
              <a:defRPr sz="900"/>
            </a:lvl4pPr>
            <a:lvl5pPr>
              <a:defRPr sz="900"/>
            </a:lvl5pPr>
          </a:lstStyle>
          <a:p>
            <a:pPr lvl="0"/>
            <a:r>
              <a:rPr lang="pt-BR" smtClean="0"/>
              <a:t>Clique para editar o texto mestre</a:t>
            </a:r>
          </a:p>
        </p:txBody>
      </p:sp>
      <p:sp>
        <p:nvSpPr>
          <p:cNvPr id="5" name="Espaço Reservado para Data 6"/>
          <p:cNvSpPr>
            <a:spLocks noGrp="1"/>
          </p:cNvSpPr>
          <p:nvPr>
            <p:ph type="dt" sz="half" idx="10"/>
          </p:nvPr>
        </p:nvSpPr>
        <p:spPr/>
        <p:txBody>
          <a:bodyPr/>
          <a:lstStyle>
            <a:lvl1pPr>
              <a:defRPr/>
            </a:lvl1pPr>
          </a:lstStyle>
          <a:p>
            <a:pPr>
              <a:defRPr/>
            </a:pPr>
            <a:fld id="{64811DEA-1452-4C67-8E17-6F1EE7FBF8B5}" type="datetimeFigureOut">
              <a:rPr lang="pt-BR"/>
              <a:pPr>
                <a:defRPr/>
              </a:pPr>
              <a:t>16/10/2015</a:t>
            </a:fld>
            <a:endParaRPr lang="pt-BR"/>
          </a:p>
        </p:txBody>
      </p:sp>
      <p:sp>
        <p:nvSpPr>
          <p:cNvPr id="6" name="Espaço Reservado para Rodapé 4"/>
          <p:cNvSpPr>
            <a:spLocks noGrp="1"/>
          </p:cNvSpPr>
          <p:nvPr>
            <p:ph type="ftr" sz="quarter" idx="11"/>
          </p:nvPr>
        </p:nvSpPr>
        <p:spPr/>
        <p:txBody>
          <a:bodyPr/>
          <a:lstStyle>
            <a:lvl1pPr>
              <a:defRPr/>
            </a:lvl1pPr>
          </a:lstStyle>
          <a:p>
            <a:pPr>
              <a:defRPr/>
            </a:pPr>
            <a:endParaRPr lang="pt-BR"/>
          </a:p>
        </p:txBody>
      </p:sp>
      <p:sp>
        <p:nvSpPr>
          <p:cNvPr id="7" name="Espaço Reservado para Número de Slide 30"/>
          <p:cNvSpPr>
            <a:spLocks noGrp="1"/>
          </p:cNvSpPr>
          <p:nvPr>
            <p:ph type="sldNum" sz="quarter" idx="12"/>
          </p:nvPr>
        </p:nvSpPr>
        <p:spPr/>
        <p:txBody>
          <a:bodyPr/>
          <a:lstStyle>
            <a:lvl1pPr>
              <a:defRPr/>
            </a:lvl1pPr>
          </a:lstStyle>
          <a:p>
            <a:pPr>
              <a:defRPr/>
            </a:pPr>
            <a:fld id="{B2007089-580B-4773-AF23-C25E72541D48}" type="slidenum">
              <a:rPr lang="pt-BR"/>
              <a:pPr>
                <a:defRPr/>
              </a:pPr>
              <a:t>‹nº›</a:t>
            </a:fld>
            <a:endParaRPr lang="pt-B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Conector reto 6"/>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029" name="Espaço Reservado para Texto 7"/>
          <p:cNvSpPr>
            <a:spLocks noGrp="1"/>
          </p:cNvSpPr>
          <p:nvPr>
            <p:ph type="body" idx="1"/>
          </p:nvPr>
        </p:nvSpPr>
        <p:spPr bwMode="auto">
          <a:xfrm>
            <a:off x="406400" y="1554163"/>
            <a:ext cx="11582400" cy="4525962"/>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pt-BR" smtClean="0"/>
              <a:t>Clique para editar o texto mestre</a:t>
            </a:r>
          </a:p>
          <a:p>
            <a:pPr lvl="1"/>
            <a:r>
              <a:rPr lang="pt-BR" smtClean="0"/>
              <a:t>Segundo nível</a:t>
            </a:r>
          </a:p>
          <a:p>
            <a:pPr lvl="2"/>
            <a:r>
              <a:rPr lang="pt-BR" smtClean="0"/>
              <a:t>Terceiro nível</a:t>
            </a:r>
          </a:p>
          <a:p>
            <a:pPr lvl="3"/>
            <a:r>
              <a:rPr lang="pt-BR" smtClean="0"/>
              <a:t>Quarto nível</a:t>
            </a:r>
          </a:p>
          <a:p>
            <a:pPr lvl="4"/>
            <a:r>
              <a:rPr lang="pt-BR" smtClean="0"/>
              <a:t>Quinto nível</a:t>
            </a:r>
            <a:endParaRPr lang="en-US" smtClean="0"/>
          </a:p>
        </p:txBody>
      </p:sp>
      <p:sp>
        <p:nvSpPr>
          <p:cNvPr id="11" name="Espaço Reservado para Data 10"/>
          <p:cNvSpPr>
            <a:spLocks noGrp="1"/>
          </p:cNvSpPr>
          <p:nvPr>
            <p:ph type="dt" sz="half" idx="2"/>
          </p:nvPr>
        </p:nvSpPr>
        <p:spPr>
          <a:xfrm>
            <a:off x="8636000" y="76200"/>
            <a:ext cx="3352800" cy="288925"/>
          </a:xfrm>
          <a:prstGeom prst="rect">
            <a:avLst/>
          </a:prstGeom>
        </p:spPr>
        <p:txBody>
          <a:bodyPr vert="horz"/>
          <a:lstStyle>
            <a:lvl1pPr algn="l" eaLnBrk="1" latinLnBrk="0" hangingPunct="1">
              <a:defRPr kumimoji="0" sz="1200" smtClean="0">
                <a:solidFill>
                  <a:schemeClr val="accent1">
                    <a:shade val="75000"/>
                  </a:schemeClr>
                </a:solidFill>
              </a:defRPr>
            </a:lvl1pPr>
          </a:lstStyle>
          <a:p>
            <a:pPr>
              <a:defRPr/>
            </a:pPr>
            <a:fld id="{0126DE7E-AE5B-401A-915C-35F4DF1F4C39}" type="datetimeFigureOut">
              <a:rPr lang="pt-BR"/>
              <a:pPr>
                <a:defRPr/>
              </a:pPr>
              <a:t>16/10/2015</a:t>
            </a:fld>
            <a:endParaRPr lang="pt-BR"/>
          </a:p>
        </p:txBody>
      </p:sp>
      <p:sp>
        <p:nvSpPr>
          <p:cNvPr id="28" name="Espaço Reservado para Rodapé 27"/>
          <p:cNvSpPr>
            <a:spLocks noGrp="1"/>
          </p:cNvSpPr>
          <p:nvPr>
            <p:ph type="ftr" sz="quarter" idx="3"/>
          </p:nvPr>
        </p:nvSpPr>
        <p:spPr>
          <a:xfrm>
            <a:off x="4165600" y="76200"/>
            <a:ext cx="4470400" cy="288925"/>
          </a:xfrm>
          <a:prstGeom prst="rect">
            <a:avLst/>
          </a:prstGeom>
        </p:spPr>
        <p:txBody>
          <a:bodyPr vert="horz"/>
          <a:lstStyle>
            <a:lvl1pPr algn="r" eaLnBrk="1" latinLnBrk="0" hangingPunct="1">
              <a:defRPr kumimoji="0" sz="1200">
                <a:solidFill>
                  <a:schemeClr val="accent1">
                    <a:shade val="75000"/>
                  </a:schemeClr>
                </a:solidFill>
              </a:defRPr>
            </a:lvl1pPr>
          </a:lstStyle>
          <a:p>
            <a:pPr>
              <a:defRPr/>
            </a:pPr>
            <a:endParaRPr lang="pt-BR"/>
          </a:p>
        </p:txBody>
      </p:sp>
      <p:sp>
        <p:nvSpPr>
          <p:cNvPr id="5" name="Espaço Reservado para Número de Slide 4"/>
          <p:cNvSpPr>
            <a:spLocks noGrp="1"/>
          </p:cNvSpPr>
          <p:nvPr>
            <p:ph type="sldNum" sz="quarter" idx="4"/>
          </p:nvPr>
        </p:nvSpPr>
        <p:spPr>
          <a:xfrm>
            <a:off x="10972800" y="6477000"/>
            <a:ext cx="1016000" cy="244475"/>
          </a:xfrm>
          <a:prstGeom prst="rect">
            <a:avLst/>
          </a:prstGeom>
        </p:spPr>
        <p:txBody>
          <a:bodyPr vert="horz"/>
          <a:lstStyle>
            <a:lvl1pPr algn="r" eaLnBrk="1" latinLnBrk="0" hangingPunct="1">
              <a:defRPr kumimoji="0" sz="1200" smtClean="0">
                <a:solidFill>
                  <a:schemeClr val="accent1">
                    <a:shade val="75000"/>
                  </a:schemeClr>
                </a:solidFill>
              </a:defRPr>
            </a:lvl1pPr>
          </a:lstStyle>
          <a:p>
            <a:pPr>
              <a:defRPr/>
            </a:pPr>
            <a:fld id="{A0564866-2244-4D02-8C3D-E8D533C34800}" type="slidenum">
              <a:rPr lang="pt-BR"/>
              <a:pPr>
                <a:defRPr/>
              </a:pPr>
              <a:t>‹nº›</a:t>
            </a:fld>
            <a:endParaRPr lang="pt-BR"/>
          </a:p>
        </p:txBody>
      </p:sp>
      <p:sp>
        <p:nvSpPr>
          <p:cNvPr id="10" name="Espaço Reservado para Título 9"/>
          <p:cNvSpPr>
            <a:spLocks noGrp="1"/>
          </p:cNvSpPr>
          <p:nvPr>
            <p:ph type="title"/>
          </p:nvPr>
        </p:nvSpPr>
        <p:spPr>
          <a:xfrm>
            <a:off x="406400" y="457200"/>
            <a:ext cx="11582400" cy="838200"/>
          </a:xfrm>
          <a:prstGeom prst="rect">
            <a:avLst/>
          </a:prstGeom>
        </p:spPr>
        <p:txBody>
          <a:bodyPr vert="horz" anchor="ctr">
            <a:normAutofit/>
          </a:bodyPr>
          <a:lstStyle/>
          <a:p>
            <a:r>
              <a:rPr lang="pt-BR" smtClean="0"/>
              <a:t>Clique para editar o título mestre</a:t>
            </a:r>
            <a:endParaRPr lang="en-US"/>
          </a:p>
        </p:txBody>
      </p:sp>
      <p:sp>
        <p:nvSpPr>
          <p:cNvPr id="9" name="Conector reto 8"/>
          <p:cNvSpPr>
            <a:spLocks noChangeShapeType="1"/>
          </p:cNvSpPr>
          <p:nvPr/>
        </p:nvSpPr>
        <p:spPr bwMode="auto">
          <a:xfrm>
            <a:off x="685800" y="1050899"/>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
        <p:nvSpPr>
          <p:cNvPr id="12" name="Conector reto 11"/>
          <p:cNvSpPr>
            <a:spLocks noChangeShapeType="1"/>
          </p:cNvSpPr>
          <p:nvPr/>
        </p:nvSpPr>
        <p:spPr bwMode="auto">
          <a:xfrm>
            <a:off x="685800" y="1057987"/>
            <a:ext cx="1150620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a:lstStyle/>
          <a:p>
            <a:pPr>
              <a:defRPr/>
            </a:pPr>
            <a:endParaRPr lang="en-US"/>
          </a:p>
        </p:txBody>
      </p:sp>
    </p:spTree>
  </p:cSld>
  <p:clrMap bg1="lt1" tx1="dk1" bg2="lt2" tx2="dk2" accent1="accent1" accent2="accent2" accent3="accent3" accent4="accent4" accent5="accent5" accent6="accent6" hlink="hlink" folHlink="folHlink"/>
  <p:sldLayoutIdLst>
    <p:sldLayoutId id="2147484163" r:id="rId1"/>
    <p:sldLayoutId id="2147484164" r:id="rId2"/>
    <p:sldLayoutId id="2147484165" r:id="rId3"/>
    <p:sldLayoutId id="2147484160" r:id="rId4"/>
    <p:sldLayoutId id="2147484166" r:id="rId5"/>
    <p:sldLayoutId id="2147484161" r:id="rId6"/>
    <p:sldLayoutId id="2147484167" r:id="rId7"/>
    <p:sldLayoutId id="2147484168" r:id="rId8"/>
    <p:sldLayoutId id="2147484169" r:id="rId9"/>
    <p:sldLayoutId id="2147484162" r:id="rId10"/>
    <p:sldLayoutId id="2147484170" r:id="rId11"/>
  </p:sldLayoutIdLst>
  <p:txStyles>
    <p:titleStyle>
      <a:lvl1pPr algn="l" rtl="0" fontAlgn="base">
        <a:spcBef>
          <a:spcPct val="0"/>
        </a:spcBef>
        <a:spcAft>
          <a:spcPct val="0"/>
        </a:spcAft>
        <a:defRPr sz="3600" kern="1200" cap="all">
          <a:solidFill>
            <a:schemeClr val="tx2"/>
          </a:solidFill>
          <a:effectLst>
            <a:reflection blurRad="12700" stA="48000" endA="300" endPos="55000" dir="5400000" sy="-90000" algn="bl" rotWithShape="0"/>
          </a:effectLst>
          <a:latin typeface="+mj-lt"/>
          <a:ea typeface="+mj-ea"/>
          <a:cs typeface="+mj-cs"/>
        </a:defRPr>
      </a:lvl1pPr>
      <a:lvl2pPr algn="l" rtl="0" fontAlgn="base">
        <a:spcBef>
          <a:spcPct val="0"/>
        </a:spcBef>
        <a:spcAft>
          <a:spcPct val="0"/>
        </a:spcAft>
        <a:defRPr sz="3600">
          <a:solidFill>
            <a:schemeClr val="tx2"/>
          </a:solidFill>
          <a:latin typeface="Franklin Gothic Medium" pitchFamily="34" charset="0"/>
        </a:defRPr>
      </a:lvl2pPr>
      <a:lvl3pPr algn="l" rtl="0" fontAlgn="base">
        <a:spcBef>
          <a:spcPct val="0"/>
        </a:spcBef>
        <a:spcAft>
          <a:spcPct val="0"/>
        </a:spcAft>
        <a:defRPr sz="3600">
          <a:solidFill>
            <a:schemeClr val="tx2"/>
          </a:solidFill>
          <a:latin typeface="Franklin Gothic Medium" pitchFamily="34" charset="0"/>
        </a:defRPr>
      </a:lvl3pPr>
      <a:lvl4pPr algn="l" rtl="0" fontAlgn="base">
        <a:spcBef>
          <a:spcPct val="0"/>
        </a:spcBef>
        <a:spcAft>
          <a:spcPct val="0"/>
        </a:spcAft>
        <a:defRPr sz="3600">
          <a:solidFill>
            <a:schemeClr val="tx2"/>
          </a:solidFill>
          <a:latin typeface="Franklin Gothic Medium" pitchFamily="34" charset="0"/>
        </a:defRPr>
      </a:lvl4pPr>
      <a:lvl5pPr algn="l" rtl="0" fontAlgn="base">
        <a:spcBef>
          <a:spcPct val="0"/>
        </a:spcBef>
        <a:spcAft>
          <a:spcPct val="0"/>
        </a:spcAft>
        <a:defRPr sz="3600">
          <a:solidFill>
            <a:schemeClr val="tx2"/>
          </a:solidFill>
          <a:latin typeface="Franklin Gothic Medium" pitchFamily="34" charset="0"/>
        </a:defRPr>
      </a:lvl5pPr>
      <a:lvl6pPr marL="457200" algn="l" rtl="0" fontAlgn="base">
        <a:spcBef>
          <a:spcPct val="0"/>
        </a:spcBef>
        <a:spcAft>
          <a:spcPct val="0"/>
        </a:spcAft>
        <a:defRPr sz="3600">
          <a:solidFill>
            <a:schemeClr val="tx2"/>
          </a:solidFill>
          <a:latin typeface="Franklin Gothic Medium" pitchFamily="34" charset="0"/>
        </a:defRPr>
      </a:lvl6pPr>
      <a:lvl7pPr marL="914400" algn="l" rtl="0" fontAlgn="base">
        <a:spcBef>
          <a:spcPct val="0"/>
        </a:spcBef>
        <a:spcAft>
          <a:spcPct val="0"/>
        </a:spcAft>
        <a:defRPr sz="3600">
          <a:solidFill>
            <a:schemeClr val="tx2"/>
          </a:solidFill>
          <a:latin typeface="Franklin Gothic Medium" pitchFamily="34" charset="0"/>
        </a:defRPr>
      </a:lvl7pPr>
      <a:lvl8pPr marL="1371600" algn="l" rtl="0" fontAlgn="base">
        <a:spcBef>
          <a:spcPct val="0"/>
        </a:spcBef>
        <a:spcAft>
          <a:spcPct val="0"/>
        </a:spcAft>
        <a:defRPr sz="3600">
          <a:solidFill>
            <a:schemeClr val="tx2"/>
          </a:solidFill>
          <a:latin typeface="Franklin Gothic Medium" pitchFamily="34" charset="0"/>
        </a:defRPr>
      </a:lvl8pPr>
      <a:lvl9pPr marL="1828800" algn="l" rtl="0" fontAlgn="base">
        <a:spcBef>
          <a:spcPct val="0"/>
        </a:spcBef>
        <a:spcAft>
          <a:spcPct val="0"/>
        </a:spcAft>
        <a:defRPr sz="3600">
          <a:solidFill>
            <a:schemeClr val="tx2"/>
          </a:solidFill>
          <a:latin typeface="Franklin Gothic Medium" pitchFamily="34" charset="0"/>
        </a:defRPr>
      </a:lvl9pPr>
    </p:titleStyle>
    <p:bodyStyle>
      <a:lvl1pPr marL="342900" indent="-342900" algn="l" rtl="0" fontAlgn="base">
        <a:spcBef>
          <a:spcPct val="20000"/>
        </a:spcBef>
        <a:spcAft>
          <a:spcPct val="0"/>
        </a:spcAft>
        <a:buClr>
          <a:schemeClr val="accent1"/>
        </a:buClr>
        <a:buSzPct val="70000"/>
        <a:buFont typeface="Wingdings 2" pitchFamily="18" charset="2"/>
        <a:buChar char=""/>
        <a:defRPr sz="3200" kern="1200">
          <a:solidFill>
            <a:schemeClr val="tx2"/>
          </a:solidFill>
          <a:latin typeface="+mn-lt"/>
          <a:ea typeface="+mn-ea"/>
          <a:cs typeface="+mn-cs"/>
        </a:defRPr>
      </a:lvl1pPr>
      <a:lvl2pPr marL="742950" indent="-285750" algn="l" rtl="0" fontAlgn="base">
        <a:spcBef>
          <a:spcPct val="20000"/>
        </a:spcBef>
        <a:spcAft>
          <a:spcPct val="0"/>
        </a:spcAft>
        <a:buClr>
          <a:schemeClr val="accent1"/>
        </a:buClr>
        <a:buSzPct val="70000"/>
        <a:buFont typeface="Wingdings 2" pitchFamily="18" charset="2"/>
        <a:buChar char=""/>
        <a:defRPr sz="2800" kern="1200">
          <a:solidFill>
            <a:schemeClr val="tx2"/>
          </a:solidFill>
          <a:latin typeface="+mn-lt"/>
          <a:ea typeface="+mn-ea"/>
          <a:cs typeface="+mn-cs"/>
        </a:defRPr>
      </a:lvl2pPr>
      <a:lvl3pPr marL="1143000" indent="-228600" algn="l" rtl="0" fontAlgn="base">
        <a:spcBef>
          <a:spcPct val="20000"/>
        </a:spcBef>
        <a:spcAft>
          <a:spcPct val="0"/>
        </a:spcAft>
        <a:buClr>
          <a:schemeClr val="accent1"/>
        </a:buClr>
        <a:buSzPct val="70000"/>
        <a:buFont typeface="Wingdings 2" pitchFamily="18" charset="2"/>
        <a:buChar char=""/>
        <a:defRPr sz="2400" kern="1200">
          <a:solidFill>
            <a:schemeClr val="tx2"/>
          </a:solidFill>
          <a:latin typeface="+mn-lt"/>
          <a:ea typeface="+mn-ea"/>
          <a:cs typeface="+mn-cs"/>
        </a:defRPr>
      </a:lvl3pPr>
      <a:lvl4pPr marL="1600200" indent="-228600" algn="l" rtl="0" fontAlgn="base">
        <a:spcBef>
          <a:spcPct val="20000"/>
        </a:spcBef>
        <a:spcAft>
          <a:spcPct val="0"/>
        </a:spcAft>
        <a:buClr>
          <a:schemeClr val="accent1"/>
        </a:buClr>
        <a:buSzPct val="70000"/>
        <a:buFont typeface="Wingdings 2" pitchFamily="18" charset="2"/>
        <a:buChar char=""/>
        <a:defRPr sz="2000" kern="1200">
          <a:solidFill>
            <a:schemeClr val="tx2"/>
          </a:solidFill>
          <a:latin typeface="+mn-lt"/>
          <a:ea typeface="+mn-ea"/>
          <a:cs typeface="+mn-cs"/>
        </a:defRPr>
      </a:lvl4pPr>
      <a:lvl5pPr marL="2057400" indent="-228600" algn="l" rtl="0" fontAlgn="base">
        <a:spcBef>
          <a:spcPct val="20000"/>
        </a:spcBef>
        <a:spcAft>
          <a:spcPct val="0"/>
        </a:spcAft>
        <a:buClr>
          <a:schemeClr val="accent1"/>
        </a:buClr>
        <a:buSzPct val="60000"/>
        <a:buFont typeface="Wingdings 2" pitchFamily="18" charset="2"/>
        <a:buChar char=""/>
        <a:defRPr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CaixaDeTexto 7"/>
          <p:cNvSpPr txBox="1">
            <a:spLocks noChangeArrowheads="1"/>
          </p:cNvSpPr>
          <p:nvPr/>
        </p:nvSpPr>
        <p:spPr bwMode="auto">
          <a:xfrm>
            <a:off x="811213" y="2063750"/>
            <a:ext cx="10736262" cy="4816703"/>
          </a:xfrm>
          <a:prstGeom prst="rect">
            <a:avLst/>
          </a:prstGeom>
          <a:noFill/>
          <a:ln w="9525">
            <a:noFill/>
            <a:miter lim="800000"/>
            <a:headEnd/>
            <a:tailEnd/>
          </a:ln>
        </p:spPr>
        <p:txBody>
          <a:bodyPr>
            <a:spAutoFit/>
          </a:bodyPr>
          <a:lstStyle/>
          <a:p>
            <a:pPr eaLnBrk="1" hangingPunct="1"/>
            <a:r>
              <a:rPr lang="pt-BR" b="1" dirty="0"/>
              <a:t> </a:t>
            </a:r>
            <a:endParaRPr lang="pt-BR" dirty="0"/>
          </a:p>
          <a:p>
            <a:pPr algn="ctr" eaLnBrk="1" hangingPunct="1"/>
            <a:endParaRPr lang="pt-BR" sz="2000" dirty="0">
              <a:latin typeface="Arial" charset="0"/>
            </a:endParaRPr>
          </a:p>
          <a:p>
            <a:pPr algn="ctr" eaLnBrk="1" hangingPunct="1"/>
            <a:r>
              <a:rPr lang="pt-BR" sz="2800" b="1" dirty="0">
                <a:latin typeface="Arial" charset="0"/>
              </a:rPr>
              <a:t>QUALIFICAÇÃO DA ATENÇÃO À SAÚDE DO IDOSO NA UBS VILA ACRE, EM RIO BRANCO/AC</a:t>
            </a:r>
            <a:endParaRPr lang="pt-BR" sz="2800" dirty="0">
              <a:latin typeface="Arial" charset="0"/>
            </a:endParaRPr>
          </a:p>
          <a:p>
            <a:pPr algn="ctr" eaLnBrk="1" hangingPunct="1"/>
            <a:endParaRPr lang="pt-BR" sz="2000" b="1" dirty="0">
              <a:latin typeface="Arial" charset="0"/>
            </a:endParaRPr>
          </a:p>
          <a:p>
            <a:pPr algn="ctr" eaLnBrk="1" hangingPunct="1"/>
            <a:endParaRPr lang="pt-BR" sz="2000" b="1" dirty="0">
              <a:latin typeface="Arial" charset="0"/>
            </a:endParaRPr>
          </a:p>
          <a:p>
            <a:pPr algn="ctr" eaLnBrk="1" hangingPunct="1"/>
            <a:endParaRPr lang="pt-BR" sz="1600" b="1" dirty="0">
              <a:latin typeface="Arial" charset="0"/>
            </a:endParaRPr>
          </a:p>
          <a:p>
            <a:pPr algn="ctr" eaLnBrk="1" hangingPunct="1"/>
            <a:r>
              <a:rPr lang="pt-BR" sz="1600" b="1" dirty="0">
                <a:latin typeface="Arial" charset="0"/>
              </a:rPr>
              <a:t>  </a:t>
            </a:r>
          </a:p>
          <a:p>
            <a:pPr algn="r" eaLnBrk="1" hangingPunct="1">
              <a:lnSpc>
                <a:spcPct val="150000"/>
              </a:lnSpc>
            </a:pPr>
            <a:r>
              <a:rPr lang="pt-BR" b="1" dirty="0">
                <a:latin typeface="Arial" pitchFamily="34" charset="0"/>
                <a:cs typeface="Arial" pitchFamily="34" charset="0"/>
              </a:rPr>
              <a:t>Aluno: Ernesto Veitia Salazar</a:t>
            </a:r>
          </a:p>
          <a:p>
            <a:pPr algn="r" eaLnBrk="1" hangingPunct="1">
              <a:lnSpc>
                <a:spcPct val="150000"/>
              </a:lnSpc>
            </a:pPr>
            <a:r>
              <a:rPr lang="pt-BR" b="1" dirty="0">
                <a:latin typeface="Arial" pitchFamily="34" charset="0"/>
                <a:cs typeface="Arial" pitchFamily="34" charset="0"/>
              </a:rPr>
              <a:t>Orientadora: Maria Emilia Nunes Bueno</a:t>
            </a:r>
          </a:p>
          <a:p>
            <a:pPr algn="ctr" eaLnBrk="1" hangingPunct="1">
              <a:lnSpc>
                <a:spcPct val="150000"/>
              </a:lnSpc>
            </a:pPr>
            <a:endParaRPr lang="pt-BR" sz="2000" b="1" dirty="0">
              <a:latin typeface="Arial" charset="0"/>
            </a:endParaRPr>
          </a:p>
          <a:p>
            <a:pPr algn="ctr" eaLnBrk="1" hangingPunct="1">
              <a:lnSpc>
                <a:spcPct val="150000"/>
              </a:lnSpc>
            </a:pPr>
            <a:endParaRPr lang="pt-BR" sz="2000" b="1" dirty="0">
              <a:latin typeface="Arial" charset="0"/>
            </a:endParaRPr>
          </a:p>
          <a:p>
            <a:pPr algn="ctr" eaLnBrk="1" hangingPunct="1">
              <a:lnSpc>
                <a:spcPct val="150000"/>
              </a:lnSpc>
            </a:pPr>
            <a:r>
              <a:rPr lang="pt-BR" b="1" dirty="0">
                <a:latin typeface="Arial" charset="0"/>
              </a:rPr>
              <a:t>Pelotas, 2015 </a:t>
            </a:r>
          </a:p>
        </p:txBody>
      </p:sp>
      <p:pic>
        <p:nvPicPr>
          <p:cNvPr id="10243" name="Picture 3"/>
          <p:cNvPicPr>
            <a:picLocks noChangeAspect="1" noChangeArrowheads="1"/>
          </p:cNvPicPr>
          <p:nvPr/>
        </p:nvPicPr>
        <p:blipFill>
          <a:blip r:embed="rId2" cstate="print"/>
          <a:srcRect/>
          <a:stretch>
            <a:fillRect/>
          </a:stretch>
        </p:blipFill>
        <p:spPr bwMode="auto">
          <a:xfrm>
            <a:off x="660400" y="506413"/>
            <a:ext cx="1028700" cy="1038225"/>
          </a:xfrm>
          <a:prstGeom prst="rect">
            <a:avLst/>
          </a:prstGeom>
          <a:noFill/>
          <a:ln w="9525">
            <a:noFill/>
            <a:round/>
            <a:headEnd/>
            <a:tailEnd/>
          </a:ln>
          <a:effectLst/>
        </p:spPr>
      </p:pic>
      <p:pic>
        <p:nvPicPr>
          <p:cNvPr id="10244" name="Picture 4"/>
          <p:cNvPicPr>
            <a:picLocks noChangeAspect="1" noChangeArrowheads="1"/>
          </p:cNvPicPr>
          <p:nvPr/>
        </p:nvPicPr>
        <p:blipFill>
          <a:blip r:embed="rId3" cstate="print"/>
          <a:srcRect/>
          <a:stretch>
            <a:fillRect/>
          </a:stretch>
        </p:blipFill>
        <p:spPr bwMode="auto">
          <a:xfrm>
            <a:off x="8467724" y="569913"/>
            <a:ext cx="3036687" cy="954087"/>
          </a:xfrm>
          <a:prstGeom prst="rect">
            <a:avLst/>
          </a:prstGeom>
          <a:noFill/>
          <a:ln w="9525">
            <a:noFill/>
            <a:round/>
            <a:headEnd/>
            <a:tailEnd/>
          </a:ln>
          <a:effec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23863" y="968375"/>
            <a:ext cx="10261600" cy="5493812"/>
          </a:xfrm>
          <a:prstGeom prst="rect">
            <a:avLst/>
          </a:prstGeom>
          <a:noFill/>
        </p:spPr>
        <p:txBody>
          <a:bodyPr>
            <a:spAutoFit/>
          </a:bodyPr>
          <a:lstStyle/>
          <a:p>
            <a:pPr algn="just" eaLnBrk="1" fontAlgn="auto" hangingPunct="1">
              <a:lnSpc>
                <a:spcPct val="150000"/>
              </a:lnSpc>
              <a:spcBef>
                <a:spcPts val="0"/>
              </a:spcBef>
              <a:spcAft>
                <a:spcPts val="0"/>
              </a:spcAft>
              <a:defRPr/>
            </a:pPr>
            <a:r>
              <a:rPr lang="pt-BR" sz="2400" b="1" dirty="0">
                <a:latin typeface="Arial" panose="020B0604020202020204" pitchFamily="34" charset="0"/>
                <a:cs typeface="Arial" panose="020B0604020202020204" pitchFamily="34" charset="0"/>
              </a:rPr>
              <a:t>ENGAJAMENTO PÚBLICO</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smtClean="0">
                <a:latin typeface="Arial" panose="020B0604020202020204" pitchFamily="34" charset="0"/>
                <a:cs typeface="Arial" panose="020B0604020202020204" pitchFamily="34" charset="0"/>
              </a:rPr>
              <a:t>Informar </a:t>
            </a:r>
            <a:r>
              <a:rPr lang="pt-BR" dirty="0">
                <a:latin typeface="Arial" panose="020B0604020202020204" pitchFamily="34" charset="0"/>
                <a:cs typeface="Arial" panose="020B0604020202020204" pitchFamily="34" charset="0"/>
              </a:rPr>
              <a:t>à comunidade sobre a existência do Programa de Atenção ao Idoso;</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Aproveitar todos os espaços para realizar ações de educação em saúde;</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Orientar os pacientes sobre as mudanças decorrentes da idade;</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Planejar atividades de orientação, promoção e prevenção de saúde;</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Orientar os pacientes e comunidade quanto à necessidade de realização de exames complementares;</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Orientar os pacientes e comunidade enquanto aos seus direitos;</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Orientar à comunidade sobre os fatores de risco para o desenvolvimento de DM e HAS;</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Orientar os idosos e a comunidade sobre a importância de portar a caderneta do idoso;</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Estimular na comunidade a promoção da socialização da pessoa idosa. </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endParaRPr lang="pt-BR" dirty="0">
              <a:latin typeface="Arial" panose="020B0604020202020204" pitchFamily="34" charset="0"/>
              <a:cs typeface="Arial" panose="020B0604020202020204" pitchFamily="34" charset="0"/>
            </a:endParaRPr>
          </a:p>
          <a:p>
            <a:pPr eaLnBrk="1" hangingPunct="1">
              <a:defRPr/>
            </a:pPr>
            <a:endParaRPr lang="pt-BR" dirty="0"/>
          </a:p>
        </p:txBody>
      </p:sp>
      <p:sp>
        <p:nvSpPr>
          <p:cNvPr id="19459" name="Retângulo 2"/>
          <p:cNvSpPr>
            <a:spLocks noChangeArrowheads="1"/>
          </p:cNvSpPr>
          <p:nvPr/>
        </p:nvSpPr>
        <p:spPr bwMode="auto">
          <a:xfrm>
            <a:off x="3403600" y="220663"/>
            <a:ext cx="4049713" cy="708025"/>
          </a:xfrm>
          <a:prstGeom prst="rect">
            <a:avLst/>
          </a:prstGeom>
          <a:noFill/>
          <a:ln w="9525">
            <a:noFill/>
            <a:miter lim="800000"/>
            <a:headEnd/>
            <a:tailEnd/>
          </a:ln>
        </p:spPr>
        <p:txBody>
          <a:bodyPr wrap="none">
            <a:spAutoFit/>
          </a:bodyPr>
          <a:lstStyle/>
          <a:p>
            <a:pPr algn="ctr" eaLnBrk="1" hangingPunct="1"/>
            <a:r>
              <a:rPr lang="pt-BR" sz="4000" b="1">
                <a:latin typeface="Arial" charset="0"/>
              </a:rPr>
              <a:t>METODOLOGIA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614363" y="1338263"/>
            <a:ext cx="10999787" cy="5124450"/>
          </a:xfrm>
          <a:prstGeom prst="rect">
            <a:avLst/>
          </a:prstGeom>
          <a:noFill/>
        </p:spPr>
        <p:txBody>
          <a:bodyPr>
            <a:spAutoFit/>
          </a:bodyPr>
          <a:lstStyle/>
          <a:p>
            <a:pPr algn="just" eaLnBrk="1" fontAlgn="auto" hangingPunct="1">
              <a:lnSpc>
                <a:spcPct val="150000"/>
              </a:lnSpc>
              <a:spcBef>
                <a:spcPts val="0"/>
              </a:spcBef>
              <a:spcAft>
                <a:spcPts val="0"/>
              </a:spcAft>
              <a:defRPr/>
            </a:pPr>
            <a:r>
              <a:rPr lang="pt-BR" sz="2400" b="1" dirty="0">
                <a:latin typeface="Arial" panose="020B0604020202020204" pitchFamily="34" charset="0"/>
                <a:cs typeface="Arial" panose="020B0604020202020204" pitchFamily="34" charset="0"/>
              </a:rPr>
              <a:t>QUALIFICAÇÃO DA PRÁTICA CLÍNICA</a:t>
            </a:r>
          </a:p>
          <a:p>
            <a:pPr algn="just" eaLnBrk="1" fontAlgn="auto" hangingPunct="1">
              <a:lnSpc>
                <a:spcPct val="150000"/>
              </a:lnSpc>
              <a:spcBef>
                <a:spcPts val="0"/>
              </a:spcBef>
              <a:spcAft>
                <a:spcPts val="0"/>
              </a:spcAft>
              <a:defRPr/>
            </a:pPr>
            <a:endParaRPr lang="pt-BR" sz="2000" dirty="0">
              <a:latin typeface="Arial" panose="020B0604020202020204" pitchFamily="34" charset="0"/>
              <a:cs typeface="Arial" panose="020B0604020202020204" pitchFamily="34" charset="0"/>
            </a:endParaRP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sz="2000" dirty="0">
                <a:latin typeface="Arial" panose="020B0604020202020204" pitchFamily="34" charset="0"/>
                <a:cs typeface="Arial" panose="020B0604020202020204" pitchFamily="34" charset="0"/>
              </a:rPr>
              <a:t>Capacitar a equipe quanto aos protocolos de saúde do idoso de acordo com MS;</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sz="2000" dirty="0">
                <a:latin typeface="Arial" panose="020B0604020202020204" pitchFamily="34" charset="0"/>
                <a:cs typeface="Arial" panose="020B0604020202020204" pitchFamily="34" charset="0"/>
              </a:rPr>
              <a:t>Capacitar a equipe quanto à Política Nacional de Humanização da Atenção e da Gestão do SUS (PNH – 2003);</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sz="2000" dirty="0">
                <a:latin typeface="Arial" panose="020B0604020202020204" pitchFamily="34" charset="0"/>
                <a:cs typeface="Arial" panose="020B0604020202020204" pitchFamily="34" charset="0"/>
              </a:rPr>
              <a:t>Qualificar a equipe para a realização das condutas e procedimentos clínicos a serem realizados durante a intervenção, referentes  à oferta de cuidado com o idoso;</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sz="2000" dirty="0">
                <a:latin typeface="Arial" panose="020B0604020202020204" pitchFamily="34" charset="0"/>
                <a:cs typeface="Arial" panose="020B0604020202020204" pitchFamily="34" charset="0"/>
              </a:rPr>
              <a:t>Capacitar a equipe da UBS para o registro adequado dos dados referentes à intervenção;</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sz="2000" dirty="0">
                <a:latin typeface="Arial" panose="020B0604020202020204" pitchFamily="34" charset="0"/>
                <a:cs typeface="Arial" panose="020B0604020202020204" pitchFamily="34" charset="0"/>
              </a:rPr>
              <a:t>Orientar os ACS sobre as especificidades dos idosos acamados ou com problemas de locomoção. </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endParaRPr lang="pt-BR" sz="1400" dirty="0">
              <a:latin typeface="Arial" panose="020B0604020202020204" pitchFamily="34" charset="0"/>
              <a:cs typeface="Arial" panose="020B0604020202020204" pitchFamily="34" charset="0"/>
            </a:endParaRPr>
          </a:p>
        </p:txBody>
      </p:sp>
      <p:sp>
        <p:nvSpPr>
          <p:cNvPr id="20483" name="Retângulo 2"/>
          <p:cNvSpPr>
            <a:spLocks noChangeArrowheads="1"/>
          </p:cNvSpPr>
          <p:nvPr/>
        </p:nvSpPr>
        <p:spPr bwMode="auto">
          <a:xfrm>
            <a:off x="3403600" y="220663"/>
            <a:ext cx="4049713" cy="708025"/>
          </a:xfrm>
          <a:prstGeom prst="rect">
            <a:avLst/>
          </a:prstGeom>
          <a:noFill/>
          <a:ln w="9525">
            <a:noFill/>
            <a:miter lim="800000"/>
            <a:headEnd/>
            <a:tailEnd/>
          </a:ln>
        </p:spPr>
        <p:txBody>
          <a:bodyPr wrap="none">
            <a:spAutoFit/>
          </a:bodyPr>
          <a:lstStyle/>
          <a:p>
            <a:pPr algn="ctr" eaLnBrk="1" hangingPunct="1"/>
            <a:r>
              <a:rPr lang="pt-BR" sz="4000" b="1">
                <a:latin typeface="Arial" charset="0"/>
              </a:rPr>
              <a:t>METODOLOGIA</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309563" y="1047750"/>
            <a:ext cx="11577637" cy="4432300"/>
          </a:xfrm>
          <a:prstGeom prst="rect">
            <a:avLst/>
          </a:prstGeom>
          <a:noFill/>
        </p:spPr>
        <p:txBody>
          <a:bodyPr>
            <a:spAutoFit/>
          </a:bodyPr>
          <a:lstStyle/>
          <a:p>
            <a:pPr eaLnBrk="1" fontAlgn="auto" hangingPunct="1">
              <a:lnSpc>
                <a:spcPct val="150000"/>
              </a:lnSpc>
              <a:spcBef>
                <a:spcPts val="0"/>
              </a:spcBef>
              <a:spcAft>
                <a:spcPts val="0"/>
              </a:spcAft>
              <a:defRPr/>
            </a:pPr>
            <a:r>
              <a:rPr lang="pt-BR" sz="2400" b="1" dirty="0">
                <a:latin typeface="Arial" panose="020B0604020202020204" pitchFamily="34" charset="0"/>
                <a:cs typeface="Arial" panose="020B0604020202020204" pitchFamily="34" charset="0"/>
              </a:rPr>
              <a:t>LOGÍSTICA</a:t>
            </a:r>
          </a:p>
          <a:p>
            <a:pPr eaLnBrk="1" fontAlgn="auto" hangingPunct="1">
              <a:lnSpc>
                <a:spcPct val="150000"/>
              </a:lnSpc>
              <a:spcBef>
                <a:spcPts val="0"/>
              </a:spcBef>
              <a:spcAft>
                <a:spcPts val="0"/>
              </a:spcAft>
              <a:defRPr/>
            </a:pPr>
            <a:endParaRPr lang="pt-BR" sz="2400" b="1" dirty="0">
              <a:latin typeface="Arial" panose="020B0604020202020204" pitchFamily="34" charset="0"/>
              <a:cs typeface="Arial" panose="020B0604020202020204" pitchFamily="34" charset="0"/>
            </a:endParaRPr>
          </a:p>
          <a:p>
            <a:pPr marL="342900" indent="-342900" algn="just" eaLnBrk="1" fontAlgn="auto" hangingPunct="1">
              <a:lnSpc>
                <a:spcPct val="150000"/>
              </a:lnSpc>
              <a:spcBef>
                <a:spcPts val="0"/>
              </a:spcBef>
              <a:spcAft>
                <a:spcPts val="0"/>
              </a:spcAft>
              <a:buFont typeface="Wingdings" panose="05000000000000000000" pitchFamily="2" charset="2"/>
              <a:buChar char="Ø"/>
              <a:defRPr/>
            </a:pPr>
            <a:r>
              <a:rPr lang="pt-BR" sz="2000" dirty="0">
                <a:latin typeface="Arial" panose="020B0604020202020204" pitchFamily="34" charset="0"/>
                <a:cs typeface="Arial" panose="020B0604020202020204" pitchFamily="34" charset="0"/>
              </a:rPr>
              <a:t>Observar a necessidade das informações do Caderno da atenção Básica. Nº19, Envelhecimento e saúde da pessoa idosa; Ministério da Saúde. Brasília – DF. 2010;</a:t>
            </a:r>
          </a:p>
          <a:p>
            <a:pPr marL="342900" indent="-342900" algn="just" eaLnBrk="1" fontAlgn="auto" hangingPunct="1">
              <a:lnSpc>
                <a:spcPct val="150000"/>
              </a:lnSpc>
              <a:spcBef>
                <a:spcPts val="0"/>
              </a:spcBef>
              <a:spcAft>
                <a:spcPts val="0"/>
              </a:spcAft>
              <a:buFont typeface="Wingdings" panose="05000000000000000000" pitchFamily="2" charset="2"/>
              <a:buChar char="Ø"/>
              <a:defRPr/>
            </a:pPr>
            <a:r>
              <a:rPr lang="pt-BR" sz="2000" dirty="0">
                <a:latin typeface="Arial" panose="020B0604020202020204" pitchFamily="34" charset="0"/>
                <a:cs typeface="Arial" panose="020B0604020202020204" pitchFamily="34" charset="0"/>
              </a:rPr>
              <a:t>Registro específico  das ações desenvolvidas na UBS; </a:t>
            </a:r>
          </a:p>
          <a:p>
            <a:pPr marL="342900" indent="-342900" algn="just" eaLnBrk="1" fontAlgn="auto" hangingPunct="1">
              <a:lnSpc>
                <a:spcPct val="150000"/>
              </a:lnSpc>
              <a:spcBef>
                <a:spcPts val="0"/>
              </a:spcBef>
              <a:spcAft>
                <a:spcPts val="0"/>
              </a:spcAft>
              <a:buFont typeface="Wingdings" panose="05000000000000000000" pitchFamily="2" charset="2"/>
              <a:buChar char="Ø"/>
              <a:defRPr/>
            </a:pPr>
            <a:r>
              <a:rPr lang="pt-BR" sz="2000" dirty="0">
                <a:latin typeface="Arial" panose="020B0604020202020204" pitchFamily="34" charset="0"/>
                <a:cs typeface="Arial" panose="020B0604020202020204" pitchFamily="34" charset="0"/>
              </a:rPr>
              <a:t>Checagem das ações aplicadas ou desenvolvidas, das cadernetas dos idosos, prontuários e mapas de atendimento do médico;</a:t>
            </a:r>
          </a:p>
          <a:p>
            <a:pPr marL="342900" indent="-342900" algn="just" eaLnBrk="1" fontAlgn="auto" hangingPunct="1">
              <a:lnSpc>
                <a:spcPct val="150000"/>
              </a:lnSpc>
              <a:spcBef>
                <a:spcPts val="0"/>
              </a:spcBef>
              <a:spcAft>
                <a:spcPts val="0"/>
              </a:spcAft>
              <a:buFont typeface="Wingdings" panose="05000000000000000000" pitchFamily="2" charset="2"/>
              <a:buChar char="Ø"/>
              <a:defRPr/>
            </a:pPr>
            <a:r>
              <a:rPr lang="pt-BR" sz="2000" dirty="0">
                <a:latin typeface="Arial" panose="020B0604020202020204" pitchFamily="34" charset="0"/>
                <a:cs typeface="Arial" panose="020B0604020202020204" pitchFamily="34" charset="0"/>
              </a:rPr>
              <a:t>Desenvolvimento das ações com participação da comunidade. </a:t>
            </a:r>
          </a:p>
          <a:p>
            <a:pPr algn="just" eaLnBrk="1" fontAlgn="auto" hangingPunct="1">
              <a:lnSpc>
                <a:spcPct val="150000"/>
              </a:lnSpc>
              <a:spcBef>
                <a:spcPts val="0"/>
              </a:spcBef>
              <a:spcAft>
                <a:spcPts val="0"/>
              </a:spcAft>
              <a:defRPr/>
            </a:pPr>
            <a:r>
              <a:rPr lang="pt-BR" sz="2000" dirty="0">
                <a:latin typeface="Arial" panose="020B0604020202020204" pitchFamily="34" charset="0"/>
                <a:cs typeface="Arial" panose="020B0604020202020204" pitchFamily="34" charset="0"/>
              </a:rPr>
              <a:t>     </a:t>
            </a:r>
          </a:p>
        </p:txBody>
      </p:sp>
      <p:sp>
        <p:nvSpPr>
          <p:cNvPr id="21507" name="Retângulo 2"/>
          <p:cNvSpPr>
            <a:spLocks noChangeArrowheads="1"/>
          </p:cNvSpPr>
          <p:nvPr/>
        </p:nvSpPr>
        <p:spPr bwMode="auto">
          <a:xfrm>
            <a:off x="3403600" y="220663"/>
            <a:ext cx="4049713" cy="708025"/>
          </a:xfrm>
          <a:prstGeom prst="rect">
            <a:avLst/>
          </a:prstGeom>
          <a:noFill/>
          <a:ln w="9525">
            <a:noFill/>
            <a:miter lim="800000"/>
            <a:headEnd/>
            <a:tailEnd/>
          </a:ln>
        </p:spPr>
        <p:txBody>
          <a:bodyPr wrap="none">
            <a:spAutoFit/>
          </a:bodyPr>
          <a:lstStyle/>
          <a:p>
            <a:pPr algn="ctr" eaLnBrk="1" hangingPunct="1"/>
            <a:r>
              <a:rPr lang="pt-BR" sz="4000" b="1">
                <a:latin typeface="Arial" charset="0"/>
              </a:rPr>
              <a:t>METODOLOGIA</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822325" y="3024188"/>
            <a:ext cx="9097963" cy="708025"/>
          </a:xfrm>
          <a:prstGeom prst="rect">
            <a:avLst/>
          </a:prstGeom>
          <a:noFill/>
        </p:spPr>
        <p:txBody>
          <a:bodyPr wrap="none">
            <a:spAutoFit/>
          </a:bodyPr>
          <a:lstStyle/>
          <a:p>
            <a:pPr algn="ctr" eaLnBrk="1" fontAlgn="auto" hangingPunct="1">
              <a:spcBef>
                <a:spcPts val="0"/>
              </a:spcBef>
              <a:spcAft>
                <a:spcPts val="0"/>
              </a:spcAft>
              <a:defRPr/>
            </a:pPr>
            <a:r>
              <a:rPr lang="pt-BR" sz="40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OBJETIVOS, METAS E RESULTADOS</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CaixaDeTexto 8"/>
          <p:cNvSpPr txBox="1">
            <a:spLocks noChangeArrowheads="1"/>
          </p:cNvSpPr>
          <p:nvPr/>
        </p:nvSpPr>
        <p:spPr bwMode="auto">
          <a:xfrm>
            <a:off x="3306763" y="2811463"/>
            <a:ext cx="5519737" cy="584775"/>
          </a:xfrm>
          <a:prstGeom prst="rect">
            <a:avLst/>
          </a:prstGeom>
          <a:noFill/>
          <a:ln w="9525">
            <a:noFill/>
            <a:miter lim="800000"/>
            <a:headEnd/>
            <a:tailEnd/>
          </a:ln>
        </p:spPr>
        <p:txBody>
          <a:bodyPr wrap="square">
            <a:spAutoFit/>
          </a:bodyPr>
          <a:lstStyle/>
          <a:p>
            <a:pPr algn="ctr"/>
            <a:r>
              <a:rPr lang="pt-BR" sz="1600" b="1" dirty="0" smtClean="0">
                <a:latin typeface="Arial" charset="0"/>
              </a:rPr>
              <a:t>COBERTURA </a:t>
            </a:r>
            <a:r>
              <a:rPr lang="pt-BR" sz="1600" b="1" dirty="0">
                <a:latin typeface="Arial" charset="0"/>
              </a:rPr>
              <a:t>DO PROGRAMA DE ATENÇÃO À SAÚDE DO IDOSO </a:t>
            </a:r>
            <a:r>
              <a:rPr lang="pt-BR" sz="1600" b="1" dirty="0" smtClean="0">
                <a:latin typeface="Arial" charset="0"/>
              </a:rPr>
              <a:t>DA </a:t>
            </a:r>
            <a:r>
              <a:rPr lang="pt-BR" sz="1600" b="1" dirty="0">
                <a:latin typeface="Arial" charset="0"/>
              </a:rPr>
              <a:t>UBS VILA ACRE. </a:t>
            </a:r>
          </a:p>
        </p:txBody>
      </p:sp>
      <p:sp>
        <p:nvSpPr>
          <p:cNvPr id="23555" name="CaixaDeTexto 1"/>
          <p:cNvSpPr txBox="1">
            <a:spLocks noChangeArrowheads="1"/>
          </p:cNvSpPr>
          <p:nvPr/>
        </p:nvSpPr>
        <p:spPr bwMode="auto">
          <a:xfrm>
            <a:off x="314325" y="355600"/>
            <a:ext cx="11407775" cy="2585323"/>
          </a:xfrm>
          <a:prstGeom prst="rect">
            <a:avLst/>
          </a:prstGeom>
          <a:noFill/>
          <a:ln w="9525">
            <a:noFill/>
            <a:miter lim="800000"/>
            <a:headEnd/>
            <a:tailEnd/>
          </a:ln>
        </p:spPr>
        <p:txBody>
          <a:bodyPr wrap="square">
            <a:spAutoFit/>
          </a:bodyPr>
          <a:lstStyle/>
          <a:p>
            <a:pPr eaLnBrk="1" hangingPunct="1"/>
            <a:r>
              <a:rPr lang="pt-BR" sz="2400" b="1" dirty="0">
                <a:latin typeface="Arial" charset="0"/>
              </a:rPr>
              <a:t>Objetivo 1: Ampliar a cobertura do Programa de Saúde do Idoso</a:t>
            </a:r>
          </a:p>
          <a:p>
            <a:pPr eaLnBrk="1" hangingPunct="1"/>
            <a:endParaRPr lang="pt-BR" sz="2400" b="1" dirty="0" smtClean="0">
              <a:latin typeface="Arial" charset="0"/>
            </a:endParaRPr>
          </a:p>
          <a:p>
            <a:pPr eaLnBrk="1" hangingPunct="1"/>
            <a:r>
              <a:rPr lang="pt-BR" sz="2400" b="1" dirty="0" smtClean="0">
                <a:latin typeface="Arial" charset="0"/>
              </a:rPr>
              <a:t>Meta </a:t>
            </a:r>
            <a:r>
              <a:rPr lang="pt-BR" sz="2400" b="1" dirty="0">
                <a:latin typeface="Arial" charset="0"/>
              </a:rPr>
              <a:t>1.1. Ampliar a cobertura de atenção à saúde do idoso da área da unidade de saúde para 100%</a:t>
            </a:r>
          </a:p>
          <a:p>
            <a:pPr eaLnBrk="1" hangingPunct="1"/>
            <a:endParaRPr lang="pt-BR" sz="2400" b="1" dirty="0">
              <a:latin typeface="Arial" charset="0"/>
            </a:endParaRPr>
          </a:p>
          <a:p>
            <a:pPr algn="ctr" eaLnBrk="1" hangingPunct="1"/>
            <a:r>
              <a:rPr lang="pt-BR" sz="2400" b="1" dirty="0">
                <a:latin typeface="Arial" charset="0"/>
              </a:rPr>
              <a:t>Mês 1: </a:t>
            </a:r>
            <a:r>
              <a:rPr lang="pt-BR" sz="2400" b="1" dirty="0" smtClean="0">
                <a:latin typeface="Arial" charset="0"/>
              </a:rPr>
              <a:t>(69); </a:t>
            </a:r>
            <a:r>
              <a:rPr lang="pt-BR" sz="2400" b="1" dirty="0">
                <a:latin typeface="Arial" charset="0"/>
              </a:rPr>
              <a:t>Mês 2: </a:t>
            </a:r>
            <a:r>
              <a:rPr lang="pt-BR" sz="2400" b="1" dirty="0" smtClean="0">
                <a:latin typeface="Arial" charset="0"/>
              </a:rPr>
              <a:t>(103); </a:t>
            </a:r>
            <a:r>
              <a:rPr lang="pt-BR" sz="2400" b="1" dirty="0">
                <a:latin typeface="Arial" charset="0"/>
              </a:rPr>
              <a:t>Mês 3: (</a:t>
            </a:r>
            <a:r>
              <a:rPr lang="pt-BR" sz="2400" b="1" dirty="0" smtClean="0">
                <a:latin typeface="Arial" charset="0"/>
              </a:rPr>
              <a:t>138)</a:t>
            </a:r>
            <a:endParaRPr lang="pt-BR" sz="2400" b="1" dirty="0">
              <a:latin typeface="Arial" charset="0"/>
            </a:endParaRPr>
          </a:p>
          <a:p>
            <a:pPr eaLnBrk="1" hangingPunct="1"/>
            <a:endParaRPr lang="pt-BR" dirty="0"/>
          </a:p>
        </p:txBody>
      </p:sp>
      <p:graphicFrame>
        <p:nvGraphicFramePr>
          <p:cNvPr id="6" name="Gráfico 5"/>
          <p:cNvGraphicFramePr>
            <a:graphicFrameLocks/>
          </p:cNvGraphicFramePr>
          <p:nvPr/>
        </p:nvGraphicFramePr>
        <p:xfrm>
          <a:off x="3314700" y="3429000"/>
          <a:ext cx="5588000" cy="2565400"/>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CaixaDeTexto 1"/>
          <p:cNvSpPr txBox="1">
            <a:spLocks noChangeArrowheads="1"/>
          </p:cNvSpPr>
          <p:nvPr/>
        </p:nvSpPr>
        <p:spPr bwMode="auto">
          <a:xfrm>
            <a:off x="504825" y="190501"/>
            <a:ext cx="11534775" cy="4154984"/>
          </a:xfrm>
          <a:prstGeom prst="rect">
            <a:avLst/>
          </a:prstGeom>
          <a:noFill/>
          <a:ln w="9525">
            <a:noFill/>
            <a:miter lim="800000"/>
            <a:headEnd/>
            <a:tailEnd/>
          </a:ln>
        </p:spPr>
        <p:txBody>
          <a:bodyPr wrap="square">
            <a:spAutoFit/>
          </a:bodyPr>
          <a:lstStyle/>
          <a:p>
            <a:pPr eaLnBrk="1" hangingPunct="1"/>
            <a:r>
              <a:rPr lang="pt-BR" sz="2400" b="1" dirty="0">
                <a:latin typeface="Arial" charset="0"/>
              </a:rPr>
              <a:t>Objetivo 2: Melhorar a qualidade da atenção ao idoso na Unidade de Saúde</a:t>
            </a:r>
          </a:p>
          <a:p>
            <a:pPr eaLnBrk="1" hangingPunct="1"/>
            <a:endParaRPr lang="pt-BR" sz="2400" dirty="0" smtClean="0">
              <a:latin typeface="Arial" charset="0"/>
            </a:endParaRPr>
          </a:p>
          <a:p>
            <a:pPr algn="just" eaLnBrk="1" hangingPunct="1">
              <a:lnSpc>
                <a:spcPct val="150000"/>
              </a:lnSpc>
            </a:pPr>
            <a:r>
              <a:rPr lang="pt-BR" dirty="0" smtClean="0">
                <a:latin typeface="Arial" pitchFamily="34" charset="0"/>
                <a:cs typeface="Arial" pitchFamily="34" charset="0"/>
              </a:rPr>
              <a:t>Meta </a:t>
            </a:r>
            <a:r>
              <a:rPr lang="pt-BR" dirty="0">
                <a:latin typeface="Arial" pitchFamily="34" charset="0"/>
                <a:cs typeface="Arial" pitchFamily="34" charset="0"/>
              </a:rPr>
              <a:t>2.1. Realizar Avaliação Multidimensional Rápida de 100% dos idosos da área de abrangência utilizando como modelo a proposta de avaliação do Ministério da </a:t>
            </a:r>
            <a:r>
              <a:rPr lang="pt-BR" dirty="0" smtClean="0">
                <a:latin typeface="Arial" pitchFamily="34" charset="0"/>
                <a:cs typeface="Arial" pitchFamily="34" charset="0"/>
              </a:rPr>
              <a:t>Saúde</a:t>
            </a:r>
          </a:p>
          <a:p>
            <a:pPr algn="just" eaLnBrk="1" hangingPunct="1">
              <a:lnSpc>
                <a:spcPct val="150000"/>
              </a:lnSpc>
            </a:pPr>
            <a:r>
              <a:rPr lang="pt-BR" dirty="0" smtClean="0">
                <a:latin typeface="Arial" pitchFamily="34" charset="0"/>
                <a:cs typeface="Arial" pitchFamily="34" charset="0"/>
              </a:rPr>
              <a:t>Meta 2.2. Realizar exame clínico apropriado em 100% das consultas, incluindo exame físico dos pés, com palpação dos pulsos tibial posterior e pedioso e medida da sensibilidade a cada 3 meses para diabéticos.</a:t>
            </a:r>
          </a:p>
          <a:p>
            <a:pPr algn="just" eaLnBrk="1" hangingPunct="1">
              <a:lnSpc>
                <a:spcPct val="150000"/>
              </a:lnSpc>
            </a:pPr>
            <a:endParaRPr lang="pt-BR" dirty="0" smtClean="0">
              <a:latin typeface="Arial" pitchFamily="34" charset="0"/>
              <a:cs typeface="Arial" pitchFamily="34" charset="0"/>
            </a:endParaRPr>
          </a:p>
          <a:p>
            <a:pPr algn="just" eaLnBrk="1" hangingPunct="1">
              <a:lnSpc>
                <a:spcPct val="150000"/>
              </a:lnSpc>
            </a:pPr>
            <a:r>
              <a:rPr lang="pt-BR" dirty="0" smtClean="0">
                <a:latin typeface="Arial" pitchFamily="34" charset="0"/>
                <a:cs typeface="Arial" pitchFamily="34" charset="0"/>
              </a:rPr>
              <a:t>Meta 2.3. Realizar a solicitação de exames complementares periódicos em 100% dos idosos hipertensos e/ou diabéticos</a:t>
            </a:r>
          </a:p>
          <a:p>
            <a:pPr algn="just" eaLnBrk="1" hangingPunct="1">
              <a:lnSpc>
                <a:spcPct val="150000"/>
              </a:lnSpc>
            </a:pPr>
            <a:r>
              <a:rPr lang="pt-BR" dirty="0" smtClean="0">
                <a:latin typeface="Arial" pitchFamily="34" charset="0"/>
                <a:cs typeface="Arial" pitchFamily="34" charset="0"/>
              </a:rPr>
              <a:t>Meta 2.4. Priorizar a prescrição de medicamentos da Farmácia Popular a 100% dos idosos</a:t>
            </a:r>
            <a:endParaRPr lang="pt-BR" dirty="0"/>
          </a:p>
        </p:txBody>
      </p:sp>
      <p:sp>
        <p:nvSpPr>
          <p:cNvPr id="6" name="CaixaDeTexto 5"/>
          <p:cNvSpPr txBox="1"/>
          <p:nvPr/>
        </p:nvSpPr>
        <p:spPr>
          <a:xfrm>
            <a:off x="2895600" y="5041900"/>
            <a:ext cx="5816600" cy="58477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pt-BR" sz="3200" dirty="0" smtClean="0">
                <a:latin typeface="Arial" pitchFamily="34" charset="0"/>
                <a:cs typeface="Arial" pitchFamily="34" charset="0"/>
              </a:rPr>
              <a:t>Metas atingidas em 100%</a:t>
            </a:r>
            <a:endParaRPr lang="pt-BR"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CaixaDeTexto 1"/>
          <p:cNvSpPr txBox="1">
            <a:spLocks noChangeArrowheads="1"/>
          </p:cNvSpPr>
          <p:nvPr/>
        </p:nvSpPr>
        <p:spPr bwMode="auto">
          <a:xfrm>
            <a:off x="546100" y="573088"/>
            <a:ext cx="10221913" cy="2492990"/>
          </a:xfrm>
          <a:prstGeom prst="rect">
            <a:avLst/>
          </a:prstGeom>
          <a:noFill/>
          <a:ln w="9525">
            <a:noFill/>
            <a:miter lim="800000"/>
            <a:headEnd/>
            <a:tailEnd/>
          </a:ln>
        </p:spPr>
        <p:txBody>
          <a:bodyPr>
            <a:spAutoFit/>
          </a:bodyPr>
          <a:lstStyle/>
          <a:p>
            <a:pPr eaLnBrk="1" hangingPunct="1"/>
            <a:r>
              <a:rPr lang="pt-BR" sz="2400" b="1" dirty="0" smtClean="0">
                <a:latin typeface="Arial" charset="0"/>
              </a:rPr>
              <a:t>Meta </a:t>
            </a:r>
            <a:r>
              <a:rPr lang="pt-BR" sz="2400" b="1" dirty="0">
                <a:latin typeface="Arial" charset="0"/>
              </a:rPr>
              <a:t>2.5. Cadastrar 100% dos idosos acamados ou com problemas de locomoção. (Estimativa de 8% dos idosos da área)</a:t>
            </a:r>
          </a:p>
          <a:p>
            <a:pPr algn="ctr" eaLnBrk="1" hangingPunct="1"/>
            <a:endParaRPr lang="pt-BR" sz="2400" b="1" dirty="0">
              <a:latin typeface="Arial" charset="0"/>
            </a:endParaRPr>
          </a:p>
          <a:p>
            <a:pPr algn="ctr" eaLnBrk="1" hangingPunct="1"/>
            <a:r>
              <a:rPr lang="pt-BR" sz="2400" b="1" dirty="0">
                <a:latin typeface="Arial" charset="0"/>
              </a:rPr>
              <a:t>Mês 1: </a:t>
            </a:r>
            <a:r>
              <a:rPr lang="pt-BR" sz="2400" b="1" dirty="0" smtClean="0">
                <a:latin typeface="Arial" charset="0"/>
              </a:rPr>
              <a:t>12 idosos acamados (3); </a:t>
            </a:r>
          </a:p>
          <a:p>
            <a:pPr algn="ctr" eaLnBrk="1" hangingPunct="1"/>
            <a:r>
              <a:rPr lang="pt-BR" sz="2400" b="1" dirty="0" smtClean="0">
                <a:latin typeface="Arial" charset="0"/>
              </a:rPr>
              <a:t>Mês </a:t>
            </a:r>
            <a:r>
              <a:rPr lang="pt-BR" sz="2400" b="1" dirty="0">
                <a:latin typeface="Arial" charset="0"/>
              </a:rPr>
              <a:t>2: </a:t>
            </a:r>
            <a:r>
              <a:rPr lang="pt-BR" sz="2400" b="1" dirty="0" smtClean="0">
                <a:latin typeface="Arial" charset="0"/>
              </a:rPr>
              <a:t>15 idosos acamados (7); </a:t>
            </a:r>
            <a:r>
              <a:rPr lang="pt-BR" sz="2400" b="1" dirty="0">
                <a:latin typeface="Arial" charset="0"/>
              </a:rPr>
              <a:t>Mês 3: </a:t>
            </a:r>
            <a:r>
              <a:rPr lang="pt-BR" sz="2400" b="1" dirty="0" smtClean="0">
                <a:latin typeface="Arial" charset="0"/>
              </a:rPr>
              <a:t>15 idosos acamados (15)</a:t>
            </a:r>
            <a:endParaRPr lang="pt-BR" sz="2400" b="1" dirty="0">
              <a:latin typeface="Arial" charset="0"/>
            </a:endParaRPr>
          </a:p>
          <a:p>
            <a:pPr eaLnBrk="1" hangingPunct="1"/>
            <a:endParaRPr lang="pt-BR" dirty="0"/>
          </a:p>
          <a:p>
            <a:pPr eaLnBrk="1" hangingPunct="1"/>
            <a:endParaRPr lang="pt-BR" dirty="0"/>
          </a:p>
        </p:txBody>
      </p:sp>
      <p:sp>
        <p:nvSpPr>
          <p:cNvPr id="28676" name="CaixaDeTexto 6"/>
          <p:cNvSpPr txBox="1">
            <a:spLocks noChangeArrowheads="1"/>
          </p:cNvSpPr>
          <p:nvPr/>
        </p:nvSpPr>
        <p:spPr bwMode="auto">
          <a:xfrm>
            <a:off x="3187701" y="2917825"/>
            <a:ext cx="5765800" cy="584775"/>
          </a:xfrm>
          <a:prstGeom prst="rect">
            <a:avLst/>
          </a:prstGeom>
          <a:noFill/>
          <a:ln w="9525">
            <a:noFill/>
            <a:miter lim="800000"/>
            <a:headEnd/>
            <a:tailEnd/>
          </a:ln>
        </p:spPr>
        <p:txBody>
          <a:bodyPr wrap="square">
            <a:spAutoFit/>
          </a:bodyPr>
          <a:lstStyle/>
          <a:p>
            <a:pPr algn="ctr" eaLnBrk="1" hangingPunct="1"/>
            <a:r>
              <a:rPr lang="pt-BR" sz="1600" b="1" dirty="0" smtClean="0">
                <a:latin typeface="Arial" charset="0"/>
              </a:rPr>
              <a:t>Proporção </a:t>
            </a:r>
            <a:r>
              <a:rPr lang="pt-BR" sz="1600" b="1" dirty="0">
                <a:latin typeface="Arial" charset="0"/>
              </a:rPr>
              <a:t>de idosos acamados ou com problemas de locomoção cadastrados. UBS Vila Acre. </a:t>
            </a:r>
          </a:p>
        </p:txBody>
      </p:sp>
      <p:graphicFrame>
        <p:nvGraphicFramePr>
          <p:cNvPr id="5" name="Chart 1"/>
          <p:cNvGraphicFramePr>
            <a:graphicFrameLocks/>
          </p:cNvGraphicFramePr>
          <p:nvPr/>
        </p:nvGraphicFramePr>
        <p:xfrm>
          <a:off x="3175000" y="3672448"/>
          <a:ext cx="5715000" cy="2944252"/>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CaixaDeTexto 2"/>
          <p:cNvSpPr txBox="1">
            <a:spLocks noChangeArrowheads="1"/>
          </p:cNvSpPr>
          <p:nvPr/>
        </p:nvSpPr>
        <p:spPr bwMode="auto">
          <a:xfrm>
            <a:off x="546100" y="403225"/>
            <a:ext cx="10617200" cy="7386638"/>
          </a:xfrm>
          <a:prstGeom prst="rect">
            <a:avLst/>
          </a:prstGeom>
          <a:noFill/>
          <a:ln w="9525">
            <a:noFill/>
            <a:miter lim="800000"/>
            <a:headEnd/>
            <a:tailEnd/>
          </a:ln>
        </p:spPr>
        <p:txBody>
          <a:bodyPr>
            <a:spAutoFit/>
          </a:bodyPr>
          <a:lstStyle/>
          <a:p>
            <a:pPr eaLnBrk="1" hangingPunct="1"/>
            <a:endParaRPr lang="pt-BR" sz="2400" b="1" dirty="0" smtClean="0">
              <a:latin typeface="Arial" charset="0"/>
            </a:endParaRPr>
          </a:p>
          <a:p>
            <a:pPr eaLnBrk="1" hangingPunct="1"/>
            <a:endParaRPr lang="pt-BR" sz="2400" b="1" dirty="0" smtClean="0">
              <a:latin typeface="Arial" charset="0"/>
            </a:endParaRPr>
          </a:p>
          <a:p>
            <a:pPr algn="just" eaLnBrk="1" hangingPunct="1">
              <a:lnSpc>
                <a:spcPct val="150000"/>
              </a:lnSpc>
            </a:pPr>
            <a:r>
              <a:rPr lang="pt-BR" sz="2400" dirty="0" smtClean="0">
                <a:latin typeface="Arial" charset="0"/>
              </a:rPr>
              <a:t>Meta </a:t>
            </a:r>
            <a:r>
              <a:rPr lang="pt-BR" sz="2400" dirty="0">
                <a:latin typeface="Arial" charset="0"/>
              </a:rPr>
              <a:t>2.6. Realizar visita domiciliar a 100% dos idosos acamados ou com problemas de </a:t>
            </a:r>
            <a:r>
              <a:rPr lang="pt-BR" sz="2400" dirty="0" smtClean="0">
                <a:latin typeface="Arial" charset="0"/>
              </a:rPr>
              <a:t>locomoção</a:t>
            </a:r>
          </a:p>
          <a:p>
            <a:pPr algn="just" eaLnBrk="1" hangingPunct="1">
              <a:lnSpc>
                <a:spcPct val="150000"/>
              </a:lnSpc>
            </a:pPr>
            <a:r>
              <a:rPr lang="pt-BR" sz="2400" dirty="0" smtClean="0">
                <a:latin typeface="Arial" charset="0"/>
              </a:rPr>
              <a:t>Meta 2.7. Rastrear 100% dos idosos para Hipertensão Arterial Sistêmica (HAS)</a:t>
            </a:r>
          </a:p>
          <a:p>
            <a:pPr algn="just" eaLnBrk="1" hangingPunct="1">
              <a:lnSpc>
                <a:spcPct val="150000"/>
              </a:lnSpc>
            </a:pPr>
            <a:r>
              <a:rPr lang="pt-BR" sz="2400" dirty="0" smtClean="0">
                <a:latin typeface="Arial" charset="0"/>
              </a:rPr>
              <a:t>Meta 2.8. Rastrear 100% dos idosos com pressão arterial sustentada maior que 135/80 mmHg para Diabetes Mellitus (DM)</a:t>
            </a:r>
          </a:p>
          <a:p>
            <a:pPr algn="just" eaLnBrk="1" hangingPunct="1">
              <a:lnSpc>
                <a:spcPct val="150000"/>
              </a:lnSpc>
            </a:pPr>
            <a:r>
              <a:rPr lang="pt-BR" sz="2400" dirty="0" smtClean="0">
                <a:latin typeface="Arial" charset="0"/>
              </a:rPr>
              <a:t>Meta 2.9. Realizar avaliação da necessidade de atendimento odontológico em 100% dos idosos</a:t>
            </a:r>
          </a:p>
          <a:p>
            <a:pPr eaLnBrk="1" hangingPunct="1"/>
            <a:endParaRPr lang="pt-BR" sz="2400" b="1" dirty="0" smtClean="0">
              <a:latin typeface="Arial" charset="0"/>
            </a:endParaRPr>
          </a:p>
          <a:p>
            <a:pPr eaLnBrk="1" hangingPunct="1"/>
            <a:endParaRPr lang="pt-BR" sz="2400" b="1" dirty="0" smtClean="0">
              <a:latin typeface="Arial" charset="0"/>
            </a:endParaRPr>
          </a:p>
          <a:p>
            <a:pPr eaLnBrk="1" hangingPunct="1"/>
            <a:endParaRPr lang="pt-BR" sz="2400" b="1" dirty="0">
              <a:latin typeface="Arial" charset="0"/>
            </a:endParaRPr>
          </a:p>
          <a:p>
            <a:pPr eaLnBrk="1" hangingPunct="1"/>
            <a:r>
              <a:rPr lang="pt-BR" sz="2400" b="1" dirty="0">
                <a:latin typeface="Arial" charset="0"/>
              </a:rPr>
              <a:t>      </a:t>
            </a:r>
          </a:p>
          <a:p>
            <a:pPr eaLnBrk="1" hangingPunct="1"/>
            <a:r>
              <a:rPr lang="pt-BR" sz="2400" b="1" dirty="0">
                <a:latin typeface="Arial" charset="0"/>
              </a:rPr>
              <a:t>	</a:t>
            </a:r>
          </a:p>
          <a:p>
            <a:pPr eaLnBrk="1" hangingPunct="1"/>
            <a:endParaRPr lang="pt-BR" dirty="0"/>
          </a:p>
        </p:txBody>
      </p:sp>
      <p:sp>
        <p:nvSpPr>
          <p:cNvPr id="6" name="CaixaDeTexto 5"/>
          <p:cNvSpPr txBox="1"/>
          <p:nvPr/>
        </p:nvSpPr>
        <p:spPr>
          <a:xfrm>
            <a:off x="3429000" y="5575300"/>
            <a:ext cx="5816600" cy="58477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pt-BR" sz="3200" dirty="0" smtClean="0">
                <a:latin typeface="Arial" pitchFamily="34" charset="0"/>
                <a:cs typeface="Arial" pitchFamily="34" charset="0"/>
              </a:rPr>
              <a:t>Metas atingidas em 100%</a:t>
            </a:r>
            <a:endParaRPr lang="pt-BR"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tângulo 3"/>
          <p:cNvSpPr/>
          <p:nvPr/>
        </p:nvSpPr>
        <p:spPr>
          <a:xfrm>
            <a:off x="2474912" y="2974975"/>
            <a:ext cx="6757987" cy="584775"/>
          </a:xfrm>
          <a:prstGeom prst="rect">
            <a:avLst/>
          </a:prstGeom>
        </p:spPr>
        <p:txBody>
          <a:bodyPr wrap="square">
            <a:spAutoFit/>
          </a:bodyPr>
          <a:lstStyle/>
          <a:p>
            <a:pPr algn="ctr">
              <a:defRPr/>
            </a:pPr>
            <a:r>
              <a:rPr lang="pt-BR" sz="1600" b="1" dirty="0" smtClean="0">
                <a:latin typeface="Arial" pitchFamily="34" charset="0"/>
                <a:cs typeface="Arial" pitchFamily="34" charset="0"/>
              </a:rPr>
              <a:t>Proporção </a:t>
            </a:r>
            <a:r>
              <a:rPr lang="pt-BR" sz="1600" b="1" dirty="0">
                <a:latin typeface="Arial" pitchFamily="34" charset="0"/>
                <a:cs typeface="Arial" pitchFamily="34" charset="0"/>
              </a:rPr>
              <a:t>de idosos com primeira consulta odontológica programática. UBS Vila Acre. </a:t>
            </a:r>
            <a:r>
              <a:rPr lang="pt-BR" sz="1600" b="1" dirty="0" smtClean="0">
                <a:latin typeface="Arial" pitchFamily="34" charset="0"/>
                <a:cs typeface="Arial" pitchFamily="34" charset="0"/>
              </a:rPr>
              <a:t>2015</a:t>
            </a:r>
            <a:endParaRPr lang="pt-BR" sz="16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33795" name="CaixaDeTexto 1"/>
          <p:cNvSpPr txBox="1">
            <a:spLocks noChangeArrowheads="1"/>
          </p:cNvSpPr>
          <p:nvPr/>
        </p:nvSpPr>
        <p:spPr bwMode="auto">
          <a:xfrm>
            <a:off x="463550" y="519113"/>
            <a:ext cx="9731375" cy="2862322"/>
          </a:xfrm>
          <a:prstGeom prst="rect">
            <a:avLst/>
          </a:prstGeom>
          <a:noFill/>
          <a:ln w="9525">
            <a:noFill/>
            <a:miter lim="800000"/>
            <a:headEnd/>
            <a:tailEnd/>
          </a:ln>
        </p:spPr>
        <p:txBody>
          <a:bodyPr>
            <a:spAutoFit/>
          </a:bodyPr>
          <a:lstStyle/>
          <a:p>
            <a:pPr eaLnBrk="1" hangingPunct="1"/>
            <a:endParaRPr lang="pt-BR" sz="2400" b="1" dirty="0" smtClean="0">
              <a:latin typeface="Arial" charset="0"/>
            </a:endParaRPr>
          </a:p>
          <a:p>
            <a:pPr eaLnBrk="1" hangingPunct="1"/>
            <a:endParaRPr lang="pt-BR" sz="2400" b="1" dirty="0" smtClean="0">
              <a:latin typeface="Arial" charset="0"/>
            </a:endParaRPr>
          </a:p>
          <a:p>
            <a:pPr eaLnBrk="1" hangingPunct="1"/>
            <a:r>
              <a:rPr lang="pt-BR" sz="2400" b="1" dirty="0" smtClean="0">
                <a:latin typeface="Arial" charset="0"/>
              </a:rPr>
              <a:t>Meta </a:t>
            </a:r>
            <a:r>
              <a:rPr lang="pt-BR" sz="2400" b="1" dirty="0">
                <a:latin typeface="Arial" charset="0"/>
              </a:rPr>
              <a:t>2.10. Realizar a primeira consulta odontológica para 100% dos idosos</a:t>
            </a:r>
          </a:p>
          <a:p>
            <a:pPr eaLnBrk="1" hangingPunct="1"/>
            <a:endParaRPr lang="pt-BR" sz="2400" b="1" dirty="0">
              <a:latin typeface="Arial" charset="0"/>
            </a:endParaRPr>
          </a:p>
          <a:p>
            <a:pPr algn="ctr" eaLnBrk="1" hangingPunct="1"/>
            <a:r>
              <a:rPr lang="pt-BR" sz="2400" b="1" dirty="0">
                <a:latin typeface="Arial" charset="0"/>
              </a:rPr>
              <a:t>Mês 1: </a:t>
            </a:r>
            <a:r>
              <a:rPr lang="pt-BR" sz="2400" b="1" dirty="0" smtClean="0">
                <a:latin typeface="Arial" charset="0"/>
              </a:rPr>
              <a:t>(69); </a:t>
            </a:r>
            <a:r>
              <a:rPr lang="pt-BR" sz="2400" b="1" dirty="0">
                <a:latin typeface="Arial" charset="0"/>
              </a:rPr>
              <a:t>Mês 2: (</a:t>
            </a:r>
            <a:r>
              <a:rPr lang="pt-BR" sz="2400" b="1" dirty="0" smtClean="0">
                <a:latin typeface="Arial" charset="0"/>
              </a:rPr>
              <a:t>103); </a:t>
            </a:r>
            <a:r>
              <a:rPr lang="pt-BR" sz="2400" b="1" dirty="0">
                <a:latin typeface="Arial" charset="0"/>
              </a:rPr>
              <a:t>Mês 3: (</a:t>
            </a:r>
            <a:r>
              <a:rPr lang="pt-BR" sz="2400" b="1" dirty="0" smtClean="0">
                <a:latin typeface="Arial" charset="0"/>
              </a:rPr>
              <a:t>121)</a:t>
            </a:r>
            <a:endParaRPr lang="pt-BR" sz="2400" b="1" dirty="0">
              <a:latin typeface="Arial" charset="0"/>
            </a:endParaRPr>
          </a:p>
          <a:p>
            <a:pPr eaLnBrk="1" hangingPunct="1"/>
            <a:endParaRPr lang="pt-BR" dirty="0"/>
          </a:p>
          <a:p>
            <a:pPr eaLnBrk="1" hangingPunct="1"/>
            <a:endParaRPr lang="pt-BR" dirty="0"/>
          </a:p>
        </p:txBody>
      </p:sp>
      <p:graphicFrame>
        <p:nvGraphicFramePr>
          <p:cNvPr id="6" name="Gráfico 5"/>
          <p:cNvGraphicFramePr/>
          <p:nvPr/>
        </p:nvGraphicFramePr>
        <p:xfrm>
          <a:off x="2501901" y="3646553"/>
          <a:ext cx="6781800" cy="2627247"/>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ixaDeTexto 4"/>
          <p:cNvSpPr txBox="1"/>
          <p:nvPr/>
        </p:nvSpPr>
        <p:spPr>
          <a:xfrm>
            <a:off x="482600" y="517525"/>
            <a:ext cx="11480800" cy="4651979"/>
          </a:xfrm>
          <a:prstGeom prst="rect">
            <a:avLst/>
          </a:prstGeom>
          <a:noFill/>
        </p:spPr>
        <p:txBody>
          <a:bodyPr wrap="square">
            <a:spAutoFit/>
          </a:bodyPr>
          <a:lstStyle/>
          <a:p>
            <a:pPr algn="ctr" eaLnBrk="1" hangingPunct="1">
              <a:lnSpc>
                <a:spcPct val="150000"/>
              </a:lnSpc>
              <a:defRPr/>
            </a:pPr>
            <a:r>
              <a:rPr lang="pt-BR" sz="2000" b="1" dirty="0">
                <a:latin typeface="Arial" pitchFamily="34" charset="0"/>
                <a:cs typeface="Arial" panose="020B0604020202020204" pitchFamily="34" charset="0"/>
              </a:rPr>
              <a:t>Objetivo 3: Melhorar a adesão dos idosos ao Programa de Saúde do Idoso</a:t>
            </a:r>
          </a:p>
          <a:p>
            <a:pPr eaLnBrk="1" hangingPunct="1">
              <a:lnSpc>
                <a:spcPct val="150000"/>
              </a:lnSpc>
              <a:defRPr/>
            </a:pPr>
            <a:r>
              <a:rPr lang="pt-BR" sz="2000" dirty="0">
                <a:latin typeface="Arial" pitchFamily="34" charset="0"/>
                <a:cs typeface="Arial" panose="020B0604020202020204" pitchFamily="34" charset="0"/>
              </a:rPr>
              <a:t>Meta 3.1. Buscar 100% dos idosos faltosos às consultas programadas</a:t>
            </a:r>
            <a:r>
              <a:rPr lang="pt-BR" sz="2000" dirty="0" smtClean="0">
                <a:latin typeface="Arial" pitchFamily="34" charset="0"/>
                <a:cs typeface="Arial" panose="020B0604020202020204" pitchFamily="34" charset="0"/>
              </a:rPr>
              <a:t>.</a:t>
            </a:r>
          </a:p>
          <a:p>
            <a:pPr algn="ctr" eaLnBrk="1" hangingPunct="1">
              <a:lnSpc>
                <a:spcPct val="150000"/>
              </a:lnSpc>
              <a:defRPr/>
            </a:pPr>
            <a:r>
              <a:rPr lang="pt-BR" sz="2000" b="1" dirty="0" smtClean="0">
                <a:latin typeface="Arial" pitchFamily="34" charset="0"/>
                <a:cs typeface="Arial" panose="020B0604020202020204" pitchFamily="34" charset="0"/>
              </a:rPr>
              <a:t>Objetivo 4. Melhorar o registro das informações</a:t>
            </a:r>
          </a:p>
          <a:p>
            <a:pPr algn="just" eaLnBrk="1" hangingPunct="1">
              <a:lnSpc>
                <a:spcPct val="150000"/>
              </a:lnSpc>
              <a:defRPr/>
            </a:pPr>
            <a:r>
              <a:rPr lang="pt-BR" sz="2000" dirty="0" smtClean="0">
                <a:latin typeface="Arial" pitchFamily="34" charset="0"/>
                <a:cs typeface="Arial" panose="020B0604020202020204" pitchFamily="34" charset="0"/>
              </a:rPr>
              <a:t>Meta 4.1. Manter registro específico de 100% das pessoas idosas</a:t>
            </a:r>
          </a:p>
          <a:p>
            <a:pPr algn="just" eaLnBrk="1" hangingPunct="1">
              <a:lnSpc>
                <a:spcPct val="150000"/>
              </a:lnSpc>
              <a:defRPr/>
            </a:pPr>
            <a:r>
              <a:rPr lang="pt-BR" sz="2000" dirty="0" smtClean="0">
                <a:latin typeface="Arial" pitchFamily="34" charset="0"/>
                <a:cs typeface="Arial" panose="020B0604020202020204" pitchFamily="34" charset="0"/>
              </a:rPr>
              <a:t>Meta 4.2. Distribuir a Caderneta de Saúde da Pessoa Idosa a 100% dos idosos cadastrados.</a:t>
            </a:r>
          </a:p>
          <a:p>
            <a:pPr algn="ctr" eaLnBrk="1" hangingPunct="1">
              <a:lnSpc>
                <a:spcPct val="150000"/>
              </a:lnSpc>
            </a:pPr>
            <a:r>
              <a:rPr lang="pt-BR" sz="2000" b="1" dirty="0" smtClean="0">
                <a:latin typeface="Arial" charset="0"/>
              </a:rPr>
              <a:t>Objetivo 5. Mapear os idosos de risco da área de abrangência</a:t>
            </a:r>
          </a:p>
          <a:p>
            <a:pPr algn="just" eaLnBrk="1" hangingPunct="1">
              <a:lnSpc>
                <a:spcPct val="150000"/>
              </a:lnSpc>
            </a:pPr>
            <a:r>
              <a:rPr lang="pt-BR" sz="2000" dirty="0" smtClean="0">
                <a:latin typeface="Arial" charset="0"/>
              </a:rPr>
              <a:t>Meta 5.1. Rastrear 100% das pessoas idosas para risco de morbimortalidade</a:t>
            </a:r>
          </a:p>
          <a:p>
            <a:pPr algn="just" eaLnBrk="1" hangingPunct="1">
              <a:lnSpc>
                <a:spcPct val="150000"/>
              </a:lnSpc>
            </a:pPr>
            <a:r>
              <a:rPr lang="pt-BR" sz="2000" dirty="0" smtClean="0">
                <a:latin typeface="Arial" pitchFamily="34" charset="0"/>
                <a:cs typeface="Arial" panose="020B0604020202020204" pitchFamily="34" charset="0"/>
              </a:rPr>
              <a:t>Meta 5.2. Investigar a presença de indicadores de fragilização na velhice em 100% das pessoas idosas</a:t>
            </a:r>
          </a:p>
          <a:p>
            <a:pPr algn="just" eaLnBrk="1" hangingPunct="1">
              <a:lnSpc>
                <a:spcPct val="150000"/>
              </a:lnSpc>
            </a:pPr>
            <a:r>
              <a:rPr lang="pt-BR" sz="2000" dirty="0" smtClean="0">
                <a:latin typeface="Arial" pitchFamily="34" charset="0"/>
                <a:cs typeface="Arial" panose="020B0604020202020204" pitchFamily="34" charset="0"/>
              </a:rPr>
              <a:t>Meta 5.3. Avaliar a rede social de 100% dos idosos</a:t>
            </a:r>
            <a:endParaRPr lang="pt-BR" sz="20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7" name="CaixaDeTexto 6"/>
          <p:cNvSpPr txBox="1"/>
          <p:nvPr/>
        </p:nvSpPr>
        <p:spPr>
          <a:xfrm>
            <a:off x="3429000" y="5575300"/>
            <a:ext cx="5816600" cy="58477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pt-BR" sz="3200" dirty="0" smtClean="0">
                <a:latin typeface="Arial" pitchFamily="34" charset="0"/>
                <a:cs typeface="Arial" pitchFamily="34" charset="0"/>
              </a:rPr>
              <a:t>Metas atingidas em 100%</a:t>
            </a:r>
            <a:endParaRPr lang="pt-BR"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CaixaDeTexto 4"/>
          <p:cNvSpPr txBox="1">
            <a:spLocks noChangeArrowheads="1"/>
          </p:cNvSpPr>
          <p:nvPr/>
        </p:nvSpPr>
        <p:spPr bwMode="auto">
          <a:xfrm>
            <a:off x="3167063" y="338138"/>
            <a:ext cx="5253037" cy="708025"/>
          </a:xfrm>
          <a:prstGeom prst="rect">
            <a:avLst/>
          </a:prstGeom>
          <a:noFill/>
          <a:ln w="9525">
            <a:noFill/>
            <a:miter lim="800000"/>
            <a:headEnd/>
            <a:tailEnd/>
          </a:ln>
        </p:spPr>
        <p:txBody>
          <a:bodyPr>
            <a:spAutoFit/>
          </a:bodyPr>
          <a:lstStyle/>
          <a:p>
            <a:pPr eaLnBrk="1" hangingPunct="1"/>
            <a:r>
              <a:rPr lang="pt-BR" sz="4000" b="1" dirty="0">
                <a:latin typeface="Arial" charset="0"/>
              </a:rPr>
              <a:t>SAÚDE DO IDOSO</a:t>
            </a:r>
          </a:p>
        </p:txBody>
      </p:sp>
      <p:sp>
        <p:nvSpPr>
          <p:cNvPr id="2" name="CaixaDeTexto 1"/>
          <p:cNvSpPr txBox="1"/>
          <p:nvPr/>
        </p:nvSpPr>
        <p:spPr>
          <a:xfrm>
            <a:off x="584201" y="1489075"/>
            <a:ext cx="10896600" cy="4185761"/>
          </a:xfrm>
          <a:prstGeom prst="rect">
            <a:avLst/>
          </a:prstGeom>
          <a:noFill/>
        </p:spPr>
        <p:txBody>
          <a:bodyPr wrap="square">
            <a:spAutoFit/>
          </a:bodyPr>
          <a:lstStyle/>
          <a:p>
            <a:pPr marL="457200" indent="-457200" eaLnBrk="1" hangingPunct="1">
              <a:buFont typeface="Arial" pitchFamily="34" charset="0"/>
              <a:buChar char="•"/>
              <a:defRPr/>
            </a:pPr>
            <a:endParaRPr lang="pt-BR" sz="2800" dirty="0">
              <a:latin typeface="Arial" pitchFamily="34" charset="0"/>
              <a:cs typeface="Arial" panose="020B0604020202020204" pitchFamily="34" charset="0"/>
            </a:endParaRPr>
          </a:p>
          <a:p>
            <a:pPr marL="457200" indent="-457200" eaLnBrk="1" hangingPunct="1">
              <a:lnSpc>
                <a:spcPct val="150000"/>
              </a:lnSpc>
              <a:buFont typeface="Arial" pitchFamily="34" charset="0"/>
              <a:buChar char="•"/>
              <a:defRPr/>
            </a:pPr>
            <a:r>
              <a:rPr lang="pt-BR" sz="2800" dirty="0">
                <a:latin typeface="Arial" pitchFamily="34" charset="0"/>
                <a:cs typeface="Arial" panose="020B0604020202020204" pitchFamily="34" charset="0"/>
              </a:rPr>
              <a:t>O Brasil tem 25,5 milhões de pessoas idosas ( 15,7% da população) e uma taxa de crescimento anual de 15,4</a:t>
            </a:r>
            <a:r>
              <a:rPr lang="pt-BR" sz="2800" dirty="0" smtClean="0">
                <a:latin typeface="Arial" pitchFamily="34" charset="0"/>
                <a:cs typeface="Arial" panose="020B0604020202020204" pitchFamily="34" charset="0"/>
              </a:rPr>
              <a:t>% (</a:t>
            </a:r>
            <a:r>
              <a:rPr lang="pt-BR" sz="2800" dirty="0">
                <a:latin typeface="Arial" pitchFamily="34" charset="0"/>
                <a:cs typeface="Arial" panose="020B0604020202020204" pitchFamily="34" charset="0"/>
              </a:rPr>
              <a:t>IBGE/2010);</a:t>
            </a:r>
          </a:p>
          <a:p>
            <a:pPr eaLnBrk="1" hangingPunct="1">
              <a:lnSpc>
                <a:spcPct val="150000"/>
              </a:lnSpc>
              <a:defRPr/>
            </a:pPr>
            <a:endParaRPr lang="pt-BR" sz="2800" dirty="0">
              <a:latin typeface="Arial" pitchFamily="34" charset="0"/>
              <a:cs typeface="Arial" panose="020B0604020202020204" pitchFamily="34" charset="0"/>
            </a:endParaRPr>
          </a:p>
          <a:p>
            <a:pPr marL="457200" indent="-457200" eaLnBrk="1" hangingPunct="1">
              <a:lnSpc>
                <a:spcPct val="150000"/>
              </a:lnSpc>
              <a:buFont typeface="Arial" pitchFamily="34" charset="0"/>
              <a:buChar char="•"/>
              <a:defRPr/>
            </a:pPr>
            <a:r>
              <a:rPr lang="pt-BR" sz="2800" dirty="0">
                <a:latin typeface="Arial" pitchFamily="34" charset="0"/>
                <a:cs typeface="Arial" panose="020B0604020202020204" pitchFamily="34" charset="0"/>
              </a:rPr>
              <a:t>O aumento da expectativa de vida da população brasileira</a:t>
            </a:r>
            <a:r>
              <a:rPr lang="pt-BR" sz="2800" dirty="0" smtClean="0">
                <a:latin typeface="Arial" pitchFamily="34" charset="0"/>
                <a:cs typeface="Arial" panose="020B0604020202020204" pitchFamily="34" charset="0"/>
              </a:rPr>
              <a:t>;</a:t>
            </a:r>
            <a:endParaRPr lang="pt-BR" sz="2800" dirty="0">
              <a:latin typeface="Arial" pitchFamily="34" charset="0"/>
              <a:cs typeface="Arial" panose="020B0604020202020204" pitchFamily="34" charset="0"/>
            </a:endParaRPr>
          </a:p>
          <a:p>
            <a:pPr eaLnBrk="1" hangingPunct="1">
              <a:defRPr/>
            </a:pPr>
            <a:endParaRPr lang="pt-BR" sz="2800" dirty="0">
              <a:latin typeface="Arial"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CaixaDeTexto 5"/>
          <p:cNvSpPr txBox="1"/>
          <p:nvPr/>
        </p:nvSpPr>
        <p:spPr>
          <a:xfrm>
            <a:off x="327025" y="284163"/>
            <a:ext cx="11242675" cy="4154984"/>
          </a:xfrm>
          <a:prstGeom prst="rect">
            <a:avLst/>
          </a:prstGeom>
          <a:noFill/>
        </p:spPr>
        <p:txBody>
          <a:bodyPr wrap="square">
            <a:spAutoFit/>
          </a:bodyPr>
          <a:lstStyle/>
          <a:p>
            <a:pPr algn="ctr" eaLnBrk="1" hangingPunct="1">
              <a:defRPr/>
            </a:pPr>
            <a:r>
              <a:rPr lang="pt-BR" sz="2400" b="1" dirty="0">
                <a:latin typeface="Arial" pitchFamily="34" charset="0"/>
                <a:cs typeface="Arial" panose="020B0604020202020204" pitchFamily="34" charset="0"/>
              </a:rPr>
              <a:t>Objetivo 6. Promover a saúde dos idosos </a:t>
            </a:r>
          </a:p>
          <a:p>
            <a:pPr eaLnBrk="1" hangingPunct="1">
              <a:defRPr/>
            </a:pPr>
            <a:endParaRPr lang="pt-BR" sz="2400" b="1" dirty="0" smtClean="0">
              <a:latin typeface="Arial" pitchFamily="34" charset="0"/>
              <a:cs typeface="Arial" panose="020B0604020202020204" pitchFamily="34" charset="0"/>
            </a:endParaRPr>
          </a:p>
          <a:p>
            <a:pPr eaLnBrk="1" hangingPunct="1">
              <a:lnSpc>
                <a:spcPct val="150000"/>
              </a:lnSpc>
              <a:defRPr/>
            </a:pPr>
            <a:r>
              <a:rPr lang="pt-BR" sz="2400" dirty="0" smtClean="0">
                <a:latin typeface="Arial" pitchFamily="34" charset="0"/>
                <a:cs typeface="Arial" panose="020B0604020202020204" pitchFamily="34" charset="0"/>
              </a:rPr>
              <a:t>Meta </a:t>
            </a:r>
            <a:r>
              <a:rPr lang="pt-BR" sz="2400" dirty="0">
                <a:latin typeface="Arial" pitchFamily="34" charset="0"/>
                <a:cs typeface="Arial" panose="020B0604020202020204" pitchFamily="34" charset="0"/>
              </a:rPr>
              <a:t>6.1. Garantir orientação nutricional para hábitos alimentares saudáveis a 100% das pessoas </a:t>
            </a:r>
            <a:r>
              <a:rPr lang="pt-BR" sz="2400" dirty="0" smtClean="0">
                <a:latin typeface="Arial" pitchFamily="34" charset="0"/>
                <a:cs typeface="Arial" panose="020B0604020202020204" pitchFamily="34" charset="0"/>
              </a:rPr>
              <a:t>idosas</a:t>
            </a:r>
          </a:p>
          <a:p>
            <a:pPr eaLnBrk="1" hangingPunct="1">
              <a:lnSpc>
                <a:spcPct val="150000"/>
              </a:lnSpc>
              <a:defRPr/>
            </a:pPr>
            <a:r>
              <a:rPr lang="pt-BR" sz="2400" dirty="0" smtClean="0">
                <a:latin typeface="Arial" pitchFamily="34" charset="0"/>
                <a:cs typeface="Arial" panose="020B0604020202020204" pitchFamily="34" charset="0"/>
              </a:rPr>
              <a:t>Meta 6.2. Garantir orientação para a prática regular de atividade física a 100% idosos</a:t>
            </a:r>
          </a:p>
          <a:p>
            <a:pPr eaLnBrk="1" hangingPunct="1">
              <a:lnSpc>
                <a:spcPct val="150000"/>
              </a:lnSpc>
              <a:defRPr/>
            </a:pPr>
            <a:r>
              <a:rPr lang="pt-BR" sz="2400" dirty="0" smtClean="0">
                <a:latin typeface="Arial" pitchFamily="34" charset="0"/>
                <a:cs typeface="Arial" panose="020B0604020202020204" pitchFamily="34" charset="0"/>
              </a:rPr>
              <a:t>Meta 6.3. Garantir orientações sobre higiene bucal (incluindo higiene de próteses dentárias) para 100% dos idosos cadastrados</a:t>
            </a:r>
            <a:endParaRPr lang="pt-BR" sz="2000" b="1" dirty="0">
              <a:solidFill>
                <a:schemeClr val="tx1">
                  <a:lumMod val="95000"/>
                  <a:lumOff val="5000"/>
                </a:schemeClr>
              </a:solidFill>
              <a:latin typeface="Arial" panose="020B0604020202020204" pitchFamily="34" charset="0"/>
              <a:cs typeface="Arial" panose="020B0604020202020204" pitchFamily="34" charset="0"/>
            </a:endParaRPr>
          </a:p>
        </p:txBody>
      </p:sp>
      <p:sp>
        <p:nvSpPr>
          <p:cNvPr id="7" name="CaixaDeTexto 6"/>
          <p:cNvSpPr txBox="1"/>
          <p:nvPr/>
        </p:nvSpPr>
        <p:spPr>
          <a:xfrm>
            <a:off x="3429000" y="4927600"/>
            <a:ext cx="5816600" cy="584775"/>
          </a:xfrm>
          <a:prstGeom prst="rect">
            <a:avLst/>
          </a:prstGeom>
        </p:spPr>
        <p:style>
          <a:lnRef idx="1">
            <a:schemeClr val="accent4"/>
          </a:lnRef>
          <a:fillRef idx="3">
            <a:schemeClr val="accent4"/>
          </a:fillRef>
          <a:effectRef idx="2">
            <a:schemeClr val="accent4"/>
          </a:effectRef>
          <a:fontRef idx="minor">
            <a:schemeClr val="lt1"/>
          </a:fontRef>
        </p:style>
        <p:txBody>
          <a:bodyPr wrap="square" rtlCol="0">
            <a:spAutoFit/>
          </a:bodyPr>
          <a:lstStyle/>
          <a:p>
            <a:pPr algn="ctr"/>
            <a:r>
              <a:rPr lang="pt-BR" sz="3200" dirty="0" smtClean="0">
                <a:latin typeface="Arial" pitchFamily="34" charset="0"/>
                <a:cs typeface="Arial" pitchFamily="34" charset="0"/>
              </a:rPr>
              <a:t>Metas atingidas em 100%</a:t>
            </a:r>
            <a:endParaRPr lang="pt-BR" sz="3200" dirty="0">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aixaDeTexto 3"/>
          <p:cNvSpPr txBox="1"/>
          <p:nvPr/>
        </p:nvSpPr>
        <p:spPr>
          <a:xfrm>
            <a:off x="295275" y="736600"/>
            <a:ext cx="11618913" cy="4154488"/>
          </a:xfrm>
          <a:prstGeom prst="rect">
            <a:avLst/>
          </a:prstGeom>
          <a:noFill/>
        </p:spPr>
        <p:txBody>
          <a:bodyPr>
            <a:spAutoFit/>
          </a:bodyPr>
          <a:lstStyle/>
          <a:p>
            <a:pPr algn="ctr" eaLnBrk="1" fontAlgn="auto" hangingPunct="1">
              <a:lnSpc>
                <a:spcPct val="150000"/>
              </a:lnSpc>
              <a:spcBef>
                <a:spcPts val="0"/>
              </a:spcBef>
              <a:spcAft>
                <a:spcPts val="0"/>
              </a:spcAft>
              <a:defRPr/>
            </a:pPr>
            <a:r>
              <a:rPr lang="pt-BR" sz="2800" b="1" dirty="0">
                <a:latin typeface="Arial" panose="020B0604020202020204" pitchFamily="34" charset="0"/>
                <a:cs typeface="Arial" panose="020B0604020202020204" pitchFamily="34" charset="0"/>
              </a:rPr>
              <a:t>IMPORTÂNCIA DA INTERVENÇÃO PARA A EQUIPE</a:t>
            </a:r>
          </a:p>
          <a:p>
            <a:pPr algn="ctr" eaLnBrk="1" fontAlgn="auto" hangingPunct="1">
              <a:lnSpc>
                <a:spcPct val="150000"/>
              </a:lnSpc>
              <a:spcBef>
                <a:spcPts val="0"/>
              </a:spcBef>
              <a:spcAft>
                <a:spcPts val="0"/>
              </a:spcAft>
              <a:defRPr/>
            </a:pPr>
            <a:endParaRPr lang="pt-BR" sz="2800" b="1" dirty="0">
              <a:latin typeface="Arial" panose="020B0604020202020204" pitchFamily="34" charset="0"/>
              <a:cs typeface="Arial" panose="020B0604020202020204" pitchFamily="34" charset="0"/>
            </a:endParaRP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Equipe mais unida;</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Divisão de responsabilidades;</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Capacitação em relação aos protocolos da atenção a pessoa idosa;</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A união do trabalho desenvolvido valorizou às responsabilidades de cada um. </a:t>
            </a:r>
          </a:p>
          <a:p>
            <a:pPr eaLnBrk="1" fontAlgn="auto" hangingPunct="1">
              <a:lnSpc>
                <a:spcPct val="150000"/>
              </a:lnSpc>
              <a:spcBef>
                <a:spcPts val="0"/>
              </a:spcBef>
              <a:spcAft>
                <a:spcPts val="0"/>
              </a:spcAft>
              <a:defRPr/>
            </a:pPr>
            <a:endParaRPr lang="pt-BR" sz="2400" dirty="0">
              <a:latin typeface="Arial" panose="020B0604020202020204" pitchFamily="34" charset="0"/>
              <a:cs typeface="Arial" panose="020B0604020202020204" pitchFamily="34"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00038" y="573088"/>
            <a:ext cx="10248900" cy="4800600"/>
          </a:xfrm>
          <a:prstGeom prst="rect">
            <a:avLst/>
          </a:prstGeom>
          <a:noFill/>
        </p:spPr>
        <p:txBody>
          <a:bodyPr>
            <a:spAutoFit/>
          </a:bodyPr>
          <a:lstStyle/>
          <a:p>
            <a:pPr eaLnBrk="1" fontAlgn="auto" hangingPunct="1">
              <a:lnSpc>
                <a:spcPct val="150000"/>
              </a:lnSpc>
              <a:spcBef>
                <a:spcPts val="0"/>
              </a:spcBef>
              <a:spcAft>
                <a:spcPts val="0"/>
              </a:spcAft>
              <a:defRPr/>
            </a:pPr>
            <a:r>
              <a:rPr lang="pt-BR" sz="2800" b="1" dirty="0">
                <a:latin typeface="Arial" panose="020B0604020202020204" pitchFamily="34" charset="0"/>
                <a:cs typeface="Arial" panose="020B0604020202020204" pitchFamily="34" charset="0"/>
              </a:rPr>
              <a:t>IMPORTÂNCIA DA INTERVENÇÃO PARA O SERVIÇO</a:t>
            </a:r>
          </a:p>
          <a:p>
            <a:pPr eaLnBrk="1" fontAlgn="auto" hangingPunct="1">
              <a:lnSpc>
                <a:spcPct val="150000"/>
              </a:lnSpc>
              <a:spcBef>
                <a:spcPts val="0"/>
              </a:spcBef>
              <a:spcAft>
                <a:spcPts val="0"/>
              </a:spcAft>
              <a:defRPr/>
            </a:pPr>
            <a:endParaRPr lang="pt-BR" sz="2000" dirty="0">
              <a:latin typeface="Arial" panose="020B0604020202020204" pitchFamily="34" charset="0"/>
              <a:cs typeface="Arial" panose="020B0604020202020204" pitchFamily="34" charset="0"/>
            </a:endParaRP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Estender o atendimento, trazendo à rotina das atividades aos 100 % dos idosos;</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Inclusão dos idosos acamados ou com problemas de locomoção;</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Oferta de atividades educativas na promoção da saúde; </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Atualização dos  documentos e registros.</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Melhorar o atendimento das intervenções dos serviços aos idosos;</a:t>
            </a:r>
          </a:p>
          <a:p>
            <a:pPr eaLnBrk="1" hangingPunct="1">
              <a:defRPr/>
            </a:pPr>
            <a:endParaRPr lang="pt-BR"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57200" y="430213"/>
            <a:ext cx="11093450" cy="6370637"/>
          </a:xfrm>
          <a:prstGeom prst="rect">
            <a:avLst/>
          </a:prstGeom>
          <a:noFill/>
        </p:spPr>
        <p:txBody>
          <a:bodyPr>
            <a:spAutoFit/>
          </a:bodyPr>
          <a:lstStyle/>
          <a:p>
            <a:pPr eaLnBrk="1" fontAlgn="auto" hangingPunct="1">
              <a:lnSpc>
                <a:spcPct val="150000"/>
              </a:lnSpc>
              <a:spcBef>
                <a:spcPts val="0"/>
              </a:spcBef>
              <a:spcAft>
                <a:spcPts val="0"/>
              </a:spcAft>
              <a:defRPr/>
            </a:pPr>
            <a:r>
              <a:rPr lang="pt-BR" sz="2800" b="1" dirty="0">
                <a:latin typeface="Arial" panose="020B0604020202020204" pitchFamily="34" charset="0"/>
                <a:cs typeface="Arial" panose="020B0604020202020204" pitchFamily="34" charset="0"/>
              </a:rPr>
              <a:t>IMPORTÂNCIA DA INTERVENÇÃO PARA A COMUNIDADE</a:t>
            </a:r>
          </a:p>
          <a:p>
            <a:pPr eaLnBrk="1" fontAlgn="auto" hangingPunct="1">
              <a:lnSpc>
                <a:spcPct val="150000"/>
              </a:lnSpc>
              <a:spcBef>
                <a:spcPts val="0"/>
              </a:spcBef>
              <a:spcAft>
                <a:spcPts val="0"/>
              </a:spcAft>
              <a:defRPr/>
            </a:pPr>
            <a:endParaRPr lang="pt-BR" sz="2800" b="1" dirty="0">
              <a:latin typeface="Arial" panose="020B0604020202020204" pitchFamily="34" charset="0"/>
              <a:cs typeface="Arial" panose="020B0604020202020204" pitchFamily="34" charset="0"/>
            </a:endParaRP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  Fortalecer o atendimento à população acima de sessenta anos;</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  Estender a cobertura deste programa aos 100 % dos idosos.  </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  Desenvolver as ações para melhorar a qualidade dos serviços;</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  Avaliar clinicamente, incluindo solicitação de exames; </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  Acompanhar longitudinalmente todo o processo de atendimento do idoso; </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  Controlar as prescrições de remédios.</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  Incluir os idosos com dificuldades de locomoção e/ou acamados. </a:t>
            </a:r>
          </a:p>
          <a:p>
            <a:pPr marL="285750" indent="-28575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 Direcionar melhor a realização de atividades de prevenção e promoção da saúde.</a:t>
            </a:r>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06" name="CaixaDeTexto 4"/>
          <p:cNvSpPr txBox="1">
            <a:spLocks noChangeArrowheads="1"/>
          </p:cNvSpPr>
          <p:nvPr/>
        </p:nvSpPr>
        <p:spPr bwMode="auto">
          <a:xfrm>
            <a:off x="347663" y="469900"/>
            <a:ext cx="10367962" cy="954088"/>
          </a:xfrm>
          <a:prstGeom prst="rect">
            <a:avLst/>
          </a:prstGeom>
          <a:noFill/>
          <a:ln w="9525">
            <a:noFill/>
            <a:miter lim="800000"/>
            <a:headEnd/>
            <a:tailEnd/>
          </a:ln>
        </p:spPr>
        <p:txBody>
          <a:bodyPr>
            <a:spAutoFit/>
          </a:bodyPr>
          <a:lstStyle/>
          <a:p>
            <a:pPr eaLnBrk="1" hangingPunct="1"/>
            <a:r>
              <a:rPr lang="pt-BR" sz="2800" b="1">
                <a:latin typeface="Arial" charset="0"/>
              </a:rPr>
              <a:t>REFLEXÃO CRÍTICA SOBRE O PROCESSO PESSOAL DE APRENDIZAGEM</a:t>
            </a:r>
          </a:p>
        </p:txBody>
      </p:sp>
      <p:sp>
        <p:nvSpPr>
          <p:cNvPr id="3" name="CaixaDeTexto 2"/>
          <p:cNvSpPr txBox="1"/>
          <p:nvPr/>
        </p:nvSpPr>
        <p:spPr>
          <a:xfrm>
            <a:off x="538163" y="827088"/>
            <a:ext cx="11093450" cy="6002337"/>
          </a:xfrm>
          <a:prstGeom prst="rect">
            <a:avLst/>
          </a:prstGeom>
          <a:noFill/>
        </p:spPr>
        <p:txBody>
          <a:bodyPr>
            <a:spAutoFit/>
          </a:bodyPr>
          <a:lstStyle/>
          <a:p>
            <a:pPr marL="342900" indent="-342900" algn="just" eaLnBrk="1" fontAlgn="auto" hangingPunct="1">
              <a:lnSpc>
                <a:spcPct val="150000"/>
              </a:lnSpc>
              <a:spcBef>
                <a:spcPts val="0"/>
              </a:spcBef>
              <a:spcAft>
                <a:spcPts val="0"/>
              </a:spcAft>
              <a:buFont typeface="Wingdings" panose="05000000000000000000" pitchFamily="2" charset="2"/>
              <a:buChar char="Ø"/>
              <a:defRPr/>
            </a:pPr>
            <a:endParaRPr lang="pt-BR" sz="2400" dirty="0">
              <a:latin typeface="Arial" panose="020B0604020202020204" pitchFamily="34" charset="0"/>
              <a:cs typeface="Arial" panose="020B0604020202020204" pitchFamily="34" charset="0"/>
            </a:endParaRPr>
          </a:p>
          <a:p>
            <a:pPr>
              <a:defRPr/>
            </a:pPr>
            <a:r>
              <a:rPr lang="pt-BR" sz="2400" dirty="0"/>
              <a:t> </a:t>
            </a:r>
          </a:p>
          <a:p>
            <a:pPr marL="342900" indent="-342900" algn="just"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O curso facilitou um melhor conhecimento do funcionamento do SUS no Brasil, brindando – nos as ferramentas necessárias para uma melhor compreensão dos diferentes programas de atenção a saúde deste País, permitindo um melhor desempenho em nossa unidades de atuação.</a:t>
            </a:r>
          </a:p>
          <a:p>
            <a:pPr algn="just" eaLnBrk="1" fontAlgn="auto" hangingPunct="1">
              <a:lnSpc>
                <a:spcPct val="150000"/>
              </a:lnSpc>
              <a:spcBef>
                <a:spcPts val="0"/>
              </a:spcBef>
              <a:spcAft>
                <a:spcPts val="0"/>
              </a:spcAft>
              <a:defRPr/>
            </a:pPr>
            <a:r>
              <a:rPr lang="pt-BR" sz="2400" dirty="0">
                <a:latin typeface="Arial" panose="020B0604020202020204" pitchFamily="34" charset="0"/>
                <a:cs typeface="Arial" panose="020B0604020202020204" pitchFamily="34" charset="0"/>
              </a:rPr>
              <a:t>          </a:t>
            </a:r>
          </a:p>
          <a:p>
            <a:pPr marL="342900" indent="-342900" algn="just"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O curso me permitiu incrementar </a:t>
            </a:r>
            <a:r>
              <a:rPr lang="pt-BR" sz="2400" dirty="0"/>
              <a:t>meu conhecimento pessoal, através dele foi possível implementar um projeto de intervenção que possibilitou a participação das comunidades nas atividades da unidade, facilitando a inter-relação com a população e a liderança do bairro</a:t>
            </a:r>
            <a:r>
              <a:rPr lang="pt-BR" sz="2400" dirty="0">
                <a:latin typeface="Arial" panose="020B0604020202020204" pitchFamily="34" charset="0"/>
                <a:cs typeface="Arial" panose="020B0604020202020204" pitchFamily="34" charset="0"/>
              </a:rPr>
              <a:t>. </a:t>
            </a:r>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0" name="CaixaDeTexto 1"/>
          <p:cNvSpPr txBox="1">
            <a:spLocks noChangeArrowheads="1"/>
          </p:cNvSpPr>
          <p:nvPr/>
        </p:nvSpPr>
        <p:spPr bwMode="auto">
          <a:xfrm>
            <a:off x="450850" y="519113"/>
            <a:ext cx="11177588" cy="6462712"/>
          </a:xfrm>
          <a:prstGeom prst="rect">
            <a:avLst/>
          </a:prstGeom>
          <a:noFill/>
          <a:ln w="9525">
            <a:noFill/>
            <a:miter lim="800000"/>
            <a:headEnd/>
            <a:tailEnd/>
          </a:ln>
        </p:spPr>
        <p:txBody>
          <a:bodyPr>
            <a:spAutoFit/>
          </a:bodyPr>
          <a:lstStyle/>
          <a:p>
            <a:pPr algn="ctr" eaLnBrk="1" hangingPunct="1"/>
            <a:r>
              <a:rPr lang="pt-BR" sz="1400" b="1">
                <a:latin typeface="Arial" charset="0"/>
              </a:rPr>
              <a:t>REFERÊNCIAS</a:t>
            </a:r>
          </a:p>
          <a:p>
            <a:pPr eaLnBrk="1" hangingPunct="1"/>
            <a:r>
              <a:rPr lang="pt-BR" sz="1400">
                <a:latin typeface="Arial" charset="0"/>
              </a:rPr>
              <a:t>BRASIL. Lei nº 8842, de 4 janeiro de 1994. Dispõe sobre a política nacional do idoso, cria o CNI e outras providências. DOU, PE, Brasília DF, 05 janeiro 1994.</a:t>
            </a:r>
          </a:p>
          <a:p>
            <a:pPr eaLnBrk="1" hangingPunct="1"/>
            <a:r>
              <a:rPr lang="pt-BR" sz="1400">
                <a:latin typeface="Arial" charset="0"/>
              </a:rPr>
              <a:t> </a:t>
            </a:r>
          </a:p>
          <a:p>
            <a:pPr eaLnBrk="1" hangingPunct="1"/>
            <a:r>
              <a:rPr lang="pt-BR" sz="1400">
                <a:latin typeface="Arial" charset="0"/>
              </a:rPr>
              <a:t>LIMA-COSTA, M. E. Epidemiologia do envelhecimento no Brasil. In: Rouquayrol, M. Z.; Almeida Filho, N. de. Epidemiologia &amp; Saúde. 6. ed. Rio de Janeiro: Medsi, 2003. 728 p., Cap. 16, p. 499-513. </a:t>
            </a:r>
          </a:p>
          <a:p>
            <a:pPr eaLnBrk="1" hangingPunct="1"/>
            <a:r>
              <a:rPr lang="pt-BR" sz="1400">
                <a:latin typeface="Arial" charset="0"/>
              </a:rPr>
              <a:t> </a:t>
            </a:r>
          </a:p>
          <a:p>
            <a:pPr eaLnBrk="1" hangingPunct="1"/>
            <a:r>
              <a:rPr lang="pt-BR" sz="1400">
                <a:latin typeface="Arial" charset="0"/>
              </a:rPr>
              <a:t>Ministério da Saúde. Sec. Exec.. Núcleo Técnico de PNH, Brasília, DF, 2004. Ministério da Saúde. Port nº 2528, de 19 de outubro de 2006. Aprova Política de Saúde da Pessoa Idosa. DOU, PE, Brasília, DF, 20 outubro 2006;</a:t>
            </a:r>
          </a:p>
          <a:p>
            <a:pPr eaLnBrk="1" hangingPunct="1"/>
            <a:r>
              <a:rPr lang="pt-BR" sz="1400">
                <a:latin typeface="Arial" charset="0"/>
              </a:rPr>
              <a:t> </a:t>
            </a:r>
          </a:p>
          <a:p>
            <a:pPr eaLnBrk="1" hangingPunct="1"/>
            <a:r>
              <a:rPr lang="pt-BR" sz="1400">
                <a:latin typeface="Arial" charset="0"/>
              </a:rPr>
              <a:t>MATOS, D. L.; LIMA-COSTA, M. L. Tendência na utilização de serviços odontológicos entre idosos brasileiros e fatores associados: um estudo baseado na Pesquisa Nacional por Amostra de Domicílios (1998 e 2003). Caderno de Saúde Pública, Rio de Janeiro, v. 23, n. 11, p. 2740-2748, nov. 2007. </a:t>
            </a:r>
          </a:p>
          <a:p>
            <a:pPr eaLnBrk="1" hangingPunct="1"/>
            <a:r>
              <a:rPr lang="pt-BR" sz="1400">
                <a:latin typeface="Arial" charset="0"/>
              </a:rPr>
              <a:t> </a:t>
            </a:r>
          </a:p>
          <a:p>
            <a:pPr eaLnBrk="1" hangingPunct="1"/>
            <a:r>
              <a:rPr lang="pt-BR" sz="1400">
                <a:latin typeface="Arial" charset="0"/>
              </a:rPr>
              <a:t>RAMOS, L. R. Epidemiologia do envelhecimento. </a:t>
            </a:r>
            <a:r>
              <a:rPr lang="en-US" sz="1400">
                <a:latin typeface="Arial" charset="0"/>
              </a:rPr>
              <a:t>In: FREITAS, M. N. et al. </a:t>
            </a:r>
            <a:r>
              <a:rPr lang="pt-BR" sz="1400">
                <a:latin typeface="Arial" charset="0"/>
              </a:rPr>
              <a:t>Tratado de geriatria e gerontologia. Rio de Janeiro: Guanabara koogan, 2002. 1155 p. Cap. 7, p. 72-78. </a:t>
            </a:r>
          </a:p>
          <a:p>
            <a:pPr eaLnBrk="1" hangingPunct="1"/>
            <a:r>
              <a:rPr lang="pt-BR" sz="1400">
                <a:latin typeface="Arial" charset="0"/>
              </a:rPr>
              <a:t> </a:t>
            </a:r>
          </a:p>
          <a:p>
            <a:pPr eaLnBrk="1" hangingPunct="1"/>
            <a:r>
              <a:rPr lang="pt-BR" sz="1400">
                <a:latin typeface="Arial" charset="0"/>
              </a:rPr>
              <a:t>SIQUEIRA, R. L. de; BOTELHO, M. I. V.; COELHO, F. M. G. A velhice: algumas considerações teóricas e conceituais. Ciência &amp; Saúde Coletiva, São Paulo, v. 7, n. 4, p. 899-906, maio 2002. </a:t>
            </a:r>
          </a:p>
          <a:p>
            <a:pPr eaLnBrk="1" hangingPunct="1"/>
            <a:r>
              <a:rPr lang="pt-BR" sz="1400">
                <a:latin typeface="Arial" charset="0"/>
              </a:rPr>
              <a:t> </a:t>
            </a:r>
          </a:p>
          <a:p>
            <a:pPr eaLnBrk="1" hangingPunct="1"/>
            <a:r>
              <a:rPr lang="pt-BR" sz="1400">
                <a:latin typeface="Arial" charset="0"/>
              </a:rPr>
              <a:t>ZIEMERMAN, G. I. Aspectos físicos, psicológicos e sociais do envelhecimento. In:______.Velhice: aspectos biopsicossociais. Porto Alegre: Artes Médicas Sul, 2000a. 228 p. Cap. 2, p.21-25. </a:t>
            </a:r>
          </a:p>
          <a:p>
            <a:pPr eaLnBrk="1" hangingPunct="1"/>
            <a:r>
              <a:rPr lang="pt-BR" sz="1400">
                <a:latin typeface="Arial" charset="0"/>
              </a:rPr>
              <a:t> </a:t>
            </a:r>
          </a:p>
          <a:p>
            <a:pPr eaLnBrk="1" hangingPunct="1"/>
            <a:r>
              <a:rPr lang="pt-BR" sz="1400">
                <a:latin typeface="Arial" charset="0"/>
              </a:rPr>
              <a:t>WORLD HEALTH ORGANIZATION (WHO). The uses of Epidemiology </a:t>
            </a:r>
            <a:r>
              <a:rPr lang="en-US" sz="1400">
                <a:latin typeface="Arial" charset="0"/>
              </a:rPr>
              <a:t>in the study of the elderly. Geneva: WHO, 1984. Technical Report Series 706 p. &lt;http://pt.slideshare.net&gt;/Helena13dias/modelos-de-interveno.</a:t>
            </a:r>
            <a:endParaRPr lang="pt-BR" sz="1400">
              <a:latin typeface="Arial" charset="0"/>
            </a:endParaRPr>
          </a:p>
          <a:p>
            <a:pPr eaLnBrk="1" hangingPunct="1"/>
            <a:r>
              <a:rPr lang="en-US" sz="1400">
                <a:latin typeface="Arial" charset="0"/>
              </a:rPr>
              <a:t> </a:t>
            </a:r>
            <a:endParaRPr lang="pt-BR" sz="1400">
              <a:latin typeface="Arial" charset="0"/>
            </a:endParaRPr>
          </a:p>
          <a:p>
            <a:pPr eaLnBrk="1" hangingPunct="1"/>
            <a:r>
              <a:rPr lang="en-US" sz="1400">
                <a:latin typeface="Arial" charset="0"/>
              </a:rPr>
              <a:t>&lt;http://apsredes.org&gt;/site2012/wp-content/uploads/2012/05/Saude-do-Idoso-WEB1.pdf</a:t>
            </a:r>
            <a:endParaRPr lang="pt-BR" sz="1400">
              <a:latin typeface="Arial" charset="0"/>
            </a:endParaRPr>
          </a:p>
          <a:p>
            <a:pPr eaLnBrk="1" hangingPunct="1"/>
            <a:r>
              <a:rPr lang="en-US"/>
              <a:t/>
            </a:r>
            <a:br>
              <a:rPr lang="en-US"/>
            </a:br>
            <a:endParaRPr lang="pt-B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CaixaDeTexto 3"/>
          <p:cNvSpPr txBox="1">
            <a:spLocks noChangeArrowheads="1"/>
          </p:cNvSpPr>
          <p:nvPr/>
        </p:nvSpPr>
        <p:spPr bwMode="auto">
          <a:xfrm>
            <a:off x="419100" y="1744663"/>
            <a:ext cx="11158538" cy="37861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Trebuchet MS" pitchFamily="34" charset="0"/>
              </a:defRPr>
            </a:lvl1pPr>
            <a:lvl2pPr marL="742950" indent="-285750">
              <a:defRPr>
                <a:solidFill>
                  <a:schemeClr val="tx1"/>
                </a:solidFill>
                <a:latin typeface="Trebuchet MS" pitchFamily="34" charset="0"/>
              </a:defRPr>
            </a:lvl2pPr>
            <a:lvl3pPr marL="1143000" indent="-228600">
              <a:defRPr>
                <a:solidFill>
                  <a:schemeClr val="tx1"/>
                </a:solidFill>
                <a:latin typeface="Trebuchet MS" pitchFamily="34" charset="0"/>
              </a:defRPr>
            </a:lvl3pPr>
            <a:lvl4pPr marL="1600200" indent="-228600">
              <a:defRPr>
                <a:solidFill>
                  <a:schemeClr val="tx1"/>
                </a:solidFill>
                <a:latin typeface="Trebuchet MS" pitchFamily="34" charset="0"/>
              </a:defRPr>
            </a:lvl4pPr>
            <a:lvl5pPr marL="2057400" indent="-228600">
              <a:defRPr>
                <a:solidFill>
                  <a:schemeClr val="tx1"/>
                </a:solidFill>
                <a:latin typeface="Trebuchet MS" pitchFamily="34" charset="0"/>
              </a:defRPr>
            </a:lvl5pPr>
            <a:lvl6pPr marL="2514600" indent="-228600" fontAlgn="base">
              <a:spcBef>
                <a:spcPct val="0"/>
              </a:spcBef>
              <a:spcAft>
                <a:spcPct val="0"/>
              </a:spcAft>
              <a:defRPr>
                <a:solidFill>
                  <a:schemeClr val="tx1"/>
                </a:solidFill>
                <a:latin typeface="Trebuchet MS" pitchFamily="34" charset="0"/>
              </a:defRPr>
            </a:lvl6pPr>
            <a:lvl7pPr marL="2971800" indent="-228600" fontAlgn="base">
              <a:spcBef>
                <a:spcPct val="0"/>
              </a:spcBef>
              <a:spcAft>
                <a:spcPct val="0"/>
              </a:spcAft>
              <a:defRPr>
                <a:solidFill>
                  <a:schemeClr val="tx1"/>
                </a:solidFill>
                <a:latin typeface="Trebuchet MS" pitchFamily="34" charset="0"/>
              </a:defRPr>
            </a:lvl7pPr>
            <a:lvl8pPr marL="3429000" indent="-228600" fontAlgn="base">
              <a:spcBef>
                <a:spcPct val="0"/>
              </a:spcBef>
              <a:spcAft>
                <a:spcPct val="0"/>
              </a:spcAft>
              <a:defRPr>
                <a:solidFill>
                  <a:schemeClr val="tx1"/>
                </a:solidFill>
                <a:latin typeface="Trebuchet MS" pitchFamily="34" charset="0"/>
              </a:defRPr>
            </a:lvl8pPr>
            <a:lvl9pPr marL="3886200" indent="-228600" fontAlgn="base">
              <a:spcBef>
                <a:spcPct val="0"/>
              </a:spcBef>
              <a:spcAft>
                <a:spcPct val="0"/>
              </a:spcAft>
              <a:defRPr>
                <a:solidFill>
                  <a:schemeClr val="tx1"/>
                </a:solidFill>
                <a:latin typeface="Trebuchet MS" pitchFamily="34" charset="0"/>
              </a:defRPr>
            </a:lvl9pPr>
          </a:lstStyle>
          <a:p>
            <a:pPr marL="342900" indent="-342900" algn="just" eaLnBrk="1" hangingPunct="1">
              <a:lnSpc>
                <a:spcPct val="150000"/>
              </a:lnSpc>
              <a:buFont typeface="Arial" pitchFamily="34" charset="0"/>
              <a:buChar char="•"/>
              <a:defRPr/>
            </a:pPr>
            <a:r>
              <a:rPr lang="pt-BR" sz="2400" dirty="0" smtClean="0">
                <a:latin typeface="Arial" charset="0"/>
              </a:rPr>
              <a:t>Ofertar um acompanhamento multidisciplinar em saúde adequado do processo de envelhecimento;</a:t>
            </a:r>
          </a:p>
          <a:p>
            <a:pPr marL="342900" indent="-342900" algn="just" eaLnBrk="1" hangingPunct="1">
              <a:lnSpc>
                <a:spcPct val="150000"/>
              </a:lnSpc>
              <a:buFont typeface="Arial" pitchFamily="34" charset="0"/>
              <a:buChar char="•"/>
              <a:defRPr/>
            </a:pPr>
            <a:r>
              <a:rPr lang="pt-BR" sz="2400" dirty="0" smtClean="0">
                <a:latin typeface="Arial" charset="0"/>
              </a:rPr>
              <a:t>Desenvolver atividades na promoção da saúde e prevenção de agravos; </a:t>
            </a:r>
          </a:p>
          <a:p>
            <a:pPr marL="342900" indent="-342900" algn="just" eaLnBrk="1" hangingPunct="1">
              <a:lnSpc>
                <a:spcPct val="150000"/>
              </a:lnSpc>
              <a:buFont typeface="Arial" pitchFamily="34" charset="0"/>
              <a:buChar char="•"/>
              <a:defRPr/>
            </a:pPr>
            <a:r>
              <a:rPr lang="pt-BR" sz="2400" dirty="0" smtClean="0">
                <a:latin typeface="Arial" charset="0"/>
              </a:rPr>
              <a:t>Contribuir para qualidade de vida do idoso;</a:t>
            </a:r>
          </a:p>
          <a:p>
            <a:pPr marL="342900" indent="-342900" algn="just" eaLnBrk="1" hangingPunct="1">
              <a:lnSpc>
                <a:spcPct val="150000"/>
              </a:lnSpc>
              <a:buFont typeface="Arial" pitchFamily="34" charset="0"/>
              <a:buChar char="•"/>
              <a:defRPr/>
            </a:pPr>
            <a:r>
              <a:rPr lang="pt-BR" sz="2400" dirty="0" smtClean="0">
                <a:latin typeface="Arial" charset="0"/>
              </a:rPr>
              <a:t>Promover a participação de membros da comunidade na organização das ações de saúde para pessoas idosas.</a:t>
            </a:r>
          </a:p>
          <a:p>
            <a:pPr eaLnBrk="1" hangingPunct="1">
              <a:defRPr/>
            </a:pPr>
            <a:r>
              <a:rPr lang="pt-BR" sz="2400" dirty="0" smtClean="0">
                <a:latin typeface="Arial" charset="0"/>
              </a:rPr>
              <a:t>		</a:t>
            </a:r>
          </a:p>
        </p:txBody>
      </p:sp>
      <p:sp>
        <p:nvSpPr>
          <p:cNvPr id="12291" name="CaixaDeTexto 1"/>
          <p:cNvSpPr txBox="1">
            <a:spLocks noChangeArrowheads="1"/>
          </p:cNvSpPr>
          <p:nvPr/>
        </p:nvSpPr>
        <p:spPr bwMode="auto">
          <a:xfrm>
            <a:off x="763588" y="268288"/>
            <a:ext cx="9609137" cy="646112"/>
          </a:xfrm>
          <a:prstGeom prst="rect">
            <a:avLst/>
          </a:prstGeom>
          <a:noFill/>
          <a:ln w="9525">
            <a:noFill/>
            <a:miter lim="800000"/>
            <a:headEnd/>
            <a:tailEnd/>
          </a:ln>
        </p:spPr>
        <p:txBody>
          <a:bodyPr>
            <a:spAutoFit/>
          </a:bodyPr>
          <a:lstStyle/>
          <a:p>
            <a:pPr eaLnBrk="1" hangingPunct="1"/>
            <a:r>
              <a:rPr lang="pt-BR" sz="3600">
                <a:latin typeface="Arial" charset="0"/>
              </a:rPr>
              <a:t>Oportunizar o idoso é...</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360363" y="319088"/>
            <a:ext cx="10934700" cy="4894262"/>
          </a:xfrm>
          <a:prstGeom prst="rect">
            <a:avLst/>
          </a:prstGeom>
          <a:noFill/>
        </p:spPr>
        <p:txBody>
          <a:bodyPr>
            <a:spAutoFit/>
          </a:bodyPr>
          <a:lstStyle/>
          <a:p>
            <a:pPr algn="ctr" eaLnBrk="1" fontAlgn="auto" hangingPunct="1">
              <a:spcBef>
                <a:spcPts val="0"/>
              </a:spcBef>
              <a:spcAft>
                <a:spcPts val="0"/>
              </a:spcAft>
              <a:defRPr/>
            </a:pPr>
            <a:r>
              <a:rPr lang="pt-BR" sz="3600" b="1" dirty="0">
                <a:latin typeface="Arial" panose="020B0604020202020204" pitchFamily="34" charset="0"/>
                <a:cs typeface="Arial" panose="020B0604020202020204" pitchFamily="34" charset="0"/>
              </a:rPr>
              <a:t>RIO BRANCO </a:t>
            </a:r>
          </a:p>
          <a:p>
            <a:pPr algn="ctr" eaLnBrk="1" fontAlgn="auto" hangingPunct="1">
              <a:spcBef>
                <a:spcPts val="0"/>
              </a:spcBef>
              <a:spcAft>
                <a:spcPts val="0"/>
              </a:spcAft>
              <a:defRPr/>
            </a:pPr>
            <a:endParaRPr lang="pt-BR" sz="3600" b="1" dirty="0">
              <a:latin typeface="Arial" panose="020B0604020202020204" pitchFamily="34" charset="0"/>
              <a:cs typeface="Arial" panose="020B0604020202020204" pitchFamily="34" charset="0"/>
            </a:endParaRPr>
          </a:p>
          <a:p>
            <a:pPr algn="ctr" eaLnBrk="1" fontAlgn="auto" hangingPunct="1">
              <a:spcBef>
                <a:spcPts val="0"/>
              </a:spcBef>
              <a:spcAft>
                <a:spcPts val="0"/>
              </a:spcAft>
              <a:defRPr/>
            </a:pPr>
            <a:endParaRPr lang="pt-BR" sz="3600" b="1" dirty="0">
              <a:latin typeface="Arial" panose="020B0604020202020204" pitchFamily="34" charset="0"/>
              <a:cs typeface="Arial" panose="020B0604020202020204" pitchFamily="34" charset="0"/>
            </a:endParaRPr>
          </a:p>
          <a:p>
            <a:pPr marL="342900" indent="-34290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Capital do Estado do Acre;</a:t>
            </a:r>
          </a:p>
          <a:p>
            <a:pPr marL="342900" indent="-34290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População: 357.194 habitantes (IBGE, 2010);</a:t>
            </a:r>
          </a:p>
          <a:p>
            <a:pPr marL="342900" indent="-34290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Disponibilidade de serviços de saúde:</a:t>
            </a:r>
          </a:p>
          <a:p>
            <a:pPr marL="342900" indent="-342900" eaLnBrk="1" fontAlgn="auto" hangingPunct="1">
              <a:lnSpc>
                <a:spcPct val="150000"/>
              </a:lnSpc>
              <a:spcBef>
                <a:spcPts val="0"/>
              </a:spcBef>
              <a:spcAft>
                <a:spcPts val="0"/>
              </a:spcAft>
              <a:buFont typeface="Wingdings" panose="05000000000000000000" pitchFamily="2" charset="2"/>
              <a:buChar char="Ø"/>
              <a:defRPr/>
            </a:pPr>
            <a:endParaRPr lang="pt-BR" sz="2400" dirty="0">
              <a:latin typeface="Arial" panose="020B0604020202020204" pitchFamily="34" charset="0"/>
              <a:cs typeface="Arial" panose="020B0604020202020204" pitchFamily="34" charset="0"/>
            </a:endParaRPr>
          </a:p>
          <a:p>
            <a:pPr marL="342900" indent="-342900" eaLnBrk="1" fontAlgn="auto" hangingPunct="1">
              <a:spcBef>
                <a:spcPts val="0"/>
              </a:spcBef>
              <a:spcAft>
                <a:spcPts val="0"/>
              </a:spcAft>
              <a:buFont typeface="Wingdings" panose="05000000000000000000" pitchFamily="2" charset="2"/>
              <a:buChar char="Ø"/>
              <a:defRPr/>
            </a:pPr>
            <a:endParaRPr lang="pt-BR" sz="2400" dirty="0">
              <a:latin typeface="Arial" panose="020B0604020202020204" pitchFamily="34" charset="0"/>
              <a:cs typeface="Arial" panose="020B0604020202020204" pitchFamily="34" charset="0"/>
            </a:endParaRPr>
          </a:p>
          <a:p>
            <a:pPr eaLnBrk="1" fontAlgn="auto" hangingPunct="1">
              <a:lnSpc>
                <a:spcPct val="150000"/>
              </a:lnSpc>
              <a:spcBef>
                <a:spcPts val="0"/>
              </a:spcBef>
              <a:spcAft>
                <a:spcPts val="0"/>
              </a:spcAft>
              <a:defRPr/>
            </a:pPr>
            <a:r>
              <a:rPr lang="pt-BR" sz="2400" dirty="0">
                <a:latin typeface="Arial" panose="020B0604020202020204" pitchFamily="34" charset="0"/>
                <a:cs typeface="Arial" panose="020B0604020202020204" pitchFamily="34" charset="0"/>
              </a:rPr>
              <a:t> </a:t>
            </a:r>
            <a:endParaRPr lang="pt-BR" dirty="0">
              <a:latin typeface="+mn-lt"/>
              <a:cs typeface="+mn-cs"/>
            </a:endParaRPr>
          </a:p>
        </p:txBody>
      </p:sp>
      <p:pic>
        <p:nvPicPr>
          <p:cNvPr id="13315" name="Imagem 2"/>
          <p:cNvPicPr>
            <a:picLocks noChangeAspect="1"/>
          </p:cNvPicPr>
          <p:nvPr/>
        </p:nvPicPr>
        <p:blipFill>
          <a:blip r:embed="rId2" cstate="print"/>
          <a:srcRect/>
          <a:stretch>
            <a:fillRect/>
          </a:stretch>
        </p:blipFill>
        <p:spPr bwMode="auto">
          <a:xfrm>
            <a:off x="8763000" y="1106488"/>
            <a:ext cx="2965450" cy="1754187"/>
          </a:xfrm>
          <a:prstGeom prst="rect">
            <a:avLst/>
          </a:prstGeom>
          <a:noFill/>
          <a:ln w="9525">
            <a:noFill/>
            <a:miter lim="800000"/>
            <a:headEnd/>
            <a:tailEnd/>
          </a:ln>
        </p:spPr>
      </p:pic>
      <p:graphicFrame>
        <p:nvGraphicFramePr>
          <p:cNvPr id="7" name="Tabela 6"/>
          <p:cNvGraphicFramePr>
            <a:graphicFrameLocks noGrp="1"/>
          </p:cNvGraphicFramePr>
          <p:nvPr/>
        </p:nvGraphicFramePr>
        <p:xfrm>
          <a:off x="619125" y="3971925"/>
          <a:ext cx="9372603" cy="750897"/>
        </p:xfrm>
        <a:graphic>
          <a:graphicData uri="http://schemas.openxmlformats.org/drawingml/2006/table">
            <a:tbl>
              <a:tblPr>
                <a:tableStyleId>{5C22544A-7EE6-4342-B048-85BDC9FD1C3A}</a:tableStyleId>
              </a:tblPr>
              <a:tblGrid>
                <a:gridCol w="1828801"/>
                <a:gridCol w="1734671"/>
                <a:gridCol w="1008529"/>
                <a:gridCol w="887507"/>
                <a:gridCol w="1487245"/>
                <a:gridCol w="992393"/>
                <a:gridCol w="1433457"/>
              </a:tblGrid>
              <a:tr h="375629">
                <a:tc>
                  <a:txBody>
                    <a:bodyPr/>
                    <a:lstStyle/>
                    <a:p>
                      <a:pPr algn="ctr" fontAlgn="b"/>
                      <a:r>
                        <a:rPr lang="pt-BR" sz="2400" b="0" u="none" strike="noStrike" dirty="0">
                          <a:effectLst/>
                          <a:latin typeface="Arial" panose="020B0604020202020204" pitchFamily="34" charset="0"/>
                          <a:cs typeface="Arial" panose="020B0604020202020204" pitchFamily="34" charset="0"/>
                        </a:rPr>
                        <a:t>UBS (ESF)</a:t>
                      </a:r>
                      <a:endParaRPr lang="pt-BR"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c>
                  <a:txBody>
                    <a:bodyPr/>
                    <a:lstStyle/>
                    <a:p>
                      <a:pPr algn="ctr" fontAlgn="b"/>
                      <a:r>
                        <a:rPr lang="pt-BR" sz="2400" b="0" u="none" strike="noStrike" dirty="0">
                          <a:effectLst/>
                          <a:latin typeface="Arial" panose="020B0604020202020204" pitchFamily="34" charset="0"/>
                          <a:cs typeface="Arial" panose="020B0604020202020204" pitchFamily="34" charset="0"/>
                        </a:rPr>
                        <a:t>UBS (Trad.)</a:t>
                      </a:r>
                      <a:endParaRPr lang="pt-BR"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c>
                  <a:txBody>
                    <a:bodyPr/>
                    <a:lstStyle/>
                    <a:p>
                      <a:pPr algn="ctr" fontAlgn="b"/>
                      <a:r>
                        <a:rPr lang="pt-BR" sz="2400" b="0" u="none" strike="noStrike" dirty="0">
                          <a:effectLst/>
                          <a:latin typeface="Arial" panose="020B0604020202020204" pitchFamily="34" charset="0"/>
                          <a:cs typeface="Arial" panose="020B0604020202020204" pitchFamily="34" charset="0"/>
                        </a:rPr>
                        <a:t>NASF</a:t>
                      </a:r>
                      <a:endParaRPr lang="pt-BR"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c>
                  <a:txBody>
                    <a:bodyPr/>
                    <a:lstStyle/>
                    <a:p>
                      <a:pPr algn="ctr" fontAlgn="b"/>
                      <a:r>
                        <a:rPr lang="pt-BR" sz="2400" b="0" u="none" strike="noStrike" dirty="0">
                          <a:effectLst/>
                          <a:latin typeface="Arial" panose="020B0604020202020204" pitchFamily="34" charset="0"/>
                          <a:cs typeface="Arial" panose="020B0604020202020204" pitchFamily="34" charset="0"/>
                        </a:rPr>
                        <a:t>CEO</a:t>
                      </a:r>
                      <a:endParaRPr lang="pt-BR"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c>
                  <a:txBody>
                    <a:bodyPr/>
                    <a:lstStyle/>
                    <a:p>
                      <a:pPr algn="ctr" fontAlgn="b"/>
                      <a:r>
                        <a:rPr lang="pt-BR" sz="2400" b="0" u="none" strike="noStrike" dirty="0">
                          <a:effectLst/>
                          <a:latin typeface="Arial" panose="020B0604020202020204" pitchFamily="34" charset="0"/>
                          <a:cs typeface="Arial" panose="020B0604020202020204" pitchFamily="34" charset="0"/>
                        </a:rPr>
                        <a:t>Hospitais</a:t>
                      </a:r>
                      <a:endParaRPr lang="pt-BR"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c>
                  <a:txBody>
                    <a:bodyPr/>
                    <a:lstStyle/>
                    <a:p>
                      <a:pPr algn="ctr" fontAlgn="b"/>
                      <a:r>
                        <a:rPr lang="pt-BR" sz="2400" b="0" u="none" strike="noStrike" dirty="0">
                          <a:effectLst/>
                          <a:latin typeface="Arial" panose="020B0604020202020204" pitchFamily="34" charset="0"/>
                          <a:cs typeface="Arial" panose="020B0604020202020204" pitchFamily="34" charset="0"/>
                        </a:rPr>
                        <a:t>CAD</a:t>
                      </a:r>
                      <a:endParaRPr lang="pt-BR"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c>
                  <a:txBody>
                    <a:bodyPr/>
                    <a:lstStyle/>
                    <a:p>
                      <a:pPr algn="ctr" fontAlgn="b"/>
                      <a:r>
                        <a:rPr lang="pt-BR" sz="2400" b="0" u="none" strike="noStrike" dirty="0">
                          <a:effectLst/>
                          <a:latin typeface="Arial" panose="020B0604020202020204" pitchFamily="34" charset="0"/>
                          <a:cs typeface="Arial" panose="020B0604020202020204" pitchFamily="34" charset="0"/>
                        </a:rPr>
                        <a:t>LACEN</a:t>
                      </a:r>
                      <a:endParaRPr lang="pt-BR"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r>
              <a:tr h="375259">
                <a:tc>
                  <a:txBody>
                    <a:bodyPr/>
                    <a:lstStyle/>
                    <a:p>
                      <a:pPr algn="ctr" fontAlgn="b"/>
                      <a:r>
                        <a:rPr lang="pt-BR" sz="2400" b="0" u="none" strike="noStrike" dirty="0">
                          <a:effectLst/>
                          <a:latin typeface="Arial" panose="020B0604020202020204" pitchFamily="34" charset="0"/>
                          <a:cs typeface="Arial" panose="020B0604020202020204" pitchFamily="34" charset="0"/>
                        </a:rPr>
                        <a:t>53</a:t>
                      </a:r>
                      <a:endParaRPr lang="pt-BR"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c>
                  <a:txBody>
                    <a:bodyPr/>
                    <a:lstStyle/>
                    <a:p>
                      <a:pPr algn="ctr" fontAlgn="b"/>
                      <a:r>
                        <a:rPr lang="pt-BR" sz="2400" b="0" u="none" strike="noStrike" dirty="0">
                          <a:effectLst/>
                          <a:latin typeface="Arial" panose="020B0604020202020204" pitchFamily="34" charset="0"/>
                          <a:cs typeface="Arial" panose="020B0604020202020204" pitchFamily="34" charset="0"/>
                        </a:rPr>
                        <a:t>13</a:t>
                      </a:r>
                      <a:endParaRPr lang="pt-BR"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c>
                  <a:txBody>
                    <a:bodyPr/>
                    <a:lstStyle/>
                    <a:p>
                      <a:pPr algn="ctr" fontAlgn="b"/>
                      <a:r>
                        <a:rPr lang="pt-BR" sz="2400" b="0" u="none" strike="noStrike" dirty="0">
                          <a:effectLst/>
                          <a:latin typeface="Arial" panose="020B0604020202020204" pitchFamily="34" charset="0"/>
                          <a:cs typeface="Arial" panose="020B0604020202020204" pitchFamily="34" charset="0"/>
                        </a:rPr>
                        <a:t>2</a:t>
                      </a:r>
                      <a:endParaRPr lang="pt-BR"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c>
                  <a:txBody>
                    <a:bodyPr/>
                    <a:lstStyle/>
                    <a:p>
                      <a:pPr algn="ctr" fontAlgn="b"/>
                      <a:r>
                        <a:rPr lang="pt-BR" sz="2400" b="0" u="none" strike="noStrike">
                          <a:effectLst/>
                          <a:latin typeface="Arial" panose="020B0604020202020204" pitchFamily="34" charset="0"/>
                          <a:cs typeface="Arial" panose="020B0604020202020204" pitchFamily="34" charset="0"/>
                        </a:rPr>
                        <a:t>1</a:t>
                      </a:r>
                      <a:endParaRPr lang="pt-BR" sz="2400" b="0" i="0" u="none" strike="noStrike">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c>
                  <a:txBody>
                    <a:bodyPr/>
                    <a:lstStyle/>
                    <a:p>
                      <a:pPr algn="ctr" fontAlgn="b"/>
                      <a:r>
                        <a:rPr lang="pt-BR" sz="2400" b="0" u="none" strike="noStrike">
                          <a:effectLst/>
                          <a:latin typeface="Arial" panose="020B0604020202020204" pitchFamily="34" charset="0"/>
                          <a:cs typeface="Arial" panose="020B0604020202020204" pitchFamily="34" charset="0"/>
                        </a:rPr>
                        <a:t>4</a:t>
                      </a:r>
                      <a:endParaRPr lang="pt-BR" sz="2400" b="0" i="0" u="none" strike="noStrike">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c>
                  <a:txBody>
                    <a:bodyPr/>
                    <a:lstStyle/>
                    <a:p>
                      <a:pPr algn="ctr" fontAlgn="b"/>
                      <a:r>
                        <a:rPr lang="pt-BR" sz="2400" b="0" u="none" strike="noStrike" dirty="0">
                          <a:effectLst/>
                          <a:latin typeface="Arial" panose="020B0604020202020204" pitchFamily="34" charset="0"/>
                          <a:cs typeface="Arial" panose="020B0604020202020204" pitchFamily="34" charset="0"/>
                        </a:rPr>
                        <a:t>1</a:t>
                      </a:r>
                      <a:endParaRPr lang="pt-BR"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c>
                  <a:txBody>
                    <a:bodyPr/>
                    <a:lstStyle/>
                    <a:p>
                      <a:pPr algn="ctr" fontAlgn="b"/>
                      <a:r>
                        <a:rPr lang="pt-BR" sz="2400" b="0" u="none" strike="noStrike" dirty="0">
                          <a:effectLst/>
                          <a:latin typeface="Arial" panose="020B0604020202020204" pitchFamily="34" charset="0"/>
                          <a:cs typeface="Arial" panose="020B0604020202020204" pitchFamily="34" charset="0"/>
                        </a:rPr>
                        <a:t>1</a:t>
                      </a:r>
                      <a:endParaRPr lang="pt-BR" sz="2400" b="0" i="0" u="none" strike="noStrike" dirty="0">
                        <a:solidFill>
                          <a:srgbClr val="000000"/>
                        </a:solidFill>
                        <a:effectLst/>
                        <a:latin typeface="Arial" panose="020B0604020202020204" pitchFamily="34" charset="0"/>
                        <a:cs typeface="Arial" panose="020B0604020202020204" pitchFamily="34" charset="0"/>
                      </a:endParaRPr>
                    </a:p>
                  </a:txBody>
                  <a:tcPr marL="9525" marR="9525" marT="9508" marB="0" anchor="b">
                    <a:noFill/>
                  </a:tcPr>
                </a:tc>
              </a:tr>
            </a:tbl>
          </a:graphicData>
        </a:graphic>
      </p:graphicFrame>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831850" y="831850"/>
            <a:ext cx="10018713" cy="4848225"/>
          </a:xfrm>
          <a:prstGeom prst="rect">
            <a:avLst/>
          </a:prstGeom>
          <a:noFill/>
        </p:spPr>
        <p:txBody>
          <a:bodyPr>
            <a:spAutoFit/>
          </a:bodyPr>
          <a:lstStyle/>
          <a:p>
            <a:pPr algn="ctr" eaLnBrk="1" fontAlgn="auto" hangingPunct="1">
              <a:lnSpc>
                <a:spcPct val="150000"/>
              </a:lnSpc>
              <a:spcBef>
                <a:spcPts val="0"/>
              </a:spcBef>
              <a:spcAft>
                <a:spcPts val="0"/>
              </a:spcAft>
              <a:defRPr/>
            </a:pPr>
            <a:r>
              <a:rPr lang="pt-BR" sz="3200" b="1" dirty="0">
                <a:latin typeface="Arial" charset="0"/>
              </a:rPr>
              <a:t>UBS VILA ACRE </a:t>
            </a:r>
          </a:p>
          <a:p>
            <a:pPr eaLnBrk="1" fontAlgn="auto" hangingPunct="1">
              <a:lnSpc>
                <a:spcPct val="150000"/>
              </a:lnSpc>
              <a:spcBef>
                <a:spcPts val="0"/>
              </a:spcBef>
              <a:spcAft>
                <a:spcPts val="0"/>
              </a:spcAft>
              <a:defRPr/>
            </a:pPr>
            <a:endParaRPr lang="pt-BR" b="1" dirty="0">
              <a:latin typeface="Arial" charset="0"/>
              <a:cs typeface="Arial" panose="020B0604020202020204" pitchFamily="34" charset="0"/>
            </a:endParaRPr>
          </a:p>
          <a:p>
            <a:pPr marL="342900" indent="-34290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Segmento ao qual pertence: Vila Acre / Centro de Saúde;</a:t>
            </a:r>
          </a:p>
          <a:p>
            <a:pPr marL="342900" indent="-34290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 População da área:  2.000 pessoas;</a:t>
            </a:r>
          </a:p>
          <a:p>
            <a:pPr marL="342900" indent="-34290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Estrutura: Porte I;</a:t>
            </a:r>
          </a:p>
          <a:p>
            <a:pPr marL="342900" indent="-342900"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Equipe: 1 médico, 1 enfermeira, 1 técnicos de enfermagem, 1 higienizadora e 9 ACS.</a:t>
            </a:r>
          </a:p>
          <a:p>
            <a:pPr marL="342900" indent="-342900" eaLnBrk="1" fontAlgn="auto" hangingPunct="1">
              <a:lnSpc>
                <a:spcPct val="150000"/>
              </a:lnSpc>
              <a:spcBef>
                <a:spcPts val="0"/>
              </a:spcBef>
              <a:spcAft>
                <a:spcPts val="0"/>
              </a:spcAft>
              <a:buFont typeface="Wingdings" panose="05000000000000000000" pitchFamily="2" charset="2"/>
              <a:buChar char="Ø"/>
              <a:defRPr/>
            </a:pPr>
            <a:endParaRPr lang="pt-BR" sz="2400" dirty="0"/>
          </a:p>
          <a:p>
            <a:pPr eaLnBrk="1" hangingPunct="1">
              <a:defRPr/>
            </a:pPr>
            <a:endParaRPr lang="pt-BR"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ixaDeTexto 1"/>
          <p:cNvSpPr txBox="1"/>
          <p:nvPr/>
        </p:nvSpPr>
        <p:spPr>
          <a:xfrm>
            <a:off x="469900" y="766763"/>
            <a:ext cx="11014075" cy="5262979"/>
          </a:xfrm>
          <a:prstGeom prst="rect">
            <a:avLst/>
          </a:prstGeom>
          <a:noFill/>
        </p:spPr>
        <p:txBody>
          <a:bodyPr>
            <a:spAutoFit/>
          </a:bodyPr>
          <a:lstStyle/>
          <a:p>
            <a:pPr algn="ctr" eaLnBrk="1" fontAlgn="auto" hangingPunct="1">
              <a:lnSpc>
                <a:spcPct val="150000"/>
              </a:lnSpc>
              <a:spcBef>
                <a:spcPts val="0"/>
              </a:spcBef>
              <a:spcAft>
                <a:spcPts val="0"/>
              </a:spcAft>
              <a:defRPr/>
            </a:pPr>
            <a:r>
              <a:rPr lang="pt-BR" sz="3200" b="1" dirty="0">
                <a:latin typeface="Arial" panose="020B0604020202020204" pitchFamily="34" charset="0"/>
                <a:cs typeface="Arial" panose="020B0604020202020204" pitchFamily="34" charset="0"/>
              </a:rPr>
              <a:t>SITUAÇÃO ANTES DA INTERVENÇÃO</a:t>
            </a:r>
          </a:p>
          <a:p>
            <a:pPr marL="342900" indent="-342900" algn="just"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Cobertura de 60%;</a:t>
            </a:r>
          </a:p>
          <a:p>
            <a:pPr algn="just" eaLnBrk="1" fontAlgn="auto" hangingPunct="1">
              <a:lnSpc>
                <a:spcPct val="150000"/>
              </a:lnSpc>
              <a:spcBef>
                <a:spcPts val="0"/>
              </a:spcBef>
              <a:spcAft>
                <a:spcPts val="0"/>
              </a:spcAft>
              <a:defRPr/>
            </a:pPr>
            <a:endParaRPr lang="pt-BR" sz="2400" dirty="0">
              <a:latin typeface="Arial" panose="020B0604020202020204" pitchFamily="34" charset="0"/>
              <a:cs typeface="Arial" panose="020B0604020202020204" pitchFamily="34" charset="0"/>
            </a:endParaRPr>
          </a:p>
          <a:p>
            <a:pPr marL="342900" indent="-342900" algn="just"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Baixa adesão dos idosos às atividades da UBS;</a:t>
            </a:r>
          </a:p>
          <a:p>
            <a:pPr algn="just" eaLnBrk="1" fontAlgn="auto" hangingPunct="1">
              <a:lnSpc>
                <a:spcPct val="150000"/>
              </a:lnSpc>
              <a:spcBef>
                <a:spcPts val="0"/>
              </a:spcBef>
              <a:spcAft>
                <a:spcPts val="0"/>
              </a:spcAft>
              <a:defRPr/>
            </a:pPr>
            <a:endParaRPr lang="pt-BR" sz="2400" dirty="0">
              <a:latin typeface="Arial" panose="020B0604020202020204" pitchFamily="34" charset="0"/>
              <a:cs typeface="Arial" panose="020B0604020202020204" pitchFamily="34" charset="0"/>
            </a:endParaRPr>
          </a:p>
          <a:p>
            <a:pPr marL="342900" indent="-342900" algn="just"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Não haviam precedentes deste tipo de intervenção;</a:t>
            </a:r>
          </a:p>
          <a:p>
            <a:pPr algn="just" eaLnBrk="1" fontAlgn="auto" hangingPunct="1">
              <a:lnSpc>
                <a:spcPct val="150000"/>
              </a:lnSpc>
              <a:spcBef>
                <a:spcPts val="0"/>
              </a:spcBef>
              <a:spcAft>
                <a:spcPts val="0"/>
              </a:spcAft>
              <a:defRPr/>
            </a:pPr>
            <a:endParaRPr lang="pt-BR" sz="2400" dirty="0">
              <a:latin typeface="Arial" panose="020B0604020202020204" pitchFamily="34" charset="0"/>
              <a:cs typeface="Arial" panose="020B0604020202020204" pitchFamily="34" charset="0"/>
            </a:endParaRPr>
          </a:p>
          <a:p>
            <a:pPr marL="342900" indent="-342900" algn="just" eaLnBrk="1" fontAlgn="auto" hangingPunct="1">
              <a:lnSpc>
                <a:spcPct val="150000"/>
              </a:lnSpc>
              <a:spcBef>
                <a:spcPts val="0"/>
              </a:spcBef>
              <a:spcAft>
                <a:spcPts val="0"/>
              </a:spcAft>
              <a:buFont typeface="Wingdings" panose="05000000000000000000" pitchFamily="2" charset="2"/>
              <a:buChar char="Ø"/>
              <a:defRPr/>
            </a:pPr>
            <a:r>
              <a:rPr lang="pt-BR" sz="2400" dirty="0">
                <a:latin typeface="Arial" panose="020B0604020202020204" pitchFamily="34" charset="0"/>
                <a:cs typeface="Arial" panose="020B0604020202020204" pitchFamily="34" charset="0"/>
              </a:rPr>
              <a:t>Necessidade de proporcionar melhor qualidade de vida à população acima  de 60  anos ou mais da nossa área de abrangência. </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tângulo 3"/>
          <p:cNvSpPr>
            <a:spLocks noChangeArrowheads="1"/>
          </p:cNvSpPr>
          <p:nvPr/>
        </p:nvSpPr>
        <p:spPr bwMode="auto">
          <a:xfrm>
            <a:off x="868363" y="341313"/>
            <a:ext cx="9431337" cy="708025"/>
          </a:xfrm>
          <a:prstGeom prst="rect">
            <a:avLst/>
          </a:prstGeom>
          <a:noFill/>
          <a:ln w="9525">
            <a:noFill/>
            <a:miter lim="800000"/>
            <a:headEnd/>
            <a:tailEnd/>
          </a:ln>
        </p:spPr>
        <p:txBody>
          <a:bodyPr wrap="none">
            <a:spAutoFit/>
          </a:bodyPr>
          <a:lstStyle/>
          <a:p>
            <a:pPr algn="ctr" eaLnBrk="1" hangingPunct="1"/>
            <a:r>
              <a:rPr lang="pt-BR" sz="4000" b="1" dirty="0">
                <a:latin typeface="Arial" charset="0"/>
              </a:rPr>
              <a:t>OBJETIVO GERAL DA INTERVENÇÃO</a:t>
            </a:r>
          </a:p>
        </p:txBody>
      </p:sp>
      <p:sp>
        <p:nvSpPr>
          <p:cNvPr id="16387" name="CaixaDeTexto 1"/>
          <p:cNvSpPr txBox="1">
            <a:spLocks noChangeArrowheads="1"/>
          </p:cNvSpPr>
          <p:nvPr/>
        </p:nvSpPr>
        <p:spPr bwMode="auto">
          <a:xfrm>
            <a:off x="1338263" y="2701925"/>
            <a:ext cx="9551987" cy="1846659"/>
          </a:xfrm>
          <a:prstGeom prst="rect">
            <a:avLst/>
          </a:prstGeom>
          <a:noFill/>
          <a:ln w="9525">
            <a:noFill/>
            <a:miter lim="800000"/>
            <a:headEnd/>
            <a:tailEnd/>
          </a:ln>
        </p:spPr>
        <p:txBody>
          <a:bodyPr>
            <a:spAutoFit/>
          </a:bodyPr>
          <a:lstStyle/>
          <a:p>
            <a:pPr algn="ctr" eaLnBrk="1" hangingPunct="1">
              <a:lnSpc>
                <a:spcPct val="150000"/>
              </a:lnSpc>
            </a:pPr>
            <a:r>
              <a:rPr lang="pt-BR" sz="3200" dirty="0">
                <a:latin typeface="Arial" charset="0"/>
              </a:rPr>
              <a:t>Qualificar a atenção à saúde do idoso na UBS Vila Acre em Rio Branco/AC.</a:t>
            </a:r>
          </a:p>
          <a:p>
            <a:pPr eaLnBrk="1" hangingPunct="1"/>
            <a:endParaRPr lang="pt-B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tângulo 3"/>
          <p:cNvSpPr>
            <a:spLocks noChangeArrowheads="1"/>
          </p:cNvSpPr>
          <p:nvPr/>
        </p:nvSpPr>
        <p:spPr bwMode="auto">
          <a:xfrm>
            <a:off x="3403600" y="220663"/>
            <a:ext cx="4049713" cy="708025"/>
          </a:xfrm>
          <a:prstGeom prst="rect">
            <a:avLst/>
          </a:prstGeom>
          <a:noFill/>
          <a:ln w="9525">
            <a:noFill/>
            <a:miter lim="800000"/>
            <a:headEnd/>
            <a:tailEnd/>
          </a:ln>
        </p:spPr>
        <p:txBody>
          <a:bodyPr wrap="none">
            <a:spAutoFit/>
          </a:bodyPr>
          <a:lstStyle/>
          <a:p>
            <a:pPr algn="ctr" eaLnBrk="1" hangingPunct="1"/>
            <a:r>
              <a:rPr lang="pt-BR" sz="4000" b="1">
                <a:latin typeface="Arial" charset="0"/>
              </a:rPr>
              <a:t>METODOLOGIA</a:t>
            </a:r>
          </a:p>
        </p:txBody>
      </p:sp>
      <p:sp>
        <p:nvSpPr>
          <p:cNvPr id="17411" name="CaixaDeTexto 1"/>
          <p:cNvSpPr txBox="1">
            <a:spLocks noChangeArrowheads="1"/>
          </p:cNvSpPr>
          <p:nvPr/>
        </p:nvSpPr>
        <p:spPr bwMode="auto">
          <a:xfrm>
            <a:off x="682625" y="1133475"/>
            <a:ext cx="9553575" cy="522288"/>
          </a:xfrm>
          <a:prstGeom prst="rect">
            <a:avLst/>
          </a:prstGeom>
          <a:noFill/>
          <a:ln w="9525">
            <a:noFill/>
            <a:miter lim="800000"/>
            <a:headEnd/>
            <a:tailEnd/>
          </a:ln>
        </p:spPr>
        <p:txBody>
          <a:bodyPr>
            <a:spAutoFit/>
          </a:bodyPr>
          <a:lstStyle/>
          <a:p>
            <a:pPr marL="285750" indent="-285750" eaLnBrk="1" hangingPunct="1">
              <a:buFont typeface="Wingdings" pitchFamily="2" charset="2"/>
              <a:buChar char="Ø"/>
            </a:pPr>
            <a:r>
              <a:rPr lang="pt-BR" sz="2800">
                <a:latin typeface="Arial" charset="0"/>
              </a:rPr>
              <a:t>AÇÕES EM 4 EIXOS:</a:t>
            </a:r>
          </a:p>
        </p:txBody>
      </p:sp>
      <p:sp>
        <p:nvSpPr>
          <p:cNvPr id="3" name="CaixaDeTexto 2"/>
          <p:cNvSpPr txBox="1"/>
          <p:nvPr/>
        </p:nvSpPr>
        <p:spPr>
          <a:xfrm>
            <a:off x="682625" y="2019300"/>
            <a:ext cx="9553575" cy="2308324"/>
          </a:xfrm>
          <a:prstGeom prst="rect">
            <a:avLst/>
          </a:prstGeom>
          <a:noFill/>
        </p:spPr>
        <p:txBody>
          <a:bodyPr>
            <a:spAutoFit/>
          </a:bodyPr>
          <a:lstStyle/>
          <a:p>
            <a:pPr algn="ctr" eaLnBrk="1" fontAlgn="auto" hangingPunct="1">
              <a:lnSpc>
                <a:spcPct val="150000"/>
              </a:lnSpc>
              <a:spcBef>
                <a:spcPts val="0"/>
              </a:spcBef>
              <a:spcAft>
                <a:spcPts val="0"/>
              </a:spcAft>
              <a:defRPr/>
            </a:pPr>
            <a:r>
              <a:rPr lang="pt-BR" sz="2400" b="1" dirty="0">
                <a:latin typeface="Arial" pitchFamily="34" charset="0"/>
                <a:cs typeface="Arial" panose="020B0604020202020204" pitchFamily="34" charset="0"/>
              </a:rPr>
              <a:t>MONITORAMENTO E AVALIAÇÃO</a:t>
            </a:r>
          </a:p>
          <a:p>
            <a:pPr algn="ctr" eaLnBrk="1" fontAlgn="auto" hangingPunct="1">
              <a:lnSpc>
                <a:spcPct val="150000"/>
              </a:lnSpc>
              <a:spcBef>
                <a:spcPts val="0"/>
              </a:spcBef>
              <a:spcAft>
                <a:spcPts val="0"/>
              </a:spcAft>
              <a:defRPr/>
            </a:pPr>
            <a:endParaRPr lang="pt-BR" sz="2400" b="1" dirty="0">
              <a:latin typeface="Arial" pitchFamily="34" charset="0"/>
              <a:cs typeface="Arial" panose="020B0604020202020204" pitchFamily="34" charset="0"/>
            </a:endParaRPr>
          </a:p>
          <a:p>
            <a:pPr marL="342900" indent="-342900" algn="just" eaLnBrk="1" hangingPunct="1">
              <a:lnSpc>
                <a:spcPct val="150000"/>
              </a:lnSpc>
              <a:buFont typeface="Arial" pitchFamily="34" charset="0"/>
              <a:buChar char="•"/>
              <a:defRPr/>
            </a:pPr>
            <a:r>
              <a:rPr lang="pt-BR" sz="2400" dirty="0">
                <a:latin typeface="Arial" pitchFamily="34" charset="0"/>
                <a:cs typeface="Arial" panose="020B0604020202020204" pitchFamily="34" charset="0"/>
              </a:rPr>
              <a:t>Monitorar e avaliar sistematicamente e de forma contínua as ações estabelecidas para implementar a intervenção.</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CaixaDeTexto 3"/>
          <p:cNvSpPr txBox="1">
            <a:spLocks noChangeArrowheads="1"/>
          </p:cNvSpPr>
          <p:nvPr/>
        </p:nvSpPr>
        <p:spPr bwMode="auto">
          <a:xfrm>
            <a:off x="777875" y="368300"/>
            <a:ext cx="10563225" cy="369888"/>
          </a:xfrm>
          <a:prstGeom prst="rect">
            <a:avLst/>
          </a:prstGeom>
          <a:noFill/>
          <a:ln w="9525">
            <a:noFill/>
            <a:miter lim="800000"/>
            <a:headEnd/>
            <a:tailEnd/>
          </a:ln>
        </p:spPr>
        <p:txBody>
          <a:bodyPr>
            <a:spAutoFit/>
          </a:bodyPr>
          <a:lstStyle/>
          <a:p>
            <a:pPr eaLnBrk="1" hangingPunct="1"/>
            <a:endParaRPr lang="pt-BR"/>
          </a:p>
        </p:txBody>
      </p:sp>
      <p:sp>
        <p:nvSpPr>
          <p:cNvPr id="5" name="CaixaDeTexto 4"/>
          <p:cNvSpPr txBox="1"/>
          <p:nvPr/>
        </p:nvSpPr>
        <p:spPr>
          <a:xfrm>
            <a:off x="546100" y="1063625"/>
            <a:ext cx="11231563" cy="7616825"/>
          </a:xfrm>
          <a:prstGeom prst="rect">
            <a:avLst/>
          </a:prstGeom>
          <a:noFill/>
        </p:spPr>
        <p:txBody>
          <a:bodyPr>
            <a:spAutoFit/>
          </a:bodyPr>
          <a:lstStyle/>
          <a:p>
            <a:pPr eaLnBrk="1" fontAlgn="auto" hangingPunct="1">
              <a:lnSpc>
                <a:spcPct val="150000"/>
              </a:lnSpc>
              <a:spcBef>
                <a:spcPts val="0"/>
              </a:spcBef>
              <a:spcAft>
                <a:spcPts val="0"/>
              </a:spcAft>
              <a:defRPr/>
            </a:pPr>
            <a:r>
              <a:rPr lang="pt-BR" sz="2000" b="1" dirty="0">
                <a:latin typeface="Arial" panose="020B0604020202020204" pitchFamily="34" charset="0"/>
                <a:cs typeface="Arial" panose="020B0604020202020204" pitchFamily="34" charset="0"/>
              </a:rPr>
              <a:t>ORGANIZAÇÃO E GESTÃO DO SERVIÇO</a:t>
            </a:r>
          </a:p>
          <a:p>
            <a:pPr algn="ctr" eaLnBrk="1" fontAlgn="auto" hangingPunct="1">
              <a:lnSpc>
                <a:spcPct val="150000"/>
              </a:lnSpc>
              <a:spcBef>
                <a:spcPts val="0"/>
              </a:spcBef>
              <a:spcAft>
                <a:spcPts val="0"/>
              </a:spcAft>
              <a:defRPr/>
            </a:pPr>
            <a:endParaRPr lang="pt-BR" b="1" dirty="0">
              <a:latin typeface="Arial" panose="020B0604020202020204" pitchFamily="34" charset="0"/>
              <a:cs typeface="Arial" panose="020B0604020202020204" pitchFamily="34" charset="0"/>
            </a:endParaRPr>
          </a:p>
          <a:p>
            <a:pPr algn="ctr" eaLnBrk="1" fontAlgn="auto" hangingPunct="1">
              <a:lnSpc>
                <a:spcPct val="150000"/>
              </a:lnSpc>
              <a:spcBef>
                <a:spcPts val="0"/>
              </a:spcBef>
              <a:spcAft>
                <a:spcPts val="0"/>
              </a:spcAft>
              <a:defRPr/>
            </a:pPr>
            <a:endParaRPr lang="pt-BR" b="1" dirty="0">
              <a:latin typeface="Arial" panose="020B0604020202020204" pitchFamily="34" charset="0"/>
              <a:cs typeface="Arial" panose="020B0604020202020204" pitchFamily="34" charset="0"/>
            </a:endParaRP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Direcionamento do trabalho dos ACS no cadastro dos idosos;</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Pactuar com a equipe o registro das informações. Definir responsável pelo monitoramento dos registros. </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Definição de atribuições de cada membro da equipe para realizar as ações previstas na intervenção (acolhimento, cadastros registros, visitas domiciliares, busca ativa, ações de educação em saúde); 	</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Articular com o gestor municipal, garantindo agilidade para a realização dos exames complementares;</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Organizar a agenda para realizar visitas domiciliares a idosos acamados ou com problemas de locomoção;</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Organizar o fluxo de acolhimento aos idosos na unidade de saúde, cadastrando-os;</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r>
              <a:rPr lang="pt-BR" dirty="0">
                <a:latin typeface="Arial" panose="020B0604020202020204" pitchFamily="34" charset="0"/>
                <a:cs typeface="Arial" panose="020B0604020202020204" pitchFamily="34" charset="0"/>
              </a:rPr>
              <a:t>Organizar a equipe a busca os faltosos, organizando a agenda para acolher os idosos provenientes das buscas domiciliares.</a:t>
            </a:r>
          </a:p>
          <a:p>
            <a:pPr marL="342900" indent="-342900" algn="just" eaLnBrk="1" fontAlgn="auto" hangingPunct="1">
              <a:lnSpc>
                <a:spcPct val="150000"/>
              </a:lnSpc>
              <a:spcBef>
                <a:spcPts val="0"/>
              </a:spcBef>
              <a:spcAft>
                <a:spcPts val="0"/>
              </a:spcAft>
              <a:buFont typeface="Wingdings" panose="05000000000000000000" pitchFamily="2" charset="2"/>
              <a:buChar char="ü"/>
              <a:defRPr/>
            </a:pPr>
            <a:endParaRPr lang="pt-BR" dirty="0">
              <a:latin typeface="Arial" panose="020B0604020202020204" pitchFamily="34" charset="0"/>
              <a:cs typeface="Arial" panose="020B0604020202020204" pitchFamily="34" charset="0"/>
            </a:endParaRPr>
          </a:p>
          <a:p>
            <a:pPr marL="342900" indent="-342900" algn="just" eaLnBrk="1" fontAlgn="auto" hangingPunct="1">
              <a:lnSpc>
                <a:spcPct val="150000"/>
              </a:lnSpc>
              <a:spcBef>
                <a:spcPts val="0"/>
              </a:spcBef>
              <a:spcAft>
                <a:spcPts val="0"/>
              </a:spcAft>
              <a:buFont typeface="Wingdings" panose="05000000000000000000" pitchFamily="2" charset="2"/>
              <a:buChar char="ü"/>
              <a:defRPr/>
            </a:pPr>
            <a:endParaRPr lang="pt-BR" dirty="0">
              <a:latin typeface="Arial" panose="020B0604020202020204" pitchFamily="34" charset="0"/>
              <a:cs typeface="Arial" panose="020B0604020202020204" pitchFamily="34" charset="0"/>
            </a:endParaRPr>
          </a:p>
          <a:p>
            <a:pPr marL="342900" indent="-342900" algn="just" eaLnBrk="1" fontAlgn="auto" hangingPunct="1">
              <a:lnSpc>
                <a:spcPct val="150000"/>
              </a:lnSpc>
              <a:spcBef>
                <a:spcPts val="0"/>
              </a:spcBef>
              <a:spcAft>
                <a:spcPts val="0"/>
              </a:spcAft>
              <a:buFont typeface="Wingdings" panose="05000000000000000000" pitchFamily="2" charset="2"/>
              <a:buChar char="ü"/>
              <a:defRPr/>
            </a:pPr>
            <a:endParaRPr lang="pt-BR" dirty="0">
              <a:latin typeface="Arial" panose="020B0604020202020204" pitchFamily="34" charset="0"/>
              <a:cs typeface="Arial" panose="020B0604020202020204" pitchFamily="34" charset="0"/>
            </a:endParaRPr>
          </a:p>
          <a:p>
            <a:pPr marL="342900" indent="-342900" algn="just" eaLnBrk="1" fontAlgn="auto" hangingPunct="1">
              <a:lnSpc>
                <a:spcPct val="150000"/>
              </a:lnSpc>
              <a:spcBef>
                <a:spcPts val="0"/>
              </a:spcBef>
              <a:spcAft>
                <a:spcPts val="0"/>
              </a:spcAft>
              <a:buFont typeface="Wingdings" panose="05000000000000000000" pitchFamily="2" charset="2"/>
              <a:buChar char="ü"/>
              <a:defRPr/>
            </a:pPr>
            <a:endParaRPr lang="pt-BR" dirty="0">
              <a:latin typeface="Arial" panose="020B0604020202020204" pitchFamily="34" charset="0"/>
              <a:cs typeface="Arial" panose="020B0604020202020204" pitchFamily="34" charset="0"/>
            </a:endParaRPr>
          </a:p>
          <a:p>
            <a:pPr marL="342900" indent="-342900" algn="just" eaLnBrk="1" fontAlgn="auto" hangingPunct="1">
              <a:lnSpc>
                <a:spcPct val="150000"/>
              </a:lnSpc>
              <a:spcBef>
                <a:spcPts val="0"/>
              </a:spcBef>
              <a:spcAft>
                <a:spcPts val="0"/>
              </a:spcAft>
              <a:buFont typeface="Wingdings" panose="05000000000000000000" pitchFamily="2" charset="2"/>
              <a:buChar char="ü"/>
              <a:defRPr/>
            </a:pPr>
            <a:endParaRPr lang="pt-BR" dirty="0">
              <a:latin typeface="Arial" panose="020B0604020202020204" pitchFamily="34" charset="0"/>
              <a:cs typeface="Arial" panose="020B0604020202020204" pitchFamily="34" charset="0"/>
            </a:endParaRPr>
          </a:p>
        </p:txBody>
      </p:sp>
      <p:sp>
        <p:nvSpPr>
          <p:cNvPr id="18436" name="Retângulo 3"/>
          <p:cNvSpPr>
            <a:spLocks noChangeArrowheads="1"/>
          </p:cNvSpPr>
          <p:nvPr/>
        </p:nvSpPr>
        <p:spPr bwMode="auto">
          <a:xfrm>
            <a:off x="3798888" y="220663"/>
            <a:ext cx="4049712" cy="708025"/>
          </a:xfrm>
          <a:prstGeom prst="rect">
            <a:avLst/>
          </a:prstGeom>
          <a:noFill/>
          <a:ln w="9525">
            <a:noFill/>
            <a:miter lim="800000"/>
            <a:headEnd/>
            <a:tailEnd/>
          </a:ln>
        </p:spPr>
        <p:txBody>
          <a:bodyPr wrap="none">
            <a:spAutoFit/>
          </a:bodyPr>
          <a:lstStyle/>
          <a:p>
            <a:pPr algn="ctr" eaLnBrk="1" hangingPunct="1"/>
            <a:r>
              <a:rPr lang="pt-BR" sz="4000" b="1">
                <a:latin typeface="Arial" charset="0"/>
              </a:rPr>
              <a:t>METODOLOGIA</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gem">
  <a:themeElements>
    <a:clrScheme name="Viagem">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gem">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Viagem">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Override1.xml><?xml version="1.0" encoding="utf-8"?>
<a:themeOverride xmlns:a="http://schemas.openxmlformats.org/drawingml/2006/main">
  <a:clrScheme name="Viagem">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themeOverride>
</file>

<file path=docProps/app.xml><?xml version="1.0" encoding="utf-8"?>
<Properties xmlns="http://schemas.openxmlformats.org/officeDocument/2006/extended-properties" xmlns:vt="http://schemas.openxmlformats.org/officeDocument/2006/docPropsVTypes">
  <Template>Trek</Template>
  <TotalTime>4278</TotalTime>
  <Words>1505</Words>
  <Application>Microsoft Office PowerPoint</Application>
  <PresentationFormat>Personalizar</PresentationFormat>
  <Paragraphs>210</Paragraphs>
  <Slides>25</Slides>
  <Notes>0</Notes>
  <HiddenSlides>0</HiddenSlides>
  <MMClips>0</MMClips>
  <ScaleCrop>false</ScaleCrop>
  <HeadingPairs>
    <vt:vector size="4" baseType="variant">
      <vt:variant>
        <vt:lpstr>Tema</vt:lpstr>
      </vt:variant>
      <vt:variant>
        <vt:i4>1</vt:i4>
      </vt:variant>
      <vt:variant>
        <vt:lpstr>Títulos de slides</vt:lpstr>
      </vt:variant>
      <vt:variant>
        <vt:i4>25</vt:i4>
      </vt:variant>
    </vt:vector>
  </HeadingPairs>
  <TitlesOfParts>
    <vt:vector size="26" baseType="lpstr">
      <vt:lpstr>Viagem</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lpstr>Apresentação do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PARTICULAR</dc:creator>
  <cp:lastModifiedBy>Ernesto</cp:lastModifiedBy>
  <cp:revision>140</cp:revision>
  <dcterms:created xsi:type="dcterms:W3CDTF">2015-06-08T20:41:17Z</dcterms:created>
  <dcterms:modified xsi:type="dcterms:W3CDTF">2015-10-17T02:26:03Z</dcterms:modified>
</cp:coreProperties>
</file>