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9" r:id="rId2"/>
    <p:sldId id="257" r:id="rId3"/>
    <p:sldId id="292" r:id="rId4"/>
    <p:sldId id="291" r:id="rId5"/>
    <p:sldId id="320" r:id="rId6"/>
    <p:sldId id="259" r:id="rId7"/>
    <p:sldId id="321" r:id="rId8"/>
    <p:sldId id="322" r:id="rId9"/>
    <p:sldId id="323" r:id="rId10"/>
    <p:sldId id="324" r:id="rId11"/>
    <p:sldId id="261" r:id="rId12"/>
    <p:sldId id="263" r:id="rId13"/>
    <p:sldId id="295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285" r:id="rId38"/>
    <p:sldId id="288" r:id="rId39"/>
    <p:sldId id="290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&#233;bora\Downloads\Coleta%20de%20Dados%20final%20Eslaidi%20revisada%20dados%20estimados%20da%20equip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693559898681541"/>
          <c:y val="0.28937832452754597"/>
          <c:w val="0.84677502714590469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</c:dPt>
          <c:cat>
            <c:strRef>
              <c:f>'[Coleta de Dados final Eslaidi revisada dados estimados da equipe.xls]Indicadores'!$D$3:$F$3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equipe.xls]Indicadores'!$D$4:$F$4</c:f>
              <c:numCache>
                <c:formatCode>0.0%</c:formatCode>
                <c:ptCount val="3"/>
                <c:pt idx="0">
                  <c:v>0.17474048442906576</c:v>
                </c:pt>
                <c:pt idx="1">
                  <c:v>0.44117647058823528</c:v>
                </c:pt>
                <c:pt idx="2">
                  <c:v>0.67128027681660896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94528"/>
        <c:axId val="66296064"/>
      </c:barChart>
      <c:catAx>
        <c:axId val="66294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96064"/>
        <c:crosses val="autoZero"/>
        <c:auto val="1"/>
        <c:lblAlgn val="ctr"/>
        <c:lblOffset val="100"/>
        <c:noMultiLvlLbl val="0"/>
      </c:catAx>
      <c:valAx>
        <c:axId val="6629606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294528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3854862312173805"/>
          <c:y val="6.3957960315176768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008305852714667"/>
          <c:y val="0.28782339682202207"/>
          <c:w val="0.84265180725083955"/>
          <c:h val="0.59409701138904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equipe.xls]Indicadores'!$S$27:$U$27</c:f>
              <c:numCache>
                <c:formatCode>0.0%</c:formatCode>
                <c:ptCount val="3"/>
                <c:pt idx="0">
                  <c:v>0.38596491228070173</c:v>
                </c:pt>
                <c:pt idx="1">
                  <c:v>0.45112781954887216</c:v>
                </c:pt>
                <c:pt idx="2">
                  <c:v>0.42553191489361702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29440"/>
        <c:axId val="88064000"/>
      </c:barChart>
      <c:catAx>
        <c:axId val="8802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64000"/>
        <c:crosses val="autoZero"/>
        <c:auto val="1"/>
        <c:lblAlgn val="ctr"/>
        <c:lblOffset val="100"/>
        <c:noMultiLvlLbl val="0"/>
      </c:catAx>
      <c:valAx>
        <c:axId val="880640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294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17327766179541"/>
          <c:y val="0.28979591836734692"/>
          <c:w val="0.83924843423799578"/>
          <c:h val="0.58367346938775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equipe.xls]Indicadores'!$S$32:$U$32</c:f>
              <c:numCache>
                <c:formatCode>0.0%</c:formatCode>
                <c:ptCount val="3"/>
                <c:pt idx="0">
                  <c:v>0.95652173913043481</c:v>
                </c:pt>
                <c:pt idx="1">
                  <c:v>0.98</c:v>
                </c:pt>
                <c:pt idx="2">
                  <c:v>0.9859154929577465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94208"/>
        <c:axId val="88095744"/>
      </c:barChart>
      <c:catAx>
        <c:axId val="8809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95744"/>
        <c:crosses val="autoZero"/>
        <c:auto val="1"/>
        <c:lblAlgn val="ctr"/>
        <c:lblOffset val="100"/>
        <c:noMultiLvlLbl val="0"/>
      </c:catAx>
      <c:valAx>
        <c:axId val="88095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942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40890688259109"/>
          <c:y val="0.30651455682230611"/>
          <c:w val="0.84615384615384615"/>
          <c:h val="0.57088336208154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equipe.xls]Indicadores'!$D$37:$F$37</c:f>
              <c:numCache>
                <c:formatCode>0.0%</c:formatCode>
                <c:ptCount val="3"/>
                <c:pt idx="0">
                  <c:v>0.62376237623762376</c:v>
                </c:pt>
                <c:pt idx="1">
                  <c:v>0.68235294117647061</c:v>
                </c:pt>
                <c:pt idx="2">
                  <c:v>0.66752577319587625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08064"/>
        <c:axId val="88409600"/>
      </c:barChart>
      <c:catAx>
        <c:axId val="8840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09600"/>
        <c:crosses val="autoZero"/>
        <c:auto val="1"/>
        <c:lblAlgn val="ctr"/>
        <c:lblOffset val="100"/>
        <c:noMultiLvlLbl val="0"/>
      </c:catAx>
      <c:valAx>
        <c:axId val="8840960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080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17327766179541"/>
          <c:y val="0.31746154770255031"/>
          <c:w val="0.83924843423799578"/>
          <c:h val="0.55555770847946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equipe.xls]Indicadores'!$S$37:$U$37</c:f>
              <c:numCache>
                <c:formatCode>0.0%</c:formatCode>
                <c:ptCount val="3"/>
                <c:pt idx="0">
                  <c:v>0.56140350877192979</c:v>
                </c:pt>
                <c:pt idx="1">
                  <c:v>0.60902255639097747</c:v>
                </c:pt>
                <c:pt idx="2">
                  <c:v>0.6063829787234043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30848"/>
        <c:axId val="88444928"/>
      </c:barChart>
      <c:catAx>
        <c:axId val="8843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44928"/>
        <c:crosses val="autoZero"/>
        <c:auto val="1"/>
        <c:lblAlgn val="ctr"/>
        <c:lblOffset val="100"/>
        <c:noMultiLvlLbl val="0"/>
      </c:catAx>
      <c:valAx>
        <c:axId val="88444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30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130652725786326"/>
          <c:y val="3.77579725611221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937832452754597"/>
          <c:w val="0.84426229508196726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equipe.xls]Indicadores'!$D$43:$F$43</c:f>
              <c:numCache>
                <c:formatCode>0.0%</c:formatCode>
                <c:ptCount val="3"/>
                <c:pt idx="0">
                  <c:v>0.67326732673267331</c:v>
                </c:pt>
                <c:pt idx="1">
                  <c:v>0.70196078431372544</c:v>
                </c:pt>
                <c:pt idx="2">
                  <c:v>0.634020618556701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50784"/>
        <c:axId val="88152320"/>
      </c:barChart>
      <c:catAx>
        <c:axId val="8815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52320"/>
        <c:crosses val="autoZero"/>
        <c:auto val="1"/>
        <c:lblAlgn val="ctr"/>
        <c:lblOffset val="100"/>
        <c:noMultiLvlLbl val="0"/>
      </c:catAx>
      <c:valAx>
        <c:axId val="88152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507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66124717918316"/>
          <c:y val="0.29368029739776952"/>
          <c:w val="0.83991769254898296"/>
          <c:h val="0.5873605947955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equipe.xls]Indicadores'!$S$43:$U$43</c:f>
              <c:numCache>
                <c:formatCode>0.0%</c:formatCode>
                <c:ptCount val="3"/>
                <c:pt idx="0">
                  <c:v>0.61403508771929827</c:v>
                </c:pt>
                <c:pt idx="1">
                  <c:v>0.66165413533834583</c:v>
                </c:pt>
                <c:pt idx="2">
                  <c:v>0.6063829787234043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94048"/>
        <c:axId val="88195840"/>
      </c:barChart>
      <c:catAx>
        <c:axId val="8819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95840"/>
        <c:crosses val="autoZero"/>
        <c:auto val="1"/>
        <c:lblAlgn val="ctr"/>
        <c:lblOffset val="100"/>
        <c:noMultiLvlLbl val="0"/>
      </c:catAx>
      <c:valAx>
        <c:axId val="881958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1940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937832452754597"/>
          <c:w val="0.84426229508196726"/>
          <c:h val="0.593408716119777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equipe.xls]Indicadores'!$C$49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equipe.xls]Indicadores'!$D$49:$F$49</c:f>
              <c:numCache>
                <c:formatCode>0.0%</c:formatCode>
                <c:ptCount val="3"/>
                <c:pt idx="0">
                  <c:v>0.94059405940594054</c:v>
                </c:pt>
                <c:pt idx="1">
                  <c:v>0.97647058823529409</c:v>
                </c:pt>
                <c:pt idx="2">
                  <c:v>0.98453608247422686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04800"/>
        <c:axId val="88206336"/>
      </c:barChart>
      <c:catAx>
        <c:axId val="8820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206336"/>
        <c:crosses val="autoZero"/>
        <c:auto val="1"/>
        <c:lblAlgn val="ctr"/>
        <c:lblOffset val="100"/>
        <c:noMultiLvlLbl val="0"/>
      </c:catAx>
      <c:valAx>
        <c:axId val="88206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2048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66124717918316"/>
          <c:y val="0.288321681686391"/>
          <c:w val="0.83991769254898296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equipe.xls]Indicadores'!$R$49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equipe.xls]Indicadores'!$S$48:$U$48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equipe.xls]Indicadores'!$S$49:$U$49</c:f>
              <c:numCache>
                <c:formatCode>0.0%</c:formatCode>
                <c:ptCount val="3"/>
                <c:pt idx="0">
                  <c:v>0.94736842105263153</c:v>
                </c:pt>
                <c:pt idx="1">
                  <c:v>0.97744360902255634</c:v>
                </c:pt>
                <c:pt idx="2">
                  <c:v>0.98404255319148937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65088"/>
        <c:axId val="88266624"/>
      </c:barChart>
      <c:catAx>
        <c:axId val="882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266624"/>
        <c:crosses val="autoZero"/>
        <c:auto val="1"/>
        <c:lblAlgn val="ctr"/>
        <c:lblOffset val="100"/>
        <c:noMultiLvlLbl val="0"/>
      </c:catAx>
      <c:valAx>
        <c:axId val="882666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2650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orientação sobre a prática de  atividade física regular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959016393442623"/>
          <c:y val="0.3211684555493976"/>
          <c:w val="0.84836065573770492"/>
          <c:h val="0.583942646453450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equipe.xls]Indicadores'!$D$54:$F$54</c:f>
              <c:numCache>
                <c:formatCode>0.0%</c:formatCode>
                <c:ptCount val="3"/>
                <c:pt idx="0">
                  <c:v>0.93069306930693074</c:v>
                </c:pt>
                <c:pt idx="1">
                  <c:v>0.97254901960784312</c:v>
                </c:pt>
                <c:pt idx="2">
                  <c:v>0.98195876288659789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16544"/>
        <c:axId val="88322432"/>
      </c:barChart>
      <c:catAx>
        <c:axId val="8831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322432"/>
        <c:crosses val="autoZero"/>
        <c:auto val="1"/>
        <c:lblAlgn val="ctr"/>
        <c:lblOffset val="100"/>
        <c:noMultiLvlLbl val="0"/>
      </c:catAx>
      <c:valAx>
        <c:axId val="883224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3165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91691674177398"/>
          <c:y val="0.29368029739776952"/>
          <c:w val="0.83958504147347301"/>
          <c:h val="0.5873605947955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equipe.xls]Indicadores'!$R$54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equipe.xls]Indicadores'!$S$53:$U$53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equipe.xls]Indicadores'!$S$54:$U$54</c:f>
              <c:numCache>
                <c:formatCode>0.0%</c:formatCode>
                <c:ptCount val="3"/>
                <c:pt idx="0">
                  <c:v>0.92982456140350878</c:v>
                </c:pt>
                <c:pt idx="1">
                  <c:v>0.96992481203007519</c:v>
                </c:pt>
                <c:pt idx="2">
                  <c:v>0.97872340425531912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55968"/>
        <c:axId val="88357504"/>
      </c:barChart>
      <c:catAx>
        <c:axId val="8835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357504"/>
        <c:crosses val="autoZero"/>
        <c:auto val="1"/>
        <c:lblAlgn val="ctr"/>
        <c:lblOffset val="100"/>
        <c:noMultiLvlLbl val="0"/>
      </c:catAx>
      <c:valAx>
        <c:axId val="883575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3559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317327766179541"/>
          <c:y val="0.28214334916181144"/>
          <c:w val="0.83924843423799578"/>
          <c:h val="0.6035724811183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equipe.xls]Indicadores'!$S$4:$U$4</c:f>
              <c:numCache>
                <c:formatCode>0.0%</c:formatCode>
                <c:ptCount val="3"/>
                <c:pt idx="0">
                  <c:v>0.30319148936170215</c:v>
                </c:pt>
                <c:pt idx="1">
                  <c:v>0.70744680851063835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05024"/>
        <c:axId val="80167680"/>
      </c:barChart>
      <c:catAx>
        <c:axId val="66305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167680"/>
        <c:crosses val="autoZero"/>
        <c:auto val="1"/>
        <c:lblAlgn val="ctr"/>
        <c:lblOffset val="100"/>
        <c:noMultiLvlLbl val="0"/>
      </c:catAx>
      <c:valAx>
        <c:axId val="801676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63050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8321681686391"/>
          <c:w val="0.84426229508196726"/>
          <c:h val="0.59489157107445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noFill/>
              </a:ln>
            </c:spPr>
          </c:dPt>
          <c:cat>
            <c:strRef>
              <c:f>'[Coleta de Dados final Eslaidi revisada dados estimados da equipe.xls]Indicadores'!$D$58:$F$58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equipe.xls]Indicadores'!$D$59:$F$59</c:f>
              <c:numCache>
                <c:formatCode>0.0%</c:formatCode>
                <c:ptCount val="3"/>
                <c:pt idx="0">
                  <c:v>0.93069306930693074</c:v>
                </c:pt>
                <c:pt idx="1">
                  <c:v>0.97254901960784312</c:v>
                </c:pt>
                <c:pt idx="2">
                  <c:v>0.98195876288659789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96544"/>
        <c:axId val="88398080"/>
      </c:barChart>
      <c:catAx>
        <c:axId val="8839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398080"/>
        <c:crosses val="autoZero"/>
        <c:auto val="1"/>
        <c:lblAlgn val="ctr"/>
        <c:lblOffset val="100"/>
        <c:noMultiLvlLbl val="0"/>
      </c:catAx>
      <c:valAx>
        <c:axId val="883980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3965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66124717918316"/>
          <c:y val="0.30038022813688214"/>
          <c:w val="0.83991769254898296"/>
          <c:h val="0.57794676806083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equipe.xls]Indicadores'!$R$59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equipe.xls]Indicadores'!$S$58:$U$58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equipe.xls]Indicadores'!$S$59:$U$59</c:f>
              <c:numCache>
                <c:formatCode>0.0%</c:formatCode>
                <c:ptCount val="3"/>
                <c:pt idx="0">
                  <c:v>0.92982456140350878</c:v>
                </c:pt>
                <c:pt idx="1">
                  <c:v>0.96992481203007519</c:v>
                </c:pt>
                <c:pt idx="2">
                  <c:v>0.97872340425531912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67488"/>
        <c:axId val="88773376"/>
      </c:barChart>
      <c:catAx>
        <c:axId val="887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773376"/>
        <c:crosses val="autoZero"/>
        <c:auto val="1"/>
        <c:lblAlgn val="ctr"/>
        <c:lblOffset val="100"/>
        <c:noMultiLvlLbl val="0"/>
      </c:catAx>
      <c:valAx>
        <c:axId val="88773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7674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115001879934829"/>
          <c:y val="0.29368029739776952"/>
          <c:w val="0.84188996114801351"/>
          <c:h val="0.587360594795539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equipe.xls]Indicadores'!$D$64:$F$64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equipe.xls]Indicadores'!$D$65:$F$65</c:f>
              <c:numCache>
                <c:formatCode>0.0%</c:formatCode>
                <c:ptCount val="3"/>
                <c:pt idx="0">
                  <c:v>0.84158415841584155</c:v>
                </c:pt>
                <c:pt idx="1">
                  <c:v>0.93725490196078431</c:v>
                </c:pt>
                <c:pt idx="2">
                  <c:v>0.95876288659793818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94624"/>
        <c:axId val="88796160"/>
      </c:barChart>
      <c:catAx>
        <c:axId val="8879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796160"/>
        <c:crosses val="autoZero"/>
        <c:auto val="1"/>
        <c:lblAlgn val="ctr"/>
        <c:lblOffset val="100"/>
        <c:noMultiLvlLbl val="0"/>
      </c:catAx>
      <c:valAx>
        <c:axId val="88796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7946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9811375684285973"/>
          <c:w val="0.84426229508196726"/>
          <c:h val="0.58113314625063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equipe.xls]Indicadores'!$R$65</c:f>
              <c:strCache>
                <c:ptCount val="1"/>
                <c:pt idx="0">
                  <c:v>Proporção de diabéticos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equipe.xls]Indicadores'!$S$64:$U$64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equipe.xls]Indicadores'!$S$65:$U$65</c:f>
              <c:numCache>
                <c:formatCode>0.0%</c:formatCode>
                <c:ptCount val="3"/>
                <c:pt idx="0">
                  <c:v>0.8771929824561403</c:v>
                </c:pt>
                <c:pt idx="1">
                  <c:v>0.94736842105263153</c:v>
                </c:pt>
                <c:pt idx="2">
                  <c:v>0.96276595744680848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89984"/>
        <c:axId val="88491520"/>
      </c:barChart>
      <c:catAx>
        <c:axId val="8848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91520"/>
        <c:crosses val="autoZero"/>
        <c:auto val="1"/>
        <c:lblAlgn val="ctr"/>
        <c:lblOffset val="100"/>
        <c:noMultiLvlLbl val="0"/>
      </c:catAx>
      <c:valAx>
        <c:axId val="88491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4899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394891944990176"/>
          <c:y val="0.29699248120300753"/>
          <c:w val="0.85068762278978394"/>
          <c:h val="0.58270676691729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equipe.xls]Indicadores'!$D$10:$F$10</c:f>
              <c:numCache>
                <c:formatCode>0.0%</c:formatCode>
                <c:ptCount val="3"/>
                <c:pt idx="0">
                  <c:v>0.67326732673267331</c:v>
                </c:pt>
                <c:pt idx="1">
                  <c:v>0.68627450980392157</c:v>
                </c:pt>
                <c:pt idx="2">
                  <c:v>0.69845360824742264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201216"/>
        <c:axId val="80202752"/>
      </c:barChart>
      <c:catAx>
        <c:axId val="802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202752"/>
        <c:crosses val="autoZero"/>
        <c:auto val="1"/>
        <c:lblAlgn val="ctr"/>
        <c:lblOffset val="100"/>
        <c:noMultiLvlLbl val="0"/>
      </c:catAx>
      <c:valAx>
        <c:axId val="802027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2012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26565250475324"/>
          <c:y val="0.30152727950426317"/>
          <c:w val="0.83651978113343683"/>
          <c:h val="0.57633695196384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equipe.xls]Indicadores'!$S$10:$U$10</c:f>
              <c:numCache>
                <c:formatCode>0.0%</c:formatCode>
                <c:ptCount val="3"/>
                <c:pt idx="0">
                  <c:v>0.57894736842105265</c:v>
                </c:pt>
                <c:pt idx="1">
                  <c:v>0.61654135338345861</c:v>
                </c:pt>
                <c:pt idx="2">
                  <c:v>0.61702127659574468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04352"/>
        <c:axId val="79205888"/>
      </c:barChart>
      <c:catAx>
        <c:axId val="79204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205888"/>
        <c:crosses val="autoZero"/>
        <c:auto val="1"/>
        <c:lblAlgn val="ctr"/>
        <c:lblOffset val="100"/>
        <c:noMultiLvlLbl val="0"/>
      </c:catAx>
      <c:valAx>
        <c:axId val="792058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2043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9411764705882354"/>
          <c:w val="0.84426229508196726"/>
          <c:h val="0.588235294117647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equipe.xls]Indicadores'!$D$15:$F$15</c:f>
              <c:numCache>
                <c:formatCode>0.0%</c:formatCode>
                <c:ptCount val="3"/>
                <c:pt idx="0">
                  <c:v>0.68316831683168322</c:v>
                </c:pt>
                <c:pt idx="1">
                  <c:v>0.69803921568627447</c:v>
                </c:pt>
                <c:pt idx="2">
                  <c:v>0.69845360824742264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27136"/>
        <c:axId val="80224256"/>
      </c:barChart>
      <c:catAx>
        <c:axId val="7922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224256"/>
        <c:crosses val="autoZero"/>
        <c:auto val="1"/>
        <c:lblAlgn val="ctr"/>
        <c:lblOffset val="100"/>
        <c:noMultiLvlLbl val="0"/>
      </c:catAx>
      <c:valAx>
        <c:axId val="802242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227136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553191489361701"/>
          <c:y val="0.29151344037102234"/>
          <c:w val="0.83617021276595749"/>
          <c:h val="0.590406967840045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equipe.xls]Indicadores'!$S$15:$U$15</c:f>
              <c:numCache>
                <c:formatCode>0.0%</c:formatCode>
                <c:ptCount val="3"/>
                <c:pt idx="0">
                  <c:v>0.59649122807017541</c:v>
                </c:pt>
                <c:pt idx="1">
                  <c:v>0.63157894736842102</c:v>
                </c:pt>
                <c:pt idx="2">
                  <c:v>0.61170212765957444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70432"/>
        <c:axId val="86771968"/>
      </c:barChart>
      <c:catAx>
        <c:axId val="8677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71968"/>
        <c:crosses val="autoZero"/>
        <c:auto val="1"/>
        <c:lblAlgn val="ctr"/>
        <c:lblOffset val="100"/>
        <c:noMultiLvlLbl val="0"/>
      </c:catAx>
      <c:valAx>
        <c:axId val="86771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70432"/>
        <c:crosses val="autoZero"/>
        <c:crossBetween val="between"/>
        <c:majorUnit val="0.1"/>
        <c:min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717194833480969"/>
          <c:y val="0.35251798561151076"/>
          <c:w val="0.8464663164187114"/>
          <c:h val="0.5323741007194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equipe.xls]Indicadores'!$D$21:$F$21</c:f>
              <c:numCache>
                <c:formatCode>0.0%</c:formatCode>
                <c:ptCount val="3"/>
                <c:pt idx="0">
                  <c:v>0.87058823529411766</c:v>
                </c:pt>
                <c:pt idx="1">
                  <c:v>0.86448598130841126</c:v>
                </c:pt>
                <c:pt idx="2">
                  <c:v>0.8179012345679012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89120"/>
        <c:axId val="86823680"/>
      </c:barChart>
      <c:catAx>
        <c:axId val="8678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23680"/>
        <c:crosses val="autoZero"/>
        <c:auto val="1"/>
        <c:lblAlgn val="ctr"/>
        <c:lblOffset val="100"/>
        <c:noMultiLvlLbl val="0"/>
      </c:catAx>
      <c:valAx>
        <c:axId val="868236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7891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291691674177398"/>
          <c:y val="0.35251798561151076"/>
          <c:w val="0.83958504147347301"/>
          <c:h val="0.532374100719424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Eslaidi revisada dados estimados da equipe.xls]Indicadores'!$S$20:$U$20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equipe.xls]Indicadores'!$S$21:$U$21</c:f>
              <c:numCache>
                <c:formatCode>0.0%</c:formatCode>
                <c:ptCount val="3"/>
                <c:pt idx="0">
                  <c:v>0.90196078431372551</c:v>
                </c:pt>
                <c:pt idx="1">
                  <c:v>0.84482758620689657</c:v>
                </c:pt>
                <c:pt idx="2">
                  <c:v>0.79629629629629628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861312"/>
        <c:axId val="86862848"/>
      </c:barChart>
      <c:catAx>
        <c:axId val="8686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62848"/>
        <c:crosses val="autoZero"/>
        <c:auto val="1"/>
        <c:lblAlgn val="ctr"/>
        <c:lblOffset val="100"/>
        <c:noMultiLvlLbl val="0"/>
      </c:catAx>
      <c:valAx>
        <c:axId val="86862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686131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885245901639344"/>
          <c:y val="0.28782339682202207"/>
          <c:w val="0.84426229508196726"/>
          <c:h val="0.594097011389045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Eslaidi revisada dados estimados da equipe.xls]Indicadores'!$C$27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de Dados final Eslaidi revisada dados estimados da equipe.xls]Indicadores'!$D$26:$F$26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'[Coleta de Dados final Eslaidi revisada dados estimados da equipe.xls]Indicadores'!$D$27:$F$27</c:f>
              <c:numCache>
                <c:formatCode>0.0%</c:formatCode>
                <c:ptCount val="3"/>
                <c:pt idx="0">
                  <c:v>0.45544554455445546</c:v>
                </c:pt>
                <c:pt idx="1">
                  <c:v>0.4823529411764706</c:v>
                </c:pt>
                <c:pt idx="2">
                  <c:v>0.47164948453608246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14848"/>
        <c:axId val="88016384"/>
      </c:barChart>
      <c:catAx>
        <c:axId val="8801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16384"/>
        <c:crosses val="autoZero"/>
        <c:auto val="1"/>
        <c:lblAlgn val="ctr"/>
        <c:lblOffset val="100"/>
        <c:noMultiLvlLbl val="0"/>
      </c:catAx>
      <c:valAx>
        <c:axId val="8801638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80148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B37E-4948-4C4D-9C05-0E9B7A042A0E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DB92C-4957-4C77-BCD9-7F1849D066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098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DB92C-4957-4C77-BCD9-7F1849D0661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84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DB92C-4957-4C77-BCD9-7F1849D0661B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3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94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1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07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822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28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72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3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9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93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85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F2A17-CCD1-4039-8F8F-12888D8189E5}" type="datetimeFigureOut">
              <a:rPr lang="pt-BR" smtClean="0"/>
              <a:t>17/09/2015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B0FD-0926-4CCF-9ED6-ABB57EEC0B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81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17" Type="http://schemas.openxmlformats.org/officeDocument/2006/relationships/image" Target="../media/image21.jp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10" y="278436"/>
            <a:ext cx="1812925" cy="18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1812925"/>
            <a:ext cx="121919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endParaRPr lang="pt-BR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Melhoria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da Atenção à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saúde da pessoa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com H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ipertensão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rterial Sistêmica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e/ou D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iabetes 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Mellitus na UBS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Bernadete Bezerra, Mossoró/RN</a:t>
            </a:r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pt-BR" b="1" dirty="0"/>
          </a:p>
          <a:p>
            <a:r>
              <a:rPr lang="pt-BR" b="1" dirty="0"/>
              <a:t>	</a:t>
            </a:r>
            <a:r>
              <a:rPr lang="pt-BR" b="1" dirty="0" smtClean="0"/>
              <a:t>	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		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	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Especializanda: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Eslaidi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Mendoza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Clavel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                   Orientadora: Débora Zanutto Cardillo</a:t>
            </a:r>
            <a:endParaRPr lang="pt-BR" sz="2000" dirty="0" smtClean="0"/>
          </a:p>
          <a:p>
            <a:endParaRPr lang="pt-BR" dirty="0"/>
          </a:p>
          <a:p>
            <a:pPr algn="ctr"/>
            <a:r>
              <a:rPr lang="pt-BR" b="1" dirty="0"/>
              <a:t> </a:t>
            </a:r>
            <a:endParaRPr lang="pt-BR" b="1" dirty="0" smtClean="0"/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278436"/>
            <a:ext cx="121919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</a:p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Turma 8</a:t>
            </a:r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4620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4384" y="641725"/>
            <a:ext cx="11390741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Informar a comunidade a existência do Programa de Hipertensão Arterial e Diabetes Mellitus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rientar a comunidade sobre os fatores de risco das doenças, orientar os usuários e a comunidade quanto à necessidade de realização de exames complementares e periodicidade adequada, importância de realizar avaliação da saúde bucal, os direitos em relação à manutenção de seus registros de saúde e acesso a segunda via se necessário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a equipe da unidade de saúde , organizar práticas coletivas  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0502" y="1119117"/>
            <a:ext cx="1038594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</a:p>
          <a:p>
            <a:r>
              <a:rPr lang="pt-BR" sz="2800" dirty="0" smtClean="0"/>
              <a:t>&gt;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  Utilizados: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Caderno de Atenção Básica nº 36 Estratégias para o cuidado da pessoa com doença crônica: diabetes mellitus, MS, 2013.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Caderno de Atenção Básica nº 37 Estratégias para o cuidado da pessoa com doença crônica: HAS do MS, 2013. </a:t>
            </a:r>
          </a:p>
          <a:p>
            <a:pPr algn="just">
              <a:buNone/>
            </a:pPr>
            <a:endParaRPr lang="pt-BR" sz="28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-Ficha espelho</a:t>
            </a:r>
          </a:p>
          <a:p>
            <a:pPr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- P</a:t>
            </a:r>
            <a:r>
              <a:rPr lang="pt-BR" sz="2800" b="0" dirty="0" smtClean="0">
                <a:latin typeface="Arial" pitchFamily="34" charset="0"/>
                <a:cs typeface="Arial" pitchFamily="34" charset="0"/>
              </a:rPr>
              <a:t>rontuários clínicos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8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36638" y="376465"/>
            <a:ext cx="9976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e resultados</a:t>
            </a:r>
            <a:endParaRPr lang="pt-B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1" y="926340"/>
            <a:ext cx="1818769" cy="17610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077" y="5035707"/>
            <a:ext cx="1860976" cy="15878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697" y="3039993"/>
            <a:ext cx="2008200" cy="15061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7" y="4297472"/>
            <a:ext cx="1401055" cy="22287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3200" y="2762385"/>
            <a:ext cx="1538696" cy="14516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29" y="2847983"/>
            <a:ext cx="1584271" cy="211236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32432" y="4764886"/>
            <a:ext cx="2055413" cy="18432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48" y="4960344"/>
            <a:ext cx="1587471" cy="16543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0" y="4297471"/>
            <a:ext cx="1587843" cy="22543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55" y="1022796"/>
            <a:ext cx="1738523" cy="168338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1" y="2762385"/>
            <a:ext cx="1616930" cy="145163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802" y="1050481"/>
            <a:ext cx="2008631" cy="175784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80" y="4924102"/>
            <a:ext cx="1936115" cy="169056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48" y="3086201"/>
            <a:ext cx="1578749" cy="178665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820" y="3086201"/>
            <a:ext cx="1511178" cy="178665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681" y="1013247"/>
            <a:ext cx="2005891" cy="176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3081" y="573206"/>
            <a:ext cx="1140952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1: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Ampliar a cobertura a hipertensos e/ou diabéticos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1.1: Cadastrar 95% dos hipertensos da área de abrangência no Programa de Atenção à Hipertensão Arterial e à Diabetes Mellitus da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3856878" y="2705034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14149" y="2811439"/>
            <a:ext cx="2825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101 (17,5%)</a:t>
            </a:r>
          </a:p>
          <a:p>
            <a:r>
              <a:rPr lang="pt-BR" dirty="0" smtClean="0"/>
              <a:t>Mês 2: 255 (44,1%)</a:t>
            </a:r>
          </a:p>
          <a:p>
            <a:r>
              <a:rPr lang="pt-BR" dirty="0" smtClean="0"/>
              <a:t>Mês 3: 388 (67,1%)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Dificuldade de adesão,  precisamos melhorar a divulgação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61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0627" y="832514"/>
            <a:ext cx="1095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1.2: Cadastrar 95% dos diabéticos da área de abrangência no Programa de Atenção à Hipertensão Arterial e à Diabetes Mellitus da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052380"/>
              </p:ext>
            </p:extLst>
          </p:nvPr>
        </p:nvGraphicFramePr>
        <p:xfrm>
          <a:off x="4123520" y="2456597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00752" y="2456597"/>
            <a:ext cx="26613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57 (30,3%)</a:t>
            </a:r>
          </a:p>
          <a:p>
            <a:r>
              <a:rPr lang="pt-BR" dirty="0" smtClean="0"/>
              <a:t>Mês 2: 133 (70,7%)</a:t>
            </a:r>
          </a:p>
          <a:p>
            <a:r>
              <a:rPr lang="pt-BR" dirty="0" smtClean="0"/>
              <a:t>Mês 3: 188 (100%)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Dificuldade de adesão, precisamos melhorar as estratégias de divulgação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22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2513" y="750627"/>
            <a:ext cx="1071349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na atenção a hipertensos e diabéticos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2.1: Realizar exame clínico apropriado em 100% dos hipertensos cadastrados.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98775"/>
              </p:ext>
            </p:extLst>
          </p:nvPr>
        </p:nvGraphicFramePr>
        <p:xfrm>
          <a:off x="4085779" y="3179928"/>
          <a:ext cx="4848225" cy="253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32513" y="3179928"/>
            <a:ext cx="25384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68 (67,3%)</a:t>
            </a:r>
          </a:p>
          <a:p>
            <a:r>
              <a:rPr lang="pt-BR" dirty="0" smtClean="0"/>
              <a:t>Mês 2: 175 (6,6)</a:t>
            </a:r>
          </a:p>
          <a:p>
            <a:r>
              <a:rPr lang="pt-BR" dirty="0" smtClean="0"/>
              <a:t>Mês 3: 271 (69,8%)</a:t>
            </a:r>
          </a:p>
          <a:p>
            <a:endParaRPr lang="pt-BR" dirty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Dificuldade de usuários de realizar os exames por sua adesão</a:t>
            </a:r>
          </a:p>
        </p:txBody>
      </p:sp>
    </p:spTree>
    <p:extLst>
      <p:ext uri="{BB962C8B-B14F-4D97-AF65-F5344CB8AC3E}">
        <p14:creationId xmlns:p14="http://schemas.microsoft.com/office/powerpoint/2010/main" val="39928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2513" y="846161"/>
            <a:ext cx="1068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2.2: Realizar exame clínico apropriado em 100% dos diabéticos cadastrados.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491631"/>
              </p:ext>
            </p:extLst>
          </p:nvPr>
        </p:nvGraphicFramePr>
        <p:xfrm>
          <a:off x="3996943" y="2402683"/>
          <a:ext cx="5007214" cy="277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32513" y="2361063"/>
            <a:ext cx="2142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33 (57,9%)</a:t>
            </a:r>
          </a:p>
          <a:p>
            <a:r>
              <a:rPr lang="pt-BR" dirty="0" smtClean="0"/>
              <a:t>Mês 2: 82 (61,7%)</a:t>
            </a:r>
          </a:p>
          <a:p>
            <a:r>
              <a:rPr lang="pt-BR" dirty="0" smtClean="0"/>
              <a:t>Mês 3: 116 (61,7%)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Dificuldade de usuários de realizar os exames por sua adesão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9683" y="832513"/>
            <a:ext cx="10754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2.3: Garantir a 100% dos hipertensos cadastrados a realização de exames complementares em dia de acordo com o protocolo.  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651340"/>
              </p:ext>
            </p:extLst>
          </p:nvPr>
        </p:nvGraphicFramePr>
        <p:xfrm>
          <a:off x="4118949" y="2466284"/>
          <a:ext cx="5163333" cy="302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09683" y="2224585"/>
            <a:ext cx="232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69 (68,3%)</a:t>
            </a:r>
          </a:p>
          <a:p>
            <a:r>
              <a:rPr lang="pt-BR" dirty="0" smtClean="0"/>
              <a:t>Mês 2: 178 (69,8%)</a:t>
            </a:r>
          </a:p>
          <a:p>
            <a:r>
              <a:rPr lang="pt-BR" dirty="0" smtClean="0"/>
              <a:t>Mês 3: 271 (69,8%)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Demora na marcação</a:t>
            </a:r>
          </a:p>
        </p:txBody>
      </p:sp>
    </p:spTree>
    <p:extLst>
      <p:ext uri="{BB962C8B-B14F-4D97-AF65-F5344CB8AC3E}">
        <p14:creationId xmlns:p14="http://schemas.microsoft.com/office/powerpoint/2010/main" val="30814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32513" y="777922"/>
            <a:ext cx="10577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2.4: Garantir a 100% dos diabéticos cadastrados a realização de exames complementares em dia de acordo com o protocolo.  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261199"/>
              </p:ext>
            </p:extLst>
          </p:nvPr>
        </p:nvGraphicFramePr>
        <p:xfrm>
          <a:off x="4092595" y="2345190"/>
          <a:ext cx="4964874" cy="307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2093" y="2142699"/>
            <a:ext cx="2012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34 (59,6%)</a:t>
            </a:r>
          </a:p>
          <a:p>
            <a:r>
              <a:rPr lang="pt-BR" dirty="0" smtClean="0"/>
              <a:t>Mês 2: 84 (63,2%)</a:t>
            </a:r>
          </a:p>
          <a:p>
            <a:r>
              <a:rPr lang="pt-BR" dirty="0" smtClean="0"/>
              <a:t>Mês 3: 115 (61,2%)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Demora na marcação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2187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4967" y="736979"/>
            <a:ext cx="11150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2.5: Priorizar a prescrição de medicamentos da farmácia popular para 100% dos hipertensos cadastrados na unidade de saúde.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469765"/>
              </p:ext>
            </p:extLst>
          </p:nvPr>
        </p:nvGraphicFramePr>
        <p:xfrm>
          <a:off x="4202477" y="2418090"/>
          <a:ext cx="5108988" cy="299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82388" y="1978925"/>
            <a:ext cx="2538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74 (87,1%)</a:t>
            </a:r>
          </a:p>
          <a:p>
            <a:r>
              <a:rPr lang="pt-BR" dirty="0" smtClean="0"/>
              <a:t>Mês 2: 185 (86,4%)</a:t>
            </a:r>
          </a:p>
          <a:p>
            <a:r>
              <a:rPr lang="pt-BR" dirty="0" smtClean="0"/>
              <a:t>Mês 3: 265 (8,8%)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Ausência de alguns medicamentos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Prescrição por outras especialidades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34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0375" y="208438"/>
            <a:ext cx="1074078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elevação de óbitos decorrentes de Doenças e Agravos não Transmissíveis (DANTS), é uma realidade nos países desenvolvidos e vêm ocorrendo, progressivamente, nos países em desenvolvimento. A Atenção Primária em saúde tem como objetivo as ações de prevenção, promoção e acompanhamento dos usuários com hipertensão arterial sistêmica e/ou diabetes mellitus de forma a melhorar a qualidade de vida dos usuários, reduzindo assim a morbidade. (BRASIL, 2013)                       </a:t>
            </a:r>
          </a:p>
        </p:txBody>
      </p:sp>
      <p:sp>
        <p:nvSpPr>
          <p:cNvPr id="3" name="AutoShape 2" descr="Resultado de imagem para Imagen de la geografia de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Imagen de la geografia de Bras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Picture 8" descr="http://www.importancia.org/wp-content/uploads/Geograf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04" y="3819675"/>
            <a:ext cx="3858972" cy="20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upload.wikimedia.org/wikipedia/commons/thumb/b/bc/BRA_orthographic.svg/551px-BRA_orthographic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12" y="3957851"/>
            <a:ext cx="27159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09683" y="777922"/>
            <a:ext cx="10781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2.6: Priorizar a prescrição de medicamentos da farmácia popular para 100% dos diabéticos cadastrados na unidade de saúde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85273"/>
              </p:ext>
            </p:extLst>
          </p:nvPr>
        </p:nvGraphicFramePr>
        <p:xfrm>
          <a:off x="4350437" y="2361888"/>
          <a:ext cx="4912290" cy="317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68991" y="1869743"/>
            <a:ext cx="20335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46 (90,2%)</a:t>
            </a:r>
          </a:p>
          <a:p>
            <a:r>
              <a:rPr lang="pt-BR" dirty="0" smtClean="0"/>
              <a:t>Mês 2: 98 (84,5%)</a:t>
            </a:r>
          </a:p>
          <a:p>
            <a:r>
              <a:rPr lang="pt-BR" dirty="0" smtClean="0"/>
              <a:t>Mês 3: 129 (79,6%)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Ausência de alguns medicamentos </a:t>
            </a:r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Prescrição </a:t>
            </a:r>
            <a:r>
              <a:rPr lang="pt-BR" dirty="0"/>
              <a:t>por outras especialidades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4865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7922" y="76427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2.7: Realizar avaliação da necessidade de atendimento odontológico em 100% dos hipertensos cadastrados.</a:t>
            </a: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6467745"/>
              </p:ext>
            </p:extLst>
          </p:nvPr>
        </p:nvGraphicFramePr>
        <p:xfrm>
          <a:off x="4321479" y="2636322"/>
          <a:ext cx="5013021" cy="289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41445" y="2101755"/>
            <a:ext cx="24293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46 (45,5%)</a:t>
            </a:r>
          </a:p>
          <a:p>
            <a:r>
              <a:rPr lang="pt-BR" dirty="0" smtClean="0"/>
              <a:t>Mês 2: 123 (48,2%)</a:t>
            </a:r>
          </a:p>
          <a:p>
            <a:r>
              <a:rPr lang="pt-BR" dirty="0" smtClean="0"/>
              <a:t>Mês 3: 183 (47,2%)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Ausência de odontólogo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934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09684" y="900752"/>
            <a:ext cx="10863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2.8: Realizar avaliação da necessidade de atendimento odontológico em 100% dos diabéticos cadastrados.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44013"/>
              </p:ext>
            </p:extLst>
          </p:nvPr>
        </p:nvGraphicFramePr>
        <p:xfrm>
          <a:off x="4126758" y="2380921"/>
          <a:ext cx="4914051" cy="297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12093" y="2115403"/>
            <a:ext cx="2558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22 (38,6%)</a:t>
            </a:r>
          </a:p>
          <a:p>
            <a:r>
              <a:rPr lang="pt-BR" dirty="0" smtClean="0"/>
              <a:t>Mês 2: 60 (45,1%)</a:t>
            </a:r>
          </a:p>
          <a:p>
            <a:r>
              <a:rPr lang="pt-BR" dirty="0" smtClean="0"/>
              <a:t>Mês 3: 80 (42,6%)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Ausência de odontólogo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352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5910" y="600501"/>
            <a:ext cx="1109563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Melhorar a adesão de hipertensos e/ou diabéticos ao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3.1: Buscar 100% dos hipertensos faltosos às consultas na unidade de saúde conforme a periodicidade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recomendada. </a:t>
            </a:r>
            <a:r>
              <a:rPr lang="pt-B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Atingida.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1: 36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2: 81 (100%)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Mês 3: 123 (100%)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1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3331" y="832513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Buscar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faltosos às consultas na unidade de saúde conforme a periodicidade recomendada.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522941"/>
              </p:ext>
            </p:extLst>
          </p:nvPr>
        </p:nvGraphicFramePr>
        <p:xfrm>
          <a:off x="4222410" y="2437045"/>
          <a:ext cx="4819845" cy="271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23331" y="1978925"/>
            <a:ext cx="2429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22 (95,7%)</a:t>
            </a:r>
          </a:p>
          <a:p>
            <a:r>
              <a:rPr lang="pt-BR" dirty="0" smtClean="0"/>
              <a:t>Mês 2: 49 (98,0%)</a:t>
            </a:r>
          </a:p>
          <a:p>
            <a:r>
              <a:rPr lang="pt-BR" dirty="0" smtClean="0"/>
              <a:t>Mês 3: 70 (98,6%)</a:t>
            </a:r>
          </a:p>
          <a:p>
            <a:endParaRPr lang="pt-BR" dirty="0" smtClean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Dificuldade de adesão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173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4149" y="641445"/>
            <a:ext cx="10863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4.1: Manter ficha de acompanhamento de 100% dos hipertensos cadastrados na unidade de saúde.</a:t>
            </a:r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4114473"/>
              </p:ext>
            </p:extLst>
          </p:nvPr>
        </p:nvGraphicFramePr>
        <p:xfrm>
          <a:off x="4027199" y="2368396"/>
          <a:ext cx="4941449" cy="274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50627" y="1924333"/>
            <a:ext cx="2320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63 (62,4%)</a:t>
            </a:r>
          </a:p>
          <a:p>
            <a:r>
              <a:rPr lang="pt-BR" dirty="0" smtClean="0"/>
              <a:t>Mês 2: 174 (68,2%)</a:t>
            </a:r>
          </a:p>
          <a:p>
            <a:r>
              <a:rPr lang="pt-BR" dirty="0" smtClean="0"/>
              <a:t>Mês 3: 259 (66,8%)</a:t>
            </a:r>
          </a:p>
          <a:p>
            <a:endParaRPr lang="pt-BR" dirty="0" smtClean="0"/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Requer melhorar o registro adequado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2920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3719" y="678649"/>
            <a:ext cx="10740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4.2: Manter ficha de acompanhamento de 100% dos diabéticos cadastrados na unidade de saúde.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946989"/>
              </p:ext>
            </p:extLst>
          </p:nvPr>
        </p:nvGraphicFramePr>
        <p:xfrm>
          <a:off x="4183530" y="2369209"/>
          <a:ext cx="4882475" cy="291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43719" y="1897039"/>
            <a:ext cx="25225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32 (56,1%)</a:t>
            </a:r>
          </a:p>
          <a:p>
            <a:r>
              <a:rPr lang="pt-BR" dirty="0" smtClean="0"/>
              <a:t>Mês 2: 81 (60,9%)</a:t>
            </a:r>
          </a:p>
          <a:p>
            <a:r>
              <a:rPr lang="pt-BR" dirty="0" smtClean="0"/>
              <a:t>Mês 3: 114 (60,6%)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Requer melhorar o registro adequado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82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2388" y="600502"/>
            <a:ext cx="107953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5: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Mapear hipertensos e diabéticos de risco para doença cardiovascular.                                      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5.1: Realizar estratificação do risco cardiovascular em 100% dos hipertensos cadastrados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789588"/>
              </p:ext>
            </p:extLst>
          </p:nvPr>
        </p:nvGraphicFramePr>
        <p:xfrm>
          <a:off x="4332124" y="3116537"/>
          <a:ext cx="4612188" cy="266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05218" y="2825087"/>
            <a:ext cx="2388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68 (67,3%)</a:t>
            </a:r>
          </a:p>
          <a:p>
            <a:r>
              <a:rPr lang="pt-BR" dirty="0" smtClean="0"/>
              <a:t>Mês 2: 179 (70,2%)</a:t>
            </a:r>
          </a:p>
          <a:p>
            <a:r>
              <a:rPr lang="pt-BR" dirty="0" smtClean="0"/>
              <a:t>Mês 3: 246 (63,4%)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Ausência de dados nos prontuários e fichas  -  requer melhorar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4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27797" y="682388"/>
            <a:ext cx="11109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5.2: Realizar estratificação do risco cardiovascular em 100% dos diabéticos cadastrados na unidade de saúde.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719454"/>
              </p:ext>
            </p:extLst>
          </p:nvPr>
        </p:nvGraphicFramePr>
        <p:xfrm>
          <a:off x="4485620" y="2444366"/>
          <a:ext cx="4791792" cy="2918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50627" y="1910687"/>
            <a:ext cx="227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35 (61,4%)</a:t>
            </a:r>
          </a:p>
          <a:p>
            <a:r>
              <a:rPr lang="pt-BR" dirty="0" smtClean="0"/>
              <a:t>Mês 2: 88 (66,2%)</a:t>
            </a:r>
          </a:p>
          <a:p>
            <a:r>
              <a:rPr lang="pt-BR" dirty="0" smtClean="0"/>
              <a:t>Mês 3: 114 (60,6%)</a:t>
            </a:r>
          </a:p>
          <a:p>
            <a:endParaRPr lang="pt-BR" dirty="0"/>
          </a:p>
          <a:p>
            <a:endParaRPr lang="pt-B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Requer melhoria do processo de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8924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4977" y="343998"/>
            <a:ext cx="1059066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 6: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Promover a saúde de hipertensos e diabéticos</a:t>
            </a:r>
          </a:p>
          <a:p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6.1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Garantir orientação nutricional sobre alimentação saudável a 100% dos hipertensos cadastrados.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092132"/>
              </p:ext>
            </p:extLst>
          </p:nvPr>
        </p:nvGraphicFramePr>
        <p:xfrm>
          <a:off x="4309603" y="2850567"/>
          <a:ext cx="5000495" cy="275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94977" y="2442949"/>
            <a:ext cx="2034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95 (94,1%)</a:t>
            </a:r>
          </a:p>
          <a:p>
            <a:r>
              <a:rPr lang="pt-BR" dirty="0" smtClean="0"/>
              <a:t>Mês 2: 249 (97,6%)</a:t>
            </a:r>
          </a:p>
          <a:p>
            <a:r>
              <a:rPr lang="pt-BR" dirty="0" smtClean="0"/>
              <a:t>Mês 3: 382 (98,5%)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Montar estratégias para melhorar adesão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827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gazetadooeste.com.br/wp-content/uploads/2015/01/Fotos-Aerea-de-Mossor%C3%B3-AC-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35" y="2088109"/>
            <a:ext cx="3862315" cy="3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6974006" y="1311953"/>
            <a:ext cx="49131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 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Natal: 281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 266 758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Economia:  1 - produtor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2 - petróleo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3 - sal marinho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64 com ESF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45 tradicionais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Seta para a direita 3"/>
          <p:cNvSpPr/>
          <p:nvPr/>
        </p:nvSpPr>
        <p:spPr>
          <a:xfrm>
            <a:off x="5581935" y="3098041"/>
            <a:ext cx="978408" cy="859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xplosão 1 4"/>
          <p:cNvSpPr/>
          <p:nvPr/>
        </p:nvSpPr>
        <p:spPr>
          <a:xfrm>
            <a:off x="4417798" y="0"/>
            <a:ext cx="4013682" cy="217690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MOSSORÓ/RN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0627" y="791570"/>
            <a:ext cx="10645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6.2: Garantir orientação nutricional sobre alimentação saudável a 100% dos diabéticos cadastrados.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399438"/>
              </p:ext>
            </p:extLst>
          </p:nvPr>
        </p:nvGraphicFramePr>
        <p:xfrm>
          <a:off x="4423551" y="2536113"/>
          <a:ext cx="4866949" cy="275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750627" y="2033516"/>
            <a:ext cx="2756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54 (94,7%)</a:t>
            </a:r>
          </a:p>
          <a:p>
            <a:r>
              <a:rPr lang="pt-BR" dirty="0" smtClean="0"/>
              <a:t>Mês 2: 130 (97,7%)</a:t>
            </a:r>
          </a:p>
          <a:p>
            <a:r>
              <a:rPr lang="pt-BR" dirty="0" smtClean="0"/>
              <a:t>Mês 3: 185 (98,4%)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8468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1319" y="696036"/>
            <a:ext cx="11245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6.3: Garantir orientação em relação à prática regular de atividade física a 100% dos hipertensos cadastrados.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708504"/>
              </p:ext>
            </p:extLst>
          </p:nvPr>
        </p:nvGraphicFramePr>
        <p:xfrm>
          <a:off x="4384788" y="2320566"/>
          <a:ext cx="4812604" cy="274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68740" y="1774209"/>
            <a:ext cx="2729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94 (93,1%)</a:t>
            </a:r>
          </a:p>
          <a:p>
            <a:r>
              <a:rPr lang="pt-BR" dirty="0" smtClean="0"/>
              <a:t>Mês 2: 248 (97,3%)</a:t>
            </a:r>
          </a:p>
          <a:p>
            <a:r>
              <a:rPr lang="pt-BR" dirty="0" smtClean="0"/>
              <a:t>Mês 3: 381 (98,2%)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0770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5093" y="614149"/>
            <a:ext cx="11150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6.4: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diabéticos cadastrados.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498958"/>
              </p:ext>
            </p:extLst>
          </p:nvPr>
        </p:nvGraphicFramePr>
        <p:xfrm>
          <a:off x="4313002" y="2251503"/>
          <a:ext cx="4736926" cy="283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655093" y="1897039"/>
            <a:ext cx="28387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53 (93,0)</a:t>
            </a:r>
          </a:p>
          <a:p>
            <a:r>
              <a:rPr lang="pt-BR" dirty="0" smtClean="0"/>
              <a:t>Mês 2: 129 (97,0%)</a:t>
            </a:r>
          </a:p>
          <a:p>
            <a:r>
              <a:rPr lang="pt-BR" dirty="0" smtClean="0"/>
              <a:t>Mês 3: 184 (97,9%)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499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0376" y="435231"/>
            <a:ext cx="112184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6.5: Garantir orientação sobre os riscos do tabagismo a 100% dos hipertensos cadastrados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883524"/>
              </p:ext>
            </p:extLst>
          </p:nvPr>
        </p:nvGraphicFramePr>
        <p:xfrm>
          <a:off x="4317021" y="2065741"/>
          <a:ext cx="4862708" cy="288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614149" y="1746913"/>
            <a:ext cx="2620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Mês 1: 94 (93.1%)</a:t>
            </a:r>
          </a:p>
          <a:p>
            <a:r>
              <a:rPr lang="pt-BR" dirty="0"/>
              <a:t>Mês 2: 248 (97.3%)</a:t>
            </a:r>
          </a:p>
          <a:p>
            <a:r>
              <a:rPr lang="pt-BR" dirty="0"/>
              <a:t>Mês 3: 381 (98.2%)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8781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00752" y="563857"/>
            <a:ext cx="10713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6.6: Garantir orientação sobre os riscos do tabagismo a 100% dos diabéticos cadastrados.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811914"/>
              </p:ext>
            </p:extLst>
          </p:nvPr>
        </p:nvGraphicFramePr>
        <p:xfrm>
          <a:off x="4122859" y="2162683"/>
          <a:ext cx="4791792" cy="279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00752" y="1787857"/>
            <a:ext cx="283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85 (84,2%)</a:t>
            </a:r>
          </a:p>
          <a:p>
            <a:r>
              <a:rPr lang="pt-BR" dirty="0" smtClean="0"/>
              <a:t>Mês 2: 239 (93,7%)</a:t>
            </a:r>
          </a:p>
          <a:p>
            <a:r>
              <a:rPr lang="pt-BR" dirty="0" smtClean="0"/>
              <a:t>Mês 3: 372 (95,9%)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690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6979" y="791570"/>
            <a:ext cx="1065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6.7: Garantir orientação sobre higiene bucal a 100% dos pacientes hipertensos cadastrados.</a:t>
            </a: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284627"/>
              </p:ext>
            </p:extLst>
          </p:nvPr>
        </p:nvGraphicFramePr>
        <p:xfrm>
          <a:off x="4045581" y="2368396"/>
          <a:ext cx="4832893" cy="278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36979" y="2281658"/>
            <a:ext cx="2306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85 (84.2%)</a:t>
            </a:r>
          </a:p>
          <a:p>
            <a:r>
              <a:rPr lang="pt-BR" dirty="0" smtClean="0"/>
              <a:t>Mês 2: 239 (93,7%)</a:t>
            </a:r>
          </a:p>
          <a:p>
            <a:r>
              <a:rPr lang="pt-BR" dirty="0" smtClean="0"/>
              <a:t>Mês 3: 372 (95,9%)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13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91570" y="492171"/>
            <a:ext cx="1083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6.8: Garantir orientação sobre higiene bucal a 100% dos pacientes diabéticos cadastrados.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081123"/>
              </p:ext>
            </p:extLst>
          </p:nvPr>
        </p:nvGraphicFramePr>
        <p:xfrm>
          <a:off x="3976933" y="1951747"/>
          <a:ext cx="4812604" cy="2812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91570" y="1944008"/>
            <a:ext cx="2593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Mês 1: 50 (87,7%)</a:t>
            </a:r>
          </a:p>
          <a:p>
            <a:r>
              <a:rPr lang="pt-BR" dirty="0"/>
              <a:t>Mês 2: 126 (94,7%)</a:t>
            </a:r>
          </a:p>
          <a:p>
            <a:r>
              <a:rPr lang="pt-BR" dirty="0"/>
              <a:t>Mês 3: 181 (96,3</a:t>
            </a:r>
            <a:r>
              <a:rPr lang="pt-BR" dirty="0" smtClean="0"/>
              <a:t>%)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Montar estratégias para melhorar adesão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7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2110" y="1270000"/>
            <a:ext cx="1021290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                     </a:t>
            </a:r>
            <a:r>
              <a:rPr lang="pt-BR" sz="2400" dirty="0" smtClean="0"/>
              <a:t>CAPACITAÇÃO                           </a:t>
            </a:r>
            <a:r>
              <a:rPr lang="pt-BR" sz="2400" dirty="0" smtClean="0"/>
              <a:t>QUALIDADE                      UNIDADE</a:t>
            </a:r>
            <a:endParaRPr lang="pt-BR" sz="24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Qualidade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Organização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Alternativas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Interação</a:t>
            </a:r>
            <a:endParaRPr lang="pt-BR" sz="2800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3" name="Pergaminho horizontal 2"/>
          <p:cNvSpPr/>
          <p:nvPr/>
        </p:nvSpPr>
        <p:spPr>
          <a:xfrm>
            <a:off x="1934553" y="35063"/>
            <a:ext cx="9050947" cy="13888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Importância da Intervenção para equipe</a:t>
            </a:r>
            <a:endParaRPr lang="pt-BR" sz="3600" b="1" dirty="0">
              <a:solidFill>
                <a:schemeClr val="tx1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2692400" y="1270000"/>
            <a:ext cx="266700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6080167" y="1290998"/>
            <a:ext cx="6715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>
            <a:off x="8275180" y="1265163"/>
            <a:ext cx="292100" cy="31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ergaminho horizontal 20"/>
          <p:cNvSpPr/>
          <p:nvPr/>
        </p:nvSpPr>
        <p:spPr>
          <a:xfrm>
            <a:off x="355105" y="2422886"/>
            <a:ext cx="5725062" cy="11811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Importância da Intervenção para o serviço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2" name="Pergaminho horizontal 21"/>
          <p:cNvSpPr/>
          <p:nvPr/>
        </p:nvSpPr>
        <p:spPr>
          <a:xfrm>
            <a:off x="6985000" y="3380384"/>
            <a:ext cx="4808023" cy="17457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Importância da Intervenção para a comunidade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830623" y="5092535"/>
            <a:ext cx="396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Conhecimentos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dirty="0" smtClean="0"/>
              <a:t>Vinculação</a:t>
            </a:r>
          </a:p>
          <a:p>
            <a:r>
              <a:rPr lang="pt-BR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5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29342" y="368194"/>
            <a:ext cx="3700153" cy="19688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A intervenção foi incorporada na rotina do serviço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4824020" y="925068"/>
            <a:ext cx="19177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948879" y="47953"/>
            <a:ext cx="36957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Ampliação da cobertura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Aumentar as consultas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a odontologista da outra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ncrementar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atividades com o grupo de hipertensos, diabéticos e família</a:t>
            </a:r>
          </a:p>
        </p:txBody>
      </p:sp>
      <p:sp>
        <p:nvSpPr>
          <p:cNvPr id="8" name="Estrela de 6 Pontas 7"/>
          <p:cNvSpPr/>
          <p:nvPr/>
        </p:nvSpPr>
        <p:spPr>
          <a:xfrm>
            <a:off x="1358900" y="3441700"/>
            <a:ext cx="2006600" cy="21971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O significado do curso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03400" y="301404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Aprendizagem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365500" y="3784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365500" y="4927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Interação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90600" y="5575300"/>
            <a:ext cx="359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Vinculo usuários-profissionais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97922" y="3586765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endParaRPr lang="pt-BR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04800" y="6223000"/>
            <a:ext cx="494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Expectativas iniciais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Prática profissional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 explicativo em elipse 22"/>
          <p:cNvSpPr/>
          <p:nvPr/>
        </p:nvSpPr>
        <p:spPr>
          <a:xfrm>
            <a:off x="5782870" y="3821359"/>
            <a:ext cx="4457370" cy="25664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Aprendizados mais relevantes</a:t>
            </a: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Engajamento Público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Acolhimento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chemeClr val="tx1"/>
                </a:solidFill>
              </a:rPr>
              <a:t>Protocolos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9558" y="545910"/>
            <a:ext cx="103177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    </a:t>
            </a:r>
          </a:p>
          <a:p>
            <a:endParaRPr lang="pt-BR" dirty="0" smtClean="0"/>
          </a:p>
          <a:p>
            <a:endParaRPr lang="pt-BR" dirty="0"/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Estratégias para o cuidado da pessoa com doença crônica: diabetes mellitus.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Brasília: Ministério da Saúde, 2013. 160 p.(Cadernos de Atenção Básica, n. 36).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Estratégias para o cuidado da pessoa com doença crônica: hipertensão arterial sistêmica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– Brasília: Ministério da Saúde, 2013b. 128 p.: il. (Cadernos de Atenção Básica, n. 37). </a:t>
            </a:r>
            <a:r>
              <a:rPr lang="pt-BR" sz="2400" dirty="0"/>
              <a:t> </a:t>
            </a:r>
          </a:p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3751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2060812"/>
            <a:ext cx="4427940" cy="36507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038014" y="2060812"/>
            <a:ext cx="5390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Urbana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2 equipes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População: </a:t>
            </a:r>
            <a:r>
              <a:rPr lang="pt-BR" sz="2400" dirty="0" smtClean="0"/>
              <a:t>3720</a:t>
            </a: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Equipe: 1 enfermeira, 1 técnica de enfermagem, 7 agentes de saúde,1 técnica em odontologia, 1 técnica em farmácia, 2 trabalhadores de serviço.</a:t>
            </a:r>
          </a:p>
          <a:p>
            <a:r>
              <a:rPr lang="pt-BR" sz="2400" dirty="0" smtClean="0"/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Cadastro de 771 hipertensos e 220 diabéticos pelo CAP</a:t>
            </a:r>
            <a:endParaRPr lang="pt-BR" sz="2400" dirty="0"/>
          </a:p>
        </p:txBody>
      </p:sp>
      <p:sp>
        <p:nvSpPr>
          <p:cNvPr id="4" name="Seta para a direita 3"/>
          <p:cNvSpPr/>
          <p:nvPr/>
        </p:nvSpPr>
        <p:spPr>
          <a:xfrm>
            <a:off x="6059606" y="3425588"/>
            <a:ext cx="978408" cy="1003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xplosão 1 4"/>
          <p:cNvSpPr/>
          <p:nvPr/>
        </p:nvSpPr>
        <p:spPr>
          <a:xfrm>
            <a:off x="4107976" y="150125"/>
            <a:ext cx="4271749" cy="191068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BÀSICA DE SAÚDE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1876" y="185358"/>
            <a:ext cx="8499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1258" y="893244"/>
            <a:ext cx="115903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&gt;Atenção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acordo a Protocolo de atenção à hipertensão 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Monitoramento do atraso das consultas agendadas em mais de 7 dias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Hipertensos: 70% - 405 usuários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Diabéticos: 26% - 40 usuários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Realização de exames periódicos - hipertensos: 61% - 350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usuários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- diabéticos: 82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% -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125 usuários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/>
              <a:buChar char="Ø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de faltosos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hipertensos: 70% - 405 usuários 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diabéticos: 26% - 40 usuários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Exame físico,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medida da sensibilidade dos pés, e palpação dos pulsos tibial posterior e pedioso nos últimos 3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meses: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 (78) usuários diabéticos.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equipe tinha o registro específico dos usuários. O monitoramento desta ação programática tinha uma frequência mensal pela medica e enfermeira. O grupo de hipertensos tinha uma frequência de atenção semanal, com 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algumas dificuldades 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nível de adesão 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0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32513" y="914400"/>
            <a:ext cx="1041324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endParaRPr lang="pt-BR" dirty="0"/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a Atenção à Saúde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Pessoa com Hipertensão Arterial Sistêmica e/ou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iabetes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Mellitus na UBS Bernadete Bezerra, Mossoró/RN. </a:t>
            </a:r>
          </a:p>
          <a:p>
            <a:endParaRPr lang="pt-BR" sz="2000" dirty="0" smtClean="0"/>
          </a:p>
          <a:p>
            <a:endParaRPr lang="pt-BR" sz="2000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26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3236" y="299167"/>
            <a:ext cx="116239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ações foram desenvolvidas nos seguintes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eixos: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Monitoramento e avaliação.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Engajamento público.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3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6260" y="403760"/>
            <a:ext cx="1157844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  <a:endParaRPr lang="pt-BR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meses.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População alvo: Estimativa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771 hipertensos e 220 diabéticos pelo CAP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Cadastro da população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alvo (equipe): hipertensos: 578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diabéticos: 188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Atendimento individual na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UBS, grupos  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visita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domiciliar.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Qualificação/treinamento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7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504" y="427513"/>
            <a:ext cx="1185387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Metodologia/ações</a:t>
            </a:r>
          </a:p>
          <a:p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GESTÃO DO SERVIÇO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registro dos hipertensos e diabéticos cadastrados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acolhimento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material adequado para a tomada da medida da pressão arterial e material adequado para realização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hemoglicoteste,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atribuições de cada membro da equipe no exame clínico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o gestor municipal agilidade para a realização dos exames complementares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Monitorar o número de hipertensos e diabéticos cadastrados no Programa de Atenção à Hipertensão Arterial e à Diabetes Mellitus da unidade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realização de exame clínico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exames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laboratoriais,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o acesso aos medicamentos da Farmácia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Popular/Hiperdia, os usuários que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necessitam de atendimento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odontológico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2167</Words>
  <Application>Microsoft Office PowerPoint</Application>
  <PresentationFormat>Personalizar</PresentationFormat>
  <Paragraphs>352</Paragraphs>
  <Slides>39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Débora</cp:lastModifiedBy>
  <cp:revision>110</cp:revision>
  <dcterms:created xsi:type="dcterms:W3CDTF">2015-08-03T21:33:01Z</dcterms:created>
  <dcterms:modified xsi:type="dcterms:W3CDTF">2015-09-17T21:44:32Z</dcterms:modified>
</cp:coreProperties>
</file>