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302" r:id="rId4"/>
    <p:sldId id="258" r:id="rId5"/>
    <p:sldId id="259" r:id="rId6"/>
    <p:sldId id="260" r:id="rId7"/>
    <p:sldId id="303" r:id="rId8"/>
    <p:sldId id="261" r:id="rId9"/>
    <p:sldId id="289" r:id="rId10"/>
    <p:sldId id="263" r:id="rId11"/>
    <p:sldId id="264" r:id="rId12"/>
    <p:sldId id="265" r:id="rId13"/>
    <p:sldId id="266" r:id="rId14"/>
    <p:sldId id="267" r:id="rId15"/>
    <p:sldId id="290" r:id="rId16"/>
    <p:sldId id="268" r:id="rId17"/>
    <p:sldId id="288" r:id="rId18"/>
    <p:sldId id="291" r:id="rId19"/>
    <p:sldId id="293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99" r:id="rId28"/>
    <p:sldId id="278" r:id="rId29"/>
    <p:sldId id="279" r:id="rId30"/>
    <p:sldId id="294" r:id="rId31"/>
    <p:sldId id="281" r:id="rId32"/>
    <p:sldId id="282" r:id="rId33"/>
    <p:sldId id="283" r:id="rId34"/>
    <p:sldId id="295" r:id="rId35"/>
    <p:sldId id="284" r:id="rId36"/>
    <p:sldId id="296" r:id="rId37"/>
    <p:sldId id="297" r:id="rId38"/>
    <p:sldId id="280" r:id="rId39"/>
    <p:sldId id="285" r:id="rId40"/>
    <p:sldId id="286" r:id="rId41"/>
    <p:sldId id="298" r:id="rId42"/>
    <p:sldId id="287" r:id="rId4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90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Elenir\Desktop\ATIVIDADES%20TURMA%207\ESTER\Pasta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Elenir\Desktop\ATIVIDADES%20TURMA%207\ESTER\Pasta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Elenir\Desktop\ATIVIDADES%20TURMA%207\ESTER\Pasta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Elenir\Desktop\ATIVIDADES%20TURMA%207\ESTER\Pasta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Plan1!$B$1:$B$3</c:f>
              <c:numCache>
                <c:formatCode>0%</c:formatCode>
                <c:ptCount val="3"/>
                <c:pt idx="0">
                  <c:v>0.127</c:v>
                </c:pt>
                <c:pt idx="1">
                  <c:v>0.30100000000000032</c:v>
                </c:pt>
                <c:pt idx="2">
                  <c:v>0.45800000000000002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027008"/>
        <c:axId val="118028544"/>
      </c:barChart>
      <c:catAx>
        <c:axId val="118027008"/>
        <c:scaling>
          <c:orientation val="minMax"/>
        </c:scaling>
        <c:delete val="0"/>
        <c:axPos val="b"/>
        <c:majorTickMark val="out"/>
        <c:minorTickMark val="none"/>
        <c:tickLblPos val="nextTo"/>
        <c:crossAx val="118028544"/>
        <c:crosses val="autoZero"/>
        <c:auto val="1"/>
        <c:lblAlgn val="ctr"/>
        <c:lblOffset val="100"/>
        <c:noMultiLvlLbl val="0"/>
      </c:catAx>
      <c:valAx>
        <c:axId val="118028544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8027008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Plan6!$A$1:$A$3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Plan6!$B$1:$B$3</c:f>
              <c:numCache>
                <c:formatCode>0%</c:formatCode>
                <c:ptCount val="3"/>
                <c:pt idx="0">
                  <c:v>0.19700000000000001</c:v>
                </c:pt>
                <c:pt idx="1">
                  <c:v>0.68600000000000005</c:v>
                </c:pt>
                <c:pt idx="2">
                  <c:v>0.72200000000000064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499776"/>
        <c:axId val="119509760"/>
      </c:barChart>
      <c:catAx>
        <c:axId val="119499776"/>
        <c:scaling>
          <c:orientation val="minMax"/>
        </c:scaling>
        <c:delete val="0"/>
        <c:axPos val="b"/>
        <c:majorTickMark val="out"/>
        <c:minorTickMark val="none"/>
        <c:tickLblPos val="nextTo"/>
        <c:crossAx val="119509760"/>
        <c:crosses val="autoZero"/>
        <c:auto val="1"/>
        <c:lblAlgn val="ctr"/>
        <c:lblOffset val="100"/>
        <c:noMultiLvlLbl val="0"/>
      </c:catAx>
      <c:valAx>
        <c:axId val="119509760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194997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'[Pasta1]exame de mams'!$A$1:$A$3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'[Pasta1]exame de mams'!$B$1:$B$3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604736"/>
        <c:axId val="119606272"/>
      </c:barChart>
      <c:catAx>
        <c:axId val="1196047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9606272"/>
        <c:crosses val="autoZero"/>
        <c:auto val="1"/>
        <c:lblAlgn val="ctr"/>
        <c:lblOffset val="100"/>
        <c:noMultiLvlLbl val="0"/>
      </c:catAx>
      <c:valAx>
        <c:axId val="119606272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96047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349976873048143"/>
          <c:y val="8.8281819789706284E-2"/>
          <c:w val="0.81094491745987929"/>
          <c:h val="0.76490772739587864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'[Pasta1]exame de mams'!$A$1:$A$3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'[Pasta1]exame de mams'!$B$1:$B$3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660544"/>
        <c:axId val="119662080"/>
      </c:barChart>
      <c:catAx>
        <c:axId val="119660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9662080"/>
        <c:crosses val="autoZero"/>
        <c:auto val="1"/>
        <c:lblAlgn val="ctr"/>
        <c:lblOffset val="100"/>
        <c:noMultiLvlLbl val="0"/>
      </c:catAx>
      <c:valAx>
        <c:axId val="11966208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96605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'[Pasta1]exame de mams'!$A$1:$A$3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'[Pasta1]exame de mams'!$B$1:$B$3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149888"/>
        <c:axId val="118151424"/>
      </c:barChart>
      <c:catAx>
        <c:axId val="1181498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151424"/>
        <c:crosses val="autoZero"/>
        <c:auto val="1"/>
        <c:lblAlgn val="ctr"/>
        <c:lblOffset val="100"/>
        <c:noMultiLvlLbl val="0"/>
      </c:catAx>
      <c:valAx>
        <c:axId val="118151424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8149888"/>
        <c:crosses val="autoZero"/>
        <c:crossBetween val="between"/>
        <c:majorUnit val="0.1"/>
        <c:minorUnit val="0.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Plan2!$A$1:$A$3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Plan2!$B$1:$B$3</c:f>
              <c:numCache>
                <c:formatCode>0%</c:formatCode>
                <c:ptCount val="3"/>
                <c:pt idx="0">
                  <c:v>0.77300000000000291</c:v>
                </c:pt>
                <c:pt idx="1">
                  <c:v>0.81399999999999995</c:v>
                </c:pt>
                <c:pt idx="2">
                  <c:v>0.91100000000000003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172288"/>
        <c:axId val="118186368"/>
      </c:barChart>
      <c:catAx>
        <c:axId val="118172288"/>
        <c:scaling>
          <c:orientation val="minMax"/>
        </c:scaling>
        <c:delete val="0"/>
        <c:axPos val="b"/>
        <c:majorTickMark val="out"/>
        <c:minorTickMark val="none"/>
        <c:tickLblPos val="nextTo"/>
        <c:crossAx val="118186368"/>
        <c:crosses val="autoZero"/>
        <c:auto val="1"/>
        <c:lblAlgn val="ctr"/>
        <c:lblOffset val="100"/>
        <c:noMultiLvlLbl val="0"/>
      </c:catAx>
      <c:valAx>
        <c:axId val="118186368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8172288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Plan3!$A$1:$A$3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Plan3!$B$1:$B$3</c:f>
              <c:numCache>
                <c:formatCode>0%</c:formatCode>
                <c:ptCount val="3"/>
                <c:pt idx="0">
                  <c:v>0.5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216192"/>
        <c:axId val="118217728"/>
      </c:barChart>
      <c:catAx>
        <c:axId val="118216192"/>
        <c:scaling>
          <c:orientation val="minMax"/>
        </c:scaling>
        <c:delete val="0"/>
        <c:axPos val="b"/>
        <c:majorTickMark val="out"/>
        <c:minorTickMark val="none"/>
        <c:tickLblPos val="nextTo"/>
        <c:crossAx val="118217728"/>
        <c:crosses val="autoZero"/>
        <c:auto val="1"/>
        <c:lblAlgn val="ctr"/>
        <c:lblOffset val="100"/>
        <c:noMultiLvlLbl val="0"/>
      </c:catAx>
      <c:valAx>
        <c:axId val="118217728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8216192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Plan4!$A$1:$A$3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Plan4!$B$1:$B$3</c:f>
              <c:numCache>
                <c:formatCode>0%</c:formatCode>
                <c:ptCount val="3"/>
                <c:pt idx="0">
                  <c:v>0.33300000000000157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373824"/>
        <c:axId val="119375360"/>
      </c:barChart>
      <c:catAx>
        <c:axId val="119373824"/>
        <c:scaling>
          <c:orientation val="minMax"/>
        </c:scaling>
        <c:delete val="0"/>
        <c:axPos val="b"/>
        <c:majorTickMark val="out"/>
        <c:minorTickMark val="none"/>
        <c:tickLblPos val="nextTo"/>
        <c:crossAx val="119375360"/>
        <c:crosses val="autoZero"/>
        <c:auto val="1"/>
        <c:lblAlgn val="ctr"/>
        <c:lblOffset val="100"/>
        <c:noMultiLvlLbl val="0"/>
      </c:catAx>
      <c:valAx>
        <c:axId val="11937536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9373824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921976388668985E-2"/>
          <c:y val="6.8158336432924183E-2"/>
          <c:w val="0.86962392605967098"/>
          <c:h val="0.8469675336188959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'[Pasta1]exame de mams'!$A$1:$A$3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'[Pasta1]exame de mams'!$B$1:$B$3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388800"/>
        <c:axId val="119411072"/>
      </c:barChart>
      <c:catAx>
        <c:axId val="1193888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9411072"/>
        <c:crosses val="autoZero"/>
        <c:auto val="1"/>
        <c:lblAlgn val="ctr"/>
        <c:lblOffset val="100"/>
        <c:noMultiLvlLbl val="0"/>
      </c:catAx>
      <c:valAx>
        <c:axId val="119411072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93888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Plan5!$A$1:$A$3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Plan5!$B$1:$B$3</c:f>
              <c:numCache>
                <c:formatCode>0%</c:formatCode>
                <c:ptCount val="3"/>
                <c:pt idx="0">
                  <c:v>0.36400000000000032</c:v>
                </c:pt>
                <c:pt idx="1">
                  <c:v>0.51900000000000002</c:v>
                </c:pt>
                <c:pt idx="2">
                  <c:v>0.51100000000000001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447936"/>
        <c:axId val="119449472"/>
      </c:barChart>
      <c:catAx>
        <c:axId val="119447936"/>
        <c:scaling>
          <c:orientation val="minMax"/>
        </c:scaling>
        <c:delete val="0"/>
        <c:axPos val="b"/>
        <c:majorTickMark val="out"/>
        <c:minorTickMark val="none"/>
        <c:tickLblPos val="nextTo"/>
        <c:crossAx val="119449472"/>
        <c:crosses val="autoZero"/>
        <c:auto val="1"/>
        <c:lblAlgn val="ctr"/>
        <c:lblOffset val="100"/>
        <c:noMultiLvlLbl val="0"/>
      </c:catAx>
      <c:valAx>
        <c:axId val="119449472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94479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'[Pasta1]exame de mams'!$A$1:$A$3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'[Pasta1]exame de mams'!$B$1:$B$3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470720"/>
        <c:axId val="119751040"/>
      </c:barChart>
      <c:catAx>
        <c:axId val="119470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9751040"/>
        <c:crosses val="autoZero"/>
        <c:auto val="1"/>
        <c:lblAlgn val="ctr"/>
        <c:lblOffset val="100"/>
        <c:noMultiLvlLbl val="0"/>
      </c:catAx>
      <c:valAx>
        <c:axId val="11975104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94707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'[Pasta1]exame de mams'!$A$1:$A$3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'[Pasta1]exame de mams'!$B$1:$B$3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796864"/>
        <c:axId val="119798400"/>
      </c:barChart>
      <c:catAx>
        <c:axId val="119796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9798400"/>
        <c:crosses val="autoZero"/>
        <c:auto val="1"/>
        <c:lblAlgn val="ctr"/>
        <c:lblOffset val="100"/>
        <c:noMultiLvlLbl val="0"/>
      </c:catAx>
      <c:valAx>
        <c:axId val="11979840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9796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4FF962-4163-4756-A693-DA256030D109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pt-BR"/>
        </a:p>
      </dgm:t>
    </dgm:pt>
    <dgm:pt modelId="{F4EF93A8-320D-45CE-BD25-BDBFB29344E0}">
      <dgm:prSet phldrT="[Texto]"/>
      <dgm:spPr/>
      <dgm:t>
        <a:bodyPr/>
        <a:lstStyle/>
        <a:p>
          <a:r>
            <a:rPr lang="pt-BR" smtClean="0"/>
            <a:t>30 UBS: 17 UESF com 23 equipes. 13 UBS tradicionais </a:t>
          </a:r>
          <a:endParaRPr lang="pt-BR" dirty="0"/>
        </a:p>
      </dgm:t>
    </dgm:pt>
    <dgm:pt modelId="{5FF90EF6-72F2-492F-9D0D-24F4B0F1AABE}" type="parTrans" cxnId="{A3092624-BDBB-4E1A-B958-F085C731BFF2}">
      <dgm:prSet/>
      <dgm:spPr/>
      <dgm:t>
        <a:bodyPr/>
        <a:lstStyle/>
        <a:p>
          <a:endParaRPr lang="pt-BR"/>
        </a:p>
      </dgm:t>
    </dgm:pt>
    <dgm:pt modelId="{1FBF23C4-02C6-44F2-9120-CA9EF2B51112}" type="sibTrans" cxnId="{A3092624-BDBB-4E1A-B958-F085C731BFF2}">
      <dgm:prSet/>
      <dgm:spPr/>
      <dgm:t>
        <a:bodyPr/>
        <a:lstStyle/>
        <a:p>
          <a:endParaRPr lang="pt-BR"/>
        </a:p>
      </dgm:t>
    </dgm:pt>
    <dgm:pt modelId="{63074EEB-5EA5-4EF7-8AC6-FDD7DE44B984}">
      <dgm:prSet phldrT="[Texto]"/>
      <dgm:spPr/>
      <dgm:t>
        <a:bodyPr/>
        <a:lstStyle/>
        <a:p>
          <a:r>
            <a:rPr lang="pt-BR" dirty="0" err="1" smtClean="0"/>
            <a:t>CION</a:t>
          </a:r>
          <a:r>
            <a:rPr lang="pt-BR" dirty="0" smtClean="0"/>
            <a:t>, Centro de Saúde da Mulher.  Não há </a:t>
          </a:r>
          <a:r>
            <a:rPr lang="pt-BR" dirty="0" err="1" smtClean="0"/>
            <a:t>NASF</a:t>
          </a:r>
          <a:r>
            <a:rPr lang="pt-BR" dirty="0" smtClean="0"/>
            <a:t> </a:t>
          </a:r>
          <a:endParaRPr lang="pt-BR" dirty="0"/>
        </a:p>
      </dgm:t>
    </dgm:pt>
    <dgm:pt modelId="{E9B9A0A7-B9D1-48B9-97DA-528EB7C1C31E}" type="parTrans" cxnId="{23863751-1901-4BB6-AA20-5577FCE4D38B}">
      <dgm:prSet/>
      <dgm:spPr/>
      <dgm:t>
        <a:bodyPr/>
        <a:lstStyle/>
        <a:p>
          <a:endParaRPr lang="pt-BR"/>
        </a:p>
      </dgm:t>
    </dgm:pt>
    <dgm:pt modelId="{AA19112D-FE91-4492-98B4-E0F2228C24FF}" type="sibTrans" cxnId="{23863751-1901-4BB6-AA20-5577FCE4D38B}">
      <dgm:prSet/>
      <dgm:spPr/>
      <dgm:t>
        <a:bodyPr/>
        <a:lstStyle/>
        <a:p>
          <a:endParaRPr lang="pt-BR"/>
        </a:p>
      </dgm:t>
    </dgm:pt>
    <dgm:pt modelId="{FB7A08B1-BF20-4164-BF02-61730E66C3CD}">
      <dgm:prSet phldrT="[Texto]"/>
      <dgm:spPr/>
      <dgm:t>
        <a:bodyPr/>
        <a:lstStyle/>
        <a:p>
          <a:r>
            <a:rPr lang="pt-BR" dirty="0" smtClean="0"/>
            <a:t>UPA, </a:t>
          </a:r>
          <a:r>
            <a:rPr lang="pt-BR" dirty="0" err="1" smtClean="0"/>
            <a:t>SAMU</a:t>
          </a:r>
          <a:r>
            <a:rPr lang="pt-BR" dirty="0" smtClean="0"/>
            <a:t>, Pronto Socorro Municipal</a:t>
          </a:r>
          <a:endParaRPr lang="pt-BR" dirty="0"/>
        </a:p>
      </dgm:t>
    </dgm:pt>
    <dgm:pt modelId="{3B52D135-308F-47C4-AABE-FFAE3D178F07}" type="parTrans" cxnId="{7755D11F-3872-4B3F-8D03-207803DDC9DE}">
      <dgm:prSet/>
      <dgm:spPr/>
      <dgm:t>
        <a:bodyPr/>
        <a:lstStyle/>
        <a:p>
          <a:endParaRPr lang="pt-BR"/>
        </a:p>
      </dgm:t>
    </dgm:pt>
    <dgm:pt modelId="{B68BDC6C-6554-40C1-9757-40A42E36F548}" type="sibTrans" cxnId="{7755D11F-3872-4B3F-8D03-207803DDC9DE}">
      <dgm:prSet/>
      <dgm:spPr/>
      <dgm:t>
        <a:bodyPr/>
        <a:lstStyle/>
        <a:p>
          <a:endParaRPr lang="pt-BR"/>
        </a:p>
      </dgm:t>
    </dgm:pt>
    <dgm:pt modelId="{7FFEA4F9-98F7-462F-B05C-36265B770978}">
      <dgm:prSet/>
      <dgm:spPr/>
      <dgm:t>
        <a:bodyPr/>
        <a:lstStyle/>
        <a:p>
          <a:r>
            <a:rPr lang="pt-BR" smtClean="0"/>
            <a:t>Centro de Especialidades Odontológica </a:t>
          </a:r>
          <a:endParaRPr lang="pt-BR" dirty="0"/>
        </a:p>
      </dgm:t>
    </dgm:pt>
    <dgm:pt modelId="{B4892BE2-9ACB-4D96-8C72-FEF7775FEB46}" type="parTrans" cxnId="{5FB55E5E-B50C-4922-BC83-93443EC3158A}">
      <dgm:prSet/>
      <dgm:spPr/>
      <dgm:t>
        <a:bodyPr/>
        <a:lstStyle/>
        <a:p>
          <a:endParaRPr lang="pt-BR"/>
        </a:p>
      </dgm:t>
    </dgm:pt>
    <dgm:pt modelId="{FA9F1DD3-7E44-41CC-B06F-FC02C9CC26C7}" type="sibTrans" cxnId="{5FB55E5E-B50C-4922-BC83-93443EC3158A}">
      <dgm:prSet/>
      <dgm:spPr/>
      <dgm:t>
        <a:bodyPr/>
        <a:lstStyle/>
        <a:p>
          <a:endParaRPr lang="pt-BR"/>
        </a:p>
      </dgm:t>
    </dgm:pt>
    <dgm:pt modelId="{D65464C5-332D-4ED5-BF64-4C19D19C285E}">
      <dgm:prSet/>
      <dgm:spPr/>
      <dgm:t>
        <a:bodyPr/>
        <a:lstStyle/>
        <a:p>
          <a:r>
            <a:rPr lang="pt-BR" dirty="0" smtClean="0"/>
            <a:t>Centro de Atenção Psicossocial</a:t>
          </a:r>
          <a:endParaRPr lang="pt-BR" dirty="0"/>
        </a:p>
      </dgm:t>
    </dgm:pt>
    <dgm:pt modelId="{736C504B-B112-44ED-89C8-A7513AC2DC1D}" type="parTrans" cxnId="{E3B336F0-C0CE-41B7-9FEB-BA374FC15907}">
      <dgm:prSet/>
      <dgm:spPr/>
      <dgm:t>
        <a:bodyPr/>
        <a:lstStyle/>
        <a:p>
          <a:endParaRPr lang="pt-BR"/>
        </a:p>
      </dgm:t>
    </dgm:pt>
    <dgm:pt modelId="{6722FB3D-060D-45F5-9BCC-579C99798D92}" type="sibTrans" cxnId="{E3B336F0-C0CE-41B7-9FEB-BA374FC15907}">
      <dgm:prSet/>
      <dgm:spPr/>
      <dgm:t>
        <a:bodyPr/>
        <a:lstStyle/>
        <a:p>
          <a:endParaRPr lang="pt-BR"/>
        </a:p>
      </dgm:t>
    </dgm:pt>
    <dgm:pt modelId="{6C21C663-0E9F-4385-A347-EE841EBD24CF}">
      <dgm:prSet/>
      <dgm:spPr/>
      <dgm:t>
        <a:bodyPr/>
        <a:lstStyle/>
        <a:p>
          <a:r>
            <a:rPr lang="pt-BR" smtClean="0"/>
            <a:t>SAE- Serviço de Assistência Especializada  </a:t>
          </a:r>
          <a:endParaRPr lang="pt-BR" dirty="0"/>
        </a:p>
      </dgm:t>
    </dgm:pt>
    <dgm:pt modelId="{45D1CE1B-CD83-4FF9-B5B8-BF4351EAD216}" type="parTrans" cxnId="{A579E1E2-4211-435E-B38F-69CE0C16DB0A}">
      <dgm:prSet/>
      <dgm:spPr/>
      <dgm:t>
        <a:bodyPr/>
        <a:lstStyle/>
        <a:p>
          <a:endParaRPr lang="pt-BR"/>
        </a:p>
      </dgm:t>
    </dgm:pt>
    <dgm:pt modelId="{B99B281B-6E57-499C-BE44-862B3822D003}" type="sibTrans" cxnId="{A579E1E2-4211-435E-B38F-69CE0C16DB0A}">
      <dgm:prSet/>
      <dgm:spPr/>
      <dgm:t>
        <a:bodyPr/>
        <a:lstStyle/>
        <a:p>
          <a:endParaRPr lang="pt-BR"/>
        </a:p>
      </dgm:t>
    </dgm:pt>
    <dgm:pt modelId="{852396AE-1E4A-469F-BF1B-AD85876A86EF}">
      <dgm:prSet/>
      <dgm:spPr/>
      <dgm:t>
        <a:bodyPr/>
        <a:lstStyle/>
        <a:p>
          <a:r>
            <a:rPr lang="pt-BR" dirty="0" smtClean="0"/>
            <a:t>Hospitais</a:t>
          </a:r>
          <a:endParaRPr lang="pt-BR" dirty="0"/>
        </a:p>
      </dgm:t>
    </dgm:pt>
    <dgm:pt modelId="{134EC8BA-2425-4852-998A-7456D75344E0}" type="parTrans" cxnId="{AF82BEC0-55A3-4126-82EB-1EFBAB9EF83F}">
      <dgm:prSet/>
      <dgm:spPr/>
      <dgm:t>
        <a:bodyPr/>
        <a:lstStyle/>
        <a:p>
          <a:endParaRPr lang="pt-BR"/>
        </a:p>
      </dgm:t>
    </dgm:pt>
    <dgm:pt modelId="{9399D308-CB3D-4EC6-B996-632F91EB7A26}" type="sibTrans" cxnId="{AF82BEC0-55A3-4126-82EB-1EFBAB9EF83F}">
      <dgm:prSet/>
      <dgm:spPr/>
      <dgm:t>
        <a:bodyPr/>
        <a:lstStyle/>
        <a:p>
          <a:endParaRPr lang="pt-BR"/>
        </a:p>
      </dgm:t>
    </dgm:pt>
    <dgm:pt modelId="{C7BE0D5B-DB11-407B-B74C-3643BDD3D929}" type="pres">
      <dgm:prSet presAssocID="{3F4FF962-4163-4756-A693-DA256030D109}" presName="Name0" presStyleCnt="0">
        <dgm:presLayoutVars>
          <dgm:chMax val="7"/>
          <dgm:chPref val="7"/>
          <dgm:dir/>
        </dgm:presLayoutVars>
      </dgm:prSet>
      <dgm:spPr/>
    </dgm:pt>
    <dgm:pt modelId="{AB69DE8D-B59E-4E1D-A9C2-D0EEE7E5CE3D}" type="pres">
      <dgm:prSet presAssocID="{3F4FF962-4163-4756-A693-DA256030D109}" presName="Name1" presStyleCnt="0"/>
      <dgm:spPr/>
    </dgm:pt>
    <dgm:pt modelId="{AA4CD78A-BFF6-4F47-8D33-66712A73B904}" type="pres">
      <dgm:prSet presAssocID="{3F4FF962-4163-4756-A693-DA256030D109}" presName="cycle" presStyleCnt="0"/>
      <dgm:spPr/>
    </dgm:pt>
    <dgm:pt modelId="{0DD87903-4608-453B-B924-CCE4D49843AA}" type="pres">
      <dgm:prSet presAssocID="{3F4FF962-4163-4756-A693-DA256030D109}" presName="srcNode" presStyleLbl="node1" presStyleIdx="0" presStyleCnt="7"/>
      <dgm:spPr/>
    </dgm:pt>
    <dgm:pt modelId="{2CEEDACF-477F-47AC-A7E1-33732A6E006B}" type="pres">
      <dgm:prSet presAssocID="{3F4FF962-4163-4756-A693-DA256030D109}" presName="conn" presStyleLbl="parChTrans1D2" presStyleIdx="0" presStyleCnt="1"/>
      <dgm:spPr/>
    </dgm:pt>
    <dgm:pt modelId="{2B936DAA-231A-486F-9BEF-960E9939EADF}" type="pres">
      <dgm:prSet presAssocID="{3F4FF962-4163-4756-A693-DA256030D109}" presName="extraNode" presStyleLbl="node1" presStyleIdx="0" presStyleCnt="7"/>
      <dgm:spPr/>
    </dgm:pt>
    <dgm:pt modelId="{8BBB34F8-613E-4721-8B95-09706516625B}" type="pres">
      <dgm:prSet presAssocID="{3F4FF962-4163-4756-A693-DA256030D109}" presName="dstNode" presStyleLbl="node1" presStyleIdx="0" presStyleCnt="7"/>
      <dgm:spPr/>
    </dgm:pt>
    <dgm:pt modelId="{47164BE3-E977-4858-9AF1-CD272FA26A71}" type="pres">
      <dgm:prSet presAssocID="{F4EF93A8-320D-45CE-BD25-BDBFB29344E0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B9B1F3D-39AF-41C5-A8A0-41780C3FEEBE}" type="pres">
      <dgm:prSet presAssocID="{F4EF93A8-320D-45CE-BD25-BDBFB29344E0}" presName="accent_1" presStyleCnt="0"/>
      <dgm:spPr/>
    </dgm:pt>
    <dgm:pt modelId="{32289358-FC09-4143-9B38-E2713F85416D}" type="pres">
      <dgm:prSet presAssocID="{F4EF93A8-320D-45CE-BD25-BDBFB29344E0}" presName="accentRepeatNode" presStyleLbl="solidFgAcc1" presStyleIdx="0" presStyleCnt="7"/>
      <dgm:spPr/>
    </dgm:pt>
    <dgm:pt modelId="{B92598F3-F527-4474-BDFE-969D2FE7BFB7}" type="pres">
      <dgm:prSet presAssocID="{D65464C5-332D-4ED5-BF64-4C19D19C285E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7A5A8D8-2935-41E8-80B4-BEEDFA4FC834}" type="pres">
      <dgm:prSet presAssocID="{D65464C5-332D-4ED5-BF64-4C19D19C285E}" presName="accent_2" presStyleCnt="0"/>
      <dgm:spPr/>
    </dgm:pt>
    <dgm:pt modelId="{EE81DBE4-BF98-4A49-BDCB-169A621E0C9D}" type="pres">
      <dgm:prSet presAssocID="{D65464C5-332D-4ED5-BF64-4C19D19C285E}" presName="accentRepeatNode" presStyleLbl="solidFgAcc1" presStyleIdx="1" presStyleCnt="7"/>
      <dgm:spPr/>
    </dgm:pt>
    <dgm:pt modelId="{514F713B-7CC6-4F17-BE99-85E64B014D51}" type="pres">
      <dgm:prSet presAssocID="{6C21C663-0E9F-4385-A347-EE841EBD24CF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0C3EAB0-5F42-4C6D-B0D0-5BF11DB4F7BB}" type="pres">
      <dgm:prSet presAssocID="{6C21C663-0E9F-4385-A347-EE841EBD24CF}" presName="accent_3" presStyleCnt="0"/>
      <dgm:spPr/>
    </dgm:pt>
    <dgm:pt modelId="{323B7F65-7954-47E1-93A9-A84BCD8B006F}" type="pres">
      <dgm:prSet presAssocID="{6C21C663-0E9F-4385-A347-EE841EBD24CF}" presName="accentRepeatNode" presStyleLbl="solidFgAcc1" presStyleIdx="2" presStyleCnt="7"/>
      <dgm:spPr/>
    </dgm:pt>
    <dgm:pt modelId="{52AC81B9-B1D0-487E-B4CA-39AD043511B5}" type="pres">
      <dgm:prSet presAssocID="{7FFEA4F9-98F7-462F-B05C-36265B770978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B246AA0-5B51-4F96-AE1D-6E11A584FFC7}" type="pres">
      <dgm:prSet presAssocID="{7FFEA4F9-98F7-462F-B05C-36265B770978}" presName="accent_4" presStyleCnt="0"/>
      <dgm:spPr/>
    </dgm:pt>
    <dgm:pt modelId="{80DEB157-9513-452A-8C30-519DC85CBC4F}" type="pres">
      <dgm:prSet presAssocID="{7FFEA4F9-98F7-462F-B05C-36265B770978}" presName="accentRepeatNode" presStyleLbl="solidFgAcc1" presStyleIdx="3" presStyleCnt="7"/>
      <dgm:spPr/>
    </dgm:pt>
    <dgm:pt modelId="{AF50D5B0-CD00-46D7-8179-575DF0EA2B13}" type="pres">
      <dgm:prSet presAssocID="{63074EEB-5EA5-4EF7-8AC6-FDD7DE44B984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53B8AC6-0F70-4EB2-9739-DFD664871848}" type="pres">
      <dgm:prSet presAssocID="{63074EEB-5EA5-4EF7-8AC6-FDD7DE44B984}" presName="accent_5" presStyleCnt="0"/>
      <dgm:spPr/>
    </dgm:pt>
    <dgm:pt modelId="{E850D7A6-689D-4B4B-AD4A-949627ECC755}" type="pres">
      <dgm:prSet presAssocID="{63074EEB-5EA5-4EF7-8AC6-FDD7DE44B984}" presName="accentRepeatNode" presStyleLbl="solidFgAcc1" presStyleIdx="4" presStyleCnt="7"/>
      <dgm:spPr/>
    </dgm:pt>
    <dgm:pt modelId="{1ECBE7F6-251A-4CA6-80D9-39F3140DFEC7}" type="pres">
      <dgm:prSet presAssocID="{FB7A08B1-BF20-4164-BF02-61730E66C3CD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4BDDD7D-E05B-42FC-968D-1076995F48EC}" type="pres">
      <dgm:prSet presAssocID="{FB7A08B1-BF20-4164-BF02-61730E66C3CD}" presName="accent_6" presStyleCnt="0"/>
      <dgm:spPr/>
    </dgm:pt>
    <dgm:pt modelId="{45118EBB-CCE4-4C5D-A856-61EBDCC9CF53}" type="pres">
      <dgm:prSet presAssocID="{FB7A08B1-BF20-4164-BF02-61730E66C3CD}" presName="accentRepeatNode" presStyleLbl="solidFgAcc1" presStyleIdx="5" presStyleCnt="7"/>
      <dgm:spPr/>
    </dgm:pt>
    <dgm:pt modelId="{4396BBF5-5546-413C-A043-B03FA3B271D1}" type="pres">
      <dgm:prSet presAssocID="{852396AE-1E4A-469F-BF1B-AD85876A86EF}" presName="text_7" presStyleLbl="node1" presStyleIdx="6" presStyleCnt="7">
        <dgm:presLayoutVars>
          <dgm:bulletEnabled val="1"/>
        </dgm:presLayoutVars>
      </dgm:prSet>
      <dgm:spPr/>
    </dgm:pt>
    <dgm:pt modelId="{A0A208CD-9573-4E61-8241-27945B019749}" type="pres">
      <dgm:prSet presAssocID="{852396AE-1E4A-469F-BF1B-AD85876A86EF}" presName="accent_7" presStyleCnt="0"/>
      <dgm:spPr/>
    </dgm:pt>
    <dgm:pt modelId="{F2454514-2DE8-407A-A28A-930162D32694}" type="pres">
      <dgm:prSet presAssocID="{852396AE-1E4A-469F-BF1B-AD85876A86EF}" presName="accentRepeatNode" presStyleLbl="solidFgAcc1" presStyleIdx="6" presStyleCnt="7"/>
      <dgm:spPr/>
    </dgm:pt>
  </dgm:ptLst>
  <dgm:cxnLst>
    <dgm:cxn modelId="{A3092624-BDBB-4E1A-B958-F085C731BFF2}" srcId="{3F4FF962-4163-4756-A693-DA256030D109}" destId="{F4EF93A8-320D-45CE-BD25-BDBFB29344E0}" srcOrd="0" destOrd="0" parTransId="{5FF90EF6-72F2-492F-9D0D-24F4B0F1AABE}" sibTransId="{1FBF23C4-02C6-44F2-9120-CA9EF2B51112}"/>
    <dgm:cxn modelId="{E3B336F0-C0CE-41B7-9FEB-BA374FC15907}" srcId="{3F4FF962-4163-4756-A693-DA256030D109}" destId="{D65464C5-332D-4ED5-BF64-4C19D19C285E}" srcOrd="1" destOrd="0" parTransId="{736C504B-B112-44ED-89C8-A7513AC2DC1D}" sibTransId="{6722FB3D-060D-45F5-9BCC-579C99798D92}"/>
    <dgm:cxn modelId="{AF82BEC0-55A3-4126-82EB-1EFBAB9EF83F}" srcId="{3F4FF962-4163-4756-A693-DA256030D109}" destId="{852396AE-1E4A-469F-BF1B-AD85876A86EF}" srcOrd="6" destOrd="0" parTransId="{134EC8BA-2425-4852-998A-7456D75344E0}" sibTransId="{9399D308-CB3D-4EC6-B996-632F91EB7A26}"/>
    <dgm:cxn modelId="{9243CE1D-090C-4693-B864-BEF8EC0D4A20}" type="presOf" srcId="{D65464C5-332D-4ED5-BF64-4C19D19C285E}" destId="{B92598F3-F527-4474-BDFE-969D2FE7BFB7}" srcOrd="0" destOrd="0" presId="urn:microsoft.com/office/officeart/2008/layout/VerticalCurvedList"/>
    <dgm:cxn modelId="{A579E1E2-4211-435E-B38F-69CE0C16DB0A}" srcId="{3F4FF962-4163-4756-A693-DA256030D109}" destId="{6C21C663-0E9F-4385-A347-EE841EBD24CF}" srcOrd="2" destOrd="0" parTransId="{45D1CE1B-CD83-4FF9-B5B8-BF4351EAD216}" sibTransId="{B99B281B-6E57-499C-BE44-862B3822D003}"/>
    <dgm:cxn modelId="{2464F3BE-BC74-4766-B545-EABC2EBDAFC6}" type="presOf" srcId="{852396AE-1E4A-469F-BF1B-AD85876A86EF}" destId="{4396BBF5-5546-413C-A043-B03FA3B271D1}" srcOrd="0" destOrd="0" presId="urn:microsoft.com/office/officeart/2008/layout/VerticalCurvedList"/>
    <dgm:cxn modelId="{5FB55E5E-B50C-4922-BC83-93443EC3158A}" srcId="{3F4FF962-4163-4756-A693-DA256030D109}" destId="{7FFEA4F9-98F7-462F-B05C-36265B770978}" srcOrd="3" destOrd="0" parTransId="{B4892BE2-9ACB-4D96-8C72-FEF7775FEB46}" sibTransId="{FA9F1DD3-7E44-41CC-B06F-FC02C9CC26C7}"/>
    <dgm:cxn modelId="{9F58FF6E-BA02-47B9-BF56-AD4C423714F3}" type="presOf" srcId="{F4EF93A8-320D-45CE-BD25-BDBFB29344E0}" destId="{47164BE3-E977-4858-9AF1-CD272FA26A71}" srcOrd="0" destOrd="0" presId="urn:microsoft.com/office/officeart/2008/layout/VerticalCurvedList"/>
    <dgm:cxn modelId="{5D63C50B-4EFB-4D94-8A99-7144ED3E079A}" type="presOf" srcId="{63074EEB-5EA5-4EF7-8AC6-FDD7DE44B984}" destId="{AF50D5B0-CD00-46D7-8179-575DF0EA2B13}" srcOrd="0" destOrd="0" presId="urn:microsoft.com/office/officeart/2008/layout/VerticalCurvedList"/>
    <dgm:cxn modelId="{B56AC0D6-9540-440E-B424-EFB827602485}" type="presOf" srcId="{FB7A08B1-BF20-4164-BF02-61730E66C3CD}" destId="{1ECBE7F6-251A-4CA6-80D9-39F3140DFEC7}" srcOrd="0" destOrd="0" presId="urn:microsoft.com/office/officeart/2008/layout/VerticalCurvedList"/>
    <dgm:cxn modelId="{23863751-1901-4BB6-AA20-5577FCE4D38B}" srcId="{3F4FF962-4163-4756-A693-DA256030D109}" destId="{63074EEB-5EA5-4EF7-8AC6-FDD7DE44B984}" srcOrd="4" destOrd="0" parTransId="{E9B9A0A7-B9D1-48B9-97DA-528EB7C1C31E}" sibTransId="{AA19112D-FE91-4492-98B4-E0F2228C24FF}"/>
    <dgm:cxn modelId="{1DB0AA32-6B35-4751-8E0E-F1E078C35465}" type="presOf" srcId="{6C21C663-0E9F-4385-A347-EE841EBD24CF}" destId="{514F713B-7CC6-4F17-BE99-85E64B014D51}" srcOrd="0" destOrd="0" presId="urn:microsoft.com/office/officeart/2008/layout/VerticalCurvedList"/>
    <dgm:cxn modelId="{7755D11F-3872-4B3F-8D03-207803DDC9DE}" srcId="{3F4FF962-4163-4756-A693-DA256030D109}" destId="{FB7A08B1-BF20-4164-BF02-61730E66C3CD}" srcOrd="5" destOrd="0" parTransId="{3B52D135-308F-47C4-AABE-FFAE3D178F07}" sibTransId="{B68BDC6C-6554-40C1-9757-40A42E36F548}"/>
    <dgm:cxn modelId="{26718D76-06A8-4CAD-A6A8-262960240086}" type="presOf" srcId="{3F4FF962-4163-4756-A693-DA256030D109}" destId="{C7BE0D5B-DB11-407B-B74C-3643BDD3D929}" srcOrd="0" destOrd="0" presId="urn:microsoft.com/office/officeart/2008/layout/VerticalCurvedList"/>
    <dgm:cxn modelId="{D17D607A-9FD4-4E1D-920E-9ECEEBD00ABE}" type="presOf" srcId="{7FFEA4F9-98F7-462F-B05C-36265B770978}" destId="{52AC81B9-B1D0-487E-B4CA-39AD043511B5}" srcOrd="0" destOrd="0" presId="urn:microsoft.com/office/officeart/2008/layout/VerticalCurvedList"/>
    <dgm:cxn modelId="{414D344E-5E82-4D87-A705-ADAE94FA5C2A}" type="presOf" srcId="{1FBF23C4-02C6-44F2-9120-CA9EF2B51112}" destId="{2CEEDACF-477F-47AC-A7E1-33732A6E006B}" srcOrd="0" destOrd="0" presId="urn:microsoft.com/office/officeart/2008/layout/VerticalCurvedList"/>
    <dgm:cxn modelId="{8FADBC38-A4C8-4F3A-BEFC-7402140C5E4A}" type="presParOf" srcId="{C7BE0D5B-DB11-407B-B74C-3643BDD3D929}" destId="{AB69DE8D-B59E-4E1D-A9C2-D0EEE7E5CE3D}" srcOrd="0" destOrd="0" presId="urn:microsoft.com/office/officeart/2008/layout/VerticalCurvedList"/>
    <dgm:cxn modelId="{D168B306-69BF-4319-A4FC-9F2CD385EF97}" type="presParOf" srcId="{AB69DE8D-B59E-4E1D-A9C2-D0EEE7E5CE3D}" destId="{AA4CD78A-BFF6-4F47-8D33-66712A73B904}" srcOrd="0" destOrd="0" presId="urn:microsoft.com/office/officeart/2008/layout/VerticalCurvedList"/>
    <dgm:cxn modelId="{CAE5568B-EAD4-4C27-872D-CC75F0AAE52C}" type="presParOf" srcId="{AA4CD78A-BFF6-4F47-8D33-66712A73B904}" destId="{0DD87903-4608-453B-B924-CCE4D49843AA}" srcOrd="0" destOrd="0" presId="urn:microsoft.com/office/officeart/2008/layout/VerticalCurvedList"/>
    <dgm:cxn modelId="{590383AE-4272-4443-AB8B-07AA7053635D}" type="presParOf" srcId="{AA4CD78A-BFF6-4F47-8D33-66712A73B904}" destId="{2CEEDACF-477F-47AC-A7E1-33732A6E006B}" srcOrd="1" destOrd="0" presId="urn:microsoft.com/office/officeart/2008/layout/VerticalCurvedList"/>
    <dgm:cxn modelId="{74ABD76D-7A26-40A8-A273-D169883AEAC7}" type="presParOf" srcId="{AA4CD78A-BFF6-4F47-8D33-66712A73B904}" destId="{2B936DAA-231A-486F-9BEF-960E9939EADF}" srcOrd="2" destOrd="0" presId="urn:microsoft.com/office/officeart/2008/layout/VerticalCurvedList"/>
    <dgm:cxn modelId="{18653E97-D102-454E-B50A-100CD3F5E715}" type="presParOf" srcId="{AA4CD78A-BFF6-4F47-8D33-66712A73B904}" destId="{8BBB34F8-613E-4721-8B95-09706516625B}" srcOrd="3" destOrd="0" presId="urn:microsoft.com/office/officeart/2008/layout/VerticalCurvedList"/>
    <dgm:cxn modelId="{39A5EE07-A987-4EFF-A928-92030669980B}" type="presParOf" srcId="{AB69DE8D-B59E-4E1D-A9C2-D0EEE7E5CE3D}" destId="{47164BE3-E977-4858-9AF1-CD272FA26A71}" srcOrd="1" destOrd="0" presId="urn:microsoft.com/office/officeart/2008/layout/VerticalCurvedList"/>
    <dgm:cxn modelId="{2A88EB19-F348-442A-A4AF-2586745292AE}" type="presParOf" srcId="{AB69DE8D-B59E-4E1D-A9C2-D0EEE7E5CE3D}" destId="{BB9B1F3D-39AF-41C5-A8A0-41780C3FEEBE}" srcOrd="2" destOrd="0" presId="urn:microsoft.com/office/officeart/2008/layout/VerticalCurvedList"/>
    <dgm:cxn modelId="{8CBEAFD0-D4B0-4A9F-9A6E-D2F6D26418F3}" type="presParOf" srcId="{BB9B1F3D-39AF-41C5-A8A0-41780C3FEEBE}" destId="{32289358-FC09-4143-9B38-E2713F85416D}" srcOrd="0" destOrd="0" presId="urn:microsoft.com/office/officeart/2008/layout/VerticalCurvedList"/>
    <dgm:cxn modelId="{AEF4C34B-8024-4C17-89C4-02B7709ABDA7}" type="presParOf" srcId="{AB69DE8D-B59E-4E1D-A9C2-D0EEE7E5CE3D}" destId="{B92598F3-F527-4474-BDFE-969D2FE7BFB7}" srcOrd="3" destOrd="0" presId="urn:microsoft.com/office/officeart/2008/layout/VerticalCurvedList"/>
    <dgm:cxn modelId="{6FF60A3A-642C-4AE0-8C99-C4B2CD4711AA}" type="presParOf" srcId="{AB69DE8D-B59E-4E1D-A9C2-D0EEE7E5CE3D}" destId="{C7A5A8D8-2935-41E8-80B4-BEEDFA4FC834}" srcOrd="4" destOrd="0" presId="urn:microsoft.com/office/officeart/2008/layout/VerticalCurvedList"/>
    <dgm:cxn modelId="{10516DAB-8D3B-4F67-9599-AB64C42F7479}" type="presParOf" srcId="{C7A5A8D8-2935-41E8-80B4-BEEDFA4FC834}" destId="{EE81DBE4-BF98-4A49-BDCB-169A621E0C9D}" srcOrd="0" destOrd="0" presId="urn:microsoft.com/office/officeart/2008/layout/VerticalCurvedList"/>
    <dgm:cxn modelId="{D64616FE-A61E-43D6-A5A8-49E17292523D}" type="presParOf" srcId="{AB69DE8D-B59E-4E1D-A9C2-D0EEE7E5CE3D}" destId="{514F713B-7CC6-4F17-BE99-85E64B014D51}" srcOrd="5" destOrd="0" presId="urn:microsoft.com/office/officeart/2008/layout/VerticalCurvedList"/>
    <dgm:cxn modelId="{1168A6A6-243D-4B54-A930-03CC44969A02}" type="presParOf" srcId="{AB69DE8D-B59E-4E1D-A9C2-D0EEE7E5CE3D}" destId="{30C3EAB0-5F42-4C6D-B0D0-5BF11DB4F7BB}" srcOrd="6" destOrd="0" presId="urn:microsoft.com/office/officeart/2008/layout/VerticalCurvedList"/>
    <dgm:cxn modelId="{222EB80C-3869-49EC-A3F0-ABE30C144176}" type="presParOf" srcId="{30C3EAB0-5F42-4C6D-B0D0-5BF11DB4F7BB}" destId="{323B7F65-7954-47E1-93A9-A84BCD8B006F}" srcOrd="0" destOrd="0" presId="urn:microsoft.com/office/officeart/2008/layout/VerticalCurvedList"/>
    <dgm:cxn modelId="{1B5D376A-EECD-42EF-B199-AA405C1E11A7}" type="presParOf" srcId="{AB69DE8D-B59E-4E1D-A9C2-D0EEE7E5CE3D}" destId="{52AC81B9-B1D0-487E-B4CA-39AD043511B5}" srcOrd="7" destOrd="0" presId="urn:microsoft.com/office/officeart/2008/layout/VerticalCurvedList"/>
    <dgm:cxn modelId="{0D418DE6-1D51-4B54-9F9F-1AD140D2B2F8}" type="presParOf" srcId="{AB69DE8D-B59E-4E1D-A9C2-D0EEE7E5CE3D}" destId="{0B246AA0-5B51-4F96-AE1D-6E11A584FFC7}" srcOrd="8" destOrd="0" presId="urn:microsoft.com/office/officeart/2008/layout/VerticalCurvedList"/>
    <dgm:cxn modelId="{4397F942-D314-4DFA-A47D-BF10260B639B}" type="presParOf" srcId="{0B246AA0-5B51-4F96-AE1D-6E11A584FFC7}" destId="{80DEB157-9513-452A-8C30-519DC85CBC4F}" srcOrd="0" destOrd="0" presId="urn:microsoft.com/office/officeart/2008/layout/VerticalCurvedList"/>
    <dgm:cxn modelId="{C8047A7C-9705-40E1-A995-F051E6C3F321}" type="presParOf" srcId="{AB69DE8D-B59E-4E1D-A9C2-D0EEE7E5CE3D}" destId="{AF50D5B0-CD00-46D7-8179-575DF0EA2B13}" srcOrd="9" destOrd="0" presId="urn:microsoft.com/office/officeart/2008/layout/VerticalCurvedList"/>
    <dgm:cxn modelId="{31B99D68-1A22-4DEB-AA8A-B47D0FC4BBA3}" type="presParOf" srcId="{AB69DE8D-B59E-4E1D-A9C2-D0EEE7E5CE3D}" destId="{253B8AC6-0F70-4EB2-9739-DFD664871848}" srcOrd="10" destOrd="0" presId="urn:microsoft.com/office/officeart/2008/layout/VerticalCurvedList"/>
    <dgm:cxn modelId="{47606C03-DAA4-4FC9-9FB2-82FE39693A29}" type="presParOf" srcId="{253B8AC6-0F70-4EB2-9739-DFD664871848}" destId="{E850D7A6-689D-4B4B-AD4A-949627ECC755}" srcOrd="0" destOrd="0" presId="urn:microsoft.com/office/officeart/2008/layout/VerticalCurvedList"/>
    <dgm:cxn modelId="{B70BEF6C-0D57-4BE5-A137-323EB4A8170D}" type="presParOf" srcId="{AB69DE8D-B59E-4E1D-A9C2-D0EEE7E5CE3D}" destId="{1ECBE7F6-251A-4CA6-80D9-39F3140DFEC7}" srcOrd="11" destOrd="0" presId="urn:microsoft.com/office/officeart/2008/layout/VerticalCurvedList"/>
    <dgm:cxn modelId="{B9A34171-BCEF-4806-B174-55900525CEF9}" type="presParOf" srcId="{AB69DE8D-B59E-4E1D-A9C2-D0EEE7E5CE3D}" destId="{A4BDDD7D-E05B-42FC-968D-1076995F48EC}" srcOrd="12" destOrd="0" presId="urn:microsoft.com/office/officeart/2008/layout/VerticalCurvedList"/>
    <dgm:cxn modelId="{10A5966C-CF6C-48D6-BC0C-922CABA83323}" type="presParOf" srcId="{A4BDDD7D-E05B-42FC-968D-1076995F48EC}" destId="{45118EBB-CCE4-4C5D-A856-61EBDCC9CF53}" srcOrd="0" destOrd="0" presId="urn:microsoft.com/office/officeart/2008/layout/VerticalCurvedList"/>
    <dgm:cxn modelId="{DC36F244-8567-48E5-83FA-8F874C7B8B13}" type="presParOf" srcId="{AB69DE8D-B59E-4E1D-A9C2-D0EEE7E5CE3D}" destId="{4396BBF5-5546-413C-A043-B03FA3B271D1}" srcOrd="13" destOrd="0" presId="urn:microsoft.com/office/officeart/2008/layout/VerticalCurvedList"/>
    <dgm:cxn modelId="{7D8AAF84-5F68-4DBC-B361-6E07EDC755BF}" type="presParOf" srcId="{AB69DE8D-B59E-4E1D-A9C2-D0EEE7E5CE3D}" destId="{A0A208CD-9573-4E61-8241-27945B019749}" srcOrd="14" destOrd="0" presId="urn:microsoft.com/office/officeart/2008/layout/VerticalCurvedList"/>
    <dgm:cxn modelId="{B211405D-56E2-46FD-9BC0-EAE4766D76EA}" type="presParOf" srcId="{A0A208CD-9573-4E61-8241-27945B019749}" destId="{F2454514-2DE8-407A-A28A-930162D3269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912B66-2477-42DE-8CAD-C5D2490A4D4B}" type="doc">
      <dgm:prSet loTypeId="urn:microsoft.com/office/officeart/2005/8/layout/matrix1" loCatId="matrix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51A1640-256E-48B6-B2A8-07E29478D6E7}">
      <dgm:prSet phldrT="[Texto]"/>
      <dgm:spPr/>
      <dgm:t>
        <a:bodyPr/>
        <a:lstStyle/>
        <a:p>
          <a:pPr algn="ctr"/>
          <a:r>
            <a:rPr lang="pt-BR" b="1" dirty="0" smtClean="0"/>
            <a:t>AÇÕES EM QUATRO EIXOS</a:t>
          </a:r>
          <a:endParaRPr lang="pt-BR" b="1" dirty="0"/>
        </a:p>
      </dgm:t>
    </dgm:pt>
    <dgm:pt modelId="{47488897-ACC0-4FE3-A792-A023E601A46C}" type="parTrans" cxnId="{934AA6B4-E301-4293-84F8-E71613F51C69}">
      <dgm:prSet/>
      <dgm:spPr/>
      <dgm:t>
        <a:bodyPr/>
        <a:lstStyle/>
        <a:p>
          <a:endParaRPr lang="pt-BR"/>
        </a:p>
      </dgm:t>
    </dgm:pt>
    <dgm:pt modelId="{1C546A36-F8DC-438E-AD03-5A5E8046F055}" type="sibTrans" cxnId="{934AA6B4-E301-4293-84F8-E71613F51C69}">
      <dgm:prSet/>
      <dgm:spPr/>
      <dgm:t>
        <a:bodyPr/>
        <a:lstStyle/>
        <a:p>
          <a:endParaRPr lang="pt-BR"/>
        </a:p>
      </dgm:t>
    </dgm:pt>
    <dgm:pt modelId="{31EF74D5-8E11-4D7F-9756-EBAD9AF3366F}">
      <dgm:prSet phldrT="[Texto]"/>
      <dgm:spPr/>
      <dgm:t>
        <a:bodyPr/>
        <a:lstStyle/>
        <a:p>
          <a:r>
            <a:rPr lang="pt-BR" b="1" smtClean="0"/>
            <a:t>MONITORAMENTO E</a:t>
          </a:r>
        </a:p>
        <a:p>
          <a:r>
            <a:rPr lang="pt-BR" b="1" smtClean="0"/>
            <a:t>AVALIAÇÃO</a:t>
          </a:r>
          <a:endParaRPr lang="pt-BR" b="1" dirty="0"/>
        </a:p>
      </dgm:t>
    </dgm:pt>
    <dgm:pt modelId="{3AC87153-17AC-4A0A-942D-F69853251D57}" type="parTrans" cxnId="{51C3966D-1A79-4764-9868-9DC39D23E521}">
      <dgm:prSet/>
      <dgm:spPr/>
      <dgm:t>
        <a:bodyPr/>
        <a:lstStyle/>
        <a:p>
          <a:endParaRPr lang="pt-BR"/>
        </a:p>
      </dgm:t>
    </dgm:pt>
    <dgm:pt modelId="{60B3EC2C-3082-419C-A223-AF7D72B8AFBB}" type="sibTrans" cxnId="{51C3966D-1A79-4764-9868-9DC39D23E521}">
      <dgm:prSet/>
      <dgm:spPr/>
      <dgm:t>
        <a:bodyPr/>
        <a:lstStyle/>
        <a:p>
          <a:endParaRPr lang="pt-BR"/>
        </a:p>
      </dgm:t>
    </dgm:pt>
    <dgm:pt modelId="{8DC6D5D2-E5B6-4AE6-B1FD-8FE8B735F87F}">
      <dgm:prSet phldrT="[Texto]"/>
      <dgm:spPr/>
      <dgm:t>
        <a:bodyPr/>
        <a:lstStyle/>
        <a:p>
          <a:r>
            <a:rPr lang="pt-BR" b="1" smtClean="0"/>
            <a:t>ENGAJAMENTO PUBLICO</a:t>
          </a:r>
          <a:endParaRPr lang="pt-BR" b="1" dirty="0"/>
        </a:p>
      </dgm:t>
    </dgm:pt>
    <dgm:pt modelId="{C5E3F12E-F239-42E7-808C-55DE31DEA719}" type="parTrans" cxnId="{BB6EBFC1-69F1-4552-B039-1141E1A7FDBD}">
      <dgm:prSet/>
      <dgm:spPr/>
      <dgm:t>
        <a:bodyPr/>
        <a:lstStyle/>
        <a:p>
          <a:endParaRPr lang="pt-BR"/>
        </a:p>
      </dgm:t>
    </dgm:pt>
    <dgm:pt modelId="{4E359513-DAF8-4222-95BD-D08669DA713D}" type="sibTrans" cxnId="{BB6EBFC1-69F1-4552-B039-1141E1A7FDBD}">
      <dgm:prSet/>
      <dgm:spPr/>
      <dgm:t>
        <a:bodyPr/>
        <a:lstStyle/>
        <a:p>
          <a:endParaRPr lang="pt-BR"/>
        </a:p>
      </dgm:t>
    </dgm:pt>
    <dgm:pt modelId="{49A191B9-F0CB-43E6-BC75-C98FA8E679EB}">
      <dgm:prSet phldrT="[Texto]"/>
      <dgm:spPr/>
      <dgm:t>
        <a:bodyPr/>
        <a:lstStyle/>
        <a:p>
          <a:r>
            <a:rPr lang="pt-BR" b="1" smtClean="0"/>
            <a:t>ORGANIZAÇÃO E GESTÃO DO SERVIÇO</a:t>
          </a:r>
          <a:endParaRPr lang="pt-BR" b="1" dirty="0"/>
        </a:p>
      </dgm:t>
    </dgm:pt>
    <dgm:pt modelId="{F5D0D628-5D2B-418F-AA14-A182CF383A96}" type="parTrans" cxnId="{223E4FF0-FC9E-4698-AE39-F34D4C67A794}">
      <dgm:prSet/>
      <dgm:spPr/>
      <dgm:t>
        <a:bodyPr/>
        <a:lstStyle/>
        <a:p>
          <a:endParaRPr lang="pt-BR"/>
        </a:p>
      </dgm:t>
    </dgm:pt>
    <dgm:pt modelId="{21764044-5543-40F2-A24F-D8255D3056CC}" type="sibTrans" cxnId="{223E4FF0-FC9E-4698-AE39-F34D4C67A794}">
      <dgm:prSet/>
      <dgm:spPr/>
      <dgm:t>
        <a:bodyPr/>
        <a:lstStyle/>
        <a:p>
          <a:endParaRPr lang="pt-BR"/>
        </a:p>
      </dgm:t>
    </dgm:pt>
    <dgm:pt modelId="{8E4F9629-7D7B-40E3-BA87-7B48946C3108}">
      <dgm:prSet phldrT="[Texto]"/>
      <dgm:spPr/>
      <dgm:t>
        <a:bodyPr/>
        <a:lstStyle/>
        <a:p>
          <a:r>
            <a:rPr lang="pt-BR" b="1" smtClean="0"/>
            <a:t>QUALIFICAÇÃO DA PRÁTICA CLÍNICA </a:t>
          </a:r>
          <a:endParaRPr lang="pt-BR" b="1" dirty="0"/>
        </a:p>
      </dgm:t>
    </dgm:pt>
    <dgm:pt modelId="{1558F53C-9D8B-48C8-927A-49171BFC1393}" type="parTrans" cxnId="{B28FFFC6-262F-4D9B-83CA-CBAA014296DD}">
      <dgm:prSet/>
      <dgm:spPr/>
      <dgm:t>
        <a:bodyPr/>
        <a:lstStyle/>
        <a:p>
          <a:endParaRPr lang="pt-BR"/>
        </a:p>
      </dgm:t>
    </dgm:pt>
    <dgm:pt modelId="{F0002DA9-6904-4529-9581-AD8609B7D680}" type="sibTrans" cxnId="{B28FFFC6-262F-4D9B-83CA-CBAA014296DD}">
      <dgm:prSet/>
      <dgm:spPr/>
      <dgm:t>
        <a:bodyPr/>
        <a:lstStyle/>
        <a:p>
          <a:endParaRPr lang="pt-BR"/>
        </a:p>
      </dgm:t>
    </dgm:pt>
    <dgm:pt modelId="{FBC37B45-742F-414E-915F-CB341ADC9160}" type="pres">
      <dgm:prSet presAssocID="{25912B66-2477-42DE-8CAD-C5D2490A4D4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9BE3DD0-9231-4D96-9A8C-F7ED41CC28A5}" type="pres">
      <dgm:prSet presAssocID="{25912B66-2477-42DE-8CAD-C5D2490A4D4B}" presName="matrix" presStyleCnt="0"/>
      <dgm:spPr/>
      <dgm:t>
        <a:bodyPr/>
        <a:lstStyle/>
        <a:p>
          <a:endParaRPr lang="pt-BR"/>
        </a:p>
      </dgm:t>
    </dgm:pt>
    <dgm:pt modelId="{A8A54C31-79BD-4FA9-B7AA-6E0C69CCB49F}" type="pres">
      <dgm:prSet presAssocID="{25912B66-2477-42DE-8CAD-C5D2490A4D4B}" presName="tile1" presStyleLbl="node1" presStyleIdx="0" presStyleCnt="4"/>
      <dgm:spPr/>
      <dgm:t>
        <a:bodyPr/>
        <a:lstStyle/>
        <a:p>
          <a:endParaRPr lang="pt-BR"/>
        </a:p>
      </dgm:t>
    </dgm:pt>
    <dgm:pt modelId="{EA95793A-1BAA-4E84-B28A-1B603BB3B913}" type="pres">
      <dgm:prSet presAssocID="{25912B66-2477-42DE-8CAD-C5D2490A4D4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C2D19FF-F07E-4569-8527-DBE9CDE335E1}" type="pres">
      <dgm:prSet presAssocID="{25912B66-2477-42DE-8CAD-C5D2490A4D4B}" presName="tile2" presStyleLbl="node1" presStyleIdx="1" presStyleCnt="4"/>
      <dgm:spPr/>
      <dgm:t>
        <a:bodyPr/>
        <a:lstStyle/>
        <a:p>
          <a:endParaRPr lang="pt-BR"/>
        </a:p>
      </dgm:t>
    </dgm:pt>
    <dgm:pt modelId="{F2985BF9-2334-4DF4-9839-F5189971AA0B}" type="pres">
      <dgm:prSet presAssocID="{25912B66-2477-42DE-8CAD-C5D2490A4D4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EB0265B-BA12-4C81-8381-F22F260BE509}" type="pres">
      <dgm:prSet presAssocID="{25912B66-2477-42DE-8CAD-C5D2490A4D4B}" presName="tile3" presStyleLbl="node1" presStyleIdx="2" presStyleCnt="4"/>
      <dgm:spPr/>
      <dgm:t>
        <a:bodyPr/>
        <a:lstStyle/>
        <a:p>
          <a:endParaRPr lang="pt-BR"/>
        </a:p>
      </dgm:t>
    </dgm:pt>
    <dgm:pt modelId="{7AB1037F-E58B-4ED0-921A-2367F15F8BEA}" type="pres">
      <dgm:prSet presAssocID="{25912B66-2477-42DE-8CAD-C5D2490A4D4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C3CE6AA-A4E1-4E80-855F-DF5E227E1A41}" type="pres">
      <dgm:prSet presAssocID="{25912B66-2477-42DE-8CAD-C5D2490A4D4B}" presName="tile4" presStyleLbl="node1" presStyleIdx="3" presStyleCnt="4"/>
      <dgm:spPr/>
      <dgm:t>
        <a:bodyPr/>
        <a:lstStyle/>
        <a:p>
          <a:endParaRPr lang="pt-BR"/>
        </a:p>
      </dgm:t>
    </dgm:pt>
    <dgm:pt modelId="{F71866A8-2334-41E7-85DD-4273B4D366E7}" type="pres">
      <dgm:prSet presAssocID="{25912B66-2477-42DE-8CAD-C5D2490A4D4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3488FA4-C45E-4585-A4C3-3952C5BA30B3}" type="pres">
      <dgm:prSet presAssocID="{25912B66-2477-42DE-8CAD-C5D2490A4D4B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</dgm:ptLst>
  <dgm:cxnLst>
    <dgm:cxn modelId="{934AA6B4-E301-4293-84F8-E71613F51C69}" srcId="{25912B66-2477-42DE-8CAD-C5D2490A4D4B}" destId="{551A1640-256E-48B6-B2A8-07E29478D6E7}" srcOrd="0" destOrd="0" parTransId="{47488897-ACC0-4FE3-A792-A023E601A46C}" sibTransId="{1C546A36-F8DC-438E-AD03-5A5E8046F055}"/>
    <dgm:cxn modelId="{24806698-7C3B-4391-B3B6-0BF753849967}" type="presOf" srcId="{49A191B9-F0CB-43E6-BC75-C98FA8E679EB}" destId="{FEB0265B-BA12-4C81-8381-F22F260BE509}" srcOrd="0" destOrd="0" presId="urn:microsoft.com/office/officeart/2005/8/layout/matrix1"/>
    <dgm:cxn modelId="{B8416B33-4BE9-4286-B5DF-6ABFE577822A}" type="presOf" srcId="{31EF74D5-8E11-4D7F-9756-EBAD9AF3366F}" destId="{EA95793A-1BAA-4E84-B28A-1B603BB3B913}" srcOrd="1" destOrd="0" presId="urn:microsoft.com/office/officeart/2005/8/layout/matrix1"/>
    <dgm:cxn modelId="{BB6EBFC1-69F1-4552-B039-1141E1A7FDBD}" srcId="{551A1640-256E-48B6-B2A8-07E29478D6E7}" destId="{8DC6D5D2-E5B6-4AE6-B1FD-8FE8B735F87F}" srcOrd="1" destOrd="0" parTransId="{C5E3F12E-F239-42E7-808C-55DE31DEA719}" sibTransId="{4E359513-DAF8-4222-95BD-D08669DA713D}"/>
    <dgm:cxn modelId="{B584C825-A33D-4B26-B046-5139EA9F254F}" type="presOf" srcId="{8DC6D5D2-E5B6-4AE6-B1FD-8FE8B735F87F}" destId="{F2985BF9-2334-4DF4-9839-F5189971AA0B}" srcOrd="1" destOrd="0" presId="urn:microsoft.com/office/officeart/2005/8/layout/matrix1"/>
    <dgm:cxn modelId="{CBD8FDCD-8067-4DEB-8EEF-93A6EEC18283}" type="presOf" srcId="{49A191B9-F0CB-43E6-BC75-C98FA8E679EB}" destId="{7AB1037F-E58B-4ED0-921A-2367F15F8BEA}" srcOrd="1" destOrd="0" presId="urn:microsoft.com/office/officeart/2005/8/layout/matrix1"/>
    <dgm:cxn modelId="{223E4FF0-FC9E-4698-AE39-F34D4C67A794}" srcId="{551A1640-256E-48B6-B2A8-07E29478D6E7}" destId="{49A191B9-F0CB-43E6-BC75-C98FA8E679EB}" srcOrd="2" destOrd="0" parTransId="{F5D0D628-5D2B-418F-AA14-A182CF383A96}" sibTransId="{21764044-5543-40F2-A24F-D8255D3056CC}"/>
    <dgm:cxn modelId="{C83126D1-9C61-4E9E-965F-ED60E8ACA7AB}" type="presOf" srcId="{8E4F9629-7D7B-40E3-BA87-7B48946C3108}" destId="{F71866A8-2334-41E7-85DD-4273B4D366E7}" srcOrd="1" destOrd="0" presId="urn:microsoft.com/office/officeart/2005/8/layout/matrix1"/>
    <dgm:cxn modelId="{4A5C58FA-F297-49D8-B4F3-0D0E7DE7E4D6}" type="presOf" srcId="{31EF74D5-8E11-4D7F-9756-EBAD9AF3366F}" destId="{A8A54C31-79BD-4FA9-B7AA-6E0C69CCB49F}" srcOrd="0" destOrd="0" presId="urn:microsoft.com/office/officeart/2005/8/layout/matrix1"/>
    <dgm:cxn modelId="{2CCEB580-3ACB-44EF-946C-007688C48F39}" type="presOf" srcId="{551A1640-256E-48B6-B2A8-07E29478D6E7}" destId="{B3488FA4-C45E-4585-A4C3-3952C5BA30B3}" srcOrd="0" destOrd="0" presId="urn:microsoft.com/office/officeart/2005/8/layout/matrix1"/>
    <dgm:cxn modelId="{9DF03804-5786-4C0B-97F3-910B23716DD3}" type="presOf" srcId="{8E4F9629-7D7B-40E3-BA87-7B48946C3108}" destId="{1C3CE6AA-A4E1-4E80-855F-DF5E227E1A41}" srcOrd="0" destOrd="0" presId="urn:microsoft.com/office/officeart/2005/8/layout/matrix1"/>
    <dgm:cxn modelId="{51C3966D-1A79-4764-9868-9DC39D23E521}" srcId="{551A1640-256E-48B6-B2A8-07E29478D6E7}" destId="{31EF74D5-8E11-4D7F-9756-EBAD9AF3366F}" srcOrd="0" destOrd="0" parTransId="{3AC87153-17AC-4A0A-942D-F69853251D57}" sibTransId="{60B3EC2C-3082-419C-A223-AF7D72B8AFBB}"/>
    <dgm:cxn modelId="{AE5A233B-56FD-45E0-A7C2-972A524BEF72}" type="presOf" srcId="{25912B66-2477-42DE-8CAD-C5D2490A4D4B}" destId="{FBC37B45-742F-414E-915F-CB341ADC9160}" srcOrd="0" destOrd="0" presId="urn:microsoft.com/office/officeart/2005/8/layout/matrix1"/>
    <dgm:cxn modelId="{57AE7B6D-CDDB-4AD8-ABB1-4F63D03A90A9}" type="presOf" srcId="{8DC6D5D2-E5B6-4AE6-B1FD-8FE8B735F87F}" destId="{BC2D19FF-F07E-4569-8527-DBE9CDE335E1}" srcOrd="0" destOrd="0" presId="urn:microsoft.com/office/officeart/2005/8/layout/matrix1"/>
    <dgm:cxn modelId="{B28FFFC6-262F-4D9B-83CA-CBAA014296DD}" srcId="{551A1640-256E-48B6-B2A8-07E29478D6E7}" destId="{8E4F9629-7D7B-40E3-BA87-7B48946C3108}" srcOrd="3" destOrd="0" parTransId="{1558F53C-9D8B-48C8-927A-49171BFC1393}" sibTransId="{F0002DA9-6904-4529-9581-AD8609B7D680}"/>
    <dgm:cxn modelId="{92324262-BD1B-41E1-8561-7FC5F751B2C7}" type="presParOf" srcId="{FBC37B45-742F-414E-915F-CB341ADC9160}" destId="{A9BE3DD0-9231-4D96-9A8C-F7ED41CC28A5}" srcOrd="0" destOrd="0" presId="urn:microsoft.com/office/officeart/2005/8/layout/matrix1"/>
    <dgm:cxn modelId="{C4877C64-E83E-493C-BBD3-38563BDD173F}" type="presParOf" srcId="{A9BE3DD0-9231-4D96-9A8C-F7ED41CC28A5}" destId="{A8A54C31-79BD-4FA9-B7AA-6E0C69CCB49F}" srcOrd="0" destOrd="0" presId="urn:microsoft.com/office/officeart/2005/8/layout/matrix1"/>
    <dgm:cxn modelId="{1749D68C-BD5D-4111-B41E-ECE14498E27A}" type="presParOf" srcId="{A9BE3DD0-9231-4D96-9A8C-F7ED41CC28A5}" destId="{EA95793A-1BAA-4E84-B28A-1B603BB3B913}" srcOrd="1" destOrd="0" presId="urn:microsoft.com/office/officeart/2005/8/layout/matrix1"/>
    <dgm:cxn modelId="{08CA5E29-8843-4B26-A0BC-E32E434FCD39}" type="presParOf" srcId="{A9BE3DD0-9231-4D96-9A8C-F7ED41CC28A5}" destId="{BC2D19FF-F07E-4569-8527-DBE9CDE335E1}" srcOrd="2" destOrd="0" presId="urn:microsoft.com/office/officeart/2005/8/layout/matrix1"/>
    <dgm:cxn modelId="{199295AC-E747-411C-99B0-D8BC3787A79C}" type="presParOf" srcId="{A9BE3DD0-9231-4D96-9A8C-F7ED41CC28A5}" destId="{F2985BF9-2334-4DF4-9839-F5189971AA0B}" srcOrd="3" destOrd="0" presId="urn:microsoft.com/office/officeart/2005/8/layout/matrix1"/>
    <dgm:cxn modelId="{A1AFA339-79CE-4DCF-B924-0FC51A973942}" type="presParOf" srcId="{A9BE3DD0-9231-4D96-9A8C-F7ED41CC28A5}" destId="{FEB0265B-BA12-4C81-8381-F22F260BE509}" srcOrd="4" destOrd="0" presId="urn:microsoft.com/office/officeart/2005/8/layout/matrix1"/>
    <dgm:cxn modelId="{3F17FC55-4E4A-4477-8D27-CC8769A0178D}" type="presParOf" srcId="{A9BE3DD0-9231-4D96-9A8C-F7ED41CC28A5}" destId="{7AB1037F-E58B-4ED0-921A-2367F15F8BEA}" srcOrd="5" destOrd="0" presId="urn:microsoft.com/office/officeart/2005/8/layout/matrix1"/>
    <dgm:cxn modelId="{0076757F-8D52-43B5-B3D2-40EA3E7DB413}" type="presParOf" srcId="{A9BE3DD0-9231-4D96-9A8C-F7ED41CC28A5}" destId="{1C3CE6AA-A4E1-4E80-855F-DF5E227E1A41}" srcOrd="6" destOrd="0" presId="urn:microsoft.com/office/officeart/2005/8/layout/matrix1"/>
    <dgm:cxn modelId="{97A572B6-60E8-4E5F-A879-5459CFCEEAAA}" type="presParOf" srcId="{A9BE3DD0-9231-4D96-9A8C-F7ED41CC28A5}" destId="{F71866A8-2334-41E7-85DD-4273B4D366E7}" srcOrd="7" destOrd="0" presId="urn:microsoft.com/office/officeart/2005/8/layout/matrix1"/>
    <dgm:cxn modelId="{78339145-0AB2-48EC-B39A-AAD5CA6225C9}" type="presParOf" srcId="{FBC37B45-742F-414E-915F-CB341ADC9160}" destId="{B3488FA4-C45E-4585-A4C3-3952C5BA30B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EEDACF-477F-47AC-A7E1-33732A6E006B}">
      <dsp:nvSpPr>
        <dsp:cNvPr id="0" name=""/>
        <dsp:cNvSpPr/>
      </dsp:nvSpPr>
      <dsp:spPr>
        <a:xfrm>
          <a:off x="-6301360" y="-964624"/>
          <a:ext cx="7506137" cy="7506137"/>
        </a:xfrm>
        <a:prstGeom prst="blockArc">
          <a:avLst>
            <a:gd name="adj1" fmla="val 18900000"/>
            <a:gd name="adj2" fmla="val 2700000"/>
            <a:gd name="adj3" fmla="val 288"/>
          </a:avLst>
        </a:pr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64BE3-E977-4858-9AF1-CD272FA26A71}">
      <dsp:nvSpPr>
        <dsp:cNvPr id="0" name=""/>
        <dsp:cNvSpPr/>
      </dsp:nvSpPr>
      <dsp:spPr>
        <a:xfrm>
          <a:off x="391218" y="253525"/>
          <a:ext cx="7763929" cy="506827"/>
        </a:xfrm>
        <a:prstGeom prst="rect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2294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smtClean="0"/>
            <a:t>30 UBS: 17 UESF com 23 equipes. 13 UBS tradicionais </a:t>
          </a:r>
          <a:endParaRPr lang="pt-BR" sz="2600" kern="1200" dirty="0"/>
        </a:p>
      </dsp:txBody>
      <dsp:txXfrm>
        <a:off x="391218" y="253525"/>
        <a:ext cx="7763929" cy="506827"/>
      </dsp:txXfrm>
    </dsp:sp>
    <dsp:sp modelId="{32289358-FC09-4143-9B38-E2713F85416D}">
      <dsp:nvSpPr>
        <dsp:cNvPr id="0" name=""/>
        <dsp:cNvSpPr/>
      </dsp:nvSpPr>
      <dsp:spPr>
        <a:xfrm>
          <a:off x="74451" y="190171"/>
          <a:ext cx="633534" cy="6335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2598F3-F527-4474-BDFE-969D2FE7BFB7}">
      <dsp:nvSpPr>
        <dsp:cNvPr id="0" name=""/>
        <dsp:cNvSpPr/>
      </dsp:nvSpPr>
      <dsp:spPr>
        <a:xfrm>
          <a:off x="850196" y="1014212"/>
          <a:ext cx="7304951" cy="506827"/>
        </a:xfrm>
        <a:prstGeom prst="rect">
          <a:avLst/>
        </a:prstGeom>
        <a:solidFill>
          <a:schemeClr val="accent5">
            <a:shade val="50000"/>
            <a:hueOff val="72278"/>
            <a:satOff val="-1599"/>
            <a:lumOff val="119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2294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Centro de Atenção Psicossocial</a:t>
          </a:r>
          <a:endParaRPr lang="pt-BR" sz="2600" kern="1200" dirty="0"/>
        </a:p>
      </dsp:txBody>
      <dsp:txXfrm>
        <a:off x="850196" y="1014212"/>
        <a:ext cx="7304951" cy="506827"/>
      </dsp:txXfrm>
    </dsp:sp>
    <dsp:sp modelId="{EE81DBE4-BF98-4A49-BDCB-169A621E0C9D}">
      <dsp:nvSpPr>
        <dsp:cNvPr id="0" name=""/>
        <dsp:cNvSpPr/>
      </dsp:nvSpPr>
      <dsp:spPr>
        <a:xfrm>
          <a:off x="533429" y="950859"/>
          <a:ext cx="633534" cy="6335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50000"/>
              <a:hueOff val="72278"/>
              <a:satOff val="-1599"/>
              <a:lumOff val="119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4F713B-7CC6-4F17-BE99-85E64B014D51}">
      <dsp:nvSpPr>
        <dsp:cNvPr id="0" name=""/>
        <dsp:cNvSpPr/>
      </dsp:nvSpPr>
      <dsp:spPr>
        <a:xfrm>
          <a:off x="1101714" y="1774342"/>
          <a:ext cx="7053434" cy="506827"/>
        </a:xfrm>
        <a:prstGeom prst="rect">
          <a:avLst/>
        </a:prstGeom>
        <a:solidFill>
          <a:schemeClr val="accent5">
            <a:shade val="50000"/>
            <a:hueOff val="144556"/>
            <a:satOff val="-3197"/>
            <a:lumOff val="2399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2294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smtClean="0"/>
            <a:t>SAE- Serviço de Assistência Especializada  </a:t>
          </a:r>
          <a:endParaRPr lang="pt-BR" sz="2600" kern="1200" dirty="0"/>
        </a:p>
      </dsp:txBody>
      <dsp:txXfrm>
        <a:off x="1101714" y="1774342"/>
        <a:ext cx="7053434" cy="506827"/>
      </dsp:txXfrm>
    </dsp:sp>
    <dsp:sp modelId="{323B7F65-7954-47E1-93A9-A84BCD8B006F}">
      <dsp:nvSpPr>
        <dsp:cNvPr id="0" name=""/>
        <dsp:cNvSpPr/>
      </dsp:nvSpPr>
      <dsp:spPr>
        <a:xfrm>
          <a:off x="784946" y="1710989"/>
          <a:ext cx="633534" cy="6335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50000"/>
              <a:hueOff val="144556"/>
              <a:satOff val="-3197"/>
              <a:lumOff val="2399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AC81B9-B1D0-487E-B4CA-39AD043511B5}">
      <dsp:nvSpPr>
        <dsp:cNvPr id="0" name=""/>
        <dsp:cNvSpPr/>
      </dsp:nvSpPr>
      <dsp:spPr>
        <a:xfrm>
          <a:off x="1182021" y="2535030"/>
          <a:ext cx="6973127" cy="506827"/>
        </a:xfrm>
        <a:prstGeom prst="rect">
          <a:avLst/>
        </a:prstGeom>
        <a:solidFill>
          <a:schemeClr val="accent5">
            <a:shade val="50000"/>
            <a:hueOff val="216833"/>
            <a:satOff val="-4796"/>
            <a:lumOff val="3598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2294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smtClean="0"/>
            <a:t>Centro de Especialidades Odontológica </a:t>
          </a:r>
          <a:endParaRPr lang="pt-BR" sz="2600" kern="1200" dirty="0"/>
        </a:p>
      </dsp:txBody>
      <dsp:txXfrm>
        <a:off x="1182021" y="2535030"/>
        <a:ext cx="6973127" cy="506827"/>
      </dsp:txXfrm>
    </dsp:sp>
    <dsp:sp modelId="{80DEB157-9513-452A-8C30-519DC85CBC4F}">
      <dsp:nvSpPr>
        <dsp:cNvPr id="0" name=""/>
        <dsp:cNvSpPr/>
      </dsp:nvSpPr>
      <dsp:spPr>
        <a:xfrm>
          <a:off x="865254" y="2471676"/>
          <a:ext cx="633534" cy="6335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50000"/>
              <a:hueOff val="216833"/>
              <a:satOff val="-4796"/>
              <a:lumOff val="359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50D5B0-CD00-46D7-8179-575DF0EA2B13}">
      <dsp:nvSpPr>
        <dsp:cNvPr id="0" name=""/>
        <dsp:cNvSpPr/>
      </dsp:nvSpPr>
      <dsp:spPr>
        <a:xfrm>
          <a:off x="1101714" y="3295717"/>
          <a:ext cx="7053434" cy="506827"/>
        </a:xfrm>
        <a:prstGeom prst="rect">
          <a:avLst/>
        </a:prstGeom>
        <a:solidFill>
          <a:schemeClr val="accent5">
            <a:shade val="50000"/>
            <a:hueOff val="216833"/>
            <a:satOff val="-4796"/>
            <a:lumOff val="3598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2294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err="1" smtClean="0"/>
            <a:t>CION</a:t>
          </a:r>
          <a:r>
            <a:rPr lang="pt-BR" sz="2600" kern="1200" dirty="0" smtClean="0"/>
            <a:t>, Centro de Saúde da Mulher.  Não há </a:t>
          </a:r>
          <a:r>
            <a:rPr lang="pt-BR" sz="2600" kern="1200" dirty="0" err="1" smtClean="0"/>
            <a:t>NASF</a:t>
          </a:r>
          <a:r>
            <a:rPr lang="pt-BR" sz="2600" kern="1200" dirty="0" smtClean="0"/>
            <a:t> </a:t>
          </a:r>
          <a:endParaRPr lang="pt-BR" sz="2600" kern="1200" dirty="0"/>
        </a:p>
      </dsp:txBody>
      <dsp:txXfrm>
        <a:off x="1101714" y="3295717"/>
        <a:ext cx="7053434" cy="506827"/>
      </dsp:txXfrm>
    </dsp:sp>
    <dsp:sp modelId="{E850D7A6-689D-4B4B-AD4A-949627ECC755}">
      <dsp:nvSpPr>
        <dsp:cNvPr id="0" name=""/>
        <dsp:cNvSpPr/>
      </dsp:nvSpPr>
      <dsp:spPr>
        <a:xfrm>
          <a:off x="784946" y="3232364"/>
          <a:ext cx="633534" cy="6335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50000"/>
              <a:hueOff val="216833"/>
              <a:satOff val="-4796"/>
              <a:lumOff val="359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CBE7F6-251A-4CA6-80D9-39F3140DFEC7}">
      <dsp:nvSpPr>
        <dsp:cNvPr id="0" name=""/>
        <dsp:cNvSpPr/>
      </dsp:nvSpPr>
      <dsp:spPr>
        <a:xfrm>
          <a:off x="850196" y="4055847"/>
          <a:ext cx="7304951" cy="506827"/>
        </a:xfrm>
        <a:prstGeom prst="rect">
          <a:avLst/>
        </a:prstGeom>
        <a:solidFill>
          <a:schemeClr val="accent5">
            <a:shade val="50000"/>
            <a:hueOff val="144556"/>
            <a:satOff val="-3197"/>
            <a:lumOff val="2399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2294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UPA, </a:t>
          </a:r>
          <a:r>
            <a:rPr lang="pt-BR" sz="2600" kern="1200" dirty="0" err="1" smtClean="0"/>
            <a:t>SAMU</a:t>
          </a:r>
          <a:r>
            <a:rPr lang="pt-BR" sz="2600" kern="1200" dirty="0" smtClean="0"/>
            <a:t>, Pronto Socorro Municipal</a:t>
          </a:r>
          <a:endParaRPr lang="pt-BR" sz="2600" kern="1200" dirty="0"/>
        </a:p>
      </dsp:txBody>
      <dsp:txXfrm>
        <a:off x="850196" y="4055847"/>
        <a:ext cx="7304951" cy="506827"/>
      </dsp:txXfrm>
    </dsp:sp>
    <dsp:sp modelId="{45118EBB-CCE4-4C5D-A856-61EBDCC9CF53}">
      <dsp:nvSpPr>
        <dsp:cNvPr id="0" name=""/>
        <dsp:cNvSpPr/>
      </dsp:nvSpPr>
      <dsp:spPr>
        <a:xfrm>
          <a:off x="533429" y="3992494"/>
          <a:ext cx="633534" cy="6335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50000"/>
              <a:hueOff val="144556"/>
              <a:satOff val="-3197"/>
              <a:lumOff val="2399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96BBF5-5546-413C-A043-B03FA3B271D1}">
      <dsp:nvSpPr>
        <dsp:cNvPr id="0" name=""/>
        <dsp:cNvSpPr/>
      </dsp:nvSpPr>
      <dsp:spPr>
        <a:xfrm>
          <a:off x="391218" y="4816535"/>
          <a:ext cx="7763929" cy="506827"/>
        </a:xfrm>
        <a:prstGeom prst="rect">
          <a:avLst/>
        </a:prstGeom>
        <a:solidFill>
          <a:schemeClr val="accent5">
            <a:shade val="50000"/>
            <a:hueOff val="72278"/>
            <a:satOff val="-1599"/>
            <a:lumOff val="119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2294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Hospitais</a:t>
          </a:r>
          <a:endParaRPr lang="pt-BR" sz="2600" kern="1200" dirty="0"/>
        </a:p>
      </dsp:txBody>
      <dsp:txXfrm>
        <a:off x="391218" y="4816535"/>
        <a:ext cx="7763929" cy="506827"/>
      </dsp:txXfrm>
    </dsp:sp>
    <dsp:sp modelId="{F2454514-2DE8-407A-A28A-930162D32694}">
      <dsp:nvSpPr>
        <dsp:cNvPr id="0" name=""/>
        <dsp:cNvSpPr/>
      </dsp:nvSpPr>
      <dsp:spPr>
        <a:xfrm>
          <a:off x="74451" y="4753181"/>
          <a:ext cx="633534" cy="6335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50000"/>
              <a:hueOff val="72278"/>
              <a:satOff val="-1599"/>
              <a:lumOff val="119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A54C31-79BD-4FA9-B7AA-6E0C69CCB49F}">
      <dsp:nvSpPr>
        <dsp:cNvPr id="0" name=""/>
        <dsp:cNvSpPr/>
      </dsp:nvSpPr>
      <dsp:spPr>
        <a:xfrm rot="16200000">
          <a:off x="793353" y="-793353"/>
          <a:ext cx="2528093" cy="4114799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700" b="1" kern="1200" smtClean="0"/>
            <a:t>MONITORAMENTO E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700" b="1" kern="1200" smtClean="0"/>
            <a:t>AVALIAÇÃO</a:t>
          </a:r>
          <a:endParaRPr lang="pt-BR" sz="2700" b="1" kern="1200" dirty="0"/>
        </a:p>
      </dsp:txBody>
      <dsp:txXfrm rot="5400000">
        <a:off x="0" y="0"/>
        <a:ext cx="4114799" cy="1896070"/>
      </dsp:txXfrm>
    </dsp:sp>
    <dsp:sp modelId="{BC2D19FF-F07E-4569-8527-DBE9CDE335E1}">
      <dsp:nvSpPr>
        <dsp:cNvPr id="0" name=""/>
        <dsp:cNvSpPr/>
      </dsp:nvSpPr>
      <dsp:spPr>
        <a:xfrm>
          <a:off x="4114799" y="0"/>
          <a:ext cx="4114799" cy="2528093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700" b="1" kern="1200" smtClean="0"/>
            <a:t>ENGAJAMENTO PUBLICO</a:t>
          </a:r>
          <a:endParaRPr lang="pt-BR" sz="2700" b="1" kern="1200" dirty="0"/>
        </a:p>
      </dsp:txBody>
      <dsp:txXfrm>
        <a:off x="4114799" y="0"/>
        <a:ext cx="4114799" cy="1896070"/>
      </dsp:txXfrm>
    </dsp:sp>
    <dsp:sp modelId="{FEB0265B-BA12-4C81-8381-F22F260BE509}">
      <dsp:nvSpPr>
        <dsp:cNvPr id="0" name=""/>
        <dsp:cNvSpPr/>
      </dsp:nvSpPr>
      <dsp:spPr>
        <a:xfrm rot="10800000">
          <a:off x="0" y="2528093"/>
          <a:ext cx="4114799" cy="2528093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700" b="1" kern="1200" smtClean="0"/>
            <a:t>ORGANIZAÇÃO E GESTÃO DO SERVIÇO</a:t>
          </a:r>
          <a:endParaRPr lang="pt-BR" sz="2700" b="1" kern="1200" dirty="0"/>
        </a:p>
      </dsp:txBody>
      <dsp:txXfrm rot="10800000">
        <a:off x="0" y="3160116"/>
        <a:ext cx="4114799" cy="1896070"/>
      </dsp:txXfrm>
    </dsp:sp>
    <dsp:sp modelId="{1C3CE6AA-A4E1-4E80-855F-DF5E227E1A41}">
      <dsp:nvSpPr>
        <dsp:cNvPr id="0" name=""/>
        <dsp:cNvSpPr/>
      </dsp:nvSpPr>
      <dsp:spPr>
        <a:xfrm rot="5400000">
          <a:off x="4908153" y="1734740"/>
          <a:ext cx="2528093" cy="4114799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700" b="1" kern="1200" smtClean="0"/>
            <a:t>QUALIFICAÇÃO DA PRÁTICA CLÍNICA </a:t>
          </a:r>
          <a:endParaRPr lang="pt-BR" sz="2700" b="1" kern="1200" dirty="0"/>
        </a:p>
      </dsp:txBody>
      <dsp:txXfrm rot="-5400000">
        <a:off x="4114800" y="3160115"/>
        <a:ext cx="4114799" cy="1896070"/>
      </dsp:txXfrm>
    </dsp:sp>
    <dsp:sp modelId="{B3488FA4-C45E-4585-A4C3-3952C5BA30B3}">
      <dsp:nvSpPr>
        <dsp:cNvPr id="0" name=""/>
        <dsp:cNvSpPr/>
      </dsp:nvSpPr>
      <dsp:spPr>
        <a:xfrm>
          <a:off x="2880359" y="1896070"/>
          <a:ext cx="2468880" cy="1264046"/>
        </a:xfrm>
        <a:prstGeom prst="round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700" b="1" kern="1200" dirty="0" smtClean="0"/>
            <a:t>AÇÕES EM QUATRO EIXOS</a:t>
          </a:r>
          <a:endParaRPr lang="pt-BR" sz="2700" b="1" kern="1200" dirty="0"/>
        </a:p>
      </dsp:txBody>
      <dsp:txXfrm>
        <a:off x="2942065" y="1957776"/>
        <a:ext cx="2345468" cy="11406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image" Target="../media/image1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D8898E-CDEA-46F0-B8EE-466256F111F0}" type="datetimeFigureOut">
              <a:rPr lang="pt-BR" smtClean="0"/>
              <a:pPr/>
              <a:t>23/10/2015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5531A-825F-4A9C-8BAA-C514CFEBD1A8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5003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D8898E-CDEA-46F0-B8EE-466256F111F0}" type="datetimeFigureOut">
              <a:rPr lang="pt-BR" smtClean="0"/>
              <a:pPr/>
              <a:t>23/10/2015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5531A-825F-4A9C-8BAA-C514CFEBD1A8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3631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D8898E-CDEA-46F0-B8EE-466256F111F0}" type="datetimeFigureOut">
              <a:rPr lang="pt-BR" smtClean="0"/>
              <a:pPr/>
              <a:t>23/10/2015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5531A-825F-4A9C-8BAA-C514CFEBD1A8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5263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D8898E-CDEA-46F0-B8EE-466256F111F0}" type="datetimeFigureOut">
              <a:rPr lang="pt-BR" smtClean="0"/>
              <a:pPr/>
              <a:t>23/10/2015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5531A-825F-4A9C-8BAA-C514CFEBD1A8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7635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D8898E-CDEA-46F0-B8EE-466256F111F0}" type="datetimeFigureOut">
              <a:rPr lang="pt-BR" smtClean="0"/>
              <a:pPr/>
              <a:t>23/10/2015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5531A-825F-4A9C-8BAA-C514CFEBD1A8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8455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D8898E-CDEA-46F0-B8EE-466256F111F0}" type="datetimeFigureOut">
              <a:rPr lang="pt-BR" smtClean="0"/>
              <a:pPr/>
              <a:t>23/10/2015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5531A-825F-4A9C-8BAA-C514CFEBD1A8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7021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30" y="1535115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D8898E-CDEA-46F0-B8EE-466256F111F0}" type="datetimeFigureOut">
              <a:rPr lang="pt-BR" smtClean="0"/>
              <a:pPr/>
              <a:t>23/10/2015</a:t>
            </a:fld>
            <a:endParaRPr lang="pt-BR" dirty="0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5531A-825F-4A9C-8BAA-C514CFEBD1A8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7734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D8898E-CDEA-46F0-B8EE-466256F111F0}" type="datetimeFigureOut">
              <a:rPr lang="pt-BR" smtClean="0"/>
              <a:pPr/>
              <a:t>23/10/2015</a:t>
            </a:fld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5531A-825F-4A9C-8BAA-C514CFEBD1A8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9931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D8898E-CDEA-46F0-B8EE-466256F111F0}" type="datetimeFigureOut">
              <a:rPr lang="pt-BR" smtClean="0"/>
              <a:pPr/>
              <a:t>23/10/2015</a:t>
            </a:fld>
            <a:endParaRPr lang="pt-BR" dirty="0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5531A-825F-4A9C-8BAA-C514CFEBD1A8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48854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D8898E-CDEA-46F0-B8EE-466256F111F0}" type="datetimeFigureOut">
              <a:rPr lang="pt-BR" smtClean="0"/>
              <a:pPr/>
              <a:t>23/10/2015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5531A-825F-4A9C-8BAA-C514CFEBD1A8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6777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dirty="0" smtClean="0"/>
              <a:t>Clique no ícone para adicionar uma imagem</a:t>
            </a:r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D8898E-CDEA-46F0-B8EE-466256F111F0}" type="datetimeFigureOut">
              <a:rPr lang="pt-BR" smtClean="0"/>
              <a:pPr/>
              <a:t>23/10/2015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5531A-825F-4A9C-8BAA-C514CFEBD1A8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2528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95D8898E-CDEA-46F0-B8EE-466256F111F0}" type="datetimeFigureOut">
              <a:rPr lang="pt-BR" smtClean="0"/>
              <a:pPr/>
              <a:t>23/10/2015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A265531A-825F-4A9C-8BAA-C514CFEBD1A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357166"/>
            <a:ext cx="8215338" cy="1785950"/>
          </a:xfrm>
        </p:spPr>
        <p:txBody>
          <a:bodyPr>
            <a:noAutofit/>
          </a:bodyPr>
          <a:lstStyle/>
          <a:p>
            <a:pPr algn="ctr"/>
            <a:r>
              <a:rPr lang="pt-BR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UNIVERSIDADE ABERTA DO SUS</a:t>
            </a:r>
            <a:b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UNIVERSIDADE FEDERAL DE PELOTAS</a:t>
            </a:r>
            <a:b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Especialização em Saúde da Família</a:t>
            </a:r>
            <a:b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Modalidade a Distância</a:t>
            </a:r>
            <a:b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Turma  7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2708920"/>
            <a:ext cx="8964488" cy="4149080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solidFill>
                  <a:schemeClr val="tx1"/>
                </a:solidFill>
              </a:rPr>
              <a:t>MELHORIA DA ATENÇÃO Á SAÚDE DA PESSOA IDOSA NA UBS PASSO DAS PEDRAS, BAGÉ, RS</a:t>
            </a:r>
          </a:p>
          <a:p>
            <a:pPr algn="ctr"/>
            <a:endParaRPr lang="pt-BR" sz="2400" b="1" dirty="0" smtClean="0">
              <a:solidFill>
                <a:schemeClr val="tx1"/>
              </a:solidFill>
            </a:endParaRPr>
          </a:p>
          <a:p>
            <a:pPr algn="ctr"/>
            <a:endParaRPr lang="pt-BR" sz="2400" b="1" dirty="0" smtClean="0">
              <a:solidFill>
                <a:schemeClr val="tx1"/>
              </a:solidFill>
            </a:endParaRPr>
          </a:p>
          <a:p>
            <a:pPr algn="l"/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Aluna: Ester Magali Pérez Curbelo</a:t>
            </a:r>
          </a:p>
          <a:p>
            <a:pPr algn="l"/>
            <a:endParaRPr lang="pt-B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Orientadora: Elenir Terezinha Rizzetti Anversa</a:t>
            </a:r>
            <a:endParaRPr lang="pt-B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214282" y="214289"/>
            <a:ext cx="1357322" cy="128588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9001156" cy="500066"/>
          </a:xfrm>
        </p:spPr>
        <p:txBody>
          <a:bodyPr>
            <a:noAutofit/>
          </a:bodyPr>
          <a:lstStyle/>
          <a:p>
            <a:pPr marL="0" indent="0" algn="ctr"/>
            <a:r>
              <a:rPr lang="pt-BR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strutura </a:t>
            </a:r>
            <a:r>
              <a:rPr lang="pt-BR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pt-BR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ísica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7504" y="571480"/>
            <a:ext cx="8893652" cy="6169888"/>
          </a:xfrm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ü"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 recepção.</a:t>
            </a:r>
          </a:p>
          <a:p>
            <a:pPr algn="l">
              <a:buFont typeface="Wingdings" pitchFamily="2" charset="2"/>
              <a:buChar char="ü"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 de espera.</a:t>
            </a:r>
          </a:p>
          <a:p>
            <a:pPr algn="l">
              <a:buFont typeface="Wingdings" pitchFamily="2" charset="2"/>
              <a:buChar char="ü"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 de vacinação.</a:t>
            </a:r>
          </a:p>
          <a:p>
            <a:pPr algn="l">
              <a:buFont typeface="Wingdings" pitchFamily="2" charset="2"/>
              <a:buChar char="ü"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Farmácia.</a:t>
            </a:r>
          </a:p>
          <a:p>
            <a:pPr algn="l">
              <a:buFont typeface="Wingdings" pitchFamily="2" charset="2"/>
              <a:buChar char="ü"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Dois consultórios Médicos.</a:t>
            </a:r>
          </a:p>
          <a:p>
            <a:pPr algn="l">
              <a:buFont typeface="Wingdings" pitchFamily="2" charset="2"/>
              <a:buChar char="ü"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Dois consultórios Ginecológicos.</a:t>
            </a:r>
          </a:p>
          <a:p>
            <a:pPr algn="l">
              <a:buFont typeface="Wingdings" pitchFamily="2" charset="2"/>
              <a:buChar char="ü"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 de nebulização.</a:t>
            </a:r>
          </a:p>
          <a:p>
            <a:pPr algn="l">
              <a:buFont typeface="Wingdings" pitchFamily="2" charset="2"/>
              <a:buChar char="ü"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 de enfermagem.</a:t>
            </a:r>
          </a:p>
          <a:p>
            <a:pPr algn="l">
              <a:buFont typeface="Wingdings" pitchFamily="2" charset="2"/>
              <a:buChar char="ü"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Banheiro para funcionários.</a:t>
            </a:r>
          </a:p>
          <a:p>
            <a:pPr algn="l">
              <a:buFont typeface="Wingdings" pitchFamily="2" charset="2"/>
              <a:buChar char="ü"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Banheiros para  usuários.</a:t>
            </a:r>
          </a:p>
          <a:p>
            <a:pPr algn="l">
              <a:buFont typeface="Wingdings" pitchFamily="2" charset="2"/>
              <a:buChar char="ü"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Escovário.</a:t>
            </a:r>
          </a:p>
          <a:p>
            <a:pPr algn="l">
              <a:buFont typeface="Wingdings" pitchFamily="2" charset="2"/>
              <a:buChar char="ü"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Cozinha.</a:t>
            </a:r>
          </a:p>
          <a:p>
            <a:pPr algn="l">
              <a:buFont typeface="Wingdings" pitchFamily="2" charset="2"/>
              <a:buChar char="ü"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espaços são amplos, tendo boa estrutura e contempla as barreiras arquitetônicas para os usuários portadores de necessidades especiais. </a:t>
            </a:r>
          </a:p>
          <a:p>
            <a:pPr>
              <a:buFont typeface="Wingdings" pitchFamily="2" charset="2"/>
              <a:buChar char="ü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643998" cy="428628"/>
          </a:xfrm>
        </p:spPr>
        <p:txBody>
          <a:bodyPr>
            <a:noAutofit/>
          </a:bodyPr>
          <a:lstStyle/>
          <a:p>
            <a:pPr algn="ctr"/>
            <a:r>
              <a:rPr lang="pt-BR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Equipe de saúde</a:t>
            </a:r>
            <a:endParaRPr lang="pt-BR" sz="4000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1071546"/>
            <a:ext cx="8643998" cy="5429288"/>
          </a:xfrm>
        </p:spPr>
        <p:txBody>
          <a:bodyPr/>
          <a:lstStyle/>
          <a:p>
            <a:pPr algn="l">
              <a:buFont typeface="Wingdings" pitchFamily="2" charset="2"/>
              <a:buChar char="ü"/>
            </a:pP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médicos clinico  geral.</a:t>
            </a:r>
          </a:p>
          <a:p>
            <a:pPr algn="l">
              <a:buFont typeface="Wingdings" pitchFamily="2" charset="2"/>
              <a:buChar char="ü"/>
            </a:pP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enfermeiras.</a:t>
            </a:r>
          </a:p>
          <a:p>
            <a:pPr algn="l">
              <a:buFont typeface="Wingdings" pitchFamily="2" charset="2"/>
              <a:buChar char="ü"/>
            </a:pP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técnicas em enfermagem.</a:t>
            </a:r>
          </a:p>
          <a:p>
            <a:pPr algn="l">
              <a:buFont typeface="Wingdings" pitchFamily="2" charset="2"/>
              <a:buChar char="ü"/>
            </a:pP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recepcionista.</a:t>
            </a:r>
          </a:p>
          <a:p>
            <a:pPr algn="l">
              <a:buFont typeface="Wingdings" pitchFamily="2" charset="2"/>
              <a:buChar char="ü"/>
            </a:pP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ACS.</a:t>
            </a:r>
          </a:p>
          <a:p>
            <a:pPr algn="l">
              <a:buFont typeface="Wingdings" pitchFamily="2" charset="2"/>
              <a:buChar char="ü"/>
            </a:pP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Odontóloga.</a:t>
            </a:r>
          </a:p>
          <a:p>
            <a:pPr algn="l">
              <a:buFont typeface="Wingdings" pitchFamily="2" charset="2"/>
              <a:buChar char="ü"/>
            </a:pP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temos equipe multiprofissional.</a:t>
            </a:r>
          </a:p>
          <a:p>
            <a:pPr algn="l">
              <a:buFont typeface="Wingdings" pitchFamily="2" charset="2"/>
              <a:buChar char="ü"/>
            </a:pP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temos pediatra e ginecologista</a:t>
            </a:r>
          </a:p>
          <a:p>
            <a:pPr>
              <a:buFont typeface="Wingdings" pitchFamily="2" charset="2"/>
              <a:buChar char="ü"/>
            </a:pP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3400" y="285728"/>
            <a:ext cx="7851648" cy="785818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solidFill>
                  <a:schemeClr val="tx1"/>
                </a:solidFill>
              </a:rPr>
              <a:t>Objetivo</a:t>
            </a:r>
            <a:endParaRPr lang="pt-BR" sz="4000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2500306"/>
            <a:ext cx="8786874" cy="2480830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>
                <a:solidFill>
                  <a:schemeClr val="tx1"/>
                </a:solidFill>
                <a:latin typeface="+mj-lt"/>
              </a:rPr>
              <a:t>Melhorar a atenção à saúde da pessoa idosa na UBS Passo das Pedras, Bagé, RS.</a:t>
            </a:r>
            <a:endParaRPr lang="pt-BR" sz="36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142852"/>
            <a:ext cx="8715436" cy="714380"/>
          </a:xfrm>
        </p:spPr>
        <p:txBody>
          <a:bodyPr>
            <a:normAutofit fontScale="90000"/>
          </a:bodyPr>
          <a:lstStyle/>
          <a:p>
            <a:r>
              <a:rPr lang="pt-BR" sz="4000" dirty="0" smtClean="0">
                <a:solidFill>
                  <a:schemeClr val="tx1"/>
                </a:solidFill>
              </a:rPr>
              <a:t>Situação programática antes da intervenção</a:t>
            </a:r>
            <a:r>
              <a:rPr lang="pt-BR" sz="3200" dirty="0" smtClean="0">
                <a:solidFill>
                  <a:schemeClr val="bg1"/>
                </a:solidFill>
              </a:rPr>
              <a:t>.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1500174"/>
            <a:ext cx="8786874" cy="5143536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ü"/>
            </a:pPr>
            <a:r>
              <a:rPr lang="pt-BR" sz="2800" dirty="0" smtClean="0">
                <a:solidFill>
                  <a:schemeClr val="tx1"/>
                </a:solidFill>
                <a:latin typeface="+mj-lt"/>
              </a:rPr>
              <a:t>Cadastro desatualizado.</a:t>
            </a:r>
          </a:p>
          <a:p>
            <a:pPr algn="l"/>
            <a:endParaRPr lang="pt-BR" sz="2800" dirty="0" smtClean="0">
              <a:solidFill>
                <a:schemeClr val="tx1"/>
              </a:solidFill>
              <a:latin typeface="+mj-lt"/>
            </a:endParaRPr>
          </a:p>
          <a:p>
            <a:pPr algn="l">
              <a:buFont typeface="Wingdings" pitchFamily="2" charset="2"/>
              <a:buChar char="ü"/>
            </a:pPr>
            <a:r>
              <a:rPr lang="pt-BR" sz="2800" dirty="0" smtClean="0">
                <a:solidFill>
                  <a:schemeClr val="tx1"/>
                </a:solidFill>
                <a:latin typeface="+mj-lt"/>
              </a:rPr>
              <a:t>Indicadores de qualidade  baixos.</a:t>
            </a:r>
          </a:p>
          <a:p>
            <a:pPr algn="l">
              <a:buFont typeface="Wingdings" pitchFamily="2" charset="2"/>
              <a:buChar char="ü"/>
            </a:pPr>
            <a:endParaRPr lang="pt-BR" sz="2800" dirty="0" smtClean="0">
              <a:solidFill>
                <a:schemeClr val="tx1"/>
              </a:solidFill>
              <a:latin typeface="+mj-lt"/>
            </a:endParaRPr>
          </a:p>
          <a:p>
            <a:pPr algn="l">
              <a:buFont typeface="Wingdings" pitchFamily="2" charset="2"/>
              <a:buChar char="ü"/>
            </a:pPr>
            <a:r>
              <a:rPr lang="pt-BR" sz="2800" dirty="0" smtClean="0">
                <a:solidFill>
                  <a:schemeClr val="tx1"/>
                </a:solidFill>
                <a:latin typeface="+mj-lt"/>
              </a:rPr>
              <a:t>Fragilidade nos registros.</a:t>
            </a:r>
          </a:p>
          <a:p>
            <a:pPr algn="l">
              <a:buFont typeface="Wingdings" pitchFamily="2" charset="2"/>
              <a:buChar char="ü"/>
            </a:pPr>
            <a:endParaRPr lang="pt-BR" sz="2800" dirty="0" smtClean="0">
              <a:solidFill>
                <a:schemeClr val="tx1"/>
              </a:solidFill>
              <a:latin typeface="+mj-lt"/>
            </a:endParaRPr>
          </a:p>
          <a:p>
            <a:pPr algn="l">
              <a:buFont typeface="Wingdings" pitchFamily="2" charset="2"/>
              <a:buChar char="ü"/>
            </a:pPr>
            <a:r>
              <a:rPr lang="pt-BR" sz="2800" dirty="0" smtClean="0">
                <a:solidFill>
                  <a:schemeClr val="tx1"/>
                </a:solidFill>
                <a:latin typeface="+mj-lt"/>
              </a:rPr>
              <a:t>Baixa cobertura da atenção a Idoso segunda estimativas são 685 pessoas com 60 anos ou mais é estão em acompanhamento 253 (37%).</a:t>
            </a:r>
          </a:p>
          <a:p>
            <a:pPr algn="l">
              <a:buFont typeface="Wingdings" pitchFamily="2" charset="2"/>
              <a:buChar char="ü"/>
            </a:pPr>
            <a:r>
              <a:rPr lang="pt-BR" sz="2800" dirty="0" smtClean="0">
                <a:solidFill>
                  <a:schemeClr val="tx1"/>
                </a:solidFill>
                <a:latin typeface="+mj-lt"/>
              </a:rPr>
              <a:t>Grupo de Idosos,Hipertensos e Diabéticos  inexist</a:t>
            </a:r>
            <a:r>
              <a:rPr lang="pt-BR" sz="2800" dirty="0" smtClean="0">
                <a:solidFill>
                  <a:schemeClr val="tx1"/>
                </a:solidFill>
              </a:rPr>
              <a:t>ente</a:t>
            </a:r>
            <a:r>
              <a:rPr lang="pt-BR" sz="2800" dirty="0" smtClean="0">
                <a:solidFill>
                  <a:schemeClr val="tx1"/>
                </a:solidFill>
                <a:latin typeface="+mj-lt"/>
              </a:rPr>
              <a:t> </a:t>
            </a:r>
            <a:endParaRPr lang="pt-BR" sz="28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8929718" cy="2060848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b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5720" y="2348880"/>
            <a:ext cx="8643998" cy="4294830"/>
          </a:xfrm>
        </p:spPr>
        <p:txBody>
          <a:bodyPr/>
          <a:lstStyle/>
          <a:p>
            <a:pPr algn="just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trabalho foi realizado em um período de 12 semanas com os Idosos das duas equipes da  área de abrangência da UBS Passo das Pedras.</a:t>
            </a:r>
          </a:p>
          <a:p>
            <a:pPr algn="just"/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ações foram desenvolvidas em quatro eixos norteadores</a:t>
            </a:r>
          </a:p>
          <a:p>
            <a:pPr marL="514350" indent="-514350" algn="just"/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+mj-lt"/>
              <a:buAutoNum type="arabicParenR"/>
            </a:pPr>
            <a:endParaRPr lang="pt-BR" sz="2800" dirty="0" smtClean="0">
              <a:solidFill>
                <a:schemeClr val="bg1"/>
              </a:solidFill>
            </a:endParaRPr>
          </a:p>
          <a:p>
            <a:pPr marL="514350" indent="-514350" algn="just">
              <a:buFont typeface="+mj-lt"/>
              <a:buAutoNum type="arabicParenR"/>
            </a:pPr>
            <a:endParaRPr lang="pt-BR" sz="2800" dirty="0" smtClean="0">
              <a:solidFill>
                <a:schemeClr val="bg1"/>
              </a:solidFill>
            </a:endParaRPr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6748103"/>
              </p:ext>
            </p:extLst>
          </p:nvPr>
        </p:nvGraphicFramePr>
        <p:xfrm>
          <a:off x="457200" y="1268413"/>
          <a:ext cx="8229600" cy="5056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18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715436" cy="298611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3228536"/>
            <a:ext cx="8715436" cy="3486612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2050" name="Picture 2" descr="C:\Users\ester\Desktop\20150408_1602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85794"/>
            <a:ext cx="2428892" cy="2071702"/>
          </a:xfrm>
          <a:prstGeom prst="rect">
            <a:avLst/>
          </a:prstGeom>
          <a:noFill/>
        </p:spPr>
      </p:pic>
      <p:pic>
        <p:nvPicPr>
          <p:cNvPr id="2051" name="Picture 3" descr="C:\Users\ester\Desktop\20150407_0950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500042"/>
            <a:ext cx="3357586" cy="2428892"/>
          </a:xfrm>
          <a:prstGeom prst="rect">
            <a:avLst/>
          </a:prstGeom>
          <a:noFill/>
        </p:spPr>
      </p:pic>
      <p:pic>
        <p:nvPicPr>
          <p:cNvPr id="2052" name="Picture 4" descr="C:\Users\ester\Desktop\20150408_08482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3500438"/>
            <a:ext cx="2571768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20040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3228536"/>
            <a:ext cx="9144000" cy="3486612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6802" name="Picture 2" descr="C:\Users\ester\Desktop\20150630_1533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14290"/>
            <a:ext cx="3429024" cy="2643204"/>
          </a:xfrm>
          <a:prstGeom prst="rect">
            <a:avLst/>
          </a:prstGeom>
          <a:noFill/>
        </p:spPr>
      </p:pic>
      <p:pic>
        <p:nvPicPr>
          <p:cNvPr id="76803" name="Picture 3" descr="C:\Users\ester\Desktop\20150629_08290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214290"/>
            <a:ext cx="3714776" cy="2571768"/>
          </a:xfrm>
          <a:prstGeom prst="rect">
            <a:avLst/>
          </a:prstGeom>
          <a:noFill/>
        </p:spPr>
      </p:pic>
      <p:pic>
        <p:nvPicPr>
          <p:cNvPr id="76804" name="Picture 4" descr="C:\Users\ester\Desktop\20150408_08314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643314"/>
            <a:ext cx="3714776" cy="2857520"/>
          </a:xfrm>
          <a:prstGeom prst="rect">
            <a:avLst/>
          </a:prstGeom>
          <a:noFill/>
        </p:spPr>
      </p:pic>
      <p:pic>
        <p:nvPicPr>
          <p:cNvPr id="76805" name="Picture 5" descr="C:\Users\ester\Desktop\20150708_15142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80" y="3643314"/>
            <a:ext cx="3643338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2128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LOGÍSTICA</a:t>
            </a: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399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76600" y="2162969"/>
            <a:ext cx="2590800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01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1214422"/>
            <a:ext cx="8715436" cy="5286412"/>
          </a:xfrm>
        </p:spPr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  <p:pic>
        <p:nvPicPr>
          <p:cNvPr id="28673" name="Picture 1" descr="C:\Users\ester\Desktop\20150410_19035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9632" y="1196752"/>
            <a:ext cx="6384202" cy="47325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4936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3400" y="142852"/>
            <a:ext cx="7851648" cy="928694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4000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214422"/>
            <a:ext cx="9144000" cy="564357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velhice é a última etapa do processo de desenvolvimento humano. </a:t>
            </a:r>
            <a:endParaRPr lang="pt-B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endParaRPr lang="pt-BR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presentam </a:t>
            </a:r>
            <a:r>
              <a:rPr lang="pt-B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transformações próprias, </a:t>
            </a: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nos seus aspectos biológico, psicológico e social, requerendo tipos de assistências diferenciadas, em especial à saúde. </a:t>
            </a:r>
          </a:p>
          <a:p>
            <a:pPr algn="just">
              <a:buFont typeface="Wingdings" pitchFamily="2" charset="2"/>
              <a:buChar char="ü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5720" y="0"/>
            <a:ext cx="8858280" cy="6215082"/>
          </a:xfrm>
        </p:spPr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415174"/>
          </a:xfrm>
        </p:spPr>
        <p:txBody>
          <a:bodyPr/>
          <a:lstStyle/>
          <a:p>
            <a:endParaRPr lang="pt-BR" b="1" dirty="0" smtClean="0"/>
          </a:p>
          <a:p>
            <a:endParaRPr lang="pt-BR" b="1" dirty="0" smtClean="0"/>
          </a:p>
          <a:p>
            <a:endParaRPr lang="pt-BR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309648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Anexo A - Ficha espelho</a:t>
            </a: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7649" name="rectole0000000014"/>
          <p:cNvGraphicFramePr>
            <a:graphicFrameLocks noChangeAspect="1"/>
          </p:cNvGraphicFramePr>
          <p:nvPr/>
        </p:nvGraphicFramePr>
        <p:xfrm>
          <a:off x="428596" y="1142984"/>
          <a:ext cx="3857651" cy="357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6" name="Imagem" r:id="rId3" imgW="0" imgH="0" progId="StaticMetafile">
                  <p:embed/>
                </p:oleObj>
              </mc:Choice>
              <mc:Fallback>
                <p:oleObj name="Imagem" r:id="rId3" imgW="0" imgH="0" progId="StaticMetafile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1142984"/>
                        <a:ext cx="3857651" cy="3571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1" name="rectole0000000015"/>
          <p:cNvGraphicFramePr>
            <a:graphicFrameLocks noChangeAspect="1"/>
          </p:cNvGraphicFramePr>
          <p:nvPr/>
        </p:nvGraphicFramePr>
        <p:xfrm>
          <a:off x="5286380" y="1214422"/>
          <a:ext cx="3571900" cy="357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7" name="Imagem" r:id="rId5" imgW="0" imgH="0" progId="StaticMetafile">
                  <p:embed/>
                </p:oleObj>
              </mc:Choice>
              <mc:Fallback>
                <p:oleObj name="Imagem" r:id="rId5" imgW="0" imgH="0" progId="StaticMetafile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0" y="1214422"/>
                        <a:ext cx="3571900" cy="3571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tângulo 7"/>
          <p:cNvSpPr/>
          <p:nvPr/>
        </p:nvSpPr>
        <p:spPr>
          <a:xfrm>
            <a:off x="2286000" y="1"/>
            <a:ext cx="66437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9750" algn="r" fontAlgn="base">
              <a:spcBef>
                <a:spcPct val="0"/>
              </a:spcBef>
              <a:spcAft>
                <a:spcPct val="0"/>
              </a:spcAft>
            </a:pPr>
            <a:r>
              <a:rPr lang="pt-BR" sz="1600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Anexo B- Planilha de coleta de dados</a:t>
            </a:r>
            <a:endParaRPr lang="pt-BR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1844824"/>
            <a:ext cx="8208584" cy="1355612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solidFill>
                  <a:schemeClr val="tx1"/>
                </a:solidFill>
                <a:latin typeface="+mj-lt"/>
              </a:rPr>
              <a:t>Objetivos, Metas e Resultados</a:t>
            </a:r>
            <a:endParaRPr lang="pt-BR" sz="40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9001156" cy="1428736"/>
          </a:xfrm>
        </p:spPr>
        <p:txBody>
          <a:bodyPr>
            <a:normAutofit fontScale="90000"/>
          </a:bodyPr>
          <a:lstStyle/>
          <a:p>
            <a:pPr algn="l"/>
            <a:r>
              <a:rPr lang="pt-BR" sz="2700" b="1" dirty="0" smtClean="0"/>
              <a:t>Objetivo 1: Ampliar a cobertura do Programa de Saúde do Idoso</a:t>
            </a:r>
            <a:br>
              <a:rPr lang="pt-BR" sz="2700" b="1" dirty="0" smtClean="0"/>
            </a:br>
            <a:r>
              <a:rPr lang="pt-BR" sz="2700" b="1" dirty="0" smtClean="0"/>
              <a:t>Meta: 1.1 Ampliar a cobertura de atenção à saúde do idoso da área da unidade de saúde para 60 %.</a:t>
            </a:r>
            <a:endParaRPr lang="pt-BR" sz="27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5720" y="4500570"/>
            <a:ext cx="8501122" cy="1785950"/>
          </a:xfrm>
        </p:spPr>
        <p:txBody>
          <a:bodyPr>
            <a:normAutofit fontScale="25000" lnSpcReduction="20000"/>
          </a:bodyPr>
          <a:lstStyle/>
          <a:p>
            <a:r>
              <a:rPr lang="pt-BR" dirty="0" smtClean="0"/>
              <a:t>.</a:t>
            </a:r>
          </a:p>
          <a:p>
            <a:r>
              <a:rPr lang="pt-BR" dirty="0" smtClean="0"/>
              <a:t> </a:t>
            </a:r>
          </a:p>
          <a:p>
            <a:r>
              <a:rPr lang="pt-BR" dirty="0" smtClean="0"/>
              <a:t> 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4000" dirty="0" smtClean="0">
                <a:latin typeface="Arial"/>
                <a:ea typeface="Times New Roman"/>
              </a:rPr>
              <a:t> </a:t>
            </a:r>
            <a:endParaRPr lang="pt-BR" sz="4000" dirty="0" smtClean="0">
              <a:latin typeface="Times New Roman"/>
              <a:ea typeface="Times New Roman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4000" dirty="0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 </a:t>
            </a:r>
            <a:endParaRPr lang="pt-BR" sz="4000" dirty="0" smtClean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 </a:t>
            </a:r>
          </a:p>
          <a:p>
            <a:r>
              <a:rPr lang="pt-BR" dirty="0" smtClean="0"/>
              <a:t> </a:t>
            </a:r>
          </a:p>
          <a:p>
            <a:r>
              <a:rPr lang="pt-BR" dirty="0" smtClean="0"/>
              <a:t> </a:t>
            </a:r>
          </a:p>
          <a:p>
            <a:r>
              <a:rPr lang="pt-BR" dirty="0" smtClean="0"/>
              <a:t> </a:t>
            </a:r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4571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UY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UY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001413777"/>
              </p:ext>
            </p:extLst>
          </p:nvPr>
        </p:nvGraphicFramePr>
        <p:xfrm>
          <a:off x="1115616" y="1785926"/>
          <a:ext cx="6456780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ângulo 6"/>
          <p:cNvSpPr/>
          <p:nvPr/>
        </p:nvSpPr>
        <p:spPr>
          <a:xfrm>
            <a:off x="285720" y="5000636"/>
            <a:ext cx="86439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 primeiro mês foram cadastradas 66 Idosos (12,7%), no segundo mês 156 (30,1%), no terceiro mês 237 (45,8%).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0"/>
            <a:ext cx="8786874" cy="1071546"/>
          </a:xfrm>
        </p:spPr>
        <p:txBody>
          <a:bodyPr>
            <a:normAutofit fontScale="90000"/>
          </a:bodyPr>
          <a:lstStyle/>
          <a:p>
            <a:pPr algn="l"/>
            <a:r>
              <a:rPr lang="pt-BR" sz="2700" b="1" dirty="0" smtClean="0">
                <a:solidFill>
                  <a:schemeClr val="tx1"/>
                </a:solidFill>
              </a:rPr>
              <a:t>Objetivo 2 Melhorar a qualidade da atenção ao idoso na Unidade de Saúde.</a:t>
            </a:r>
            <a:r>
              <a:rPr lang="pt-BR" sz="2700" dirty="0" smtClean="0">
                <a:solidFill>
                  <a:schemeClr val="bg1"/>
                </a:solidFill>
              </a:rPr>
              <a:t/>
            </a:r>
            <a:br>
              <a:rPr lang="pt-BR" sz="2700" dirty="0" smtClean="0">
                <a:solidFill>
                  <a:schemeClr val="bg1"/>
                </a:solidFill>
              </a:rPr>
            </a:br>
            <a:endParaRPr lang="pt-BR" sz="1800" b="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2844" y="785794"/>
            <a:ext cx="9001156" cy="592935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pt-BR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2.1 Realizar Avaliação Multidimensional Rápida de 100% dos idosos da área de abrangência utilizando como modelo a proposta de avaliação do Ministério da Saúde.</a:t>
            </a:r>
          </a:p>
          <a:p>
            <a:pPr algn="l"/>
            <a:r>
              <a:rPr lang="pt-BR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2.2: Realizar exame clínico apropriado em 100% das consultas, incluindo exame físico dos pês, com palpação dos pulsos tibial posterior e pedioso e medida da sensibilidade a cada 3 meses para diabéticos. </a:t>
            </a:r>
          </a:p>
          <a:p>
            <a:pPr algn="l"/>
            <a:r>
              <a:rPr lang="pt-BR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2.3: Realizar a solicitação de exames complementares periódicos em 100% dos idosos hipertensos e/ou diabéticos. </a:t>
            </a:r>
            <a:endParaRPr lang="pt-BR" sz="2200" b="1" dirty="0" smtClean="0">
              <a:solidFill>
                <a:schemeClr val="tx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l"/>
            <a:endParaRPr lang="pt-BR" sz="2400" dirty="0" smtClean="0">
              <a:solidFill>
                <a:schemeClr val="bg1"/>
              </a:solidFill>
              <a:latin typeface="+mj-lt"/>
            </a:endParaRPr>
          </a:p>
          <a:p>
            <a:pPr algn="l"/>
            <a:r>
              <a:rPr lang="pt-BR" sz="24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pPr algn="l"/>
            <a:endParaRPr lang="pt-BR" sz="2400" dirty="0" smtClean="0">
              <a:solidFill>
                <a:schemeClr val="bg1"/>
              </a:solidFill>
              <a:latin typeface="+mj-lt"/>
            </a:endParaRPr>
          </a:p>
          <a:p>
            <a:pPr algn="l"/>
            <a:endParaRPr lang="pt-BR" sz="2400" dirty="0" smtClean="0">
              <a:solidFill>
                <a:schemeClr val="bg1"/>
              </a:solidFill>
              <a:latin typeface="+mj-lt"/>
            </a:endParaRPr>
          </a:p>
          <a:p>
            <a:pPr algn="l"/>
            <a:endParaRPr lang="pt-BR" sz="2400" dirty="0" smtClean="0">
              <a:solidFill>
                <a:schemeClr val="bg1"/>
              </a:solidFill>
              <a:latin typeface="+mj-lt"/>
            </a:endParaRPr>
          </a:p>
          <a:p>
            <a:pPr algn="l"/>
            <a:endParaRPr lang="pt-BR" sz="2400" dirty="0" smtClean="0">
              <a:solidFill>
                <a:schemeClr val="bg1"/>
              </a:solidFill>
              <a:latin typeface="+mj-lt"/>
            </a:endParaRPr>
          </a:p>
          <a:p>
            <a:pPr algn="l"/>
            <a:endParaRPr lang="pt-BR" sz="2400" dirty="0" smtClean="0">
              <a:solidFill>
                <a:schemeClr val="bg1"/>
              </a:solidFill>
              <a:latin typeface="+mj-lt"/>
            </a:endParaRPr>
          </a:p>
          <a:p>
            <a:pPr algn="l"/>
            <a:endParaRPr lang="pt-BR" sz="2400" dirty="0" smtClean="0">
              <a:solidFill>
                <a:schemeClr val="bg1"/>
              </a:solidFill>
              <a:latin typeface="+mj-lt"/>
            </a:endParaRPr>
          </a:p>
          <a:p>
            <a:pPr algn="l"/>
            <a:endParaRPr lang="pt-BR" sz="2400" dirty="0" smtClean="0">
              <a:solidFill>
                <a:schemeClr val="tx1"/>
              </a:solidFill>
              <a:latin typeface="+mj-lt"/>
            </a:endParaRPr>
          </a:p>
          <a:p>
            <a:pPr algn="l"/>
            <a:r>
              <a:rPr lang="pt-BR" sz="2400" dirty="0" smtClean="0">
                <a:solidFill>
                  <a:schemeClr val="tx1"/>
                </a:solidFill>
                <a:latin typeface="+mj-lt"/>
              </a:rPr>
              <a:t>As metas foram atingidas 100 %.</a:t>
            </a:r>
          </a:p>
          <a:p>
            <a:pPr algn="l"/>
            <a:endParaRPr lang="pt-BR" sz="2400" dirty="0" smtClean="0">
              <a:solidFill>
                <a:schemeClr val="bg1"/>
              </a:solidFill>
              <a:latin typeface="+mj-lt"/>
            </a:endParaRPr>
          </a:p>
          <a:p>
            <a:pPr algn="l"/>
            <a:endParaRPr lang="pt-BR" sz="2400" dirty="0" smtClean="0"/>
          </a:p>
          <a:p>
            <a:pPr algn="l"/>
            <a:endParaRPr lang="pt-BR" sz="2400" dirty="0" smtClean="0">
              <a:solidFill>
                <a:schemeClr val="bg1"/>
              </a:solidFill>
              <a:latin typeface="+mj-lt"/>
            </a:endParaRPr>
          </a:p>
          <a:p>
            <a:pPr algn="l"/>
            <a:endParaRPr lang="pt-BR" sz="24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4173908395"/>
              </p:ext>
            </p:extLst>
          </p:nvPr>
        </p:nvGraphicFramePr>
        <p:xfrm>
          <a:off x="1475656" y="3501008"/>
          <a:ext cx="5544616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44" y="285728"/>
            <a:ext cx="8786874" cy="785818"/>
          </a:xfrm>
        </p:spPr>
        <p:txBody>
          <a:bodyPr>
            <a:normAutofit fontScale="90000"/>
          </a:bodyPr>
          <a:lstStyle/>
          <a:p>
            <a:pPr algn="l"/>
            <a:r>
              <a:rPr lang="pt-BR" sz="2400" b="1" dirty="0" smtClean="0"/>
              <a:t>Meta 2.4: Priorizar a prescrição de medicamentos da Farmácia Popular a 100% dos idosos.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2844" y="214290"/>
            <a:ext cx="8715436" cy="1428760"/>
          </a:xfrm>
        </p:spPr>
        <p:txBody>
          <a:bodyPr/>
          <a:lstStyle/>
          <a:p>
            <a:r>
              <a:rPr lang="pt-BR" b="1" dirty="0" smtClean="0"/>
              <a:t> </a:t>
            </a:r>
            <a:endParaRPr lang="pt-BR" dirty="0" smtClean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4008662361"/>
              </p:ext>
            </p:extLst>
          </p:nvPr>
        </p:nvGraphicFramePr>
        <p:xfrm>
          <a:off x="1643042" y="1643050"/>
          <a:ext cx="5643602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ângulo 6"/>
          <p:cNvSpPr/>
          <p:nvPr/>
        </p:nvSpPr>
        <p:spPr>
          <a:xfrm>
            <a:off x="285720" y="5218336"/>
            <a:ext cx="8429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No primeiro mês foi 51 Idosos (77,3%), no segundo mês 127 (81,4%), no terceiro mês 216 (91,1%).</a:t>
            </a:r>
            <a:endParaRPr lang="pt-BR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1285884"/>
          </a:xfrm>
        </p:spPr>
        <p:txBody>
          <a:bodyPr>
            <a:normAutofit/>
          </a:bodyPr>
          <a:lstStyle/>
          <a:p>
            <a:pPr algn="l"/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2.5: </a:t>
            </a:r>
            <a:r>
              <a:rPr lang="pt-BR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Cadastrar 100% dos idosos acamados ou com problemas de locomoção. (Estimativa de 8% dos idosos da área).</a:t>
            </a:r>
            <a:r>
              <a:rPr lang="pt-BR" sz="2000" b="0" dirty="0" smtClean="0">
                <a:solidFill>
                  <a:schemeClr val="bg1"/>
                </a:solidFill>
                <a:effectLst/>
              </a:rPr>
              <a:t/>
            </a:r>
            <a:br>
              <a:rPr lang="pt-BR" sz="2000" b="0" dirty="0" smtClean="0">
                <a:solidFill>
                  <a:schemeClr val="bg1"/>
                </a:solidFill>
                <a:effectLst/>
              </a:rPr>
            </a:br>
            <a:endParaRPr lang="pt-BR" sz="2000" b="0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1556792"/>
            <a:ext cx="8786874" cy="5184576"/>
          </a:xfrm>
        </p:spPr>
        <p:txBody>
          <a:bodyPr>
            <a:normAutofit fontScale="92500" lnSpcReduction="10000"/>
          </a:bodyPr>
          <a:lstStyle/>
          <a:p>
            <a:endParaRPr lang="pt-BR" sz="1800" dirty="0" smtClean="0"/>
          </a:p>
          <a:p>
            <a:endParaRPr lang="pt-BR" sz="1800" dirty="0" smtClean="0"/>
          </a:p>
          <a:p>
            <a:endParaRPr lang="pt-BR" sz="1800" dirty="0" smtClean="0"/>
          </a:p>
          <a:p>
            <a:endParaRPr lang="pt-BR" sz="1800" dirty="0" smtClean="0"/>
          </a:p>
          <a:p>
            <a:endParaRPr lang="pt-BR" sz="1800" dirty="0" smtClean="0"/>
          </a:p>
          <a:p>
            <a:endParaRPr lang="pt-BR" sz="1800" dirty="0" smtClean="0"/>
          </a:p>
          <a:p>
            <a:endParaRPr lang="pt-BR" sz="1800" dirty="0" smtClean="0"/>
          </a:p>
          <a:p>
            <a:endParaRPr lang="pt-BR" sz="1800" dirty="0" smtClean="0"/>
          </a:p>
          <a:p>
            <a:endParaRPr lang="pt-BR" sz="1800" dirty="0" smtClean="0"/>
          </a:p>
          <a:p>
            <a:endParaRPr lang="pt-BR" sz="1800" dirty="0" smtClean="0"/>
          </a:p>
          <a:p>
            <a:endParaRPr lang="pt-BR" sz="1800" dirty="0" smtClean="0"/>
          </a:p>
          <a:p>
            <a:pPr algn="l"/>
            <a:r>
              <a:rPr lang="pt-BR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primeiro mês tinha conhecimento de ter 6 Idosos acamados ou com problemas de locomoção e foram cadastrados no projeto 3 (50 %)pela falta dos ACS posteriormente foram cadastrados , no segundo mês cadastrarmos 10 (100 %), e no terceiro mês 11 (100 %), foi muito importante a colaboração dos líderes comunitários para atingir esta meta. Estratégia demonstrou ser muito eficaz, pois os mesmo avisavam a equipe e logo era realizado </a:t>
            </a:r>
            <a:r>
              <a:rPr lang="pt-BR" sz="1800" dirty="0" smtClean="0">
                <a:solidFill>
                  <a:schemeClr val="tx1"/>
                </a:solidFill>
              </a:rPr>
              <a:t>a visita domiciliar pela médica e/ ou enfermeira.</a:t>
            </a:r>
          </a:p>
          <a:p>
            <a:endParaRPr lang="pt-BR" sz="1800" dirty="0" smtClean="0"/>
          </a:p>
          <a:p>
            <a:endParaRPr lang="pt-BR" sz="18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894456471"/>
              </p:ext>
            </p:extLst>
          </p:nvPr>
        </p:nvGraphicFramePr>
        <p:xfrm>
          <a:off x="2143108" y="1785926"/>
          <a:ext cx="5072098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44" y="214290"/>
            <a:ext cx="8858312" cy="857256"/>
          </a:xfrm>
        </p:spPr>
        <p:txBody>
          <a:bodyPr>
            <a:noAutofit/>
          </a:bodyPr>
          <a:lstStyle/>
          <a:p>
            <a:pPr algn="l"/>
            <a:r>
              <a:rPr lang="pt-BR" sz="24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Meta 2.6: </a:t>
            </a:r>
            <a:r>
              <a:rPr lang="pt-BR" sz="2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Realizar visita domiciliar a 100% dos idosos acamados ou com problemas de locomoção</a:t>
            </a:r>
            <a:r>
              <a:rPr lang="pt-BR" sz="2000" b="0" dirty="0" smtClean="0">
                <a:solidFill>
                  <a:schemeClr val="tx1"/>
                </a:solidFill>
                <a:effectLst/>
              </a:rPr>
              <a:t>.</a:t>
            </a:r>
            <a:r>
              <a:rPr lang="pt-BR" sz="2000" dirty="0" smtClean="0">
                <a:solidFill>
                  <a:schemeClr val="tx1"/>
                </a:solidFill>
                <a:effectLst/>
              </a:rPr>
              <a:t/>
            </a:r>
            <a:br>
              <a:rPr lang="pt-BR" sz="2000" dirty="0" smtClean="0">
                <a:solidFill>
                  <a:schemeClr val="tx1"/>
                </a:solidFill>
                <a:effectLst/>
              </a:rPr>
            </a:br>
            <a:endParaRPr lang="pt-BR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857232"/>
            <a:ext cx="8643998" cy="5643602"/>
          </a:xfrm>
        </p:spPr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algn="l"/>
            <a:endParaRPr lang="pt-BR" sz="1800" dirty="0" smtClean="0">
              <a:solidFill>
                <a:schemeClr val="bg1"/>
              </a:solidFill>
            </a:endParaRPr>
          </a:p>
          <a:p>
            <a:pPr algn="l"/>
            <a:endParaRPr lang="pt-BR" sz="1800" dirty="0" smtClean="0">
              <a:solidFill>
                <a:schemeClr val="bg1"/>
              </a:solidFill>
            </a:endParaRPr>
          </a:p>
          <a:p>
            <a:pPr algn="l"/>
            <a:r>
              <a:rPr lang="pt-BR" sz="2400" dirty="0" smtClean="0">
                <a:solidFill>
                  <a:schemeClr val="tx1"/>
                </a:solidFill>
                <a:latin typeface="+mj-lt"/>
              </a:rPr>
              <a:t>No primeiro mês dos Idosos acamados ou com problemas de locomoção cadastrados para 3 foi realizada a visita domiciliar para a 1  (33 %) já que estive de atestado médico, no segundo mês foram cadastrados  10 e se realizou a visita domiciliar aos  10 (100 %), e no terceiro mês 11 (100 %).</a:t>
            </a:r>
            <a:endParaRPr lang="pt-BR" sz="2400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398826928"/>
              </p:ext>
            </p:extLst>
          </p:nvPr>
        </p:nvGraphicFramePr>
        <p:xfrm>
          <a:off x="2285984" y="1285860"/>
          <a:ext cx="4572031" cy="2786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88640"/>
            <a:ext cx="8507288" cy="5937525"/>
          </a:xfrm>
        </p:spPr>
        <p:txBody>
          <a:bodyPr/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Meta 2.7: Rastrear 100% dos idosos para Hipertensão Arterial Sistêmica (HAS). </a:t>
            </a:r>
            <a:b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Meta 2.8: Rastrear 100% dos idosos com pressão arterial sustentada maior que 135/80 mmHg ou com diagnóstico de Hipertensão Arterial para Diabetes Mellitus (DM).</a:t>
            </a:r>
            <a:b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Meta 2.9: Realizar avaliação da necessidade de atendimento odontológico em 100% dos idosos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2562837164"/>
              </p:ext>
            </p:extLst>
          </p:nvPr>
        </p:nvGraphicFramePr>
        <p:xfrm>
          <a:off x="755576" y="2564904"/>
          <a:ext cx="748883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315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44" y="214290"/>
            <a:ext cx="8858312" cy="982462"/>
          </a:xfrm>
        </p:spPr>
        <p:txBody>
          <a:bodyPr>
            <a:noAutofit/>
          </a:bodyPr>
          <a:lstStyle/>
          <a:p>
            <a:pPr algn="l"/>
            <a:r>
              <a:rPr lang="pt-BR" sz="24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Meta 2.10: Realizar a primeira consulta odontológica para 100% dos idosos.</a:t>
            </a:r>
            <a:endParaRPr lang="pt-BR" sz="24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071546"/>
            <a:ext cx="8429684" cy="5429288"/>
          </a:xfrm>
        </p:spPr>
        <p:txBody>
          <a:bodyPr>
            <a:normAutofit fontScale="85000" lnSpcReduction="10000"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algn="l"/>
            <a:endParaRPr lang="pt-BR" sz="1800" dirty="0" smtClean="0">
              <a:solidFill>
                <a:schemeClr val="bg1"/>
              </a:solidFill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latin typeface="+mj-lt"/>
            </a:endParaRPr>
          </a:p>
          <a:p>
            <a:pPr algn="just"/>
            <a:endParaRPr lang="pt-BR" sz="2400" dirty="0">
              <a:solidFill>
                <a:schemeClr val="tx1"/>
              </a:solidFill>
              <a:latin typeface="+mj-lt"/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+mj-lt"/>
              </a:rPr>
              <a:t>No primeiro mês da intervenção realizaram a primeira consulta odontológica 24 idosos (36 %), no segundo mês 81 (52 %), no terceiro mês a 121 (51 %) apesar da meta não ser atingida, pois que a carga horária da Odontóloga não é integral e a demanda outros atendimentos, conseguimos implementar a primeira consulta para os idosos o que até então não era realizada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606518958"/>
              </p:ext>
            </p:extLst>
          </p:nvPr>
        </p:nvGraphicFramePr>
        <p:xfrm>
          <a:off x="1043608" y="1124744"/>
          <a:ext cx="6984776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44" y="0"/>
            <a:ext cx="8858312" cy="1988840"/>
          </a:xfrm>
        </p:spPr>
        <p:txBody>
          <a:bodyPr>
            <a:noAutofit/>
          </a:bodyPr>
          <a:lstStyle/>
          <a:p>
            <a:pPr algn="l"/>
            <a:r>
              <a:rPr lang="pt-BR" sz="24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 3: Melhorar a adesão dos idosos ao Programa de Saúde do Idoso.</a:t>
            </a:r>
            <a:br>
              <a:rPr lang="pt-BR" sz="24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3.1: </a:t>
            </a:r>
            <a:r>
              <a:rPr lang="pt-BR" sz="24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Buscar 100% dos idosos faltosos às consultas programadas.</a:t>
            </a:r>
            <a:r>
              <a:rPr lang="pt-BR" sz="2000" b="1" dirty="0" smtClean="0">
                <a:solidFill>
                  <a:schemeClr val="bg1"/>
                </a:solidFill>
              </a:rPr>
              <a:t/>
            </a:r>
            <a:br>
              <a:rPr lang="pt-BR" sz="2000" b="1" dirty="0" smtClean="0">
                <a:solidFill>
                  <a:schemeClr val="bg1"/>
                </a:solidFill>
              </a:rPr>
            </a:br>
            <a:endParaRPr lang="pt-BR" sz="20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4293096"/>
            <a:ext cx="8606190" cy="235061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pt-BR" sz="2200" dirty="0" smtClean="0">
                <a:solidFill>
                  <a:schemeClr val="bg1"/>
                </a:solidFill>
                <a:latin typeface="+mj-lt"/>
              </a:rPr>
              <a:t>A meta foi atingida ao 100 % todos os meses.</a:t>
            </a:r>
            <a:r>
              <a:rPr lang="pt-BR" sz="2200" b="1" dirty="0" smtClean="0">
                <a:latin typeface="+mj-lt"/>
              </a:rPr>
              <a:t> </a:t>
            </a:r>
          </a:p>
          <a:p>
            <a:pPr algn="l"/>
            <a:endParaRPr lang="pt-BR" sz="1800" dirty="0" smtClean="0">
              <a:solidFill>
                <a:schemeClr val="bg1"/>
              </a:solidFill>
              <a:latin typeface="+mj-lt"/>
            </a:endParaRPr>
          </a:p>
          <a:p>
            <a:pPr algn="l"/>
            <a:endParaRPr lang="pt-BR" sz="1800" dirty="0" smtClean="0">
              <a:solidFill>
                <a:schemeClr val="bg1"/>
              </a:solidFill>
              <a:latin typeface="+mj-lt"/>
            </a:endParaRPr>
          </a:p>
          <a:p>
            <a:pPr algn="l"/>
            <a:endParaRPr lang="pt-BR" sz="1800" dirty="0" smtClean="0">
              <a:solidFill>
                <a:schemeClr val="bg1"/>
              </a:solidFill>
              <a:latin typeface="+mj-lt"/>
            </a:endParaRPr>
          </a:p>
          <a:p>
            <a:pPr algn="l"/>
            <a:endParaRPr lang="pt-BR" sz="1800" dirty="0" smtClean="0">
              <a:solidFill>
                <a:schemeClr val="bg1"/>
              </a:solidFill>
              <a:latin typeface="+mj-lt"/>
            </a:endParaRPr>
          </a:p>
          <a:p>
            <a:pPr algn="l"/>
            <a:endParaRPr lang="pt-BR" sz="1800" dirty="0" smtClean="0">
              <a:solidFill>
                <a:schemeClr val="bg1"/>
              </a:solidFill>
              <a:latin typeface="+mj-lt"/>
            </a:endParaRPr>
          </a:p>
          <a:p>
            <a:pPr algn="l"/>
            <a:endParaRPr lang="pt-BR" sz="1800" dirty="0" smtClean="0">
              <a:solidFill>
                <a:schemeClr val="bg1"/>
              </a:solidFill>
              <a:latin typeface="+mj-lt"/>
            </a:endParaRPr>
          </a:p>
          <a:p>
            <a:pPr algn="l"/>
            <a:endParaRPr lang="pt-BR" sz="1800" dirty="0" smtClean="0">
              <a:solidFill>
                <a:schemeClr val="bg1"/>
              </a:solidFill>
              <a:latin typeface="+mj-lt"/>
            </a:endParaRPr>
          </a:p>
          <a:p>
            <a:pPr algn="l"/>
            <a:endParaRPr lang="pt-BR" sz="1800" dirty="0" smtClean="0">
              <a:solidFill>
                <a:schemeClr val="bg1"/>
              </a:solidFill>
              <a:latin typeface="+mj-lt"/>
            </a:endParaRPr>
          </a:p>
          <a:p>
            <a:pPr algn="l"/>
            <a:r>
              <a:rPr lang="pt-BR" sz="2200" dirty="0" smtClean="0">
                <a:solidFill>
                  <a:schemeClr val="bg1"/>
                </a:solidFill>
              </a:rPr>
              <a:t>As metas foram atingidas ao 100 % todos os meses.</a:t>
            </a:r>
            <a:r>
              <a:rPr lang="pt-BR" sz="2200" b="1" dirty="0" smtClean="0"/>
              <a:t> 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615374064"/>
              </p:ext>
            </p:extLst>
          </p:nvPr>
        </p:nvGraphicFramePr>
        <p:xfrm>
          <a:off x="1907704" y="1700808"/>
          <a:ext cx="5760640" cy="3724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88640"/>
            <a:ext cx="8568952" cy="6480720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Deve </a:t>
            </a:r>
            <a:r>
              <a:rPr lang="pt-BR" dirty="0">
                <a:latin typeface="Arial" pitchFamily="34" charset="0"/>
                <a:cs typeface="Arial" pitchFamily="34" charset="0"/>
              </a:rPr>
              <a:t>incluir ações de prevenção e promoção da saúde, além de diagnóstico e tratamento adequado dos problemas que ocorrem neste período evitando a morbimortalidade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dirty="0">
                <a:latin typeface="Arial" pitchFamily="34" charset="0"/>
                <a:cs typeface="Arial" pitchFamily="34" charset="0"/>
              </a:rPr>
              <a:t>Necessidade de fortalecer o trabalho em rede para contemplar a atenção aos idosos saudáveis e atender àqueles com diferentes graus de incapacidade ou enfermidades 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09286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88640"/>
            <a:ext cx="8686800" cy="6135960"/>
          </a:xfrm>
        </p:spPr>
        <p:txBody>
          <a:bodyPr/>
          <a:lstStyle/>
          <a:p>
            <a:r>
              <a:rPr lang="pt-BR" sz="2800" b="1" dirty="0"/>
              <a:t>Objetivo 4: </a:t>
            </a:r>
            <a:r>
              <a:rPr lang="pt-BR" sz="2800" dirty="0"/>
              <a:t>Melhorar o registro das informações.</a:t>
            </a:r>
          </a:p>
          <a:p>
            <a:r>
              <a:rPr lang="pt-BR" sz="2800" b="1" dirty="0"/>
              <a:t>Meta 4.1: </a:t>
            </a:r>
            <a:r>
              <a:rPr lang="pt-BR" sz="2800" dirty="0"/>
              <a:t>Manter registro específico de 100% das pessoas idosas.</a:t>
            </a:r>
          </a:p>
          <a:p>
            <a:r>
              <a:rPr lang="pt-BR" sz="2800" b="1" dirty="0"/>
              <a:t> Meta 4.2: </a:t>
            </a:r>
            <a:r>
              <a:rPr lang="pt-BR" sz="2800" dirty="0"/>
              <a:t>Distribuir a Caderneta de Saúde da Pessoa Idosa a 100% dos idosos cadastrados.</a:t>
            </a:r>
          </a:p>
          <a:p>
            <a:endParaRPr lang="pt-BR" sz="2000" dirty="0">
              <a:solidFill>
                <a:schemeClr val="bg1"/>
              </a:solidFill>
            </a:endParaRPr>
          </a:p>
          <a:p>
            <a:endParaRPr lang="pt-BR" sz="2000" dirty="0">
              <a:solidFill>
                <a:schemeClr val="bg1"/>
              </a:solidFill>
            </a:endParaRPr>
          </a:p>
          <a:p>
            <a:endParaRPr lang="pt-BR" sz="2000" dirty="0">
              <a:solidFill>
                <a:schemeClr val="bg1"/>
              </a:solidFill>
            </a:endParaRPr>
          </a:p>
          <a:p>
            <a:endParaRPr lang="pt-BR" sz="2000" dirty="0">
              <a:solidFill>
                <a:schemeClr val="bg1"/>
              </a:solidFill>
            </a:endParaRPr>
          </a:p>
          <a:p>
            <a:endParaRPr lang="pt-BR" sz="2000" dirty="0">
              <a:solidFill>
                <a:schemeClr val="bg1"/>
              </a:solidFill>
            </a:endParaRP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203542484"/>
              </p:ext>
            </p:extLst>
          </p:nvPr>
        </p:nvGraphicFramePr>
        <p:xfrm>
          <a:off x="1403648" y="2708920"/>
          <a:ext cx="626469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828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44" y="214290"/>
            <a:ext cx="8858312" cy="1198486"/>
          </a:xfrm>
        </p:spPr>
        <p:txBody>
          <a:bodyPr>
            <a:noAutofit/>
          </a:bodyPr>
          <a:lstStyle/>
          <a:p>
            <a:pPr algn="l"/>
            <a:r>
              <a:rPr lang="pt-BR" sz="24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 5: Mapear os idosos de risco da área de abrangência.</a:t>
            </a:r>
            <a:br>
              <a:rPr lang="pt-BR" sz="24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Meta 5.1: Rastrear 100% das pessoas idosas para risco de morbimortalidade.</a:t>
            </a:r>
            <a:br>
              <a:rPr lang="pt-BR" sz="24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3400" y="1285860"/>
            <a:ext cx="8359080" cy="5572140"/>
          </a:xfrm>
        </p:spPr>
        <p:txBody>
          <a:bodyPr>
            <a:normAutofit lnSpcReduction="10000"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algn="l"/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meta de 100% não foi atingida já que no primeiro mês avaliação de risco para morbimortalidade para 13 Idosos (20%), no segundo mês a 107 (69%) e no terceiro mês a 171 (72%), a demora de dois meses nos resultado de exames complementares necessários para fazer esta avaliação de risco contribuiu para não atingir a meta pactuada. </a:t>
            </a:r>
          </a:p>
          <a:p>
            <a:pPr algn="just"/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314002783"/>
              </p:ext>
            </p:extLst>
          </p:nvPr>
        </p:nvGraphicFramePr>
        <p:xfrm>
          <a:off x="899592" y="1196752"/>
          <a:ext cx="684076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44" y="116632"/>
            <a:ext cx="8786874" cy="1440160"/>
          </a:xfrm>
        </p:spPr>
        <p:txBody>
          <a:bodyPr>
            <a:normAutofit fontScale="90000"/>
          </a:bodyPr>
          <a:lstStyle/>
          <a:p>
            <a:pPr algn="l"/>
            <a:r>
              <a:rPr lang="pt-BR" sz="27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Meta 5.2: </a:t>
            </a:r>
            <a:r>
              <a:rPr lang="pt-BR" sz="27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Investigar a presença de indicadores de fragilização na velhice em 100% das pessoas idosas.</a:t>
            </a:r>
            <a:br>
              <a:rPr lang="pt-BR" sz="27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Meta 5.3: </a:t>
            </a:r>
            <a:r>
              <a:rPr lang="pt-BR" sz="27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Avaliar a rede social de 100% dos idosos</a:t>
            </a:r>
            <a:r>
              <a:rPr lang="pt-BR" sz="27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0" dirty="0" smtClean="0">
                <a:solidFill>
                  <a:schemeClr val="tx1"/>
                </a:solidFill>
                <a:effectLst/>
              </a:rPr>
              <a:t/>
            </a:r>
            <a:br>
              <a:rPr lang="pt-BR" sz="1800" b="0" dirty="0" smtClean="0">
                <a:solidFill>
                  <a:schemeClr val="tx1"/>
                </a:solidFill>
                <a:effectLst/>
              </a:rPr>
            </a:br>
            <a:endParaRPr lang="pt-BR" sz="18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3400" y="1142984"/>
            <a:ext cx="7854696" cy="5072098"/>
          </a:xfrm>
        </p:spPr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algn="l"/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metas foram atingidas em 100 % todos os meses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881863198"/>
              </p:ext>
            </p:extLst>
          </p:nvPr>
        </p:nvGraphicFramePr>
        <p:xfrm>
          <a:off x="611560" y="1484784"/>
          <a:ext cx="718028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9001156" cy="2714620"/>
          </a:xfrm>
        </p:spPr>
        <p:txBody>
          <a:bodyPr>
            <a:noAutofit/>
          </a:bodyPr>
          <a:lstStyle/>
          <a:p>
            <a:pPr algn="l"/>
            <a:r>
              <a:rPr lang="pt-BR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Objetivo 6: Promover a saúde dos idosos.</a:t>
            </a:r>
            <a:r>
              <a:rPr lang="pt-BR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Meta 6.1: </a:t>
            </a:r>
            <a:r>
              <a:rPr lang="pt-BR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Garantir orientação nutricional para hábitos alimentares saudáveis a 100% das pessoas idosas.</a:t>
            </a:r>
            <a:br>
              <a:rPr lang="pt-BR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6.2: </a:t>
            </a:r>
            <a:r>
              <a:rPr lang="pt-BR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Garantir orientação para a prática regular de atividade física a 100% idosos. </a:t>
            </a:r>
            <a:br>
              <a:rPr lang="pt-BR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6.3: </a:t>
            </a:r>
            <a:r>
              <a:rPr lang="pt-BR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Garantir orientações sobre higiene bucal (incluindo higiene de próteses dentárias) para 100% dos idosos cadastrados.</a:t>
            </a:r>
            <a:br>
              <a:rPr lang="pt-BR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000" b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2420888"/>
            <a:ext cx="8715436" cy="4079946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algn="l"/>
            <a:endParaRPr lang="pt-BR" sz="1800" dirty="0" smtClean="0">
              <a:solidFill>
                <a:schemeClr val="bg1"/>
              </a:solidFill>
              <a:latin typeface="+mj-lt"/>
            </a:endParaRPr>
          </a:p>
          <a:p>
            <a:pPr algn="l"/>
            <a:endParaRPr lang="pt-BR" sz="1800" dirty="0" smtClean="0">
              <a:solidFill>
                <a:schemeClr val="bg1"/>
              </a:solidFill>
              <a:latin typeface="+mj-lt"/>
            </a:endParaRPr>
          </a:p>
          <a:p>
            <a:pPr algn="l"/>
            <a:endParaRPr lang="pt-BR" sz="1800" dirty="0" smtClean="0">
              <a:solidFill>
                <a:schemeClr val="bg1"/>
              </a:solidFill>
              <a:latin typeface="+mj-lt"/>
            </a:endParaRPr>
          </a:p>
          <a:p>
            <a:pPr algn="l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432180599"/>
              </p:ext>
            </p:extLst>
          </p:nvPr>
        </p:nvGraphicFramePr>
        <p:xfrm>
          <a:off x="1857356" y="3068960"/>
          <a:ext cx="617102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  <a:endParaRPr lang="pt-BR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34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428604"/>
            <a:ext cx="8786874" cy="1000132"/>
          </a:xfrm>
        </p:spPr>
        <p:txBody>
          <a:bodyPr>
            <a:noAutofit/>
          </a:bodyPr>
          <a:lstStyle/>
          <a:p>
            <a:pPr algn="ctr"/>
            <a:r>
              <a:rPr lang="pt-BR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714356"/>
            <a:ext cx="8715436" cy="6000792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Proporcionou a ampliação da atenção integral da pessoa idosa.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Contribuiu para o acesso e melhoria da qualidade do cuidado dos Idosos.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intervenção contemplou os princípios da atenção básica, através do fomento dos quatro eixos pedagógicos: monitoramento e avaliação, engajamento público, qualificação da prática clínica e organização e gestão do serviço, onde todas os Idosos foram contemplados.</a:t>
            </a:r>
          </a:p>
          <a:p>
            <a:pPr marL="342900" indent="-342900" algn="l">
              <a:buFont typeface="Wingdings" pitchFamily="2" charset="2"/>
              <a:buChar char="ü"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88640"/>
            <a:ext cx="9036496" cy="6135960"/>
          </a:xfr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intervenção foi muito bem aceita pela equipe. 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itchFamily="2" charset="2"/>
              <a:buChar char="ü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Para o serviço foi de muito benefício e conseguimos trabalhar em equipe, sempre tendo em conta as atribuições de cada profissional e facilitaram o trabalho de todos da equipe para a melhoria da atenção a saúde dos Idosos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Wingdings" pitchFamily="2" charset="2"/>
              <a:buChar char="ü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intervenção facilitou aumentar o número de atendimentos na consulta de odontologia aos Idosos na UBS, uma ação que até então não era realizada na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UBS.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486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5991944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comunidade teve uma ótima aceitação e motivação com a intervenção, nas atividades que foram realizadas na comunidade sempre falavam que estavam muito bem as atividades realizadas e relatavam que nunca haviam sido realizadas atividades específicas as pessoas com mais de 60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anos.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intervenção contribuiu para a realização do exame clínico, de laboratório, avaliação Multidimensional e avaliação de riscos.</a:t>
            </a:r>
          </a:p>
          <a:p>
            <a:pPr algn="just">
              <a:buNone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53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260648"/>
            <a:ext cx="8822214" cy="6311624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identificamos novas doenças na população “supostamente sadia”, como Hipertensão, Diabetes Mellitus, Cardiopatias, Neoplasia de Próstata, Coagulopatías, Anemias, Doenças vasculares em usuários supostamente saudáveis.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intervenção já está incorporada à rotina do serviço e, dessa forma, continuará, pois evidenciamos a importância dos registros. 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trabalho ficou mais organizado e monitorado, e muito bem aceita pela equipe de saúde, população Idosa, e seus familiares.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Tomando esta intervenção como exemplo, também pretendemos implementar o programa de Hipertensão Arterial e diabetes na UBS</a:t>
            </a:r>
            <a:endParaRPr lang="pt-B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822214" cy="1669294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Reflexão Crítica sobre o aprendizado:</a:t>
            </a:r>
            <a:br>
              <a:rPr lang="pt-BR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4000" b="1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5720" y="1484784"/>
            <a:ext cx="8643998" cy="515892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Primeiro o domínio do idioma e os erros que poderiam </a:t>
            </a: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acontecer</a:t>
            </a:r>
          </a:p>
          <a:p>
            <a:pPr algn="just">
              <a:buFont typeface="Wingdings" pitchFamily="2" charset="2"/>
              <a:buChar char="ü"/>
            </a:pPr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 um curso digital e só contávamos com tabletes para fazer o cadastramento</a:t>
            </a: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primeiros meses forem difíceis, as tarefas tinham que ser refeitas, fazer a mão e depois checar os manuscritos na UBS para passar em um computador.</a:t>
            </a:r>
          </a:p>
          <a:p>
            <a:pPr algn="just">
              <a:buFont typeface="Wingdings" pitchFamily="2" charset="2"/>
              <a:buChar char="ü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3075254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Caracterização do Município</a:t>
            </a:r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142852"/>
            <a:ext cx="8715436" cy="71438"/>
          </a:xfrm>
        </p:spPr>
        <p:txBody>
          <a:bodyPr>
            <a:normAutofit fontScale="90000"/>
          </a:bodyPr>
          <a:lstStyle/>
          <a:p>
            <a:pPr algn="l">
              <a:buFont typeface="Wingdings" pitchFamily="2" charset="2"/>
              <a:buChar char="ü"/>
            </a:pPr>
            <a:r>
              <a:rPr lang="pt-BR" sz="1800" b="0" dirty="0" smtClean="0">
                <a:solidFill>
                  <a:schemeClr val="bg1"/>
                </a:solidFill>
                <a:effectLst/>
              </a:rPr>
              <a:t/>
            </a:r>
            <a:br>
              <a:rPr lang="pt-BR" sz="1800" b="0" dirty="0" smtClean="0">
                <a:solidFill>
                  <a:schemeClr val="bg1"/>
                </a:solidFill>
                <a:effectLst/>
              </a:rPr>
            </a:br>
            <a:endParaRPr lang="pt-BR" sz="1800" b="0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285728"/>
            <a:ext cx="8715436" cy="6357982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ü"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Ademais foi difícil realizar a Unidade  1, fazer a análise  de muitas coisas da UBS que nós não conhecíamos.</a:t>
            </a:r>
          </a:p>
          <a:p>
            <a:pPr algn="l">
              <a:buFont typeface="Wingdings" pitchFamily="2" charset="2"/>
              <a:buChar char="ü"/>
            </a:pPr>
            <a:endParaRPr lang="pt-B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Wingdings" pitchFamily="2" charset="2"/>
              <a:buChar char="ü"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especialização foi importante para compreender como as diretrizes </a:t>
            </a: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MS , </a:t>
            </a: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universalidade, a integralidade, equidade e descentralização do SUS.</a:t>
            </a:r>
          </a:p>
          <a:p>
            <a:pPr algn="l">
              <a:buFont typeface="Wingdings" pitchFamily="2" charset="2"/>
              <a:buChar char="ü"/>
            </a:pPr>
            <a:endParaRPr lang="pt-B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Wingdings" pitchFamily="2" charset="2"/>
              <a:buChar char="ü"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Aprendi como podia funcionar melhor a equipe já que estrutura já encontrava feita.</a:t>
            </a:r>
          </a:p>
          <a:p>
            <a:pPr algn="l">
              <a:buFont typeface="Wingdings" pitchFamily="2" charset="2"/>
              <a:buChar char="ü"/>
            </a:pPr>
            <a:endParaRPr lang="pt-B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Importância dos casos </a:t>
            </a: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interativos, </a:t>
            </a: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estudo das práticas clinica nos obrigavam a estudar quase diariamente, mas a acessibilidade a os Fórum foi de grande importância para interagir entre os especializados dos diversos lugares ,compartilhando suas  realidades  que pode não ser semelhantes a nossa.</a:t>
            </a:r>
          </a:p>
          <a:p>
            <a:pPr algn="l">
              <a:buFont typeface="Wingdings" pitchFamily="2" charset="2"/>
              <a:buChar char="ü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Wingdings" pitchFamily="2" charset="2"/>
              <a:buChar char="ü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548680"/>
            <a:ext cx="8856984" cy="5775920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Acredito que esta aprendizagem é fundamental para todo médico já que com conseguimos conhecer e vivenciar o funcionamento do SUS, as Estratégias de Saúde de Família, assim como a integração das ações de promoção e prevenção de saúde em APS é vital.</a:t>
            </a:r>
          </a:p>
          <a:p>
            <a:pPr algn="just">
              <a:buFont typeface="Wingdings" pitchFamily="2" charset="2"/>
              <a:buChar char="ü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Foi uma experiência única para nosso trabalho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 currículo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213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3400" y="3786190"/>
            <a:ext cx="7854696" cy="3071810"/>
          </a:xfrm>
        </p:spPr>
        <p:txBody>
          <a:bodyPr>
            <a:normAutofit/>
          </a:bodyPr>
          <a:lstStyle/>
          <a:p>
            <a:pPr algn="ctr"/>
            <a:endParaRPr lang="pt-BR" sz="3600" b="1" dirty="0" smtClean="0">
              <a:solidFill>
                <a:schemeClr val="bg1"/>
              </a:solidFill>
            </a:endParaRPr>
          </a:p>
          <a:p>
            <a:pPr algn="ctr"/>
            <a:endParaRPr lang="pt-BR" sz="4000" b="1" dirty="0" smtClean="0">
              <a:solidFill>
                <a:schemeClr val="tx1"/>
              </a:solidFill>
            </a:endParaRPr>
          </a:p>
          <a:p>
            <a:pPr algn="ctr"/>
            <a:r>
              <a:rPr lang="pt-BR" sz="4000" b="1" dirty="0" smtClean="0">
                <a:solidFill>
                  <a:schemeClr val="tx1"/>
                </a:solidFill>
              </a:rPr>
              <a:t>MUITO OBRIGADA !</a:t>
            </a:r>
            <a:endParaRPr lang="pt-BR" sz="4000" b="1" dirty="0">
              <a:solidFill>
                <a:schemeClr val="tx1"/>
              </a:solidFill>
            </a:endParaRPr>
          </a:p>
        </p:txBody>
      </p:sp>
      <p:pic>
        <p:nvPicPr>
          <p:cNvPr id="78853" name="Picture 5" descr="C:\Users\ester\Desktop\idosos_1431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14290"/>
            <a:ext cx="6715172" cy="357189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3400" y="428604"/>
            <a:ext cx="7851648" cy="5857916"/>
          </a:xfrm>
        </p:spPr>
        <p:txBody>
          <a:bodyPr/>
          <a:lstStyle/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3400" y="0"/>
            <a:ext cx="7854696" cy="6643710"/>
          </a:xfrm>
        </p:spPr>
        <p:txBody>
          <a:bodyPr>
            <a:normAutofit/>
          </a:bodyPr>
          <a:lstStyle/>
          <a:p>
            <a:endParaRPr lang="pt-BR" sz="2800" dirty="0" smtClean="0"/>
          </a:p>
          <a:p>
            <a:pPr algn="ctr"/>
            <a:r>
              <a:rPr lang="pt-B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Mapa</a:t>
            </a:r>
          </a:p>
          <a:p>
            <a:endParaRPr lang="pt-BR" sz="2800" dirty="0" smtClean="0"/>
          </a:p>
          <a:p>
            <a:pPr indent="449580" algn="ctr">
              <a:lnSpc>
                <a:spcPct val="150000"/>
              </a:lnSpc>
              <a:spcAft>
                <a:spcPts val="0"/>
              </a:spcAft>
            </a:pPr>
            <a:endParaRPr lang="pt-BR" sz="1800" dirty="0" smtClean="0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indent="449580" algn="ctr">
              <a:lnSpc>
                <a:spcPct val="150000"/>
              </a:lnSpc>
              <a:spcAft>
                <a:spcPts val="0"/>
              </a:spcAft>
            </a:pPr>
            <a:endParaRPr lang="pt-BR" sz="1800" dirty="0" smtClean="0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indent="449580" algn="ctr">
              <a:lnSpc>
                <a:spcPct val="150000"/>
              </a:lnSpc>
              <a:spcAft>
                <a:spcPts val="0"/>
              </a:spcAft>
            </a:pPr>
            <a:endParaRPr lang="pt-BR" sz="1800" dirty="0" smtClean="0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indent="449580" algn="ctr">
              <a:lnSpc>
                <a:spcPct val="150000"/>
              </a:lnSpc>
              <a:spcAft>
                <a:spcPts val="0"/>
              </a:spcAft>
            </a:pPr>
            <a:endParaRPr lang="pt-BR" sz="1800" dirty="0" smtClean="0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indent="449580" algn="ctr">
              <a:lnSpc>
                <a:spcPct val="150000"/>
              </a:lnSpc>
              <a:spcAft>
                <a:spcPts val="0"/>
              </a:spcAft>
            </a:pPr>
            <a:endParaRPr lang="pt-BR" sz="1800" dirty="0" smtClean="0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indent="449580" algn="ctr">
              <a:lnSpc>
                <a:spcPct val="150000"/>
              </a:lnSpc>
              <a:spcAft>
                <a:spcPts val="0"/>
              </a:spcAft>
            </a:pPr>
            <a:endParaRPr lang="pt-BR" sz="1800" dirty="0" smtClean="0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pt-BR" sz="28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graphicFrame>
        <p:nvGraphicFramePr>
          <p:cNvPr id="38913" name="rectole0000000001"/>
          <p:cNvGraphicFramePr>
            <a:graphicFrameLocks noChangeAspect="1"/>
          </p:cNvGraphicFramePr>
          <p:nvPr/>
        </p:nvGraphicFramePr>
        <p:xfrm>
          <a:off x="2500298" y="2285992"/>
          <a:ext cx="4429156" cy="3857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3" name="Imagem" r:id="rId3" imgW="0" imgH="0" progId="StaticMetafile">
                  <p:embed/>
                </p:oleObj>
              </mc:Choice>
              <mc:Fallback>
                <p:oleObj name="Imagem" r:id="rId3" imgW="0" imgH="0" progId="StaticMetafile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298" y="2285992"/>
                        <a:ext cx="4429156" cy="38576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357166"/>
            <a:ext cx="9144000" cy="1143008"/>
          </a:xfrm>
        </p:spPr>
        <p:txBody>
          <a:bodyPr>
            <a:normAutofit fontScale="90000"/>
          </a:bodyPr>
          <a:lstStyle/>
          <a:p>
            <a:pPr algn="l"/>
            <a:r>
              <a:rPr lang="pt-BR" sz="3600" b="0" dirty="0" smtClean="0">
                <a:solidFill>
                  <a:schemeClr val="bg1"/>
                </a:solidFill>
                <a:effectLst/>
                <a:cs typeface="Arial" pitchFamily="34" charset="0"/>
              </a:rPr>
              <a:t/>
            </a:r>
            <a:br>
              <a:rPr lang="pt-BR" sz="3600" b="0" dirty="0" smtClean="0">
                <a:solidFill>
                  <a:schemeClr val="bg1"/>
                </a:solidFill>
                <a:effectLst/>
                <a:cs typeface="Arial" pitchFamily="34" charset="0"/>
              </a:rPr>
            </a:br>
            <a:r>
              <a:rPr lang="pt-BR" sz="3600" b="0" dirty="0" smtClean="0">
                <a:solidFill>
                  <a:schemeClr val="bg1"/>
                </a:solidFill>
                <a:effectLst/>
                <a:cs typeface="Arial" pitchFamily="34" charset="0"/>
              </a:rPr>
              <a:t/>
            </a:r>
            <a:br>
              <a:rPr lang="pt-BR" sz="3600" b="0" dirty="0" smtClean="0">
                <a:solidFill>
                  <a:schemeClr val="bg1"/>
                </a:solidFill>
                <a:effectLst/>
                <a:cs typeface="Arial" pitchFamily="34" charset="0"/>
              </a:rPr>
            </a:br>
            <a:r>
              <a:rPr lang="pt-BR" sz="36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br>
              <a:rPr lang="pt-BR" sz="36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pt-BR" sz="3600" dirty="0" smtClean="0"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pt-BR" sz="36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pt-BR" sz="3600" dirty="0" smtClean="0"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pt-BR" sz="36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pt-BR" sz="3600" dirty="0" smtClean="0"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pt-BR" sz="36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pt-BR" sz="3600" dirty="0" smtClean="0"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pt-BR" sz="36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pt-BR" sz="3600" dirty="0" smtClean="0"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pt-BR" sz="36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pt-BR" sz="3600" b="0" dirty="0" smtClean="0">
                <a:solidFill>
                  <a:schemeClr val="bg1"/>
                </a:solidFill>
                <a:effectLst/>
                <a:cs typeface="Arial" pitchFamily="34" charset="0"/>
              </a:rPr>
              <a:t/>
            </a:r>
            <a:br>
              <a:rPr lang="pt-BR" sz="3600" b="0" dirty="0" smtClean="0">
                <a:solidFill>
                  <a:schemeClr val="bg1"/>
                </a:solidFill>
                <a:effectLst/>
                <a:cs typeface="Arial" pitchFamily="34" charset="0"/>
              </a:rPr>
            </a:br>
            <a:r>
              <a:rPr lang="pt-BR" sz="3600" b="0" dirty="0" smtClean="0">
                <a:solidFill>
                  <a:schemeClr val="bg1"/>
                </a:solidFill>
                <a:effectLst/>
                <a:cs typeface="Arial" pitchFamily="34" charset="0"/>
              </a:rPr>
              <a:t/>
            </a:r>
            <a:br>
              <a:rPr lang="pt-BR" sz="3600" b="0" dirty="0" smtClean="0">
                <a:solidFill>
                  <a:schemeClr val="bg1"/>
                </a:solidFill>
                <a:effectLst/>
                <a:cs typeface="Arial" pitchFamily="34" charset="0"/>
              </a:rPr>
            </a:br>
            <a:endParaRPr lang="pt-BR" sz="3600" b="0" dirty="0">
              <a:effectLst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2844" y="214290"/>
            <a:ext cx="8821644" cy="6500858"/>
          </a:xfrm>
        </p:spPr>
        <p:txBody>
          <a:bodyPr>
            <a:normAutofit fontScale="25000" lnSpcReduction="20000"/>
          </a:bodyPr>
          <a:lstStyle/>
          <a:p>
            <a:pPr algn="l">
              <a:buFont typeface="Wingdings" pitchFamily="2" charset="2"/>
              <a:buChar char="ü"/>
            </a:pPr>
            <a:endParaRPr lang="pt-BR" sz="9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Wingdings" pitchFamily="2" charset="2"/>
              <a:buChar char="ü"/>
            </a:pPr>
            <a:endParaRPr lang="pt-BR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Wingdings" pitchFamily="2" charset="2"/>
              <a:buChar char="ü"/>
            </a:pPr>
            <a:r>
              <a:rPr lang="pt-BR" sz="1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Bagé, localiza-se  na campanha  do RS .</a:t>
            </a:r>
          </a:p>
          <a:p>
            <a:pPr algn="l"/>
            <a:endParaRPr lang="pt-BR" sz="9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Wingdings" pitchFamily="2" charset="2"/>
              <a:buChar char="ü"/>
            </a:pPr>
            <a:r>
              <a:rPr lang="pt-BR" sz="1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População: 116.794 hab</a:t>
            </a:r>
            <a:r>
              <a:rPr lang="pt-BR" sz="9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pt-BR" sz="9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9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9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9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Wingdings" pitchFamily="2" charset="2"/>
              <a:buChar char="ü"/>
            </a:pPr>
            <a:r>
              <a:rPr lang="pt-BR" sz="1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Economia: baseada na pecuária e agricultura.</a:t>
            </a:r>
          </a:p>
          <a:p>
            <a:pPr algn="l"/>
            <a:endParaRPr lang="pt-BR" sz="8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pt-BR" sz="8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pt-BR" sz="8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Wingdings" pitchFamily="2" charset="2"/>
              <a:buChar char="ü"/>
            </a:pPr>
            <a:r>
              <a:rPr lang="pt-BR" sz="1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Taxa de analfabetismo:  7,1 em 2000 diminuiu para 5,1 em 2010.</a:t>
            </a:r>
          </a:p>
          <a:p>
            <a:pPr algn="l"/>
            <a:r>
              <a:rPr lang="pt-BR" sz="9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/>
            <a:endParaRPr lang="pt-BR" sz="8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Wingdings" pitchFamily="2" charset="2"/>
              <a:buChar char="ü"/>
            </a:pPr>
            <a:r>
              <a:rPr lang="pt-BR" sz="1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Taxa de desemprego: 16,11 em 2000 declinou   8,37 em 2010.</a:t>
            </a:r>
          </a:p>
          <a:p>
            <a:pPr algn="l">
              <a:buFont typeface="Wingdings" pitchFamily="2" charset="2"/>
              <a:buChar char="ü"/>
            </a:pPr>
            <a:endParaRPr lang="pt-BR" sz="5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1708395"/>
              </p:ext>
            </p:extLst>
          </p:nvPr>
        </p:nvGraphicFramePr>
        <p:xfrm>
          <a:off x="457200" y="549275"/>
          <a:ext cx="8229600" cy="5576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6509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14290"/>
            <a:ext cx="9001156" cy="1071570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Caracterização da UBS</a:t>
            </a:r>
            <a:endParaRPr lang="pt-BR" sz="4000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ester\Desktop\20150406_0822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552" y="2060848"/>
            <a:ext cx="7776864" cy="51520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</p:spPr>
        <p:txBody>
          <a:bodyPr>
            <a:normAutofit/>
          </a:bodyPr>
          <a:lstStyle/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UBS está 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sendo reorganizada no modelo de atenção de ESF.</a:t>
            </a:r>
          </a:p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Equipe incompleta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Gestão municipal do Sistema Único de Saúde (SUS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Localizada na  periferia da zona urbana de Bagé</a:t>
            </a:r>
            <a:r>
              <a:rPr lang="pt-BR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População de condições socioeconômicas bastante variada, de baixo nível, mas há uma pequena parcela da população de condições econômicas mais elevadas, que procuram os serviços privados do município.</a:t>
            </a:r>
          </a:p>
          <a:p>
            <a:endParaRPr lang="pt-BR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35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ufpl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ufple</Template>
  <TotalTime>843</TotalTime>
  <Words>1638</Words>
  <Application>Microsoft Office PowerPoint</Application>
  <PresentationFormat>Apresentação na tela (4:3)</PresentationFormat>
  <Paragraphs>282</Paragraphs>
  <Slides>42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42</vt:i4>
      </vt:variant>
    </vt:vector>
  </HeadingPairs>
  <TitlesOfParts>
    <vt:vector size="44" baseType="lpstr">
      <vt:lpstr>Tema ufple</vt:lpstr>
      <vt:lpstr>Imagem</vt:lpstr>
      <vt:lpstr>                                         UNIVERSIDADE ABERTA DO SUS                                     UNIVERSIDADE FEDERAL DE PELOTAS                                 Especialização em Saúde da Família                               Modalidade a Distância                              Turma  7</vt:lpstr>
      <vt:lpstr>Introdução</vt:lpstr>
      <vt:lpstr>Apresentação do PowerPoint</vt:lpstr>
      <vt:lpstr>   Caracterização do Município</vt:lpstr>
      <vt:lpstr> </vt:lpstr>
      <vt:lpstr>           </vt:lpstr>
      <vt:lpstr>Apresentação do PowerPoint</vt:lpstr>
      <vt:lpstr>Caracterização da UBS</vt:lpstr>
      <vt:lpstr>Apresentação do PowerPoint</vt:lpstr>
      <vt:lpstr>Estrutura Física</vt:lpstr>
      <vt:lpstr>Equipe de saúde</vt:lpstr>
      <vt:lpstr>Objetivo</vt:lpstr>
      <vt:lpstr>Situação programática antes da intervenção.</vt:lpstr>
      <vt:lpstr>Metodologia </vt:lpstr>
      <vt:lpstr>Apresentação do PowerPoint</vt:lpstr>
      <vt:lpstr>Apresentação do PowerPoint</vt:lpstr>
      <vt:lpstr>Apresentação do PowerPoint</vt:lpstr>
      <vt:lpstr>LOGÍSTICA </vt:lpstr>
      <vt:lpstr>Apresentação do PowerPoint</vt:lpstr>
      <vt:lpstr> </vt:lpstr>
      <vt:lpstr>Apresentação do PowerPoint</vt:lpstr>
      <vt:lpstr>Objetivo 1: Ampliar a cobertura do Programa de Saúde do Idoso Meta: 1.1 Ampliar a cobertura de atenção à saúde do idoso da área da unidade de saúde para 60 %.</vt:lpstr>
      <vt:lpstr>Objetivo 2 Melhorar a qualidade da atenção ao idoso na Unidade de Saúde. </vt:lpstr>
      <vt:lpstr>Meta 2.4: Priorizar a prescrição de medicamentos da Farmácia Popular a 100% dos idosos.</vt:lpstr>
      <vt:lpstr>Meta 2.5: Cadastrar 100% dos idosos acamados ou com problemas de locomoção. (Estimativa de 8% dos idosos da área). </vt:lpstr>
      <vt:lpstr>Meta 2.6: Realizar visita domiciliar a 100% dos idosos acamados ou com problemas de locomoção. </vt:lpstr>
      <vt:lpstr>Apresentação do PowerPoint</vt:lpstr>
      <vt:lpstr>Meta 2.10: Realizar a primeira consulta odontológica para 100% dos idosos.</vt:lpstr>
      <vt:lpstr>Objetivo 3: Melhorar a adesão dos idosos ao Programa de Saúde do Idoso. Meta 3.1: Buscar 100% dos idosos faltosos às consultas programadas. </vt:lpstr>
      <vt:lpstr>Apresentação do PowerPoint</vt:lpstr>
      <vt:lpstr>Objetivo 5: Mapear os idosos de risco da área de abrangência. Meta 5.1: Rastrear 100% das pessoas idosas para risco de morbimortalidade. </vt:lpstr>
      <vt:lpstr>Meta 5.2: Investigar a presença de indicadores de fragilização na velhice em 100% das pessoas idosas.  Meta 5.3: Avaliar a rede social de 100% dos idosos.  </vt:lpstr>
      <vt:lpstr>     Objetivo 6: Promover a saúde dos idosos. Meta 6.1: Garantir orientação nutricional para hábitos alimentares saudáveis a 100% das pessoas idosas.  Meta 6.2: Garantir orientação para a prática regular de atividade física a 100% idosos.  Meta 6.3: Garantir orientações sobre higiene bucal (incluindo higiene de próteses dentárias) para 100% dos idosos cadastrados.  </vt:lpstr>
      <vt:lpstr>Apresentação do PowerPoint</vt:lpstr>
      <vt:lpstr> </vt:lpstr>
      <vt:lpstr>Apresentação do PowerPoint</vt:lpstr>
      <vt:lpstr>Apresentação do PowerPoint</vt:lpstr>
      <vt:lpstr>Apresentação do PowerPoint</vt:lpstr>
      <vt:lpstr>Reflexão Crítica sobre o aprendizado: </vt:lpstr>
      <vt:lpstr> </vt:lpstr>
      <vt:lpstr>Apresentação do PowerPoint</vt:lpstr>
      <vt:lpstr>Apresentação do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ester</dc:creator>
  <cp:lastModifiedBy>Elenir</cp:lastModifiedBy>
  <cp:revision>174</cp:revision>
  <dcterms:created xsi:type="dcterms:W3CDTF">2015-10-03T20:54:06Z</dcterms:created>
  <dcterms:modified xsi:type="dcterms:W3CDTF">2015-10-24T01:05:29Z</dcterms:modified>
</cp:coreProperties>
</file>