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f" ContentType="image/tiff"/>
  <Default Extension="rels" ContentType="application/vnd.openxmlformats-package.relationships+xml"/>
  <Default Extension="tif" ContentType="image/t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70" r:id="rId6"/>
    <p:sldId id="260" r:id="rId7"/>
    <p:sldId id="300" r:id="rId8"/>
    <p:sldId id="313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297" r:id="rId21"/>
    <p:sldId id="294" r:id="rId22"/>
    <p:sldId id="298" r:id="rId23"/>
    <p:sldId id="312" r:id="rId2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574" autoAdjust="0"/>
  </p:normalViewPr>
  <p:slideViewPr>
    <p:cSldViewPr snapToGrid="0" snapToObjects="1">
      <p:cViewPr>
        <p:scale>
          <a:sx n="80" d="100"/>
          <a:sy n="80" d="100"/>
        </p:scale>
        <p:origin x="-2208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ebson%20Moura\Desktop\UNASUS\ORIENTA&#199;&#195;O\EUDORO\PLANILHA%20DE%20COLETA%20DE%20DADOS%20FINAL%20E%20DIFINITIVA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ebson%20Moura\Desktop\UNASUS\ORIENTA&#199;&#195;O\EUDORO\PLANILHA%20DE%20COLETA%20DE%20DADOS%20FINAL%20E%20DIFINITIVA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ebson%20Moura\Desktop\UNASUS\ORIENTA&#199;&#195;O\EUDORO\PLANILHA%20DE%20COLETA%20DE%20DADOS%20FINAL%20E%20DIFINITIVA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ebson%20Moura\Desktop\UNASUS\ORIENTA&#199;&#195;O\EUDORO\PLANILHA%20DE%20COLETA%20DE%20DADOS%20FINAL%20E%20DIFINITIVA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ebson%20Moura\Desktop\UNASUS\ORIENTA&#199;&#195;O\EUDORO\PLANILHA%20DE%20COLETA%20DE%20DADOS%20FINAL%20E%20DIFINITIVA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ebson%20Moura\Desktop\UNASUS\ORIENTA&#199;&#195;O\EUDORO\PLANILHA%20DE%20COLETA%20DE%20DADOS%20FINAL%20E%20DIFINITIVA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ebson%20Moura\Desktop\UNASUS\ORIENTA&#199;&#195;O\EUDORO\PLANILHA%20DE%20COLETA%20DE%20DADOS%20FINAL%20E%20DIFINITIVA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ebson%20Moura\Desktop\UNASUS\ORIENTA&#199;&#195;O\EUDORO\PLANILHA%20DE%20COLETA%20DE%20DADOS%20FINAL%20E%20DIFINITIVA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ebson%20Moura\Desktop\UNASUS\ORIENTA&#199;&#195;O\EUDORO\PLANILHA%20DE%20COLETA%20DE%20DADOS%20FINAL%20E%20DIFINITIVA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ebson%20Moura\Desktop\UNASUS\ORIENTA&#199;&#195;O\EUDORO\PLANILHA%20DE%20COLETA%20DE%20DADOS%20FINAL%20E%20DIFINITIVA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ebson%20Moura\Desktop\UNASUS\ORIENTA&#199;&#195;O\EUDORO\PLANILHA%20DE%20COLETA%20DE%20DADOS%20FINAL%20E%20DIFINITIV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ebson%20Moura\Desktop\UNASUS\ORIENTA&#199;&#195;O\EUDORO\PLANILHA%20DE%20COLETA%20DE%20DADOS%20FINAL%20E%20DIFINITIVA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ebson%20Moura\Desktop\UNASUS\ORIENTA&#199;&#195;O\EUDORO\PLANILHA%20DE%20COLETA%20DE%20DADOS%20FINAL%20E%20DIFINITIVA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ebson%20Moura\Desktop\UNASUS\ORIENTA&#199;&#195;O\EUDORO\PLANILHA%20DE%20COLETA%20DE%20DADOS%20FINAL%20E%20DIFINITIVA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ebson%20Moura\Desktop\UNASUS\ORIENTA&#199;&#195;O\EUDORO\PLANILHA%20DE%20COLETA%20DE%20DADOS%20FINAL%20E%20DIFINITIV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ebson%20Moura\Desktop\UNASUS\ORIENTA&#199;&#195;O\EUDORO\PLANILHA%20DE%20COLETA%20DE%20DADOS%20FINAL%20E%20DIFINITIV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ebson%20Moura\Desktop\UNASUS\ORIENTA&#199;&#195;O\EUDORO\PLANILHA%20DE%20COLETA%20DE%20DADOS%20FINAL%20E%20DIFINITIVA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ebson%20Moura\Desktop\UNASUS\ORIENTA&#199;&#195;O\EUDORO\PLANILHA%20DE%20COLETA%20DE%20DADOS%20FINAL%20E%20DIFINITIVA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ebson%20Moura\Desktop\UNASUS\ORIENTA&#199;&#195;O\EUDORO\PLANILHA%20DE%20COLETA%20DE%20DADOS%20FINAL%20E%20DIFINITIVA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ebson%20Moura\Desktop\UNASUS\ORIENTA&#199;&#195;O\EUDORO\PLANILHA%20DE%20COLETA%20DE%20DADOS%20FINAL%20E%20DIFINITIVA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ebson%20Moura\Desktop\UNASUS\ORIENTA&#199;&#195;O\EUDORO\PLANILHA%20DE%20COLETA%20DE%20DADOS%20FINAL%20E%20DIFINITIVA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ebson%20Moura\Desktop\UNASUS\ORIENTA&#199;&#195;O\EUDORO\PLANILHA%20DE%20COLETA%20DE%20DADOS%20FINAL%20E%20DIFINITIV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25400"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0.407063197026022</c:v>
                </c:pt>
                <c:pt idx="1">
                  <c:v>0.682156133828996</c:v>
                </c:pt>
                <c:pt idx="2">
                  <c:v>0.797397769516728</c:v>
                </c:pt>
                <c:pt idx="3">
                  <c:v>0.853159851301115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37561544"/>
        <c:axId val="2037564824"/>
      </c:barChart>
      <c:catAx>
        <c:axId val="2037561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037564824"/>
        <c:crosses val="autoZero"/>
        <c:auto val="1"/>
        <c:lblAlgn val="ctr"/>
        <c:lblOffset val="100"/>
        <c:noMultiLvlLbl val="0"/>
      </c:catAx>
      <c:valAx>
        <c:axId val="2037564824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037561544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Indicadores!$D$21:$G$21</c:f>
              <c:numCache>
                <c:formatCode>0.0%</c:formatCode>
                <c:ptCount val="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8495000"/>
        <c:axId val="2118498424"/>
      </c:barChart>
      <c:catAx>
        <c:axId val="2118495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118498424"/>
        <c:crosses val="autoZero"/>
        <c:auto val="1"/>
        <c:lblAlgn val="ctr"/>
        <c:lblOffset val="100"/>
        <c:noMultiLvlLbl val="0"/>
      </c:catAx>
      <c:valAx>
        <c:axId val="2118498424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118495000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Indicadores!$D$21:$G$21</c:f>
              <c:numCache>
                <c:formatCode>0.0%</c:formatCode>
                <c:ptCount val="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7721608"/>
        <c:axId val="2117725032"/>
      </c:barChart>
      <c:catAx>
        <c:axId val="2117721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117725032"/>
        <c:crosses val="autoZero"/>
        <c:auto val="1"/>
        <c:lblAlgn val="ctr"/>
        <c:lblOffset val="100"/>
        <c:noMultiLvlLbl val="0"/>
      </c:catAx>
      <c:valAx>
        <c:axId val="2117725032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117721608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Indicadores!$D$21:$G$21</c:f>
              <c:numCache>
                <c:formatCode>0.0%</c:formatCode>
                <c:ptCount val="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6982744"/>
        <c:axId val="2116986168"/>
      </c:barChart>
      <c:catAx>
        <c:axId val="2116982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116986168"/>
        <c:crosses val="autoZero"/>
        <c:auto val="1"/>
        <c:lblAlgn val="ctr"/>
        <c:lblOffset val="100"/>
        <c:noMultiLvlLbl val="0"/>
      </c:catAx>
      <c:valAx>
        <c:axId val="2116986168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116982744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Indicadores!$D$21:$G$21</c:f>
              <c:numCache>
                <c:formatCode>0.0%</c:formatCode>
                <c:ptCount val="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6387080"/>
        <c:axId val="2116383640"/>
      </c:barChart>
      <c:catAx>
        <c:axId val="2116387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116383640"/>
        <c:crosses val="autoZero"/>
        <c:auto val="1"/>
        <c:lblAlgn val="ctr"/>
        <c:lblOffset val="100"/>
        <c:noMultiLvlLbl val="0"/>
      </c:catAx>
      <c:valAx>
        <c:axId val="2116383640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116387080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Indicadores!$D$21:$G$21</c:f>
              <c:numCache>
                <c:formatCode>0.0%</c:formatCode>
                <c:ptCount val="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8538440"/>
        <c:axId val="2118541864"/>
      </c:barChart>
      <c:catAx>
        <c:axId val="2118538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118541864"/>
        <c:crosses val="autoZero"/>
        <c:auto val="1"/>
        <c:lblAlgn val="ctr"/>
        <c:lblOffset val="100"/>
        <c:noMultiLvlLbl val="0"/>
      </c:catAx>
      <c:valAx>
        <c:axId val="2118541864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118538440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Indicadores!$D$21:$G$21</c:f>
              <c:numCache>
                <c:formatCode>0.0%</c:formatCode>
                <c:ptCount val="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5171528"/>
        <c:axId val="2053561880"/>
      </c:barChart>
      <c:catAx>
        <c:axId val="2115171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053561880"/>
        <c:crosses val="autoZero"/>
        <c:auto val="1"/>
        <c:lblAlgn val="ctr"/>
        <c:lblOffset val="100"/>
        <c:noMultiLvlLbl val="0"/>
      </c:catAx>
      <c:valAx>
        <c:axId val="2053561880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115171528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Indicadores!$D$21:$G$21</c:f>
              <c:numCache>
                <c:formatCode>0.0%</c:formatCode>
                <c:ptCount val="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5132664"/>
        <c:axId val="2115129224"/>
      </c:barChart>
      <c:catAx>
        <c:axId val="2115132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115129224"/>
        <c:crosses val="autoZero"/>
        <c:auto val="1"/>
        <c:lblAlgn val="ctr"/>
        <c:lblOffset val="100"/>
        <c:noMultiLvlLbl val="0"/>
      </c:catAx>
      <c:valAx>
        <c:axId val="2115129224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115132664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Indicadores!$D$21:$G$21</c:f>
              <c:numCache>
                <c:formatCode>0.0%</c:formatCode>
                <c:ptCount val="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6255912"/>
        <c:axId val="2116259272"/>
      </c:barChart>
      <c:catAx>
        <c:axId val="2116255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116259272"/>
        <c:crosses val="autoZero"/>
        <c:auto val="1"/>
        <c:lblAlgn val="ctr"/>
        <c:lblOffset val="100"/>
        <c:noMultiLvlLbl val="0"/>
      </c:catAx>
      <c:valAx>
        <c:axId val="2116259272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116255912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Indicadores!$D$21:$G$21</c:f>
              <c:numCache>
                <c:formatCode>0.0%</c:formatCode>
                <c:ptCount val="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6315880"/>
        <c:axId val="2116319240"/>
      </c:barChart>
      <c:catAx>
        <c:axId val="2116315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116319240"/>
        <c:crosses val="autoZero"/>
        <c:auto val="1"/>
        <c:lblAlgn val="ctr"/>
        <c:lblOffset val="100"/>
        <c:noMultiLvlLbl val="0"/>
      </c:catAx>
      <c:valAx>
        <c:axId val="2116319240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116315880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Indicadores!$D$21:$G$21</c:f>
              <c:numCache>
                <c:formatCode>0.0%</c:formatCode>
                <c:ptCount val="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6324232"/>
        <c:axId val="2116327576"/>
      </c:barChart>
      <c:catAx>
        <c:axId val="2116324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116327576"/>
        <c:crosses val="autoZero"/>
        <c:auto val="1"/>
        <c:lblAlgn val="ctr"/>
        <c:lblOffset val="100"/>
        <c:noMultiLvlLbl val="0"/>
      </c:catAx>
      <c:valAx>
        <c:axId val="2116327576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116324232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Indicadores!$T$4:$W$4</c:f>
              <c:numCache>
                <c:formatCode>0.0%</c:formatCode>
                <c:ptCount val="4"/>
                <c:pt idx="0">
                  <c:v>0.464285714285714</c:v>
                </c:pt>
                <c:pt idx="1">
                  <c:v>0.910714285714286</c:v>
                </c:pt>
                <c:pt idx="2">
                  <c:v>0.952380952380952</c:v>
                </c:pt>
                <c:pt idx="3">
                  <c:v>0.952380952380952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3485016"/>
        <c:axId val="2053488376"/>
      </c:barChart>
      <c:catAx>
        <c:axId val="2053485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053488376"/>
        <c:crosses val="autoZero"/>
        <c:auto val="1"/>
        <c:lblAlgn val="ctr"/>
        <c:lblOffset val="100"/>
        <c:noMultiLvlLbl val="0"/>
      </c:catAx>
      <c:valAx>
        <c:axId val="2053488376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05348501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Indicadores!$D$21:$G$21</c:f>
              <c:numCache>
                <c:formatCode>0.0%</c:formatCode>
                <c:ptCount val="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6227816"/>
        <c:axId val="2116224376"/>
      </c:barChart>
      <c:catAx>
        <c:axId val="2116227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116224376"/>
        <c:crosses val="autoZero"/>
        <c:auto val="1"/>
        <c:lblAlgn val="ctr"/>
        <c:lblOffset val="100"/>
        <c:noMultiLvlLbl val="0"/>
      </c:catAx>
      <c:valAx>
        <c:axId val="2116224376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116227816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Indicadores!$D$21:$G$21</c:f>
              <c:numCache>
                <c:formatCode>0.0%</c:formatCode>
                <c:ptCount val="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8750584"/>
        <c:axId val="2118790760"/>
      </c:barChart>
      <c:catAx>
        <c:axId val="2118750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118790760"/>
        <c:crosses val="autoZero"/>
        <c:auto val="1"/>
        <c:lblAlgn val="ctr"/>
        <c:lblOffset val="100"/>
        <c:noMultiLvlLbl val="0"/>
      </c:catAx>
      <c:valAx>
        <c:axId val="2118790760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118750584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Indicadores!$D$21:$G$21</c:f>
              <c:numCache>
                <c:formatCode>0.0%</c:formatCode>
                <c:ptCount val="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8742392"/>
        <c:axId val="2118745752"/>
      </c:barChart>
      <c:catAx>
        <c:axId val="2118742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118745752"/>
        <c:crosses val="autoZero"/>
        <c:auto val="1"/>
        <c:lblAlgn val="ctr"/>
        <c:lblOffset val="100"/>
        <c:noMultiLvlLbl val="0"/>
      </c:catAx>
      <c:valAx>
        <c:axId val="2118745752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118742392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cat>
            <c:strRef>
              <c:f>Indicadores!$D$9:$G$9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Indicadores!$D$10:$G$10</c:f>
              <c:numCache>
                <c:formatCode>0.0%</c:formatCode>
                <c:ptCount val="4"/>
                <c:pt idx="0">
                  <c:v>1.0</c:v>
                </c:pt>
                <c:pt idx="1">
                  <c:v>0.997275204359673</c:v>
                </c:pt>
                <c:pt idx="2">
                  <c:v>0.997668997668998</c:v>
                </c:pt>
                <c:pt idx="3">
                  <c:v>0.997821350762527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7633160"/>
        <c:axId val="2117636248"/>
      </c:barChart>
      <c:catAx>
        <c:axId val="2117633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117636248"/>
        <c:crosses val="autoZero"/>
        <c:auto val="1"/>
        <c:lblAlgn val="ctr"/>
        <c:lblOffset val="100"/>
        <c:noMultiLvlLbl val="0"/>
      </c:catAx>
      <c:valAx>
        <c:axId val="2117636248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117633160"/>
        <c:crosses val="autoZero"/>
        <c:crossBetween val="between"/>
        <c:majorUnit val="0.1"/>
        <c:minorUnit val="0.000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Indicadores!$S$10</c:f>
              <c:strCache>
                <c:ptCount val="1"/>
                <c:pt idx="0">
                  <c:v>Proporção de diabéticos com o exame clínico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Indicadores!$T$9:$W$9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Indicadores!$T$10:$W$10</c:f>
              <c:numCache>
                <c:formatCode>0.0%</c:formatCode>
                <c:ptCount val="4"/>
                <c:pt idx="0">
                  <c:v>1.0</c:v>
                </c:pt>
                <c:pt idx="1">
                  <c:v>0.993464052287582</c:v>
                </c:pt>
                <c:pt idx="2">
                  <c:v>0.99375</c:v>
                </c:pt>
                <c:pt idx="3">
                  <c:v>0.99375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7664280"/>
        <c:axId val="2117667704"/>
      </c:barChart>
      <c:catAx>
        <c:axId val="2117664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117667704"/>
        <c:crosses val="autoZero"/>
        <c:auto val="1"/>
        <c:lblAlgn val="ctr"/>
        <c:lblOffset val="100"/>
        <c:noMultiLvlLbl val="0"/>
      </c:catAx>
      <c:valAx>
        <c:axId val="2117667704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117664280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0.671232876712329</c:v>
                </c:pt>
                <c:pt idx="1">
                  <c:v>0.771117166212534</c:v>
                </c:pt>
                <c:pt idx="2">
                  <c:v>0.766899766899767</c:v>
                </c:pt>
                <c:pt idx="3">
                  <c:v>0.908496732026144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3502664"/>
        <c:axId val="2053506024"/>
      </c:barChart>
      <c:catAx>
        <c:axId val="2053502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053506024"/>
        <c:crosses val="autoZero"/>
        <c:auto val="1"/>
        <c:lblAlgn val="ctr"/>
        <c:lblOffset val="100"/>
        <c:noMultiLvlLbl val="0"/>
      </c:catAx>
      <c:valAx>
        <c:axId val="2053506024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053502664"/>
        <c:crosses val="autoZero"/>
        <c:crossBetween val="between"/>
        <c:majorUnit val="0.1"/>
        <c:minorUnit val="0.04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Indicadores!$T$14:$W$14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Indicadores!$T$15:$W$15</c:f>
              <c:numCache>
                <c:formatCode>0.0%</c:formatCode>
                <c:ptCount val="4"/>
                <c:pt idx="0">
                  <c:v>0.564102564102564</c:v>
                </c:pt>
                <c:pt idx="1">
                  <c:v>0.718954248366013</c:v>
                </c:pt>
                <c:pt idx="2">
                  <c:v>0.775</c:v>
                </c:pt>
                <c:pt idx="3">
                  <c:v>0.925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3544360"/>
        <c:axId val="2053547720"/>
      </c:barChart>
      <c:catAx>
        <c:axId val="2053544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053547720"/>
        <c:crosses val="autoZero"/>
        <c:auto val="1"/>
        <c:lblAlgn val="ctr"/>
        <c:lblOffset val="100"/>
        <c:noMultiLvlLbl val="0"/>
      </c:catAx>
      <c:valAx>
        <c:axId val="2053547720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053544360"/>
        <c:crosses val="autoZero"/>
        <c:crossBetween val="between"/>
        <c:majorUnit val="0.1"/>
        <c:minorUnit val="0.04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Indicadores!$D$21:$G$21</c:f>
              <c:numCache>
                <c:formatCode>0.0%</c:formatCode>
                <c:ptCount val="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5260360"/>
        <c:axId val="2115256920"/>
      </c:barChart>
      <c:catAx>
        <c:axId val="2115260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115256920"/>
        <c:crosses val="autoZero"/>
        <c:auto val="1"/>
        <c:lblAlgn val="ctr"/>
        <c:lblOffset val="100"/>
        <c:noMultiLvlLbl val="0"/>
      </c:catAx>
      <c:valAx>
        <c:axId val="2115256920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115260360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Indicadores!$D$21:$G$21</c:f>
              <c:numCache>
                <c:formatCode>0.0%</c:formatCode>
                <c:ptCount val="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5228072"/>
        <c:axId val="2115224632"/>
      </c:barChart>
      <c:catAx>
        <c:axId val="2115228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115224632"/>
        <c:crosses val="autoZero"/>
        <c:auto val="1"/>
        <c:lblAlgn val="ctr"/>
        <c:lblOffset val="100"/>
        <c:noMultiLvlLbl val="0"/>
      </c:catAx>
      <c:valAx>
        <c:axId val="2115224632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115228072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Indicadores!$D$21:$G$21</c:f>
              <c:numCache>
                <c:formatCode>0.0%</c:formatCode>
                <c:ptCount val="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5162680"/>
        <c:axId val="2115159240"/>
      </c:barChart>
      <c:catAx>
        <c:axId val="2115162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115159240"/>
        <c:crosses val="autoZero"/>
        <c:auto val="1"/>
        <c:lblAlgn val="ctr"/>
        <c:lblOffset val="100"/>
        <c:noMultiLvlLbl val="0"/>
      </c:catAx>
      <c:valAx>
        <c:axId val="2115159240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115162680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DA465-ED1F-2042-8131-F54E2BE84940}" type="datetimeFigureOut">
              <a:rPr lang="es-ES" smtClean="0"/>
              <a:t>17/06/15</a:t>
            </a:fld>
            <a:endParaRPr lang="pt-PT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pt-P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506D8-595F-FF46-A42C-C191CEA1B8BE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75060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506D8-595F-FF46-A42C-C191CEA1B8BE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99900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pt-P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E02B-735A-8B44-BD00-10F075B0AFD6}" type="datetimeFigureOut">
              <a:rPr lang="es-ES" smtClean="0"/>
              <a:t>17/06/15</a:t>
            </a:fld>
            <a:endParaRPr lang="pt-P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1B07F-AB82-6543-B637-D72ABD1E0C30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38704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pt-P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pt-P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E02B-735A-8B44-BD00-10F075B0AFD6}" type="datetimeFigureOut">
              <a:rPr lang="es-ES" smtClean="0"/>
              <a:t>17/06/15</a:t>
            </a:fld>
            <a:endParaRPr lang="pt-P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1B07F-AB82-6543-B637-D72ABD1E0C30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64132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pt-P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pt-P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E02B-735A-8B44-BD00-10F075B0AFD6}" type="datetimeFigureOut">
              <a:rPr lang="es-ES" smtClean="0"/>
              <a:t>17/06/15</a:t>
            </a:fld>
            <a:endParaRPr lang="pt-P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1B07F-AB82-6543-B637-D72ABD1E0C30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50839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6518160"/>
      </p:ext>
    </p:extLst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pt-P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pt-P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E02B-735A-8B44-BD00-10F075B0AFD6}" type="datetimeFigureOut">
              <a:rPr lang="es-ES" smtClean="0"/>
              <a:t>17/06/15</a:t>
            </a:fld>
            <a:endParaRPr lang="pt-P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1B07F-AB82-6543-B637-D72ABD1E0C30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1982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pt-P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E02B-735A-8B44-BD00-10F075B0AFD6}" type="datetimeFigureOut">
              <a:rPr lang="es-ES" smtClean="0"/>
              <a:t>17/06/15</a:t>
            </a:fld>
            <a:endParaRPr lang="pt-P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1B07F-AB82-6543-B637-D72ABD1E0C30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16113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pt-P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pt-P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pt-P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E02B-735A-8B44-BD00-10F075B0AFD6}" type="datetimeFigureOut">
              <a:rPr lang="es-ES" smtClean="0"/>
              <a:t>17/06/15</a:t>
            </a:fld>
            <a:endParaRPr lang="pt-P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1B07F-AB82-6543-B637-D72ABD1E0C30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25893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pt-P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pt-P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pt-P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E02B-735A-8B44-BD00-10F075B0AFD6}" type="datetimeFigureOut">
              <a:rPr lang="es-ES" smtClean="0"/>
              <a:t>17/06/15</a:t>
            </a:fld>
            <a:endParaRPr lang="pt-P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1B07F-AB82-6543-B637-D72ABD1E0C30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90689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pt-P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E02B-735A-8B44-BD00-10F075B0AFD6}" type="datetimeFigureOut">
              <a:rPr lang="es-ES" smtClean="0"/>
              <a:t>17/06/15</a:t>
            </a:fld>
            <a:endParaRPr lang="pt-P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1B07F-AB82-6543-B637-D72ABD1E0C30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7331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E02B-735A-8B44-BD00-10F075B0AFD6}" type="datetimeFigureOut">
              <a:rPr lang="es-ES" smtClean="0"/>
              <a:t>17/06/15</a:t>
            </a:fld>
            <a:endParaRPr lang="pt-P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1B07F-AB82-6543-B637-D72ABD1E0C30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56296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pt-P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pt-P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E02B-735A-8B44-BD00-10F075B0AFD6}" type="datetimeFigureOut">
              <a:rPr lang="es-ES" smtClean="0"/>
              <a:t>17/06/15</a:t>
            </a:fld>
            <a:endParaRPr lang="pt-P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1B07F-AB82-6543-B637-D72ABD1E0C30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7724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pt-P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E02B-735A-8B44-BD00-10F075B0AFD6}" type="datetimeFigureOut">
              <a:rPr lang="es-ES" smtClean="0"/>
              <a:t>17/06/15</a:t>
            </a:fld>
            <a:endParaRPr lang="pt-P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1B07F-AB82-6543-B637-D72ABD1E0C30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1410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pt-P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pt-P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9E02B-735A-8B44-BD00-10F075B0AFD6}" type="datetimeFigureOut">
              <a:rPr lang="es-ES" smtClean="0"/>
              <a:t>17/06/15</a:t>
            </a:fld>
            <a:endParaRPr lang="pt-P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1B07F-AB82-6543-B637-D72ABD1E0C30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770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4" Type="http://schemas.openxmlformats.org/officeDocument/2006/relationships/chart" Target="../charts/chart6.xml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4" Type="http://schemas.openxmlformats.org/officeDocument/2006/relationships/chart" Target="../charts/chart8.xml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4" Type="http://schemas.openxmlformats.org/officeDocument/2006/relationships/chart" Target="../charts/chart10.xml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4" Type="http://schemas.openxmlformats.org/officeDocument/2006/relationships/chart" Target="../charts/chart12.xml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4" Type="http://schemas.openxmlformats.org/officeDocument/2006/relationships/chart" Target="../charts/chart14.xml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4" Type="http://schemas.openxmlformats.org/officeDocument/2006/relationships/chart" Target="../charts/chart16.xml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4" Type="http://schemas.openxmlformats.org/officeDocument/2006/relationships/chart" Target="../charts/chart18.xml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4" Type="http://schemas.openxmlformats.org/officeDocument/2006/relationships/chart" Target="../charts/chart20.xml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4" Type="http://schemas.openxmlformats.org/officeDocument/2006/relationships/chart" Target="../charts/chart22.xml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Relationship Id="rId3" Type="http://schemas.openxmlformats.org/officeDocument/2006/relationships/image" Target="../media/image4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Relationship Id="rId3" Type="http://schemas.openxmlformats.org/officeDocument/2006/relationships/image" Target="../media/image6.t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452231" y="956002"/>
            <a:ext cx="63493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UNIVERSIDADE ABERTA DO SUS</a:t>
            </a:r>
            <a:endParaRPr lang="pt-BR" dirty="0"/>
          </a:p>
          <a:p>
            <a:pPr algn="ctr"/>
            <a:r>
              <a:rPr lang="pt-BR" b="1" dirty="0"/>
              <a:t>UNIVERSIDADE FEDERAL DE PELOTAS</a:t>
            </a:r>
            <a:endParaRPr lang="pt-BR" dirty="0"/>
          </a:p>
          <a:p>
            <a:pPr algn="ctr"/>
            <a:r>
              <a:rPr lang="pt-BR" b="1" dirty="0"/>
              <a:t>Especialização em Saúde da Família</a:t>
            </a:r>
            <a:endParaRPr lang="pt-BR" dirty="0"/>
          </a:p>
          <a:p>
            <a:pPr algn="ctr"/>
            <a:r>
              <a:rPr lang="pt-BR" b="1" dirty="0"/>
              <a:t>Modalidade a Distância</a:t>
            </a:r>
            <a:endParaRPr lang="pt-BR" dirty="0"/>
          </a:p>
          <a:p>
            <a:pPr algn="ctr"/>
            <a:r>
              <a:rPr lang="pt-BR" b="1" dirty="0"/>
              <a:t>	Turma nº 5</a:t>
            </a:r>
            <a:r>
              <a:rPr lang="pt-BR" dirty="0" smtClean="0">
                <a:effectLst/>
              </a:rPr>
              <a:t> </a:t>
            </a:r>
            <a:endParaRPr lang="pt-PT" dirty="0"/>
          </a:p>
        </p:txBody>
      </p:sp>
      <p:pic>
        <p:nvPicPr>
          <p:cNvPr id="5" name="Imagem 8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7216263" y="956002"/>
            <a:ext cx="925510" cy="8763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1359303" y="3393612"/>
            <a:ext cx="69218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b="1" dirty="0"/>
              <a:t>MELHORIA DA ATENÇÃO À SAÚDE DE HIPERTENSOS E/OU </a:t>
            </a:r>
            <a:r>
              <a:rPr lang="pt-PT" b="1" dirty="0" smtClean="0"/>
              <a:t>DIABÉTICOS</a:t>
            </a:r>
          </a:p>
          <a:p>
            <a:pPr algn="ctr"/>
            <a:r>
              <a:rPr lang="pt-PT" b="1" dirty="0" smtClean="0"/>
              <a:t> </a:t>
            </a:r>
            <a:r>
              <a:rPr lang="pt-PT" b="1" dirty="0"/>
              <a:t>DA </a:t>
            </a:r>
            <a:r>
              <a:rPr lang="pt-BR" b="1" dirty="0"/>
              <a:t>UNIDADE BÁSICA DE SAÚDE SÃO VICENTE, CAXIAS DO SUL/RS</a:t>
            </a:r>
            <a:endParaRPr lang="pt-BR" dirty="0"/>
          </a:p>
          <a:p>
            <a:pPr algn="ctr"/>
            <a:endParaRPr lang="pt-PT" dirty="0"/>
          </a:p>
        </p:txBody>
      </p:sp>
      <p:sp>
        <p:nvSpPr>
          <p:cNvPr id="7" name="CuadroTexto 6"/>
          <p:cNvSpPr txBox="1"/>
          <p:nvPr/>
        </p:nvSpPr>
        <p:spPr>
          <a:xfrm>
            <a:off x="3895359" y="4890244"/>
            <a:ext cx="487987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smtClean="0"/>
              <a:t>Especializando: Eudoro José Godoy Vallés</a:t>
            </a:r>
          </a:p>
          <a:p>
            <a:r>
              <a:rPr lang="pt-PT" b="1" dirty="0" smtClean="0"/>
              <a:t>Orientador: Glebson Moura Silva</a:t>
            </a:r>
          </a:p>
          <a:p>
            <a:endParaRPr lang="pt-PT" b="1" dirty="0"/>
          </a:p>
          <a:p>
            <a:pPr algn="r"/>
            <a:r>
              <a:rPr lang="pt-PT" b="1" dirty="0" smtClean="0"/>
              <a:t>                                                       </a:t>
            </a:r>
          </a:p>
          <a:p>
            <a:pPr algn="r"/>
            <a:r>
              <a:rPr lang="pt-PT" b="1" dirty="0"/>
              <a:t> </a:t>
            </a:r>
            <a:r>
              <a:rPr lang="pt-PT" b="1" dirty="0" smtClean="0"/>
              <a:t>                                                   Pelotas, Junho 2015 </a:t>
            </a:r>
            <a:endParaRPr lang="pt-PT" b="1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359" y="1122041"/>
            <a:ext cx="1653065" cy="43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446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6562520" y="6250001"/>
            <a:ext cx="2130335" cy="1900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 defTabSz="914400">
              <a:lnSpc>
                <a:spcPct val="95000"/>
              </a:lnSpc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300"/>
              <a:t>8</a:t>
            </a:r>
          </a:p>
        </p:txBody>
      </p:sp>
      <p:sp>
        <p:nvSpPr>
          <p:cNvPr id="65" name="Shape 65"/>
          <p:cNvSpPr>
            <a:spLocks noGrp="1"/>
          </p:cNvSpPr>
          <p:nvPr>
            <p:ph type="title" idx="4294967295"/>
          </p:nvPr>
        </p:nvSpPr>
        <p:spPr>
          <a:xfrm>
            <a:off x="455471" y="86446"/>
            <a:ext cx="8235942" cy="151855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normAutofit/>
          </a:bodyPr>
          <a:lstStyle/>
          <a:p>
            <a:pPr lvl="0"/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body" idx="4294967295"/>
          </p:nvPr>
        </p:nvSpPr>
        <p:spPr>
          <a:xfrm>
            <a:off x="455471" y="1605003"/>
            <a:ext cx="8235942" cy="525299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lvl="0"/>
            <a:endParaRPr/>
          </a:p>
        </p:txBody>
      </p:sp>
      <p:pic>
        <p:nvPicPr>
          <p:cNvPr id="67" name="image1.jpeg" descr="image7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17" y="-23052"/>
            <a:ext cx="8982567" cy="6721130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Shape 68"/>
          <p:cNvSpPr/>
          <p:nvPr/>
        </p:nvSpPr>
        <p:spPr>
          <a:xfrm>
            <a:off x="456911" y="1605003"/>
            <a:ext cx="8235943" cy="4959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176509" indent="-176509" algn="just" defTabSz="830001">
              <a:spcBef>
                <a:spcPts val="1271"/>
              </a:spcBef>
              <a:buSzPct val="100000"/>
              <a:buFont typeface="Palatino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r>
              <a:rPr sz="2000" b="1" dirty="0" err="1">
                <a:latin typeface="Palatino"/>
                <a:ea typeface="Palatino"/>
                <a:cs typeface="Palatino"/>
                <a:sym typeface="Palatino"/>
              </a:rPr>
              <a:t>Objetivo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: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Melhorar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a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Qualidade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da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Atenção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a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Hipertensos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e/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ou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Diabéticos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:</a:t>
            </a:r>
          </a:p>
          <a:p>
            <a:pPr marL="118160" indent="-118160" algn="just" defTabSz="830001">
              <a:lnSpc>
                <a:spcPct val="140000"/>
              </a:lnSpc>
              <a:spcBef>
                <a:spcPts val="1271"/>
              </a:spcBef>
              <a:buSzPct val="10000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900" dirty="0">
              <a:latin typeface="Arial"/>
              <a:ea typeface="Arial"/>
              <a:cs typeface="Arial"/>
              <a:sym typeface="Arial"/>
            </a:endParaRPr>
          </a:p>
          <a:p>
            <a:pPr marL="118160" indent="-118160" defTabSz="830001">
              <a:buSzPct val="10000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b="1" dirty="0">
              <a:latin typeface="Arial"/>
              <a:ea typeface="Arial"/>
              <a:cs typeface="Arial"/>
              <a:sym typeface="Arial"/>
            </a:endParaRPr>
          </a:p>
          <a:p>
            <a:pPr marL="118160" indent="-118160" defTabSz="830001">
              <a:buSzPct val="10000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b="1" dirty="0">
              <a:latin typeface="Arial"/>
              <a:ea typeface="Arial"/>
              <a:cs typeface="Arial"/>
              <a:sym typeface="Arial"/>
            </a:endParaRPr>
          </a:p>
          <a:p>
            <a:pPr marL="118160" indent="-118160" defTabSz="830001">
              <a:buSzPct val="10000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b="1" dirty="0">
              <a:latin typeface="Arial"/>
              <a:ea typeface="Arial"/>
              <a:cs typeface="Arial"/>
              <a:sym typeface="Arial"/>
            </a:endParaRPr>
          </a:p>
          <a:p>
            <a:pPr marL="118160" indent="-118160" defTabSz="830001">
              <a:buSzPct val="10000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b="1" dirty="0">
              <a:latin typeface="Arial"/>
              <a:ea typeface="Arial"/>
              <a:cs typeface="Arial"/>
              <a:sym typeface="Arial"/>
            </a:endParaRPr>
          </a:p>
          <a:p>
            <a:pPr marL="118160" indent="-118160" defTabSz="830001">
              <a:buSzPct val="10000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b="1" dirty="0">
              <a:latin typeface="Arial"/>
              <a:ea typeface="Arial"/>
              <a:cs typeface="Arial"/>
              <a:sym typeface="Arial"/>
            </a:endParaRPr>
          </a:p>
          <a:p>
            <a:pPr marL="118160" indent="-118160" defTabSz="830001"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r>
              <a:rPr b="1" dirty="0">
                <a:latin typeface="Arial"/>
                <a:ea typeface="Arial"/>
                <a:cs typeface="Arial"/>
                <a:sym typeface="Arial"/>
              </a:rPr>
              <a:t>                     </a:t>
            </a:r>
          </a:p>
          <a:p>
            <a:pPr marL="118160" indent="-118160" defTabSz="830001"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b="1" dirty="0">
              <a:latin typeface="Palatino"/>
              <a:ea typeface="Palatino"/>
              <a:cs typeface="Palatino"/>
              <a:sym typeface="Palatino"/>
            </a:endParaRPr>
          </a:p>
          <a:p>
            <a:pPr marL="118160" indent="-118160" defTabSz="830001"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b="1">
              <a:latin typeface="Palatino"/>
              <a:ea typeface="Palatino"/>
              <a:cs typeface="Palatino"/>
              <a:sym typeface="Palatino"/>
            </a:endParaRPr>
          </a:p>
          <a:p>
            <a:pPr marL="118160" indent="-118160" defTabSz="830001"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b="1">
              <a:latin typeface="Palatino"/>
              <a:ea typeface="Palatino"/>
              <a:cs typeface="Palatino"/>
              <a:sym typeface="Palatino"/>
            </a:endParaRPr>
          </a:p>
          <a:p>
            <a:pPr marL="118160" indent="-118160" defTabSz="830001"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b="1" dirty="0">
              <a:latin typeface="Palatino"/>
              <a:ea typeface="Palatino"/>
              <a:cs typeface="Palatino"/>
              <a:sym typeface="Palatino"/>
            </a:endParaRPr>
          </a:p>
          <a:p>
            <a:pPr marL="176509" indent="-176509" algn="just" defTabSz="830001">
              <a:spcBef>
                <a:spcPts val="1271"/>
              </a:spcBef>
              <a:buSzPct val="100000"/>
              <a:buFont typeface="Palatino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r>
              <a:rPr sz="2000" b="1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b="1" dirty="0" err="1">
                <a:latin typeface="Palatino"/>
                <a:ea typeface="Palatino"/>
                <a:cs typeface="Palatino"/>
                <a:sym typeface="Palatino"/>
              </a:rPr>
              <a:t>Metas</a:t>
            </a:r>
            <a:r>
              <a:rPr sz="2000" b="1" dirty="0">
                <a:latin typeface="Palatino"/>
                <a:ea typeface="Palatino"/>
                <a:cs typeface="Palatino"/>
                <a:sym typeface="Palatino"/>
              </a:rPr>
              <a:t> 2.1 e 2.2/ </a:t>
            </a:r>
            <a:r>
              <a:rPr sz="2000" b="1" dirty="0" err="1">
                <a:latin typeface="Palatino"/>
                <a:ea typeface="Palatino"/>
                <a:cs typeface="Palatino"/>
                <a:sym typeface="Palatino"/>
              </a:rPr>
              <a:t>Alcance</a:t>
            </a:r>
            <a:r>
              <a:rPr sz="2000" b="1" dirty="0">
                <a:latin typeface="Palatino"/>
                <a:ea typeface="Palatino"/>
                <a:cs typeface="Palatino"/>
                <a:sym typeface="Palatino"/>
              </a:rPr>
              <a:t> (</a:t>
            </a:r>
            <a:r>
              <a:rPr sz="2000" b="1" dirty="0" err="1">
                <a:latin typeface="Palatino"/>
                <a:ea typeface="Palatino"/>
                <a:cs typeface="Palatino"/>
                <a:sym typeface="Palatino"/>
              </a:rPr>
              <a:t>Gráficos</a:t>
            </a:r>
            <a:r>
              <a:rPr sz="2000" b="1" dirty="0">
                <a:latin typeface="Palatino"/>
                <a:ea typeface="Palatino"/>
                <a:cs typeface="Palatino"/>
                <a:sym typeface="Palatino"/>
              </a:rPr>
              <a:t>):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Realizar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Exame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Clínico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Apropriado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em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100% dos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Hipertensos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e/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ou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Diabéticos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.</a:t>
            </a:r>
          </a:p>
        </p:txBody>
      </p:sp>
      <p:sp>
        <p:nvSpPr>
          <p:cNvPr id="71" name="Shape 71"/>
          <p:cNvSpPr/>
          <p:nvPr/>
        </p:nvSpPr>
        <p:spPr>
          <a:xfrm>
            <a:off x="433850" y="605662"/>
            <a:ext cx="6254070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914400">
              <a:lnSpc>
                <a:spcPct val="100000"/>
              </a:lnSpc>
              <a:defRPr sz="4400" b="1">
                <a:solidFill>
                  <a:srgbClr val="FF9300"/>
                </a:solidFill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000"/>
              <a:t>Objetivo &amp; Metas 2</a:t>
            </a:r>
          </a:p>
        </p:txBody>
      </p:sp>
      <p:sp>
        <p:nvSpPr>
          <p:cNvPr id="72" name="Shape 72"/>
          <p:cNvSpPr/>
          <p:nvPr/>
        </p:nvSpPr>
        <p:spPr>
          <a:xfrm>
            <a:off x="1855032" y="5067139"/>
            <a:ext cx="1417505" cy="3608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1498" tIns="41498" rIns="41498" bIns="41498">
            <a:spAutoFit/>
          </a:bodyPr>
          <a:lstStyle>
            <a:lvl1pPr defTabSz="914400">
              <a:lnSpc>
                <a:spcPct val="100000"/>
              </a:lnSpc>
              <a:defRPr b="1">
                <a:solidFill>
                  <a:srgbClr val="FF93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FF9300"/>
                </a:solidFill>
              </a:rPr>
              <a:t>Hipertensos</a:t>
            </a:r>
          </a:p>
        </p:txBody>
      </p:sp>
      <p:sp>
        <p:nvSpPr>
          <p:cNvPr id="73" name="Shape 73"/>
          <p:cNvSpPr/>
          <p:nvPr/>
        </p:nvSpPr>
        <p:spPr>
          <a:xfrm>
            <a:off x="6043629" y="5067139"/>
            <a:ext cx="1250793" cy="3608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1498" tIns="41498" rIns="41498" bIns="41498">
            <a:spAutoFit/>
          </a:bodyPr>
          <a:lstStyle>
            <a:lvl1pPr defTabSz="914400">
              <a:lnSpc>
                <a:spcPct val="100000"/>
              </a:lnSpc>
              <a:defRPr b="1">
                <a:solidFill>
                  <a:srgbClr val="FF93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FF9300"/>
                </a:solidFill>
              </a:rPr>
              <a:t>Diabéticos</a:t>
            </a:r>
          </a:p>
        </p:txBody>
      </p:sp>
      <p:graphicFrame>
        <p:nvGraphicFramePr>
          <p:cNvPr id="12" name="Gráfico 11"/>
          <p:cNvGraphicFramePr/>
          <p:nvPr>
            <p:extLst>
              <p:ext uri="{D42A27DB-BD31-4B8C-83A1-F6EECF244321}">
                <p14:modId xmlns:p14="http://schemas.microsoft.com/office/powerpoint/2010/main" val="1921858360"/>
              </p:ext>
            </p:extLst>
          </p:nvPr>
        </p:nvGraphicFramePr>
        <p:xfrm>
          <a:off x="381814" y="2621138"/>
          <a:ext cx="4011146" cy="2382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Gráfico 12"/>
          <p:cNvGraphicFramePr/>
          <p:nvPr>
            <p:extLst>
              <p:ext uri="{D42A27DB-BD31-4B8C-83A1-F6EECF244321}">
                <p14:modId xmlns:p14="http://schemas.microsoft.com/office/powerpoint/2010/main" val="3186423073"/>
              </p:ext>
            </p:extLst>
          </p:nvPr>
        </p:nvGraphicFramePr>
        <p:xfrm>
          <a:off x="4572000" y="2621138"/>
          <a:ext cx="4183108" cy="2382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5629201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title" idx="4294967295"/>
          </p:nvPr>
        </p:nvSpPr>
        <p:spPr>
          <a:xfrm>
            <a:off x="456911" y="273744"/>
            <a:ext cx="8235943" cy="114540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normAutofit/>
          </a:bodyPr>
          <a:lstStyle/>
          <a:p>
            <a:pPr lvl="0"/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idx="4294967295"/>
          </p:nvPr>
        </p:nvSpPr>
        <p:spPr>
          <a:xfrm>
            <a:off x="456911" y="1605003"/>
            <a:ext cx="8235943" cy="452829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lvl="0"/>
            <a:endParaRPr/>
          </a:p>
        </p:txBody>
      </p:sp>
      <p:pic>
        <p:nvPicPr>
          <p:cNvPr id="77" name="image1.jpeg" descr="image7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17" y="-23052"/>
            <a:ext cx="8982567" cy="6721130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hape 78"/>
          <p:cNvSpPr/>
          <p:nvPr/>
        </p:nvSpPr>
        <p:spPr>
          <a:xfrm>
            <a:off x="304127" y="697326"/>
            <a:ext cx="8388727" cy="52968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457200" indent="-457200" algn="just" defTabSz="830001">
              <a:spcBef>
                <a:spcPts val="1271"/>
              </a:spcBef>
              <a:buSzPct val="100000"/>
              <a:buFont typeface="Arial" panose="020B0604020202020204" pitchFamily="34" charset="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r>
              <a:rPr sz="29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000" b="1" dirty="0" err="1">
                <a:latin typeface="Palatino"/>
                <a:ea typeface="Palatino"/>
                <a:cs typeface="Palatino"/>
                <a:sym typeface="Palatino"/>
              </a:rPr>
              <a:t>Objetivo</a:t>
            </a:r>
            <a:r>
              <a:rPr sz="2000" b="1" dirty="0">
                <a:latin typeface="Palatino"/>
                <a:ea typeface="Palatino"/>
                <a:cs typeface="Palatino"/>
                <a:sym typeface="Palatino"/>
              </a:rPr>
              <a:t>: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Melhorar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a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Qualidade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da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Atenção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a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Hipertensos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e/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ou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Diabéticos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:</a:t>
            </a:r>
          </a:p>
          <a:p>
            <a:pPr marL="342900" indent="-342900" algn="just" defTabSz="830001">
              <a:lnSpc>
                <a:spcPct val="140000"/>
              </a:lnSpc>
              <a:spcBef>
                <a:spcPts val="1271"/>
              </a:spcBef>
              <a:buFont typeface="Arial" panose="020B0604020202020204" pitchFamily="34" charset="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000" dirty="0">
              <a:latin typeface="Palatino"/>
              <a:ea typeface="Palatino"/>
              <a:cs typeface="Palatino"/>
              <a:sym typeface="Palatino"/>
            </a:endParaRPr>
          </a:p>
          <a:p>
            <a:pPr marL="342900" indent="-342900" algn="just" defTabSz="830001">
              <a:lnSpc>
                <a:spcPct val="140000"/>
              </a:lnSpc>
              <a:spcBef>
                <a:spcPts val="1271"/>
              </a:spcBef>
              <a:buFont typeface="Arial" panose="020B0604020202020204" pitchFamily="34" charset="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000" dirty="0">
              <a:latin typeface="Palatino"/>
              <a:ea typeface="Palatino"/>
              <a:cs typeface="Palatino"/>
              <a:sym typeface="Palatino"/>
            </a:endParaRPr>
          </a:p>
          <a:p>
            <a:pPr marL="342900" indent="-342900" algn="just" defTabSz="830001">
              <a:lnSpc>
                <a:spcPct val="140000"/>
              </a:lnSpc>
              <a:spcBef>
                <a:spcPts val="1271"/>
              </a:spcBef>
              <a:buFont typeface="Arial" panose="020B0604020202020204" pitchFamily="34" charset="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000" dirty="0">
              <a:latin typeface="Palatino"/>
              <a:ea typeface="Palatino"/>
              <a:cs typeface="Palatino"/>
              <a:sym typeface="Palatino"/>
            </a:endParaRPr>
          </a:p>
          <a:p>
            <a:pPr marL="457200" indent="-457200" algn="just" defTabSz="830001">
              <a:lnSpc>
                <a:spcPct val="140000"/>
              </a:lnSpc>
              <a:spcBef>
                <a:spcPts val="1271"/>
              </a:spcBef>
              <a:buFont typeface="Arial" panose="020B0604020202020204" pitchFamily="34" charset="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900" dirty="0">
              <a:latin typeface="Palatino"/>
              <a:ea typeface="Palatino"/>
              <a:cs typeface="Palatino"/>
              <a:sym typeface="Palatino"/>
            </a:endParaRPr>
          </a:p>
          <a:p>
            <a:pPr marL="457200" indent="-457200" algn="just" defTabSz="830001">
              <a:lnSpc>
                <a:spcPct val="140000"/>
              </a:lnSpc>
              <a:spcBef>
                <a:spcPts val="1271"/>
              </a:spcBef>
              <a:buFont typeface="Arial" panose="020B0604020202020204" pitchFamily="34" charset="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900" dirty="0">
              <a:latin typeface="Palatino"/>
              <a:ea typeface="Palatino"/>
              <a:cs typeface="Palatino"/>
              <a:sym typeface="Palatino"/>
            </a:endParaRPr>
          </a:p>
          <a:p>
            <a:pPr marL="457200" indent="-457200" algn="just" defTabSz="830001">
              <a:spcBef>
                <a:spcPts val="1271"/>
              </a:spcBef>
              <a:buSzPct val="100000"/>
              <a:buFont typeface="Arial" panose="020B0604020202020204" pitchFamily="34" charset="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r>
              <a:rPr sz="29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000" b="1" dirty="0" err="1">
                <a:latin typeface="Palatino"/>
                <a:ea typeface="Palatino"/>
                <a:cs typeface="Palatino"/>
                <a:sym typeface="Palatino"/>
              </a:rPr>
              <a:t>Metas</a:t>
            </a:r>
            <a:r>
              <a:rPr sz="2000" b="1" dirty="0">
                <a:latin typeface="Palatino"/>
                <a:ea typeface="Palatino"/>
                <a:cs typeface="Palatino"/>
                <a:sym typeface="Palatino"/>
              </a:rPr>
              <a:t> 2.3 e 2.4/</a:t>
            </a:r>
            <a:r>
              <a:rPr sz="2000" b="1" dirty="0" err="1">
                <a:latin typeface="Palatino"/>
                <a:ea typeface="Palatino"/>
                <a:cs typeface="Palatino"/>
                <a:sym typeface="Palatino"/>
              </a:rPr>
              <a:t>Alcance</a:t>
            </a:r>
            <a:r>
              <a:rPr sz="2000" b="1" dirty="0">
                <a:latin typeface="Palatino"/>
                <a:ea typeface="Palatino"/>
                <a:cs typeface="Palatino"/>
                <a:sym typeface="Palatino"/>
              </a:rPr>
              <a:t> (</a:t>
            </a:r>
            <a:r>
              <a:rPr sz="2000" b="1" dirty="0" err="1">
                <a:latin typeface="Palatino"/>
                <a:ea typeface="Palatino"/>
                <a:cs typeface="Palatino"/>
                <a:sym typeface="Palatino"/>
              </a:rPr>
              <a:t>Gráficos</a:t>
            </a:r>
            <a:r>
              <a:rPr sz="2000" b="1" dirty="0">
                <a:latin typeface="Palatino"/>
                <a:ea typeface="Palatino"/>
                <a:cs typeface="Palatino"/>
                <a:sym typeface="Palatino"/>
              </a:rPr>
              <a:t>): </a:t>
            </a:r>
            <a:r>
              <a:rPr dirty="0" err="1">
                <a:latin typeface="Palatino"/>
                <a:ea typeface="Palatino"/>
                <a:cs typeface="Palatino"/>
                <a:sym typeface="Palatino"/>
              </a:rPr>
              <a:t>Garantir</a:t>
            </a:r>
            <a:r>
              <a:rPr dirty="0">
                <a:latin typeface="Palatino"/>
                <a:ea typeface="Palatino"/>
                <a:cs typeface="Palatino"/>
                <a:sym typeface="Palatino"/>
              </a:rPr>
              <a:t> a 100% dos </a:t>
            </a:r>
            <a:r>
              <a:rPr dirty="0" err="1">
                <a:latin typeface="Palatino"/>
                <a:ea typeface="Palatino"/>
                <a:cs typeface="Palatino"/>
                <a:sym typeface="Palatino"/>
              </a:rPr>
              <a:t>Hipertensos</a:t>
            </a:r>
            <a:r>
              <a:rPr dirty="0">
                <a:latin typeface="Palatino"/>
                <a:ea typeface="Palatino"/>
                <a:cs typeface="Palatino"/>
                <a:sym typeface="Palatino"/>
              </a:rPr>
              <a:t> e/</a:t>
            </a:r>
            <a:r>
              <a:rPr dirty="0" err="1">
                <a:latin typeface="Palatino"/>
                <a:ea typeface="Palatino"/>
                <a:cs typeface="Palatino"/>
                <a:sym typeface="Palatino"/>
              </a:rPr>
              <a:t>ou</a:t>
            </a:r>
            <a:r>
              <a:rPr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dirty="0" err="1">
                <a:latin typeface="Palatino"/>
                <a:ea typeface="Palatino"/>
                <a:cs typeface="Palatino"/>
                <a:sym typeface="Palatino"/>
              </a:rPr>
              <a:t>Diabéticos</a:t>
            </a:r>
            <a:r>
              <a:rPr dirty="0">
                <a:latin typeface="Palatino"/>
                <a:ea typeface="Palatino"/>
                <a:cs typeface="Palatino"/>
                <a:sym typeface="Palatino"/>
              </a:rPr>
              <a:t> a </a:t>
            </a:r>
            <a:r>
              <a:rPr dirty="0" err="1">
                <a:latin typeface="Palatino"/>
                <a:ea typeface="Palatino"/>
                <a:cs typeface="Palatino"/>
                <a:sym typeface="Palatino"/>
              </a:rPr>
              <a:t>Realização</a:t>
            </a:r>
            <a:r>
              <a:rPr dirty="0">
                <a:latin typeface="Palatino"/>
                <a:ea typeface="Palatino"/>
                <a:cs typeface="Palatino"/>
                <a:sym typeface="Palatino"/>
              </a:rPr>
              <a:t> de </a:t>
            </a:r>
            <a:r>
              <a:rPr dirty="0" err="1">
                <a:latin typeface="Palatino"/>
                <a:ea typeface="Palatino"/>
                <a:cs typeface="Palatino"/>
                <a:sym typeface="Palatino"/>
              </a:rPr>
              <a:t>Exames</a:t>
            </a:r>
            <a:r>
              <a:rPr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dirty="0" err="1">
                <a:latin typeface="Palatino"/>
                <a:ea typeface="Palatino"/>
                <a:cs typeface="Palatino"/>
                <a:sym typeface="Palatino"/>
              </a:rPr>
              <a:t>Complementares</a:t>
            </a:r>
            <a:r>
              <a:rPr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dirty="0" err="1">
                <a:latin typeface="Palatino"/>
                <a:ea typeface="Palatino"/>
                <a:cs typeface="Palatino"/>
                <a:sym typeface="Palatino"/>
              </a:rPr>
              <a:t>em</a:t>
            </a:r>
            <a:r>
              <a:rPr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dirty="0" err="1">
                <a:latin typeface="Palatino"/>
                <a:ea typeface="Palatino"/>
                <a:cs typeface="Palatino"/>
                <a:sym typeface="Palatino"/>
              </a:rPr>
              <a:t>dia</a:t>
            </a:r>
            <a:r>
              <a:rPr dirty="0">
                <a:latin typeface="Palatino"/>
                <a:ea typeface="Palatino"/>
                <a:cs typeface="Palatino"/>
                <a:sym typeface="Palatino"/>
              </a:rPr>
              <a:t> de </a:t>
            </a:r>
            <a:r>
              <a:rPr dirty="0" err="1">
                <a:latin typeface="Palatino"/>
                <a:ea typeface="Palatino"/>
                <a:cs typeface="Palatino"/>
                <a:sym typeface="Palatino"/>
              </a:rPr>
              <a:t>acordo</a:t>
            </a:r>
            <a:r>
              <a:rPr dirty="0">
                <a:latin typeface="Palatino"/>
                <a:ea typeface="Palatino"/>
                <a:cs typeface="Palatino"/>
                <a:sym typeface="Palatino"/>
              </a:rPr>
              <a:t> com o </a:t>
            </a:r>
            <a:r>
              <a:rPr dirty="0" err="1">
                <a:latin typeface="Palatino"/>
                <a:ea typeface="Palatino"/>
                <a:cs typeface="Palatino"/>
                <a:sym typeface="Palatino"/>
              </a:rPr>
              <a:t>Protocolo</a:t>
            </a:r>
            <a:r>
              <a:rPr dirty="0">
                <a:latin typeface="Palatino"/>
                <a:ea typeface="Palatino"/>
                <a:cs typeface="Palatino"/>
                <a:sym typeface="Palatino"/>
              </a:rPr>
              <a:t>.</a:t>
            </a:r>
          </a:p>
        </p:txBody>
      </p:sp>
      <p:sp>
        <p:nvSpPr>
          <p:cNvPr id="81" name="Shape 81"/>
          <p:cNvSpPr/>
          <p:nvPr/>
        </p:nvSpPr>
        <p:spPr>
          <a:xfrm>
            <a:off x="1839178" y="4294894"/>
            <a:ext cx="1333698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defTabSz="914400">
              <a:lnSpc>
                <a:spcPct val="100000"/>
              </a:lnSpc>
              <a:defRPr b="1">
                <a:solidFill>
                  <a:srgbClr val="FF93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FF9300"/>
                </a:solidFill>
              </a:rPr>
              <a:t>Hipertensos</a:t>
            </a:r>
          </a:p>
        </p:txBody>
      </p:sp>
      <p:sp>
        <p:nvSpPr>
          <p:cNvPr id="82" name="Shape 82"/>
          <p:cNvSpPr/>
          <p:nvPr/>
        </p:nvSpPr>
        <p:spPr>
          <a:xfrm>
            <a:off x="5985975" y="4294894"/>
            <a:ext cx="1166986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defTabSz="914400">
              <a:lnSpc>
                <a:spcPct val="100000"/>
              </a:lnSpc>
              <a:defRPr b="1">
                <a:solidFill>
                  <a:srgbClr val="FF93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FF9300"/>
                </a:solidFill>
              </a:rPr>
              <a:t>Diabéticos</a:t>
            </a:r>
          </a:p>
        </p:txBody>
      </p:sp>
      <p:graphicFrame>
        <p:nvGraphicFramePr>
          <p:cNvPr id="10" name="Gráfico 9"/>
          <p:cNvGraphicFramePr/>
          <p:nvPr>
            <p:extLst>
              <p:ext uri="{D42A27DB-BD31-4B8C-83A1-F6EECF244321}">
                <p14:modId xmlns:p14="http://schemas.microsoft.com/office/powerpoint/2010/main" val="3293324616"/>
              </p:ext>
            </p:extLst>
          </p:nvPr>
        </p:nvGraphicFramePr>
        <p:xfrm>
          <a:off x="553937" y="1876010"/>
          <a:ext cx="3663890" cy="2418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1538213035"/>
              </p:ext>
            </p:extLst>
          </p:nvPr>
        </p:nvGraphicFramePr>
        <p:xfrm>
          <a:off x="4744951" y="1876010"/>
          <a:ext cx="3649033" cy="2418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261867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/>
          </p:cNvSpPr>
          <p:nvPr>
            <p:ph type="title" idx="4294967295"/>
          </p:nvPr>
        </p:nvSpPr>
        <p:spPr>
          <a:xfrm>
            <a:off x="456911" y="273744"/>
            <a:ext cx="8235943" cy="114540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normAutofit/>
          </a:bodyPr>
          <a:lstStyle/>
          <a:p>
            <a:pPr lvl="0"/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body" idx="4294967295"/>
          </p:nvPr>
        </p:nvSpPr>
        <p:spPr>
          <a:xfrm>
            <a:off x="456911" y="1605003"/>
            <a:ext cx="8235943" cy="452829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lvl="0"/>
            <a:endParaRPr/>
          </a:p>
        </p:txBody>
      </p:sp>
      <p:pic>
        <p:nvPicPr>
          <p:cNvPr id="86" name="image1.jpeg" descr="image7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17" y="-23052"/>
            <a:ext cx="8982567" cy="6721130"/>
          </a:xfrm>
          <a:prstGeom prst="rect">
            <a:avLst/>
          </a:prstGeom>
          <a:ln w="12700">
            <a:miter lim="400000"/>
          </a:ln>
        </p:spPr>
      </p:pic>
      <p:sp>
        <p:nvSpPr>
          <p:cNvPr id="87" name="Shape 87"/>
          <p:cNvSpPr/>
          <p:nvPr/>
        </p:nvSpPr>
        <p:spPr>
          <a:xfrm>
            <a:off x="108102" y="517230"/>
            <a:ext cx="8584752" cy="5780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457200" indent="-457200" algn="just" defTabSz="830001">
              <a:spcBef>
                <a:spcPts val="1271"/>
              </a:spcBef>
              <a:buSzPct val="100000"/>
              <a:buFont typeface="Arial" panose="020B0604020202020204" pitchFamily="34" charset="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r>
              <a:rPr sz="29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000" b="1" dirty="0" err="1">
                <a:latin typeface="Palatino"/>
                <a:ea typeface="Palatino"/>
                <a:cs typeface="Palatino"/>
                <a:sym typeface="Palatino"/>
              </a:rPr>
              <a:t>Objetivo</a:t>
            </a:r>
            <a:r>
              <a:rPr sz="2000" b="1" dirty="0">
                <a:latin typeface="Palatino"/>
                <a:ea typeface="Palatino"/>
                <a:cs typeface="Palatino"/>
                <a:sym typeface="Palatino"/>
              </a:rPr>
              <a:t>: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Melhorar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a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Qualidade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da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Atenção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a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Hipertensos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e/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ou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Diabéticos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:</a:t>
            </a:r>
          </a:p>
          <a:p>
            <a:pPr marL="342900" indent="-342900" algn="just" defTabSz="830001">
              <a:spcBef>
                <a:spcPts val="1271"/>
              </a:spcBef>
              <a:buFont typeface="Arial" panose="020B0604020202020204" pitchFamily="34" charset="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000" dirty="0">
              <a:latin typeface="Palatino"/>
              <a:ea typeface="Palatino"/>
              <a:cs typeface="Palatino"/>
              <a:sym typeface="Palatino"/>
            </a:endParaRPr>
          </a:p>
          <a:p>
            <a:pPr marL="342900" indent="-342900" algn="just" defTabSz="830001">
              <a:spcBef>
                <a:spcPts val="1271"/>
              </a:spcBef>
              <a:buFont typeface="Arial" panose="020B0604020202020204" pitchFamily="34" charset="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000" dirty="0">
              <a:latin typeface="Palatino"/>
              <a:ea typeface="Palatino"/>
              <a:cs typeface="Palatino"/>
              <a:sym typeface="Palatino"/>
            </a:endParaRPr>
          </a:p>
          <a:p>
            <a:pPr marL="342900" indent="-342900" algn="just" defTabSz="830001">
              <a:spcBef>
                <a:spcPts val="1271"/>
              </a:spcBef>
              <a:buFont typeface="Arial" panose="020B0604020202020204" pitchFamily="34" charset="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000" dirty="0">
              <a:latin typeface="Palatino"/>
              <a:ea typeface="Palatino"/>
              <a:cs typeface="Palatino"/>
              <a:sym typeface="Palatino"/>
            </a:endParaRPr>
          </a:p>
          <a:p>
            <a:pPr marL="457200" indent="-457200" algn="just" defTabSz="830001">
              <a:lnSpc>
                <a:spcPct val="140000"/>
              </a:lnSpc>
              <a:spcBef>
                <a:spcPts val="1271"/>
              </a:spcBef>
              <a:buSzPct val="100000"/>
              <a:buFont typeface="Arial" panose="020B0604020202020204" pitchFamily="34" charset="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900" dirty="0">
              <a:latin typeface="Palatino"/>
              <a:ea typeface="Palatino"/>
              <a:cs typeface="Palatino"/>
              <a:sym typeface="Palatino"/>
            </a:endParaRPr>
          </a:p>
          <a:p>
            <a:pPr marL="457200" indent="-457200" algn="just" defTabSz="830001">
              <a:lnSpc>
                <a:spcPct val="140000"/>
              </a:lnSpc>
              <a:spcBef>
                <a:spcPts val="1271"/>
              </a:spcBef>
              <a:buSzPct val="100000"/>
              <a:buFont typeface="Arial" panose="020B0604020202020204" pitchFamily="34" charset="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900" dirty="0">
              <a:latin typeface="Palatino"/>
              <a:ea typeface="Palatino"/>
              <a:cs typeface="Palatino"/>
              <a:sym typeface="Palatino"/>
            </a:endParaRPr>
          </a:p>
          <a:p>
            <a:pPr marL="457200" indent="-457200" algn="just" defTabSz="830001">
              <a:lnSpc>
                <a:spcPct val="140000"/>
              </a:lnSpc>
              <a:spcBef>
                <a:spcPts val="1271"/>
              </a:spcBef>
              <a:buSzPct val="100000"/>
              <a:buFont typeface="Arial" panose="020B0604020202020204" pitchFamily="34" charset="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900" dirty="0">
              <a:latin typeface="Palatino"/>
              <a:ea typeface="Palatino"/>
              <a:cs typeface="Palatino"/>
              <a:sym typeface="Palatino"/>
            </a:endParaRPr>
          </a:p>
          <a:p>
            <a:pPr marL="457200" indent="-457200" algn="just" defTabSz="830001">
              <a:spcBef>
                <a:spcPts val="1271"/>
              </a:spcBef>
              <a:buSzPct val="100000"/>
              <a:buFont typeface="Arial" panose="020B0604020202020204" pitchFamily="34" charset="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r>
              <a:rPr sz="29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000" b="1" dirty="0" err="1">
                <a:latin typeface="Palatino"/>
                <a:ea typeface="Palatino"/>
                <a:cs typeface="Palatino"/>
                <a:sym typeface="Palatino"/>
              </a:rPr>
              <a:t>Metas</a:t>
            </a:r>
            <a:r>
              <a:rPr sz="2000" b="1" dirty="0">
                <a:latin typeface="Palatino"/>
                <a:ea typeface="Palatino"/>
                <a:cs typeface="Palatino"/>
                <a:sym typeface="Palatino"/>
              </a:rPr>
              <a:t> 2.5 e 2.6/ </a:t>
            </a:r>
            <a:r>
              <a:rPr sz="2000" b="1" dirty="0" err="1">
                <a:latin typeface="Palatino"/>
                <a:ea typeface="Palatino"/>
                <a:cs typeface="Palatino"/>
                <a:sym typeface="Palatino"/>
              </a:rPr>
              <a:t>Alcance</a:t>
            </a:r>
            <a:r>
              <a:rPr sz="2000" b="1" dirty="0">
                <a:latin typeface="Palatino"/>
                <a:ea typeface="Palatino"/>
                <a:cs typeface="Palatino"/>
                <a:sym typeface="Palatino"/>
              </a:rPr>
              <a:t> (</a:t>
            </a:r>
            <a:r>
              <a:rPr sz="2000" b="1" dirty="0" err="1">
                <a:latin typeface="Palatino"/>
                <a:ea typeface="Palatino"/>
                <a:cs typeface="Palatino"/>
                <a:sym typeface="Palatino"/>
              </a:rPr>
              <a:t>Gráficos</a:t>
            </a:r>
            <a:r>
              <a:rPr sz="2000" b="1" dirty="0">
                <a:latin typeface="Palatino"/>
                <a:ea typeface="Palatino"/>
                <a:cs typeface="Palatino"/>
                <a:sym typeface="Palatino"/>
              </a:rPr>
              <a:t>):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Priorizar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a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Prescrição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de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Medicamentos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da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Farmácia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Popular para 100% dos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Hipertensos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e/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ou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Diabéticos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Cadastrados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.</a:t>
            </a:r>
          </a:p>
        </p:txBody>
      </p:sp>
      <p:sp>
        <p:nvSpPr>
          <p:cNvPr id="90" name="Shape 90"/>
          <p:cNvSpPr/>
          <p:nvPr/>
        </p:nvSpPr>
        <p:spPr>
          <a:xfrm>
            <a:off x="1839178" y="4294894"/>
            <a:ext cx="1333698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defTabSz="914400">
              <a:lnSpc>
                <a:spcPct val="100000"/>
              </a:lnSpc>
              <a:defRPr b="1">
                <a:solidFill>
                  <a:srgbClr val="FF93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FF9300"/>
                </a:solidFill>
              </a:rPr>
              <a:t>Hipertensos</a:t>
            </a:r>
          </a:p>
        </p:txBody>
      </p:sp>
      <p:sp>
        <p:nvSpPr>
          <p:cNvPr id="91" name="Shape 91"/>
          <p:cNvSpPr/>
          <p:nvPr/>
        </p:nvSpPr>
        <p:spPr>
          <a:xfrm>
            <a:off x="5985975" y="4294894"/>
            <a:ext cx="1166986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defTabSz="914400">
              <a:lnSpc>
                <a:spcPct val="100000"/>
              </a:lnSpc>
              <a:defRPr b="1">
                <a:solidFill>
                  <a:srgbClr val="FF93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FF9300"/>
                </a:solidFill>
              </a:rPr>
              <a:t>Diabéticos</a:t>
            </a:r>
          </a:p>
        </p:txBody>
      </p:sp>
      <p:graphicFrame>
        <p:nvGraphicFramePr>
          <p:cNvPr id="10" name="Gráfico 9"/>
          <p:cNvGraphicFramePr/>
          <p:nvPr>
            <p:extLst>
              <p:ext uri="{D42A27DB-BD31-4B8C-83A1-F6EECF244321}">
                <p14:modId xmlns:p14="http://schemas.microsoft.com/office/powerpoint/2010/main" val="2273957833"/>
              </p:ext>
            </p:extLst>
          </p:nvPr>
        </p:nvGraphicFramePr>
        <p:xfrm>
          <a:off x="4638794" y="1769346"/>
          <a:ext cx="3596006" cy="2373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2156752445"/>
              </p:ext>
            </p:extLst>
          </p:nvPr>
        </p:nvGraphicFramePr>
        <p:xfrm>
          <a:off x="622955" y="1750298"/>
          <a:ext cx="3596006" cy="2373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5053219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/>
        </p:nvSpPr>
        <p:spPr>
          <a:xfrm>
            <a:off x="6562520" y="6250001"/>
            <a:ext cx="2130335" cy="1900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 defTabSz="914400">
              <a:lnSpc>
                <a:spcPct val="95000"/>
              </a:lnSpc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300"/>
              <a:t>10</a:t>
            </a:r>
          </a:p>
        </p:txBody>
      </p:sp>
      <p:sp>
        <p:nvSpPr>
          <p:cNvPr id="94" name="Shape 94"/>
          <p:cNvSpPr>
            <a:spLocks noGrp="1"/>
          </p:cNvSpPr>
          <p:nvPr>
            <p:ph type="title" idx="4294967295"/>
          </p:nvPr>
        </p:nvSpPr>
        <p:spPr>
          <a:xfrm>
            <a:off x="455471" y="86446"/>
            <a:ext cx="8235942" cy="151855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normAutofit/>
          </a:bodyPr>
          <a:lstStyle/>
          <a:p>
            <a:pPr lvl="0"/>
            <a:endParaRPr/>
          </a:p>
        </p:txBody>
      </p:sp>
      <p:sp>
        <p:nvSpPr>
          <p:cNvPr id="95" name="Shape 95"/>
          <p:cNvSpPr>
            <a:spLocks noGrp="1"/>
          </p:cNvSpPr>
          <p:nvPr>
            <p:ph type="body" idx="4294967295"/>
          </p:nvPr>
        </p:nvSpPr>
        <p:spPr>
          <a:xfrm>
            <a:off x="455471" y="1605003"/>
            <a:ext cx="8235942" cy="525299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lvl="0"/>
            <a:endParaRPr/>
          </a:p>
        </p:txBody>
      </p:sp>
      <p:pic>
        <p:nvPicPr>
          <p:cNvPr id="96" name="image1.jpeg" descr="image7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17" y="-23052"/>
            <a:ext cx="8982567" cy="6721130"/>
          </a:xfrm>
          <a:prstGeom prst="rect">
            <a:avLst/>
          </a:prstGeom>
          <a:ln w="12700">
            <a:miter lim="400000"/>
          </a:ln>
        </p:spPr>
      </p:pic>
      <p:sp>
        <p:nvSpPr>
          <p:cNvPr id="97" name="Shape 97"/>
          <p:cNvSpPr/>
          <p:nvPr/>
        </p:nvSpPr>
        <p:spPr>
          <a:xfrm>
            <a:off x="454028" y="471126"/>
            <a:ext cx="7538324" cy="5780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457200" indent="-457200" algn="just" defTabSz="830001">
              <a:spcBef>
                <a:spcPts val="1271"/>
              </a:spcBef>
              <a:buSzPct val="100000"/>
              <a:buFont typeface="Arial" panose="020B0604020202020204" pitchFamily="34" charset="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r>
              <a:rPr sz="29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000" b="1" dirty="0" err="1">
                <a:latin typeface="Palatino"/>
                <a:ea typeface="Palatino"/>
                <a:cs typeface="Palatino"/>
                <a:sym typeface="Palatino"/>
              </a:rPr>
              <a:t>Objetivo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: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Melhorar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a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Qualidade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da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Atenção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a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Hipertensos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e/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ou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Diabéticos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:</a:t>
            </a:r>
          </a:p>
          <a:p>
            <a:pPr marL="342900" indent="-342900" algn="just" defTabSz="830001">
              <a:spcBef>
                <a:spcPts val="1271"/>
              </a:spcBef>
              <a:buFont typeface="Arial" panose="020B0604020202020204" pitchFamily="34" charset="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000" dirty="0">
              <a:latin typeface="Palatino"/>
              <a:ea typeface="Palatino"/>
              <a:cs typeface="Palatino"/>
              <a:sym typeface="Palatino"/>
            </a:endParaRPr>
          </a:p>
          <a:p>
            <a:pPr marL="342900" indent="-342900" algn="just" defTabSz="830001">
              <a:spcBef>
                <a:spcPts val="1271"/>
              </a:spcBef>
              <a:buFont typeface="Arial" panose="020B0604020202020204" pitchFamily="34" charset="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000" dirty="0">
              <a:latin typeface="Palatino"/>
              <a:ea typeface="Palatino"/>
              <a:cs typeface="Palatino"/>
              <a:sym typeface="Palatino"/>
            </a:endParaRPr>
          </a:p>
          <a:p>
            <a:pPr marL="342900" indent="-342900" algn="just" defTabSz="830001">
              <a:spcBef>
                <a:spcPts val="1271"/>
              </a:spcBef>
              <a:buFont typeface="Arial" panose="020B0604020202020204" pitchFamily="34" charset="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000" dirty="0">
              <a:latin typeface="Palatino"/>
              <a:ea typeface="Palatino"/>
              <a:cs typeface="Palatino"/>
              <a:sym typeface="Palatino"/>
            </a:endParaRPr>
          </a:p>
          <a:p>
            <a:pPr marL="457200" indent="-457200" algn="just" defTabSz="830001">
              <a:lnSpc>
                <a:spcPct val="140000"/>
              </a:lnSpc>
              <a:spcBef>
                <a:spcPts val="1271"/>
              </a:spcBef>
              <a:buSzPct val="100000"/>
              <a:buFont typeface="Arial" panose="020B0604020202020204" pitchFamily="34" charset="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900" dirty="0">
              <a:latin typeface="Palatino"/>
              <a:ea typeface="Palatino"/>
              <a:cs typeface="Palatino"/>
              <a:sym typeface="Palatino"/>
            </a:endParaRPr>
          </a:p>
          <a:p>
            <a:pPr marL="457200" indent="-457200" algn="just" defTabSz="830001">
              <a:lnSpc>
                <a:spcPct val="140000"/>
              </a:lnSpc>
              <a:spcBef>
                <a:spcPts val="1271"/>
              </a:spcBef>
              <a:buSzPct val="100000"/>
              <a:buFont typeface="Arial" panose="020B0604020202020204" pitchFamily="34" charset="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900" dirty="0">
              <a:latin typeface="Palatino"/>
              <a:ea typeface="Palatino"/>
              <a:cs typeface="Palatino"/>
              <a:sym typeface="Palatino"/>
            </a:endParaRPr>
          </a:p>
          <a:p>
            <a:pPr marL="457200" indent="-457200" algn="just" defTabSz="830001">
              <a:lnSpc>
                <a:spcPct val="140000"/>
              </a:lnSpc>
              <a:spcBef>
                <a:spcPts val="1271"/>
              </a:spcBef>
              <a:buSzPct val="100000"/>
              <a:buFont typeface="Arial" panose="020B0604020202020204" pitchFamily="34" charset="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900" dirty="0">
              <a:latin typeface="Palatino"/>
              <a:ea typeface="Palatino"/>
              <a:cs typeface="Palatino"/>
              <a:sym typeface="Palatino"/>
            </a:endParaRPr>
          </a:p>
          <a:p>
            <a:pPr marL="457200" indent="-457200" algn="just" defTabSz="830001">
              <a:spcBef>
                <a:spcPts val="1271"/>
              </a:spcBef>
              <a:buSzPct val="100000"/>
              <a:buFont typeface="Arial" panose="020B0604020202020204" pitchFamily="34" charset="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r>
              <a:rPr sz="29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000" b="1" dirty="0">
                <a:latin typeface="Palatino"/>
                <a:ea typeface="Palatino"/>
                <a:cs typeface="Palatino"/>
                <a:sym typeface="Palatino"/>
              </a:rPr>
              <a:t>Meta 2.7 e 2.8:/</a:t>
            </a:r>
            <a:r>
              <a:rPr sz="2000" b="1" dirty="0" err="1">
                <a:latin typeface="Palatino"/>
                <a:ea typeface="Palatino"/>
                <a:cs typeface="Palatino"/>
                <a:sym typeface="Palatino"/>
              </a:rPr>
              <a:t>Alcance</a:t>
            </a:r>
            <a:r>
              <a:rPr sz="2000" b="1" dirty="0">
                <a:latin typeface="Palatino"/>
                <a:ea typeface="Palatino"/>
                <a:cs typeface="Palatino"/>
                <a:sym typeface="Palatino"/>
              </a:rPr>
              <a:t> (</a:t>
            </a:r>
            <a:r>
              <a:rPr sz="2000" b="1" dirty="0" err="1">
                <a:latin typeface="Palatino"/>
                <a:ea typeface="Palatino"/>
                <a:cs typeface="Palatino"/>
                <a:sym typeface="Palatino"/>
              </a:rPr>
              <a:t>Gráficos</a:t>
            </a:r>
            <a:r>
              <a:rPr sz="2000" b="1" dirty="0">
                <a:latin typeface="Palatino"/>
                <a:ea typeface="Palatino"/>
                <a:cs typeface="Palatino"/>
                <a:sym typeface="Palatino"/>
              </a:rPr>
              <a:t>)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Realizar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a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Avaliação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da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Necessidade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de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Atendimento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Odontológico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em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100% dos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Hipertensos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e/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ou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Diabéticos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Cadastrados</a:t>
            </a:r>
            <a:endParaRPr sz="2000" dirty="0"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00" name="Shape 100"/>
          <p:cNvSpPr/>
          <p:nvPr/>
        </p:nvSpPr>
        <p:spPr>
          <a:xfrm>
            <a:off x="1591264" y="4179634"/>
            <a:ext cx="1333698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defTabSz="914400">
              <a:lnSpc>
                <a:spcPct val="100000"/>
              </a:lnSpc>
              <a:defRPr b="1">
                <a:solidFill>
                  <a:srgbClr val="FF93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FF9300"/>
                </a:solidFill>
              </a:rPr>
              <a:t>Hipertensos</a:t>
            </a:r>
          </a:p>
        </p:txBody>
      </p:sp>
      <p:sp>
        <p:nvSpPr>
          <p:cNvPr id="101" name="Shape 101"/>
          <p:cNvSpPr/>
          <p:nvPr/>
        </p:nvSpPr>
        <p:spPr>
          <a:xfrm>
            <a:off x="5405106" y="4179634"/>
            <a:ext cx="1166986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defTabSz="914400">
              <a:lnSpc>
                <a:spcPct val="100000"/>
              </a:lnSpc>
              <a:defRPr b="1">
                <a:solidFill>
                  <a:srgbClr val="FF93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FF9300"/>
                </a:solidFill>
              </a:rPr>
              <a:t>Diabéticos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622955" y="1750298"/>
            <a:ext cx="7611845" cy="2392676"/>
            <a:chOff x="622955" y="1750298"/>
            <a:chExt cx="7611845" cy="2392676"/>
          </a:xfrm>
        </p:grpSpPr>
        <p:graphicFrame>
          <p:nvGraphicFramePr>
            <p:cNvPr id="13" name="Gráfico 12"/>
            <p:cNvGraphicFramePr/>
            <p:nvPr>
              <p:extLst>
                <p:ext uri="{D42A27DB-BD31-4B8C-83A1-F6EECF244321}">
                  <p14:modId xmlns:p14="http://schemas.microsoft.com/office/powerpoint/2010/main" val="2433313602"/>
                </p:ext>
              </p:extLst>
            </p:nvPr>
          </p:nvGraphicFramePr>
          <p:xfrm>
            <a:off x="4638794" y="1769346"/>
            <a:ext cx="3596006" cy="237362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4" name="Gráfico 13"/>
            <p:cNvGraphicFramePr/>
            <p:nvPr>
              <p:extLst>
                <p:ext uri="{D42A27DB-BD31-4B8C-83A1-F6EECF244321}">
                  <p14:modId xmlns:p14="http://schemas.microsoft.com/office/powerpoint/2010/main" val="2305709923"/>
                </p:ext>
              </p:extLst>
            </p:nvPr>
          </p:nvGraphicFramePr>
          <p:xfrm>
            <a:off x="622955" y="1750298"/>
            <a:ext cx="3596006" cy="237362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99974448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/>
        </p:nvSpPr>
        <p:spPr>
          <a:xfrm>
            <a:off x="6562520" y="6250001"/>
            <a:ext cx="2130335" cy="1900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 defTabSz="914400">
              <a:lnSpc>
                <a:spcPct val="95000"/>
              </a:lnSpc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300"/>
              <a:t>11</a:t>
            </a:r>
          </a:p>
        </p:txBody>
      </p:sp>
      <p:sp>
        <p:nvSpPr>
          <p:cNvPr id="104" name="Shape 104"/>
          <p:cNvSpPr>
            <a:spLocks noGrp="1"/>
          </p:cNvSpPr>
          <p:nvPr>
            <p:ph type="title" idx="4294967295"/>
          </p:nvPr>
        </p:nvSpPr>
        <p:spPr>
          <a:xfrm>
            <a:off x="455471" y="86446"/>
            <a:ext cx="8235942" cy="151855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normAutofit/>
          </a:bodyPr>
          <a:lstStyle/>
          <a:p>
            <a:pPr lvl="0"/>
            <a:endParaRPr/>
          </a:p>
        </p:txBody>
      </p:sp>
      <p:sp>
        <p:nvSpPr>
          <p:cNvPr id="105" name="Shape 105"/>
          <p:cNvSpPr>
            <a:spLocks noGrp="1"/>
          </p:cNvSpPr>
          <p:nvPr>
            <p:ph type="body" idx="4294967295"/>
          </p:nvPr>
        </p:nvSpPr>
        <p:spPr>
          <a:xfrm>
            <a:off x="455471" y="1605003"/>
            <a:ext cx="8235942" cy="525299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lvl="0"/>
            <a:endParaRPr/>
          </a:p>
        </p:txBody>
      </p:sp>
      <p:pic>
        <p:nvPicPr>
          <p:cNvPr id="106" name="image1.jpeg" descr="image7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17" y="-23052"/>
            <a:ext cx="8982567" cy="6721130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hape 107"/>
          <p:cNvSpPr/>
          <p:nvPr/>
        </p:nvSpPr>
        <p:spPr>
          <a:xfrm>
            <a:off x="433850" y="605662"/>
            <a:ext cx="6254070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914400">
              <a:lnSpc>
                <a:spcPct val="100000"/>
              </a:lnSpc>
              <a:defRPr sz="4400" b="1">
                <a:solidFill>
                  <a:srgbClr val="FF9300"/>
                </a:solidFill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000"/>
              <a:t>Objetivo &amp; Metas 3</a:t>
            </a:r>
          </a:p>
        </p:txBody>
      </p:sp>
      <p:sp>
        <p:nvSpPr>
          <p:cNvPr id="108" name="Shape 108"/>
          <p:cNvSpPr/>
          <p:nvPr/>
        </p:nvSpPr>
        <p:spPr>
          <a:xfrm>
            <a:off x="456911" y="1616529"/>
            <a:ext cx="8235943" cy="4871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157136" indent="-157136" algn="just" defTabSz="830001">
              <a:spcBef>
                <a:spcPts val="1271"/>
              </a:spcBef>
              <a:buSzPct val="100000"/>
              <a:buFont typeface="Palatino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r>
              <a:rPr sz="2000" b="1" dirty="0" err="1">
                <a:latin typeface="Palatino"/>
                <a:ea typeface="Palatino"/>
                <a:cs typeface="Palatino"/>
                <a:sym typeface="Palatino"/>
              </a:rPr>
              <a:t>Objetivo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: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Melhorar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a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adesão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de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hipertensos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e/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ou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diabéticos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ao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programa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:</a:t>
            </a:r>
          </a:p>
          <a:p>
            <a:pPr marL="105191" indent="-105191" algn="just" defTabSz="830001">
              <a:lnSpc>
                <a:spcPct val="140000"/>
              </a:lnSpc>
              <a:spcBef>
                <a:spcPts val="1271"/>
              </a:spcBef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900" dirty="0">
              <a:latin typeface="Palatino"/>
              <a:ea typeface="Palatino"/>
              <a:cs typeface="Palatino"/>
              <a:sym typeface="Palatino"/>
            </a:endParaRPr>
          </a:p>
          <a:p>
            <a:pPr marL="105191" indent="-105191" algn="just" defTabSz="830001">
              <a:lnSpc>
                <a:spcPct val="140000"/>
              </a:lnSpc>
              <a:spcBef>
                <a:spcPts val="1271"/>
              </a:spcBef>
              <a:buSzPct val="100000"/>
              <a:buFont typeface="Palatino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900" dirty="0">
              <a:latin typeface="Palatino"/>
              <a:ea typeface="Palatino"/>
              <a:cs typeface="Palatino"/>
              <a:sym typeface="Palatino"/>
            </a:endParaRPr>
          </a:p>
          <a:p>
            <a:pPr marL="105191" indent="-105191" defTabSz="830001"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b="1" dirty="0">
              <a:latin typeface="Arial"/>
              <a:ea typeface="Arial"/>
              <a:cs typeface="Arial"/>
              <a:sym typeface="Arial"/>
            </a:endParaRPr>
          </a:p>
          <a:p>
            <a:pPr marL="105191" indent="-105191" defTabSz="830001"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b="1" dirty="0">
              <a:latin typeface="Arial"/>
              <a:ea typeface="Arial"/>
              <a:cs typeface="Arial"/>
              <a:sym typeface="Arial"/>
            </a:endParaRPr>
          </a:p>
          <a:p>
            <a:pPr marL="105191" indent="-105191" defTabSz="830001"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r>
              <a:rPr b="1" dirty="0">
                <a:latin typeface="Arial"/>
                <a:ea typeface="Arial"/>
                <a:cs typeface="Arial"/>
                <a:sym typeface="Arial"/>
              </a:rPr>
              <a:t>                        </a:t>
            </a:r>
          </a:p>
          <a:p>
            <a:pPr marL="105191" indent="-105191" defTabSz="830001"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b="1" dirty="0">
              <a:latin typeface="Arial"/>
              <a:ea typeface="Arial"/>
              <a:cs typeface="Arial"/>
              <a:sym typeface="Arial"/>
            </a:endParaRPr>
          </a:p>
          <a:p>
            <a:pPr marL="157136" indent="-157136" defTabSz="830001">
              <a:spcBef>
                <a:spcPts val="1271"/>
              </a:spcBef>
              <a:buSzPct val="100000"/>
              <a:buFont typeface="Palatino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lang="pt-BR" sz="2000" b="1" dirty="0" smtClean="0">
              <a:latin typeface="Palatino"/>
              <a:ea typeface="Palatino"/>
              <a:cs typeface="Palatino"/>
              <a:sym typeface="Palatino"/>
            </a:endParaRPr>
          </a:p>
          <a:p>
            <a:pPr marL="342900" indent="-342900" defTabSz="830001">
              <a:spcBef>
                <a:spcPts val="1271"/>
              </a:spcBef>
              <a:buSzPct val="100000"/>
              <a:buFont typeface="Arial" panose="020B0604020202020204" pitchFamily="34" charset="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r>
              <a:rPr sz="2000" b="1" dirty="0" smtClean="0">
                <a:latin typeface="Palatino"/>
                <a:ea typeface="Palatino"/>
                <a:cs typeface="Palatino"/>
                <a:sym typeface="Palatino"/>
              </a:rPr>
              <a:t>Meta </a:t>
            </a:r>
            <a:r>
              <a:rPr sz="2000" b="1" dirty="0">
                <a:latin typeface="Palatino"/>
                <a:ea typeface="Palatino"/>
                <a:cs typeface="Palatino"/>
                <a:sym typeface="Palatino"/>
              </a:rPr>
              <a:t>3.1 e 3.2/ </a:t>
            </a:r>
            <a:r>
              <a:rPr sz="2000" b="1" dirty="0" err="1">
                <a:latin typeface="Palatino"/>
                <a:ea typeface="Palatino"/>
                <a:cs typeface="Palatino"/>
                <a:sym typeface="Palatino"/>
              </a:rPr>
              <a:t>Alcance</a:t>
            </a:r>
            <a:r>
              <a:rPr sz="2000" b="1" dirty="0">
                <a:latin typeface="Palatino"/>
                <a:ea typeface="Palatino"/>
                <a:cs typeface="Palatino"/>
                <a:sym typeface="Palatino"/>
              </a:rPr>
              <a:t> (</a:t>
            </a:r>
            <a:r>
              <a:rPr sz="2000" b="1" dirty="0" err="1">
                <a:latin typeface="Palatino"/>
                <a:ea typeface="Palatino"/>
                <a:cs typeface="Palatino"/>
                <a:sym typeface="Palatino"/>
              </a:rPr>
              <a:t>Gráficos</a:t>
            </a:r>
            <a:r>
              <a:rPr sz="2000" b="1" dirty="0">
                <a:latin typeface="Palatino"/>
                <a:ea typeface="Palatino"/>
                <a:cs typeface="Palatino"/>
                <a:sym typeface="Palatino"/>
              </a:rPr>
              <a:t>):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Buscar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100% dos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hipertensos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e/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ou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diabéticos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faltosos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às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consultas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na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unidade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de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saúde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conforme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a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periodicidade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recomendada</a:t>
            </a:r>
            <a:endParaRPr sz="2000" dirty="0">
              <a:latin typeface="Palatino"/>
              <a:ea typeface="Palatino"/>
              <a:cs typeface="Palatino"/>
              <a:sym typeface="Palatino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622955" y="2450941"/>
            <a:ext cx="7611845" cy="2821595"/>
            <a:chOff x="622955" y="1750298"/>
            <a:chExt cx="7611845" cy="2821595"/>
          </a:xfrm>
        </p:grpSpPr>
        <p:sp>
          <p:nvSpPr>
            <p:cNvPr id="11" name="Shape 90"/>
            <p:cNvSpPr/>
            <p:nvPr/>
          </p:nvSpPr>
          <p:spPr>
            <a:xfrm>
              <a:off x="1839178" y="4294894"/>
              <a:ext cx="1333698" cy="27699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>
              <a:spAutoFit/>
            </a:bodyPr>
            <a:lstStyle>
              <a:lvl1pPr defTabSz="914400">
                <a:lnSpc>
                  <a:spcPct val="100000"/>
                </a:lnSpc>
                <a:defRPr b="1">
                  <a:solidFill>
                    <a:srgbClr val="FF93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 dirty="0" err="1">
                  <a:solidFill>
                    <a:srgbClr val="FF9300"/>
                  </a:solidFill>
                </a:rPr>
                <a:t>Hipertensos</a:t>
              </a:r>
              <a:endParaRPr b="1" dirty="0">
                <a:solidFill>
                  <a:srgbClr val="FF9300"/>
                </a:solidFill>
              </a:endParaRPr>
            </a:p>
          </p:txBody>
        </p:sp>
        <p:graphicFrame>
          <p:nvGraphicFramePr>
            <p:cNvPr id="12" name="Gráfico 11"/>
            <p:cNvGraphicFramePr/>
            <p:nvPr>
              <p:extLst>
                <p:ext uri="{D42A27DB-BD31-4B8C-83A1-F6EECF244321}">
                  <p14:modId xmlns:p14="http://schemas.microsoft.com/office/powerpoint/2010/main" val="2433313602"/>
                </p:ext>
              </p:extLst>
            </p:nvPr>
          </p:nvGraphicFramePr>
          <p:xfrm>
            <a:off x="4638794" y="1769346"/>
            <a:ext cx="3596006" cy="237362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3" name="Gráfico 12"/>
            <p:cNvGraphicFramePr/>
            <p:nvPr>
              <p:extLst>
                <p:ext uri="{D42A27DB-BD31-4B8C-83A1-F6EECF244321}">
                  <p14:modId xmlns:p14="http://schemas.microsoft.com/office/powerpoint/2010/main" val="2305709923"/>
                </p:ext>
              </p:extLst>
            </p:nvPr>
          </p:nvGraphicFramePr>
          <p:xfrm>
            <a:off x="622955" y="1750298"/>
            <a:ext cx="3596006" cy="237362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sp>
        <p:nvSpPr>
          <p:cNvPr id="14" name="Shape 90"/>
          <p:cNvSpPr/>
          <p:nvPr/>
        </p:nvSpPr>
        <p:spPr>
          <a:xfrm>
            <a:off x="5767931" y="4995536"/>
            <a:ext cx="1166986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defTabSz="914400">
              <a:lnSpc>
                <a:spcPct val="100000"/>
              </a:lnSpc>
              <a:defRPr b="1">
                <a:solidFill>
                  <a:srgbClr val="FF93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>
                <a:solidFill>
                  <a:srgbClr val="000000"/>
                </a:solidFill>
              </a:defRPr>
            </a:pPr>
            <a:r>
              <a:rPr lang="pt-BR" b="1" dirty="0" smtClean="0">
                <a:solidFill>
                  <a:srgbClr val="FF9300"/>
                </a:solidFill>
              </a:rPr>
              <a:t>Diabéticos</a:t>
            </a:r>
            <a:endParaRPr b="1" dirty="0">
              <a:solidFill>
                <a:srgbClr val="FF9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55611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6562520" y="6250001"/>
            <a:ext cx="2130335" cy="1900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 defTabSz="914400">
              <a:lnSpc>
                <a:spcPct val="95000"/>
              </a:lnSpc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300"/>
              <a:t>12</a:t>
            </a:r>
          </a:p>
        </p:txBody>
      </p:sp>
      <p:sp>
        <p:nvSpPr>
          <p:cNvPr id="113" name="Shape 113"/>
          <p:cNvSpPr>
            <a:spLocks noGrp="1"/>
          </p:cNvSpPr>
          <p:nvPr>
            <p:ph type="title" idx="4294967295"/>
          </p:nvPr>
        </p:nvSpPr>
        <p:spPr>
          <a:xfrm>
            <a:off x="455471" y="86446"/>
            <a:ext cx="8235942" cy="151855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normAutofit/>
          </a:bodyPr>
          <a:lstStyle/>
          <a:p>
            <a:pPr lvl="0"/>
            <a:endParaRPr/>
          </a:p>
        </p:txBody>
      </p:sp>
      <p:sp>
        <p:nvSpPr>
          <p:cNvPr id="114" name="Shape 114"/>
          <p:cNvSpPr>
            <a:spLocks noGrp="1"/>
          </p:cNvSpPr>
          <p:nvPr>
            <p:ph type="body" idx="4294967295"/>
          </p:nvPr>
        </p:nvSpPr>
        <p:spPr>
          <a:xfrm>
            <a:off x="455471" y="1605003"/>
            <a:ext cx="8235942" cy="525299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lvl="0"/>
            <a:endParaRPr/>
          </a:p>
        </p:txBody>
      </p:sp>
      <p:pic>
        <p:nvPicPr>
          <p:cNvPr id="115" name="image1.jpeg" descr="image7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17" y="-23052"/>
            <a:ext cx="8982567" cy="6721130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Shape 116"/>
          <p:cNvSpPr/>
          <p:nvPr/>
        </p:nvSpPr>
        <p:spPr>
          <a:xfrm>
            <a:off x="433850" y="605662"/>
            <a:ext cx="6254070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914400">
              <a:lnSpc>
                <a:spcPct val="100000"/>
              </a:lnSpc>
              <a:defRPr sz="4400" b="1">
                <a:solidFill>
                  <a:srgbClr val="FF9300"/>
                </a:solidFill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000"/>
              <a:t>Objetivo &amp; Metas 4</a:t>
            </a:r>
          </a:p>
        </p:txBody>
      </p:sp>
      <p:sp>
        <p:nvSpPr>
          <p:cNvPr id="117" name="Shape 117"/>
          <p:cNvSpPr/>
          <p:nvPr/>
        </p:nvSpPr>
        <p:spPr>
          <a:xfrm>
            <a:off x="456911" y="1605002"/>
            <a:ext cx="8235943" cy="5096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254002" indent="-254002" defTabSz="830001">
              <a:spcBef>
                <a:spcPts val="1271"/>
              </a:spcBef>
              <a:buSzPct val="100000"/>
              <a:buFont typeface="Palatino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r>
              <a:rPr sz="2000" b="1" dirty="0" err="1">
                <a:latin typeface="Palatino"/>
                <a:ea typeface="Palatino"/>
                <a:cs typeface="Palatino"/>
                <a:sym typeface="Palatino"/>
              </a:rPr>
              <a:t>Objetivo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: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Melhorar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o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registro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das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informações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:	</a:t>
            </a:r>
          </a:p>
          <a:p>
            <a:pPr marL="170035" indent="-170035" defTabSz="830001">
              <a:spcBef>
                <a:spcPts val="1271"/>
              </a:spcBef>
              <a:buSzPct val="100000"/>
              <a:buFont typeface="Palatino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900" dirty="0">
              <a:latin typeface="Palatino"/>
              <a:ea typeface="Palatino"/>
              <a:cs typeface="Palatino"/>
              <a:sym typeface="Palatino"/>
            </a:endParaRPr>
          </a:p>
          <a:p>
            <a:pPr marL="170035" indent="-170035" defTabSz="830001">
              <a:spcBef>
                <a:spcPts val="1271"/>
              </a:spcBef>
              <a:buSzPct val="100000"/>
              <a:buFont typeface="Palatino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900" dirty="0">
              <a:latin typeface="Palatino"/>
              <a:ea typeface="Palatino"/>
              <a:cs typeface="Palatino"/>
              <a:sym typeface="Palatino"/>
            </a:endParaRPr>
          </a:p>
          <a:p>
            <a:pPr marL="170035" indent="-170035" defTabSz="830001">
              <a:spcBef>
                <a:spcPts val="1271"/>
              </a:spcBef>
              <a:buSzPct val="100000"/>
              <a:buFont typeface="Palatino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900" dirty="0">
              <a:latin typeface="Palatino"/>
              <a:ea typeface="Palatino"/>
              <a:cs typeface="Palatino"/>
              <a:sym typeface="Palatino"/>
            </a:endParaRPr>
          </a:p>
          <a:p>
            <a:pPr marL="170035" indent="-170035" algn="just" defTabSz="830001">
              <a:spcBef>
                <a:spcPts val="1271"/>
              </a:spcBef>
              <a:buSzPct val="100000"/>
              <a:buFont typeface="Palatino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900" dirty="0">
              <a:latin typeface="Palatino"/>
              <a:ea typeface="Palatino"/>
              <a:cs typeface="Palatino"/>
              <a:sym typeface="Palatino"/>
            </a:endParaRPr>
          </a:p>
          <a:p>
            <a:pPr marL="170035" indent="-170035" defTabSz="830001"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lang="pt-BR" b="1" dirty="0" smtClean="0">
              <a:latin typeface="Arial"/>
              <a:ea typeface="Arial"/>
              <a:cs typeface="Arial"/>
              <a:sym typeface="Arial"/>
            </a:endParaRPr>
          </a:p>
          <a:p>
            <a:pPr marL="170035" indent="-170035" defTabSz="830001"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b="1" dirty="0">
              <a:latin typeface="Arial"/>
              <a:ea typeface="Arial"/>
              <a:cs typeface="Arial"/>
              <a:sym typeface="Arial"/>
            </a:endParaRPr>
          </a:p>
          <a:p>
            <a:pPr marL="170035" indent="-170035" defTabSz="830001"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b="1" dirty="0">
              <a:latin typeface="Arial"/>
              <a:ea typeface="Arial"/>
              <a:cs typeface="Arial"/>
              <a:sym typeface="Arial"/>
            </a:endParaRPr>
          </a:p>
          <a:p>
            <a:pPr marL="170035" indent="-170035" defTabSz="830001"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b="1" dirty="0">
              <a:latin typeface="Arial"/>
              <a:ea typeface="Arial"/>
              <a:cs typeface="Arial"/>
              <a:sym typeface="Arial"/>
            </a:endParaRPr>
          </a:p>
          <a:p>
            <a:pPr marL="254002" indent="-254002" algn="just" defTabSz="830001">
              <a:spcBef>
                <a:spcPts val="1271"/>
              </a:spcBef>
              <a:buSzPct val="100000"/>
              <a:buFont typeface="Palatino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r>
              <a:rPr sz="2000" b="1" dirty="0">
                <a:latin typeface="Palatino"/>
                <a:ea typeface="Palatino"/>
                <a:cs typeface="Palatino"/>
                <a:sym typeface="Palatino"/>
              </a:rPr>
              <a:t>Meta 4.1 e 4.2/</a:t>
            </a:r>
            <a:r>
              <a:rPr sz="2000" b="1" dirty="0" err="1">
                <a:latin typeface="Palatino"/>
                <a:ea typeface="Palatino"/>
                <a:cs typeface="Palatino"/>
                <a:sym typeface="Palatino"/>
              </a:rPr>
              <a:t>Alcance</a:t>
            </a:r>
            <a:r>
              <a:rPr sz="2000" b="1" dirty="0">
                <a:latin typeface="Palatino"/>
                <a:ea typeface="Palatino"/>
                <a:cs typeface="Palatino"/>
                <a:sym typeface="Palatino"/>
              </a:rPr>
              <a:t> (</a:t>
            </a:r>
            <a:r>
              <a:rPr sz="2000" b="1" dirty="0" err="1">
                <a:latin typeface="Palatino"/>
                <a:ea typeface="Palatino"/>
                <a:cs typeface="Palatino"/>
                <a:sym typeface="Palatino"/>
              </a:rPr>
              <a:t>Gráficos</a:t>
            </a:r>
            <a:r>
              <a:rPr sz="2000" b="1" dirty="0">
                <a:latin typeface="Palatino"/>
                <a:ea typeface="Palatino"/>
                <a:cs typeface="Palatino"/>
                <a:sym typeface="Palatino"/>
              </a:rPr>
              <a:t>):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Manter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Ficha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de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Acompanhamento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de 100% dos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Hipertensos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e/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ou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Diabéticos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Cadastrados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na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Unidade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de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Saúde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. </a:t>
            </a:r>
            <a:r>
              <a:rPr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900" dirty="0">
                <a:latin typeface="Palatino"/>
                <a:ea typeface="Palatino"/>
                <a:cs typeface="Palatino"/>
                <a:sym typeface="Palatino"/>
              </a:rPr>
              <a:t>                                                                                                </a:t>
            </a:r>
          </a:p>
        </p:txBody>
      </p:sp>
      <p:grpSp>
        <p:nvGrpSpPr>
          <p:cNvPr id="15" name="Grupo 14"/>
          <p:cNvGrpSpPr/>
          <p:nvPr/>
        </p:nvGrpSpPr>
        <p:grpSpPr>
          <a:xfrm>
            <a:off x="582871" y="2450942"/>
            <a:ext cx="7611845" cy="2821595"/>
            <a:chOff x="622955" y="1750298"/>
            <a:chExt cx="7611845" cy="2821595"/>
          </a:xfrm>
        </p:grpSpPr>
        <p:sp>
          <p:nvSpPr>
            <p:cNvPr id="16" name="Shape 91"/>
            <p:cNvSpPr/>
            <p:nvPr/>
          </p:nvSpPr>
          <p:spPr>
            <a:xfrm>
              <a:off x="5985975" y="4294894"/>
              <a:ext cx="1166986" cy="27699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>
              <a:spAutoFit/>
            </a:bodyPr>
            <a:lstStyle>
              <a:lvl1pPr defTabSz="914400">
                <a:lnSpc>
                  <a:spcPct val="100000"/>
                </a:lnSpc>
                <a:defRPr b="1">
                  <a:solidFill>
                    <a:srgbClr val="FF93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>
                  <a:solidFill>
                    <a:srgbClr val="FF9300"/>
                  </a:solidFill>
                </a:rPr>
                <a:t>Diabéticos</a:t>
              </a:r>
            </a:p>
          </p:txBody>
        </p:sp>
        <p:sp>
          <p:nvSpPr>
            <p:cNvPr id="17" name="Shape 90"/>
            <p:cNvSpPr/>
            <p:nvPr/>
          </p:nvSpPr>
          <p:spPr>
            <a:xfrm>
              <a:off x="1839178" y="4294894"/>
              <a:ext cx="1333698" cy="27699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>
              <a:spAutoFit/>
            </a:bodyPr>
            <a:lstStyle>
              <a:lvl1pPr defTabSz="914400">
                <a:lnSpc>
                  <a:spcPct val="100000"/>
                </a:lnSpc>
                <a:defRPr b="1">
                  <a:solidFill>
                    <a:srgbClr val="FF93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 dirty="0" err="1">
                  <a:solidFill>
                    <a:srgbClr val="FF9300"/>
                  </a:solidFill>
                </a:rPr>
                <a:t>Hipertensos</a:t>
              </a:r>
              <a:endParaRPr b="1" dirty="0">
                <a:solidFill>
                  <a:srgbClr val="FF9300"/>
                </a:solidFill>
              </a:endParaRPr>
            </a:p>
          </p:txBody>
        </p:sp>
        <p:graphicFrame>
          <p:nvGraphicFramePr>
            <p:cNvPr id="18" name="Gráfico 17"/>
            <p:cNvGraphicFramePr/>
            <p:nvPr>
              <p:extLst>
                <p:ext uri="{D42A27DB-BD31-4B8C-83A1-F6EECF244321}">
                  <p14:modId xmlns:p14="http://schemas.microsoft.com/office/powerpoint/2010/main" val="1970910327"/>
                </p:ext>
              </p:extLst>
            </p:nvPr>
          </p:nvGraphicFramePr>
          <p:xfrm>
            <a:off x="4638794" y="1769346"/>
            <a:ext cx="3596006" cy="237362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9" name="Gráfico 18"/>
            <p:cNvGraphicFramePr/>
            <p:nvPr>
              <p:extLst>
                <p:ext uri="{D42A27DB-BD31-4B8C-83A1-F6EECF244321}">
                  <p14:modId xmlns:p14="http://schemas.microsoft.com/office/powerpoint/2010/main" val="2796794393"/>
                </p:ext>
              </p:extLst>
            </p:nvPr>
          </p:nvGraphicFramePr>
          <p:xfrm>
            <a:off x="622955" y="1750298"/>
            <a:ext cx="3596006" cy="237362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6138930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6562520" y="6250001"/>
            <a:ext cx="2130335" cy="1900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 defTabSz="914400">
              <a:lnSpc>
                <a:spcPct val="95000"/>
              </a:lnSpc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300"/>
              <a:t>13</a:t>
            </a:r>
          </a:p>
        </p:txBody>
      </p:sp>
      <p:sp>
        <p:nvSpPr>
          <p:cNvPr id="122" name="Shape 122"/>
          <p:cNvSpPr>
            <a:spLocks noGrp="1"/>
          </p:cNvSpPr>
          <p:nvPr>
            <p:ph type="title" idx="4294967295"/>
          </p:nvPr>
        </p:nvSpPr>
        <p:spPr>
          <a:xfrm>
            <a:off x="455471" y="86446"/>
            <a:ext cx="8235942" cy="151855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normAutofit/>
          </a:bodyPr>
          <a:lstStyle/>
          <a:p>
            <a:pPr lvl="0"/>
            <a:endParaRPr/>
          </a:p>
        </p:txBody>
      </p:sp>
      <p:sp>
        <p:nvSpPr>
          <p:cNvPr id="123" name="Shape 123"/>
          <p:cNvSpPr>
            <a:spLocks noGrp="1"/>
          </p:cNvSpPr>
          <p:nvPr>
            <p:ph type="body" idx="4294967295"/>
          </p:nvPr>
        </p:nvSpPr>
        <p:spPr>
          <a:xfrm>
            <a:off x="455471" y="1605003"/>
            <a:ext cx="8235942" cy="525299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lvl="0"/>
            <a:endParaRPr/>
          </a:p>
        </p:txBody>
      </p:sp>
      <p:pic>
        <p:nvPicPr>
          <p:cNvPr id="124" name="image1.jpeg" descr="image7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17" y="-23052"/>
            <a:ext cx="8982567" cy="6721130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Shape 125"/>
          <p:cNvSpPr/>
          <p:nvPr/>
        </p:nvSpPr>
        <p:spPr>
          <a:xfrm>
            <a:off x="433850" y="605662"/>
            <a:ext cx="6254070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914400">
              <a:lnSpc>
                <a:spcPct val="100000"/>
              </a:lnSpc>
              <a:defRPr sz="4400" b="1">
                <a:solidFill>
                  <a:srgbClr val="FF9300"/>
                </a:solidFill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000"/>
              <a:t>Objetivo &amp; Metas 5</a:t>
            </a:r>
          </a:p>
        </p:txBody>
      </p:sp>
      <p:sp>
        <p:nvSpPr>
          <p:cNvPr id="126" name="Shape 126"/>
          <p:cNvSpPr/>
          <p:nvPr/>
        </p:nvSpPr>
        <p:spPr>
          <a:xfrm>
            <a:off x="456911" y="1616529"/>
            <a:ext cx="8235943" cy="47171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18579" indent="-318579" algn="just" defTabSz="830001">
              <a:spcBef>
                <a:spcPts val="1271"/>
              </a:spcBef>
              <a:buSzPct val="100000"/>
              <a:buFont typeface="Palatino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r>
              <a:rPr sz="2000" b="1" dirty="0" err="1">
                <a:latin typeface="Palatino"/>
                <a:ea typeface="Palatino"/>
                <a:cs typeface="Palatino"/>
                <a:sym typeface="Palatino"/>
              </a:rPr>
              <a:t>Objetivo</a:t>
            </a:r>
            <a:r>
              <a:rPr sz="2000" b="1" dirty="0">
                <a:latin typeface="Palatino"/>
                <a:ea typeface="Palatino"/>
                <a:cs typeface="Palatino"/>
                <a:sym typeface="Palatino"/>
              </a:rPr>
              <a:t>: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Mapear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Hipertensos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e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Diabéticos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de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Risco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para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Doença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Cardiovascular:</a:t>
            </a:r>
          </a:p>
          <a:p>
            <a:pPr marL="213264" indent="-213264" algn="just" defTabSz="830001">
              <a:lnSpc>
                <a:spcPct val="140000"/>
              </a:lnSpc>
              <a:spcBef>
                <a:spcPts val="1271"/>
              </a:spcBef>
              <a:buSzPct val="100000"/>
              <a:buFont typeface="Palatino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600" dirty="0">
              <a:latin typeface="Palatino"/>
              <a:ea typeface="Palatino"/>
              <a:cs typeface="Palatino"/>
              <a:sym typeface="Palatino"/>
            </a:endParaRPr>
          </a:p>
          <a:p>
            <a:pPr marL="213264" indent="-213264" algn="just" defTabSz="830001">
              <a:lnSpc>
                <a:spcPct val="140000"/>
              </a:lnSpc>
              <a:spcBef>
                <a:spcPts val="1271"/>
              </a:spcBef>
              <a:buSzPct val="100000"/>
              <a:buFont typeface="Palatino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600" dirty="0">
              <a:latin typeface="Palatino"/>
              <a:ea typeface="Palatino"/>
              <a:cs typeface="Palatino"/>
              <a:sym typeface="Palatino"/>
            </a:endParaRPr>
          </a:p>
          <a:p>
            <a:pPr marL="213264" indent="-213264" algn="just" defTabSz="830001">
              <a:lnSpc>
                <a:spcPct val="140000"/>
              </a:lnSpc>
              <a:spcBef>
                <a:spcPts val="1271"/>
              </a:spcBef>
              <a:buSzPct val="100000"/>
              <a:buFont typeface="Palatino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600" dirty="0">
              <a:latin typeface="Palatino"/>
              <a:ea typeface="Palatino"/>
              <a:cs typeface="Palatino"/>
              <a:sym typeface="Palatino"/>
            </a:endParaRPr>
          </a:p>
          <a:p>
            <a:pPr marL="213264" indent="-213264" defTabSz="830001"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r>
              <a:rPr b="1" dirty="0"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     </a:t>
            </a:r>
            <a:r>
              <a:rPr b="1" dirty="0">
                <a:solidFill>
                  <a:srgbClr val="FF9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pt-BR" b="1" dirty="0" smtClean="0">
              <a:solidFill>
                <a:srgbClr val="FF93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13264" indent="-213264" defTabSz="830001"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lang="pt-BR" b="1" dirty="0">
              <a:solidFill>
                <a:srgbClr val="FF93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13264" indent="-213264" defTabSz="830001"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b="1" dirty="0">
              <a:latin typeface="Arial"/>
              <a:ea typeface="Arial"/>
              <a:cs typeface="Arial"/>
              <a:sym typeface="Arial"/>
            </a:endParaRPr>
          </a:p>
          <a:p>
            <a:pPr marL="318579" indent="-318579" algn="just" defTabSz="830001">
              <a:spcBef>
                <a:spcPts val="1271"/>
              </a:spcBef>
              <a:buSzPct val="100000"/>
              <a:buFont typeface="Palatino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r>
              <a:rPr sz="2000" b="1" dirty="0">
                <a:latin typeface="Palatino"/>
                <a:ea typeface="Palatino"/>
                <a:cs typeface="Palatino"/>
                <a:sym typeface="Palatino"/>
              </a:rPr>
              <a:t>Meta 5.1 e 5.2/</a:t>
            </a:r>
            <a:r>
              <a:rPr sz="2000" b="1" dirty="0" err="1">
                <a:latin typeface="Palatino"/>
                <a:ea typeface="Palatino"/>
                <a:cs typeface="Palatino"/>
                <a:sym typeface="Palatino"/>
              </a:rPr>
              <a:t>Alcance</a:t>
            </a:r>
            <a:r>
              <a:rPr sz="2000" b="1" dirty="0">
                <a:latin typeface="Palatino"/>
                <a:ea typeface="Palatino"/>
                <a:cs typeface="Palatino"/>
                <a:sym typeface="Palatino"/>
              </a:rPr>
              <a:t> (</a:t>
            </a:r>
            <a:r>
              <a:rPr sz="2000" b="1" dirty="0" err="1">
                <a:latin typeface="Palatino"/>
                <a:ea typeface="Palatino"/>
                <a:cs typeface="Palatino"/>
                <a:sym typeface="Palatino"/>
              </a:rPr>
              <a:t>Gráficos</a:t>
            </a:r>
            <a:r>
              <a:rPr sz="2000" b="1" dirty="0">
                <a:latin typeface="Palatino"/>
                <a:ea typeface="Palatino"/>
                <a:cs typeface="Palatino"/>
                <a:sym typeface="Palatino"/>
              </a:rPr>
              <a:t>):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Realizar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Estratificação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do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Risco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Cardiovascular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em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100% dos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Hipertensos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e/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ou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Diabéticos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Cadastrados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na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Unidade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de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Saúde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.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622955" y="2403441"/>
            <a:ext cx="7611845" cy="2821595"/>
            <a:chOff x="622955" y="1750298"/>
            <a:chExt cx="7611845" cy="2821595"/>
          </a:xfrm>
        </p:grpSpPr>
        <p:sp>
          <p:nvSpPr>
            <p:cNvPr id="12" name="Shape 91"/>
            <p:cNvSpPr/>
            <p:nvPr/>
          </p:nvSpPr>
          <p:spPr>
            <a:xfrm>
              <a:off x="5985975" y="4294894"/>
              <a:ext cx="1166986" cy="27699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>
              <a:spAutoFit/>
            </a:bodyPr>
            <a:lstStyle>
              <a:lvl1pPr defTabSz="914400">
                <a:lnSpc>
                  <a:spcPct val="100000"/>
                </a:lnSpc>
                <a:defRPr b="1">
                  <a:solidFill>
                    <a:srgbClr val="FF93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>
                  <a:solidFill>
                    <a:srgbClr val="FF9300"/>
                  </a:solidFill>
                </a:rPr>
                <a:t>Diabéticos</a:t>
              </a:r>
            </a:p>
          </p:txBody>
        </p:sp>
        <p:sp>
          <p:nvSpPr>
            <p:cNvPr id="13" name="Shape 90"/>
            <p:cNvSpPr/>
            <p:nvPr/>
          </p:nvSpPr>
          <p:spPr>
            <a:xfrm>
              <a:off x="1839178" y="4294894"/>
              <a:ext cx="1333698" cy="27699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>
              <a:spAutoFit/>
            </a:bodyPr>
            <a:lstStyle>
              <a:lvl1pPr defTabSz="914400">
                <a:lnSpc>
                  <a:spcPct val="100000"/>
                </a:lnSpc>
                <a:defRPr b="1">
                  <a:solidFill>
                    <a:srgbClr val="FF93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 dirty="0" err="1">
                  <a:solidFill>
                    <a:srgbClr val="FF9300"/>
                  </a:solidFill>
                </a:rPr>
                <a:t>Hipertensos</a:t>
              </a:r>
              <a:endParaRPr b="1" dirty="0">
                <a:solidFill>
                  <a:srgbClr val="FF9300"/>
                </a:solidFill>
              </a:endParaRPr>
            </a:p>
          </p:txBody>
        </p:sp>
        <p:graphicFrame>
          <p:nvGraphicFramePr>
            <p:cNvPr id="14" name="Gráfico 13"/>
            <p:cNvGraphicFramePr/>
            <p:nvPr>
              <p:extLst>
                <p:ext uri="{D42A27DB-BD31-4B8C-83A1-F6EECF244321}">
                  <p14:modId xmlns:p14="http://schemas.microsoft.com/office/powerpoint/2010/main" val="1970910327"/>
                </p:ext>
              </p:extLst>
            </p:nvPr>
          </p:nvGraphicFramePr>
          <p:xfrm>
            <a:off x="4638794" y="1769346"/>
            <a:ext cx="3596006" cy="237362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5" name="Gráfico 14"/>
            <p:cNvGraphicFramePr/>
            <p:nvPr>
              <p:extLst>
                <p:ext uri="{D42A27DB-BD31-4B8C-83A1-F6EECF244321}">
                  <p14:modId xmlns:p14="http://schemas.microsoft.com/office/powerpoint/2010/main" val="2796794393"/>
                </p:ext>
              </p:extLst>
            </p:nvPr>
          </p:nvGraphicFramePr>
          <p:xfrm>
            <a:off x="622955" y="1750298"/>
            <a:ext cx="3596006" cy="237362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92222646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/>
        </p:nvSpPr>
        <p:spPr>
          <a:xfrm>
            <a:off x="6562520" y="6250001"/>
            <a:ext cx="2130335" cy="1900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 defTabSz="914400">
              <a:lnSpc>
                <a:spcPct val="95000"/>
              </a:lnSpc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300"/>
              <a:t>14</a:t>
            </a:r>
          </a:p>
        </p:txBody>
      </p:sp>
      <p:sp>
        <p:nvSpPr>
          <p:cNvPr id="132" name="Shape 132"/>
          <p:cNvSpPr>
            <a:spLocks noGrp="1"/>
          </p:cNvSpPr>
          <p:nvPr>
            <p:ph type="title" idx="4294967295"/>
          </p:nvPr>
        </p:nvSpPr>
        <p:spPr>
          <a:xfrm>
            <a:off x="455471" y="86446"/>
            <a:ext cx="8235942" cy="15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4000"/>
              <a:t>1</a:t>
            </a:r>
          </a:p>
        </p:txBody>
      </p:sp>
      <p:sp>
        <p:nvSpPr>
          <p:cNvPr id="133" name="Shape 133"/>
          <p:cNvSpPr>
            <a:spLocks noGrp="1"/>
          </p:cNvSpPr>
          <p:nvPr>
            <p:ph type="body" idx="4294967295"/>
          </p:nvPr>
        </p:nvSpPr>
        <p:spPr>
          <a:xfrm>
            <a:off x="455471" y="1605003"/>
            <a:ext cx="8235942" cy="525299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lvl="0"/>
            <a:endParaRPr/>
          </a:p>
        </p:txBody>
      </p:sp>
      <p:pic>
        <p:nvPicPr>
          <p:cNvPr id="134" name="image1.jpeg" descr="image7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17" y="-23052"/>
            <a:ext cx="8982567" cy="6721130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Shape 135"/>
          <p:cNvSpPr/>
          <p:nvPr/>
        </p:nvSpPr>
        <p:spPr>
          <a:xfrm>
            <a:off x="433850" y="605662"/>
            <a:ext cx="6254070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914400">
              <a:lnSpc>
                <a:spcPct val="100000"/>
              </a:lnSpc>
              <a:defRPr sz="4400" b="1">
                <a:solidFill>
                  <a:srgbClr val="FF9300"/>
                </a:solidFill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000"/>
              <a:t>Objetivo &amp; Metas 6</a:t>
            </a:r>
          </a:p>
        </p:txBody>
      </p:sp>
      <p:sp>
        <p:nvSpPr>
          <p:cNvPr id="136" name="Shape 136"/>
          <p:cNvSpPr/>
          <p:nvPr/>
        </p:nvSpPr>
        <p:spPr>
          <a:xfrm>
            <a:off x="456911" y="1605002"/>
            <a:ext cx="8235943" cy="48474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07816" indent="-307816" defTabSz="830001">
              <a:spcBef>
                <a:spcPts val="1271"/>
              </a:spcBef>
              <a:buSzPct val="100000"/>
              <a:buFont typeface="Palatino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r>
              <a:rPr sz="2000" b="1" dirty="0" err="1">
                <a:latin typeface="Palatino"/>
                <a:ea typeface="Palatino"/>
                <a:cs typeface="Palatino"/>
                <a:sym typeface="Palatino"/>
              </a:rPr>
              <a:t>Objetivo</a:t>
            </a:r>
            <a:r>
              <a:rPr sz="2000" b="1" dirty="0">
                <a:latin typeface="Palatino"/>
                <a:ea typeface="Palatino"/>
                <a:cs typeface="Palatino"/>
                <a:sym typeface="Palatino"/>
              </a:rPr>
              <a:t>: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Promover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a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Saúde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de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Hipertensos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e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Diabéticos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:</a:t>
            </a:r>
          </a:p>
          <a:p>
            <a:pPr marL="206058" indent="-206058" defTabSz="830001">
              <a:spcBef>
                <a:spcPts val="1271"/>
              </a:spcBef>
              <a:buSzPct val="10000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900" dirty="0">
              <a:latin typeface="Arial"/>
              <a:ea typeface="Arial"/>
              <a:cs typeface="Arial"/>
              <a:sym typeface="Arial"/>
            </a:endParaRPr>
          </a:p>
          <a:p>
            <a:pPr marL="206058" indent="-206058" defTabSz="830001">
              <a:spcBef>
                <a:spcPts val="1271"/>
              </a:spcBef>
              <a:buSzPct val="10000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900" dirty="0">
              <a:latin typeface="Arial"/>
              <a:ea typeface="Arial"/>
              <a:cs typeface="Arial"/>
              <a:sym typeface="Arial"/>
            </a:endParaRPr>
          </a:p>
          <a:p>
            <a:pPr marL="206058" indent="-206058" defTabSz="830001">
              <a:spcBef>
                <a:spcPts val="1271"/>
              </a:spcBef>
              <a:buSzPct val="10000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900" dirty="0">
              <a:latin typeface="Arial"/>
              <a:ea typeface="Arial"/>
              <a:cs typeface="Arial"/>
              <a:sym typeface="Arial"/>
            </a:endParaRPr>
          </a:p>
          <a:p>
            <a:pPr marL="206058" indent="-206058" defTabSz="830001">
              <a:spcBef>
                <a:spcPts val="1271"/>
              </a:spcBef>
              <a:buSzPct val="10000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900" dirty="0">
              <a:latin typeface="Arial"/>
              <a:ea typeface="Arial"/>
              <a:cs typeface="Arial"/>
              <a:sym typeface="Arial"/>
            </a:endParaRPr>
          </a:p>
          <a:p>
            <a:pPr marL="206058" indent="-206058" defTabSz="830001">
              <a:buSzPct val="10000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b="1" dirty="0">
              <a:latin typeface="Arial"/>
              <a:ea typeface="Arial"/>
              <a:cs typeface="Arial"/>
              <a:sym typeface="Arial"/>
            </a:endParaRPr>
          </a:p>
          <a:p>
            <a:pPr marL="206058" indent="-206058" defTabSz="830001">
              <a:buSzPct val="10000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b="1" dirty="0">
              <a:latin typeface="Arial"/>
              <a:ea typeface="Arial"/>
              <a:cs typeface="Arial"/>
              <a:sym typeface="Arial"/>
            </a:endParaRPr>
          </a:p>
          <a:p>
            <a:pPr marL="206058" indent="-206058" defTabSz="830001"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r>
              <a:rPr b="1" dirty="0"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307816" indent="-307816" algn="just" defTabSz="830001">
              <a:spcBef>
                <a:spcPts val="1271"/>
              </a:spcBef>
              <a:buSzPct val="100000"/>
              <a:buFont typeface="Palatino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lang="pt-BR" sz="2000" b="1" dirty="0" smtClean="0">
              <a:latin typeface="Palatino"/>
              <a:ea typeface="Palatino"/>
              <a:cs typeface="Palatino"/>
              <a:sym typeface="Palatino"/>
            </a:endParaRPr>
          </a:p>
          <a:p>
            <a:pPr marL="307816" indent="-307816" algn="just" defTabSz="830001">
              <a:spcBef>
                <a:spcPts val="1271"/>
              </a:spcBef>
              <a:buSzPct val="100000"/>
              <a:buFont typeface="Palatino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r>
              <a:rPr sz="2000" b="1" dirty="0" smtClean="0">
                <a:latin typeface="Palatino"/>
                <a:ea typeface="Palatino"/>
                <a:cs typeface="Palatino"/>
                <a:sym typeface="Palatino"/>
              </a:rPr>
              <a:t>Meta </a:t>
            </a:r>
            <a:r>
              <a:rPr sz="2000" b="1" dirty="0">
                <a:latin typeface="Palatino"/>
                <a:ea typeface="Palatino"/>
                <a:cs typeface="Palatino"/>
                <a:sym typeface="Palatino"/>
              </a:rPr>
              <a:t>6.1 e 6.2/ </a:t>
            </a:r>
            <a:r>
              <a:rPr sz="2000" b="1" dirty="0" err="1">
                <a:latin typeface="Palatino"/>
                <a:ea typeface="Palatino"/>
                <a:cs typeface="Palatino"/>
                <a:sym typeface="Palatino"/>
              </a:rPr>
              <a:t>Alcance</a:t>
            </a:r>
            <a:r>
              <a:rPr sz="2000" b="1" dirty="0">
                <a:latin typeface="Palatino"/>
                <a:ea typeface="Palatino"/>
                <a:cs typeface="Palatino"/>
                <a:sym typeface="Palatino"/>
              </a:rPr>
              <a:t> (</a:t>
            </a:r>
            <a:r>
              <a:rPr sz="2000" b="1" dirty="0" err="1">
                <a:latin typeface="Palatino"/>
                <a:ea typeface="Palatino"/>
                <a:cs typeface="Palatino"/>
                <a:sym typeface="Palatino"/>
              </a:rPr>
              <a:t>Gráficos</a:t>
            </a:r>
            <a:r>
              <a:rPr sz="2000" b="1" dirty="0">
                <a:latin typeface="Palatino"/>
                <a:ea typeface="Palatino"/>
                <a:cs typeface="Palatino"/>
                <a:sym typeface="Palatino"/>
              </a:rPr>
              <a:t>):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Garantir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Orientação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Nutricional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sobre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Alimentação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Saudável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a 100% dos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Hipertensos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e/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ou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Diabéticos</a:t>
            </a:r>
            <a:endParaRPr sz="2000" dirty="0"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39" name="Shape 139"/>
          <p:cNvSpPr/>
          <p:nvPr/>
        </p:nvSpPr>
        <p:spPr>
          <a:xfrm>
            <a:off x="1710896" y="4698306"/>
            <a:ext cx="83871" cy="3608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1498" tIns="41498" rIns="41498" bIns="41498">
            <a:spAutoFit/>
          </a:bodyPr>
          <a:lstStyle>
            <a:lvl1pPr defTabSz="914400">
              <a:lnSpc>
                <a:spcPct val="100000"/>
              </a:lnSpc>
              <a:defRPr b="1">
                <a:solidFill>
                  <a:srgbClr val="FF93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>
                <a:solidFill>
                  <a:srgbClr val="000000"/>
                </a:solidFill>
              </a:defRPr>
            </a:pPr>
            <a:endParaRPr b="1" dirty="0">
              <a:solidFill>
                <a:srgbClr val="FF9300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622955" y="2617944"/>
            <a:ext cx="7611845" cy="2821595"/>
            <a:chOff x="622955" y="1750298"/>
            <a:chExt cx="7611845" cy="2821595"/>
          </a:xfrm>
        </p:grpSpPr>
        <p:sp>
          <p:nvSpPr>
            <p:cNvPr id="12" name="Shape 91"/>
            <p:cNvSpPr/>
            <p:nvPr/>
          </p:nvSpPr>
          <p:spPr>
            <a:xfrm>
              <a:off x="5985975" y="4294894"/>
              <a:ext cx="1166986" cy="27699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>
              <a:spAutoFit/>
            </a:bodyPr>
            <a:lstStyle>
              <a:lvl1pPr defTabSz="914400">
                <a:lnSpc>
                  <a:spcPct val="100000"/>
                </a:lnSpc>
                <a:defRPr b="1">
                  <a:solidFill>
                    <a:srgbClr val="FF93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>
                  <a:solidFill>
                    <a:srgbClr val="FF9300"/>
                  </a:solidFill>
                </a:rPr>
                <a:t>Diabéticos</a:t>
              </a:r>
            </a:p>
          </p:txBody>
        </p:sp>
        <p:sp>
          <p:nvSpPr>
            <p:cNvPr id="13" name="Shape 90"/>
            <p:cNvSpPr/>
            <p:nvPr/>
          </p:nvSpPr>
          <p:spPr>
            <a:xfrm>
              <a:off x="1839178" y="4294894"/>
              <a:ext cx="1333698" cy="27699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>
              <a:spAutoFit/>
            </a:bodyPr>
            <a:lstStyle>
              <a:lvl1pPr defTabSz="914400">
                <a:lnSpc>
                  <a:spcPct val="100000"/>
                </a:lnSpc>
                <a:defRPr b="1">
                  <a:solidFill>
                    <a:srgbClr val="FF93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 dirty="0" err="1">
                  <a:solidFill>
                    <a:srgbClr val="FF9300"/>
                  </a:solidFill>
                </a:rPr>
                <a:t>Hipertensos</a:t>
              </a:r>
              <a:endParaRPr b="1" dirty="0">
                <a:solidFill>
                  <a:srgbClr val="FF9300"/>
                </a:solidFill>
              </a:endParaRPr>
            </a:p>
          </p:txBody>
        </p:sp>
        <p:graphicFrame>
          <p:nvGraphicFramePr>
            <p:cNvPr id="14" name="Gráfico 13"/>
            <p:cNvGraphicFramePr/>
            <p:nvPr>
              <p:extLst>
                <p:ext uri="{D42A27DB-BD31-4B8C-83A1-F6EECF244321}">
                  <p14:modId xmlns:p14="http://schemas.microsoft.com/office/powerpoint/2010/main" val="1970910327"/>
                </p:ext>
              </p:extLst>
            </p:nvPr>
          </p:nvGraphicFramePr>
          <p:xfrm>
            <a:off x="4638794" y="1769346"/>
            <a:ext cx="3596006" cy="237362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5" name="Gráfico 14"/>
            <p:cNvGraphicFramePr/>
            <p:nvPr>
              <p:extLst>
                <p:ext uri="{D42A27DB-BD31-4B8C-83A1-F6EECF244321}">
                  <p14:modId xmlns:p14="http://schemas.microsoft.com/office/powerpoint/2010/main" val="2796794393"/>
                </p:ext>
              </p:extLst>
            </p:nvPr>
          </p:nvGraphicFramePr>
          <p:xfrm>
            <a:off x="622955" y="1750298"/>
            <a:ext cx="3596006" cy="237362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19250484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>
            <a:off x="6562520" y="6250001"/>
            <a:ext cx="2130335" cy="1900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 defTabSz="914400">
              <a:lnSpc>
                <a:spcPct val="95000"/>
              </a:lnSpc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300"/>
              <a:t>15</a:t>
            </a:r>
          </a:p>
        </p:txBody>
      </p:sp>
      <p:sp>
        <p:nvSpPr>
          <p:cNvPr id="142" name="Shape 142"/>
          <p:cNvSpPr>
            <a:spLocks noGrp="1"/>
          </p:cNvSpPr>
          <p:nvPr>
            <p:ph type="title" idx="4294967295"/>
          </p:nvPr>
        </p:nvSpPr>
        <p:spPr>
          <a:xfrm>
            <a:off x="455471" y="86446"/>
            <a:ext cx="8235942" cy="151855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normAutofit/>
          </a:bodyPr>
          <a:lstStyle/>
          <a:p>
            <a:pPr lvl="0"/>
            <a:endParaRPr/>
          </a:p>
        </p:txBody>
      </p:sp>
      <p:sp>
        <p:nvSpPr>
          <p:cNvPr id="143" name="Shape 143"/>
          <p:cNvSpPr>
            <a:spLocks noGrp="1"/>
          </p:cNvSpPr>
          <p:nvPr>
            <p:ph type="body" idx="4294967295"/>
          </p:nvPr>
        </p:nvSpPr>
        <p:spPr>
          <a:xfrm>
            <a:off x="455471" y="1605003"/>
            <a:ext cx="8235942" cy="525299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lvl="0"/>
            <a:endParaRPr/>
          </a:p>
        </p:txBody>
      </p:sp>
      <p:pic>
        <p:nvPicPr>
          <p:cNvPr id="144" name="image1.jpeg" descr="image7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17" y="-23052"/>
            <a:ext cx="8982567" cy="6721130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Shape 145"/>
          <p:cNvSpPr/>
          <p:nvPr/>
        </p:nvSpPr>
        <p:spPr>
          <a:xfrm>
            <a:off x="180170" y="1122348"/>
            <a:ext cx="8532863" cy="5309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42900" indent="-342900" defTabSz="830001">
              <a:spcBef>
                <a:spcPts val="1271"/>
              </a:spcBef>
              <a:buFont typeface="Arial" panose="020B0604020202020204" pitchFamily="34" charset="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r>
              <a:rPr sz="2000" b="1" dirty="0" err="1">
                <a:latin typeface="Palatino"/>
                <a:ea typeface="Palatino"/>
                <a:cs typeface="Palatino"/>
                <a:sym typeface="Palatino"/>
              </a:rPr>
              <a:t>Objetivo</a:t>
            </a:r>
            <a:r>
              <a:rPr sz="2000" b="1" dirty="0">
                <a:latin typeface="Palatino"/>
                <a:ea typeface="Palatino"/>
                <a:cs typeface="Palatino"/>
                <a:sym typeface="Palatino"/>
              </a:rPr>
              <a:t>: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Promover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a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Saúde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de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Hipertensos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e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Diabéticos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:</a:t>
            </a:r>
          </a:p>
          <a:p>
            <a:pPr marL="342900" indent="-342900" defTabSz="830001">
              <a:spcBef>
                <a:spcPts val="1271"/>
              </a:spcBef>
              <a:buFont typeface="Arial" panose="020B0604020202020204" pitchFamily="34" charset="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000" dirty="0">
              <a:latin typeface="Palatino"/>
              <a:ea typeface="Palatino"/>
              <a:cs typeface="Palatino"/>
              <a:sym typeface="Palatino"/>
            </a:endParaRPr>
          </a:p>
          <a:p>
            <a:pPr marL="342900" indent="-342900" defTabSz="830001">
              <a:spcBef>
                <a:spcPts val="1271"/>
              </a:spcBef>
              <a:buFont typeface="Arial" panose="020B0604020202020204" pitchFamily="34" charset="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000" dirty="0">
              <a:latin typeface="Palatino"/>
              <a:ea typeface="Palatino"/>
              <a:cs typeface="Palatino"/>
              <a:sym typeface="Palatino"/>
            </a:endParaRPr>
          </a:p>
          <a:p>
            <a:pPr marL="342900" indent="-342900" defTabSz="830001">
              <a:spcBef>
                <a:spcPts val="1271"/>
              </a:spcBef>
              <a:buFont typeface="Arial" panose="020B0604020202020204" pitchFamily="34" charset="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lang="pt-BR" sz="2000" dirty="0" smtClean="0">
              <a:latin typeface="Palatino"/>
              <a:ea typeface="Palatino"/>
              <a:cs typeface="Palatino"/>
              <a:sym typeface="Palatino"/>
            </a:endParaRPr>
          </a:p>
          <a:p>
            <a:pPr marL="342900" indent="-342900" defTabSz="830001">
              <a:spcBef>
                <a:spcPts val="1271"/>
              </a:spcBef>
              <a:buFont typeface="Arial" panose="020B0604020202020204" pitchFamily="34" charset="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000" dirty="0">
              <a:latin typeface="Palatino"/>
              <a:ea typeface="Palatino"/>
              <a:cs typeface="Palatino"/>
              <a:sym typeface="Palatino"/>
            </a:endParaRPr>
          </a:p>
          <a:p>
            <a:pPr defTabSz="830001"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r>
              <a:rPr sz="2000" b="1" dirty="0" smtClean="0">
                <a:latin typeface="Palatino"/>
                <a:ea typeface="Palatino"/>
                <a:cs typeface="Palatino"/>
                <a:sym typeface="Palatino"/>
              </a:rPr>
              <a:t>                                                                                            </a:t>
            </a:r>
            <a:endParaRPr sz="2000" b="1" dirty="0">
              <a:latin typeface="Palatino"/>
              <a:ea typeface="Palatino"/>
              <a:cs typeface="Palatino"/>
              <a:sym typeface="Palatino"/>
            </a:endParaRPr>
          </a:p>
          <a:p>
            <a:pPr defTabSz="830001"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lang="pt-BR" sz="2000" b="1" dirty="0" smtClean="0">
              <a:latin typeface="Palatino"/>
              <a:ea typeface="Palatino"/>
              <a:cs typeface="Palatino"/>
              <a:sym typeface="Palatino"/>
            </a:endParaRPr>
          </a:p>
          <a:p>
            <a:pPr defTabSz="830001"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lang="pt-BR" sz="2000" b="1" dirty="0">
              <a:latin typeface="Palatino"/>
              <a:ea typeface="Palatino"/>
              <a:cs typeface="Palatino"/>
              <a:sym typeface="Palatino"/>
            </a:endParaRPr>
          </a:p>
          <a:p>
            <a:pPr defTabSz="830001"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lang="pt-BR" sz="2000" b="1" dirty="0" smtClean="0">
              <a:latin typeface="Palatino"/>
              <a:ea typeface="Palatino"/>
              <a:cs typeface="Palatino"/>
              <a:sym typeface="Palatino"/>
            </a:endParaRPr>
          </a:p>
          <a:p>
            <a:pPr defTabSz="830001"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lang="pt-BR" sz="2000" b="1" dirty="0">
              <a:latin typeface="Palatino"/>
              <a:ea typeface="Palatino"/>
              <a:cs typeface="Palatino"/>
              <a:sym typeface="Palatino"/>
            </a:endParaRPr>
          </a:p>
          <a:p>
            <a:pPr defTabSz="830001"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r>
              <a:rPr sz="2000" b="1" dirty="0" smtClean="0">
                <a:latin typeface="Palatino"/>
                <a:ea typeface="Palatino"/>
                <a:cs typeface="Palatino"/>
                <a:sym typeface="Palatino"/>
              </a:rPr>
              <a:t>                                                                                </a:t>
            </a:r>
            <a:endParaRPr sz="2000" b="1" dirty="0">
              <a:latin typeface="Palatino"/>
              <a:ea typeface="Palatino"/>
              <a:cs typeface="Palatino"/>
              <a:sym typeface="Palatino"/>
            </a:endParaRPr>
          </a:p>
          <a:p>
            <a:pPr marL="342900" indent="-342900" defTabSz="830001">
              <a:spcBef>
                <a:spcPts val="1271"/>
              </a:spcBef>
              <a:buFont typeface="Arial" panose="020B0604020202020204" pitchFamily="34" charset="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000" dirty="0">
              <a:latin typeface="Palatino"/>
              <a:ea typeface="Palatino"/>
              <a:cs typeface="Palatino"/>
              <a:sym typeface="Palatino"/>
            </a:endParaRPr>
          </a:p>
          <a:p>
            <a:pPr marL="342900" indent="-342900" defTabSz="830001">
              <a:spcBef>
                <a:spcPts val="1271"/>
              </a:spcBef>
              <a:buFont typeface="Arial" panose="020B0604020202020204" pitchFamily="34" charset="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r>
              <a:rPr sz="2000" b="1" dirty="0">
                <a:latin typeface="Palatino"/>
                <a:ea typeface="Palatino"/>
                <a:cs typeface="Palatino"/>
                <a:sym typeface="Palatino"/>
              </a:rPr>
              <a:t>Meta 6.3 e 6.4/</a:t>
            </a:r>
            <a:r>
              <a:rPr sz="2000" b="1" dirty="0" err="1">
                <a:latin typeface="Palatino"/>
                <a:ea typeface="Palatino"/>
                <a:cs typeface="Palatino"/>
                <a:sym typeface="Palatino"/>
              </a:rPr>
              <a:t>Alcance</a:t>
            </a:r>
            <a:r>
              <a:rPr sz="2000" b="1" dirty="0">
                <a:latin typeface="Palatino"/>
                <a:ea typeface="Palatino"/>
                <a:cs typeface="Palatino"/>
                <a:sym typeface="Palatino"/>
              </a:rPr>
              <a:t> (</a:t>
            </a:r>
            <a:r>
              <a:rPr sz="2000" b="1" dirty="0" err="1">
                <a:latin typeface="Palatino"/>
                <a:ea typeface="Palatino"/>
                <a:cs typeface="Palatino"/>
                <a:sym typeface="Palatino"/>
              </a:rPr>
              <a:t>Gráficos</a:t>
            </a:r>
            <a:r>
              <a:rPr sz="2000" b="1" dirty="0">
                <a:latin typeface="Palatino"/>
                <a:ea typeface="Palatino"/>
                <a:cs typeface="Palatino"/>
                <a:sym typeface="Palatino"/>
              </a:rPr>
              <a:t>):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Garantir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Orientação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em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Relação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à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Prática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Regular de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Atividade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Física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a 100% dos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Pacientes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Hipertensos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.</a:t>
            </a:r>
          </a:p>
        </p:txBody>
      </p:sp>
      <p:grpSp>
        <p:nvGrpSpPr>
          <p:cNvPr id="10" name="Grupo 9"/>
          <p:cNvGrpSpPr/>
          <p:nvPr/>
        </p:nvGrpSpPr>
        <p:grpSpPr>
          <a:xfrm>
            <a:off x="413038" y="2344064"/>
            <a:ext cx="7611845" cy="2821595"/>
            <a:chOff x="622955" y="1750298"/>
            <a:chExt cx="7611845" cy="2821595"/>
          </a:xfrm>
        </p:grpSpPr>
        <p:sp>
          <p:nvSpPr>
            <p:cNvPr id="11" name="Shape 91"/>
            <p:cNvSpPr/>
            <p:nvPr/>
          </p:nvSpPr>
          <p:spPr>
            <a:xfrm>
              <a:off x="5985975" y="4294894"/>
              <a:ext cx="1166986" cy="27699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>
              <a:spAutoFit/>
            </a:bodyPr>
            <a:lstStyle>
              <a:lvl1pPr defTabSz="914400">
                <a:lnSpc>
                  <a:spcPct val="100000"/>
                </a:lnSpc>
                <a:defRPr b="1">
                  <a:solidFill>
                    <a:srgbClr val="FF93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>
                  <a:solidFill>
                    <a:srgbClr val="FF9300"/>
                  </a:solidFill>
                </a:rPr>
                <a:t>Diabéticos</a:t>
              </a:r>
            </a:p>
          </p:txBody>
        </p:sp>
        <p:sp>
          <p:nvSpPr>
            <p:cNvPr id="12" name="Shape 90"/>
            <p:cNvSpPr/>
            <p:nvPr/>
          </p:nvSpPr>
          <p:spPr>
            <a:xfrm>
              <a:off x="1839178" y="4294894"/>
              <a:ext cx="1333698" cy="27699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>
              <a:spAutoFit/>
            </a:bodyPr>
            <a:lstStyle>
              <a:lvl1pPr defTabSz="914400">
                <a:lnSpc>
                  <a:spcPct val="100000"/>
                </a:lnSpc>
                <a:defRPr b="1">
                  <a:solidFill>
                    <a:srgbClr val="FF93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 dirty="0" err="1">
                  <a:solidFill>
                    <a:srgbClr val="FF9300"/>
                  </a:solidFill>
                </a:rPr>
                <a:t>Hipertensos</a:t>
              </a:r>
              <a:endParaRPr b="1" dirty="0">
                <a:solidFill>
                  <a:srgbClr val="FF9300"/>
                </a:solidFill>
              </a:endParaRPr>
            </a:p>
          </p:txBody>
        </p:sp>
        <p:graphicFrame>
          <p:nvGraphicFramePr>
            <p:cNvPr id="13" name="Gráfico 12"/>
            <p:cNvGraphicFramePr/>
            <p:nvPr>
              <p:extLst>
                <p:ext uri="{D42A27DB-BD31-4B8C-83A1-F6EECF244321}">
                  <p14:modId xmlns:p14="http://schemas.microsoft.com/office/powerpoint/2010/main" val="1970910327"/>
                </p:ext>
              </p:extLst>
            </p:nvPr>
          </p:nvGraphicFramePr>
          <p:xfrm>
            <a:off x="4638794" y="1769346"/>
            <a:ext cx="3596006" cy="237362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4" name="Gráfico 13"/>
            <p:cNvGraphicFramePr/>
            <p:nvPr>
              <p:extLst>
                <p:ext uri="{D42A27DB-BD31-4B8C-83A1-F6EECF244321}">
                  <p14:modId xmlns:p14="http://schemas.microsoft.com/office/powerpoint/2010/main" val="2796794393"/>
                </p:ext>
              </p:extLst>
            </p:nvPr>
          </p:nvGraphicFramePr>
          <p:xfrm>
            <a:off x="622955" y="1750298"/>
            <a:ext cx="3596006" cy="237362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59016376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/>
        </p:nvSpPr>
        <p:spPr>
          <a:xfrm>
            <a:off x="6562520" y="6250001"/>
            <a:ext cx="2130335" cy="1900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 defTabSz="914400">
              <a:lnSpc>
                <a:spcPct val="95000"/>
              </a:lnSpc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300"/>
              <a:t>16</a:t>
            </a:r>
          </a:p>
        </p:txBody>
      </p:sp>
      <p:sp>
        <p:nvSpPr>
          <p:cNvPr id="151" name="Shape 151"/>
          <p:cNvSpPr>
            <a:spLocks noGrp="1"/>
          </p:cNvSpPr>
          <p:nvPr>
            <p:ph type="title" idx="4294967295"/>
          </p:nvPr>
        </p:nvSpPr>
        <p:spPr>
          <a:xfrm>
            <a:off x="455471" y="86446"/>
            <a:ext cx="8235942" cy="151855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normAutofit/>
          </a:bodyPr>
          <a:lstStyle/>
          <a:p>
            <a:pPr lvl="0"/>
            <a:endParaRPr/>
          </a:p>
        </p:txBody>
      </p:sp>
      <p:sp>
        <p:nvSpPr>
          <p:cNvPr id="152" name="Shape 152"/>
          <p:cNvSpPr>
            <a:spLocks noGrp="1"/>
          </p:cNvSpPr>
          <p:nvPr>
            <p:ph type="body" idx="4294967295"/>
          </p:nvPr>
        </p:nvSpPr>
        <p:spPr>
          <a:xfrm>
            <a:off x="455471" y="1605003"/>
            <a:ext cx="8235942" cy="525299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lvl="0"/>
            <a:endParaRPr/>
          </a:p>
        </p:txBody>
      </p:sp>
      <p:pic>
        <p:nvPicPr>
          <p:cNvPr id="153" name="image1.jpeg" descr="image7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17" y="0"/>
            <a:ext cx="8982567" cy="6721130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Shape 154"/>
          <p:cNvSpPr/>
          <p:nvPr/>
        </p:nvSpPr>
        <p:spPr>
          <a:xfrm>
            <a:off x="572220" y="1159809"/>
            <a:ext cx="7603186" cy="52775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498" tIns="41498" rIns="41498" bIns="41498">
            <a:spAutoFit/>
          </a:bodyPr>
          <a:lstStyle/>
          <a:p>
            <a:pPr marL="342900" indent="-342900" defTabSz="830001">
              <a:spcBef>
                <a:spcPts val="1271"/>
              </a:spcBef>
              <a:buFont typeface="Arial" panose="020B0604020202020204" pitchFamily="34" charset="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r>
              <a:rPr sz="2000" b="1" dirty="0" err="1">
                <a:latin typeface="Palatino"/>
                <a:ea typeface="Palatino"/>
                <a:cs typeface="Palatino"/>
                <a:sym typeface="Palatino"/>
              </a:rPr>
              <a:t>Objetivo</a:t>
            </a:r>
            <a:r>
              <a:rPr sz="2000" b="1" dirty="0">
                <a:latin typeface="Palatino"/>
                <a:ea typeface="Palatino"/>
                <a:cs typeface="Palatino"/>
                <a:sym typeface="Palatino"/>
              </a:rPr>
              <a:t>: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Promover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a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Saúde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de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Hipertensos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e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Diabéticos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:</a:t>
            </a:r>
          </a:p>
          <a:p>
            <a:pPr marL="342900" indent="-342900" defTabSz="830001">
              <a:spcBef>
                <a:spcPts val="1271"/>
              </a:spcBef>
              <a:buFont typeface="Arial" panose="020B0604020202020204" pitchFamily="34" charset="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000" dirty="0">
              <a:latin typeface="Palatino"/>
              <a:ea typeface="Palatino"/>
              <a:cs typeface="Palatino"/>
              <a:sym typeface="Palatino"/>
            </a:endParaRPr>
          </a:p>
          <a:p>
            <a:pPr marL="342900" indent="-342900" defTabSz="830001">
              <a:spcBef>
                <a:spcPts val="1271"/>
              </a:spcBef>
              <a:buFont typeface="Arial" panose="020B0604020202020204" pitchFamily="34" charset="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000" dirty="0">
              <a:latin typeface="Palatino"/>
              <a:ea typeface="Palatino"/>
              <a:cs typeface="Palatino"/>
              <a:sym typeface="Palatino"/>
            </a:endParaRPr>
          </a:p>
          <a:p>
            <a:pPr marL="342900" indent="-342900" defTabSz="830001">
              <a:spcBef>
                <a:spcPts val="1271"/>
              </a:spcBef>
              <a:buFont typeface="Arial" panose="020B0604020202020204" pitchFamily="34" charset="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000" dirty="0">
              <a:latin typeface="Palatino"/>
              <a:ea typeface="Palatino"/>
              <a:cs typeface="Palatino"/>
              <a:sym typeface="Palatino"/>
            </a:endParaRPr>
          </a:p>
          <a:p>
            <a:pPr marL="342900" indent="-342900" defTabSz="830001">
              <a:spcBef>
                <a:spcPts val="1271"/>
              </a:spcBef>
              <a:buFont typeface="Arial" panose="020B0604020202020204" pitchFamily="34" charset="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000" dirty="0">
              <a:latin typeface="Palatino"/>
              <a:ea typeface="Palatino"/>
              <a:cs typeface="Palatino"/>
              <a:sym typeface="Palatino"/>
            </a:endParaRPr>
          </a:p>
          <a:p>
            <a:pPr marL="342900" indent="-342900" defTabSz="830001">
              <a:spcBef>
                <a:spcPts val="1271"/>
              </a:spcBef>
              <a:buFont typeface="Arial" panose="020B0604020202020204" pitchFamily="34" charset="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000" dirty="0">
              <a:latin typeface="Palatino"/>
              <a:ea typeface="Palatino"/>
              <a:cs typeface="Palatino"/>
              <a:sym typeface="Palatino"/>
            </a:endParaRPr>
          </a:p>
          <a:p>
            <a:pPr marL="342900" indent="-342900" defTabSz="830001">
              <a:spcBef>
                <a:spcPts val="1271"/>
              </a:spcBef>
              <a:buFont typeface="Arial" panose="020B0604020202020204" pitchFamily="34" charset="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000" dirty="0">
              <a:latin typeface="Palatino"/>
              <a:ea typeface="Palatino"/>
              <a:cs typeface="Palatino"/>
              <a:sym typeface="Palatino"/>
            </a:endParaRPr>
          </a:p>
          <a:p>
            <a:pPr marL="342900" indent="-342900" defTabSz="830001">
              <a:spcBef>
                <a:spcPts val="1271"/>
              </a:spcBef>
              <a:buFont typeface="Arial" panose="020B0604020202020204" pitchFamily="34" charset="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000" dirty="0">
              <a:latin typeface="Palatino"/>
              <a:ea typeface="Palatino"/>
              <a:cs typeface="Palatino"/>
              <a:sym typeface="Palatino"/>
            </a:endParaRPr>
          </a:p>
          <a:p>
            <a:pPr marL="342900" indent="-342900" defTabSz="830001">
              <a:spcBef>
                <a:spcPts val="1271"/>
              </a:spcBef>
              <a:buFont typeface="Arial" panose="020B0604020202020204" pitchFamily="34" charset="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000" dirty="0">
              <a:latin typeface="Palatino"/>
              <a:ea typeface="Palatino"/>
              <a:cs typeface="Palatino"/>
              <a:sym typeface="Palatino"/>
            </a:endParaRPr>
          </a:p>
          <a:p>
            <a:pPr marL="342900" indent="-342900" algn="just" defTabSz="830001">
              <a:spcBef>
                <a:spcPts val="1271"/>
              </a:spcBef>
              <a:buFont typeface="Arial" panose="020B0604020202020204" pitchFamily="34" charset="0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r>
              <a:rPr sz="2000" b="1" dirty="0">
                <a:latin typeface="Palatino"/>
                <a:ea typeface="Palatino"/>
                <a:cs typeface="Palatino"/>
                <a:sym typeface="Palatino"/>
              </a:rPr>
              <a:t>Meta 6.5 e 6.6/ </a:t>
            </a:r>
            <a:r>
              <a:rPr sz="2000" b="1" dirty="0" err="1">
                <a:latin typeface="Palatino"/>
                <a:ea typeface="Palatino"/>
                <a:cs typeface="Palatino"/>
                <a:sym typeface="Palatino"/>
              </a:rPr>
              <a:t>Alcance</a:t>
            </a:r>
            <a:r>
              <a:rPr sz="2000" b="1" dirty="0">
                <a:latin typeface="Palatino"/>
                <a:ea typeface="Palatino"/>
                <a:cs typeface="Palatino"/>
                <a:sym typeface="Palatino"/>
              </a:rPr>
              <a:t> (</a:t>
            </a:r>
            <a:r>
              <a:rPr sz="2000" b="1" dirty="0" err="1">
                <a:latin typeface="Palatino"/>
                <a:ea typeface="Palatino"/>
                <a:cs typeface="Palatino"/>
                <a:sym typeface="Palatino"/>
              </a:rPr>
              <a:t>Gráficos</a:t>
            </a:r>
            <a:r>
              <a:rPr sz="2000" b="1" dirty="0">
                <a:latin typeface="Palatino"/>
                <a:ea typeface="Palatino"/>
                <a:cs typeface="Palatino"/>
                <a:sym typeface="Palatino"/>
              </a:rPr>
              <a:t>):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Garantir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Orientação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sobre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os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Riscos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do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Tabagismo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a 100% dos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Pacientes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Hipertensos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e/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ou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Diabéticos</a:t>
            </a:r>
            <a:endParaRPr sz="2000" dirty="0"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57" name="Shape 157"/>
          <p:cNvSpPr/>
          <p:nvPr/>
        </p:nvSpPr>
        <p:spPr>
          <a:xfrm>
            <a:off x="5504561" y="4572961"/>
            <a:ext cx="83871" cy="3608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1498" tIns="41498" rIns="41498" bIns="41498">
            <a:spAutoFit/>
          </a:bodyPr>
          <a:lstStyle>
            <a:lvl1pPr defTabSz="914400">
              <a:lnSpc>
                <a:spcPct val="100000"/>
              </a:lnSpc>
              <a:defRPr b="1">
                <a:solidFill>
                  <a:srgbClr val="FF93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>
                <a:solidFill>
                  <a:srgbClr val="000000"/>
                </a:solidFill>
              </a:defRPr>
            </a:pPr>
            <a:endParaRPr b="1" dirty="0">
              <a:solidFill>
                <a:srgbClr val="FF9300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622955" y="2112171"/>
            <a:ext cx="7611845" cy="2821595"/>
            <a:chOff x="622955" y="1750298"/>
            <a:chExt cx="7611845" cy="2821595"/>
          </a:xfrm>
        </p:grpSpPr>
        <p:sp>
          <p:nvSpPr>
            <p:cNvPr id="12" name="Shape 91"/>
            <p:cNvSpPr/>
            <p:nvPr/>
          </p:nvSpPr>
          <p:spPr>
            <a:xfrm>
              <a:off x="5985975" y="4294894"/>
              <a:ext cx="1166986" cy="27699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>
              <a:spAutoFit/>
            </a:bodyPr>
            <a:lstStyle>
              <a:lvl1pPr defTabSz="914400">
                <a:lnSpc>
                  <a:spcPct val="100000"/>
                </a:lnSpc>
                <a:defRPr b="1">
                  <a:solidFill>
                    <a:srgbClr val="FF93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>
                  <a:solidFill>
                    <a:srgbClr val="FF9300"/>
                  </a:solidFill>
                </a:rPr>
                <a:t>Diabéticos</a:t>
              </a:r>
            </a:p>
          </p:txBody>
        </p:sp>
        <p:sp>
          <p:nvSpPr>
            <p:cNvPr id="13" name="Shape 90"/>
            <p:cNvSpPr/>
            <p:nvPr/>
          </p:nvSpPr>
          <p:spPr>
            <a:xfrm>
              <a:off x="1839178" y="4294894"/>
              <a:ext cx="1333698" cy="27699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>
              <a:spAutoFit/>
            </a:bodyPr>
            <a:lstStyle>
              <a:lvl1pPr defTabSz="914400">
                <a:lnSpc>
                  <a:spcPct val="100000"/>
                </a:lnSpc>
                <a:defRPr b="1">
                  <a:solidFill>
                    <a:srgbClr val="FF93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 dirty="0" err="1">
                  <a:solidFill>
                    <a:srgbClr val="FF9300"/>
                  </a:solidFill>
                </a:rPr>
                <a:t>Hipertensos</a:t>
              </a:r>
              <a:endParaRPr b="1" dirty="0">
                <a:solidFill>
                  <a:srgbClr val="FF9300"/>
                </a:solidFill>
              </a:endParaRPr>
            </a:p>
          </p:txBody>
        </p:sp>
        <p:graphicFrame>
          <p:nvGraphicFramePr>
            <p:cNvPr id="14" name="Gráfico 13"/>
            <p:cNvGraphicFramePr/>
            <p:nvPr>
              <p:extLst>
                <p:ext uri="{D42A27DB-BD31-4B8C-83A1-F6EECF244321}">
                  <p14:modId xmlns:p14="http://schemas.microsoft.com/office/powerpoint/2010/main" val="1970910327"/>
                </p:ext>
              </p:extLst>
            </p:nvPr>
          </p:nvGraphicFramePr>
          <p:xfrm>
            <a:off x="4638794" y="1769346"/>
            <a:ext cx="3596006" cy="237362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5" name="Gráfico 14"/>
            <p:cNvGraphicFramePr/>
            <p:nvPr>
              <p:extLst>
                <p:ext uri="{D42A27DB-BD31-4B8C-83A1-F6EECF244321}">
                  <p14:modId xmlns:p14="http://schemas.microsoft.com/office/powerpoint/2010/main" val="2796794393"/>
                </p:ext>
              </p:extLst>
            </p:nvPr>
          </p:nvGraphicFramePr>
          <p:xfrm>
            <a:off x="622955" y="1750298"/>
            <a:ext cx="3596006" cy="237362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92876567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fondo.tif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6" t="45275" r="2911" b="35574"/>
          <a:stretch/>
        </p:blipFill>
        <p:spPr>
          <a:xfrm rot="10800000">
            <a:off x="-1" y="6009951"/>
            <a:ext cx="9144000" cy="835934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975773" y="1022311"/>
            <a:ext cx="3120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INTRODUÇAO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975773" y="2354412"/>
            <a:ext cx="5808173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pt-BR" sz="2400" dirty="0" smtClean="0">
                <a:latin typeface="Arial"/>
                <a:cs typeface="Arial"/>
              </a:rPr>
              <a:t>Importância da intervenção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pt-BR" sz="2400" dirty="0" smtClean="0">
                <a:latin typeface="Arial"/>
                <a:cs typeface="Arial"/>
              </a:rPr>
              <a:t>Saúde no município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pt-BR" sz="2400" dirty="0" smtClean="0">
                <a:latin typeface="Arial"/>
                <a:cs typeface="Arial"/>
              </a:rPr>
              <a:t>Unidade Básica de Saúde São Vicente  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"/>
                <a:cs typeface="Arial"/>
              </a:rPr>
              <a:t>   </a:t>
            </a:r>
            <a:endParaRPr lang="pt-BR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803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fondo.tif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6" t="45275" r="2911" b="35574"/>
          <a:stretch/>
        </p:blipFill>
        <p:spPr>
          <a:xfrm rot="10800000">
            <a:off x="-1" y="6009951"/>
            <a:ext cx="9144000" cy="835934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402700" y="805457"/>
            <a:ext cx="7558369" cy="5047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 smtClean="0">
                <a:latin typeface="Arial"/>
                <a:cs typeface="Arial"/>
              </a:rPr>
              <a:t>Discussão</a:t>
            </a:r>
          </a:p>
          <a:p>
            <a:pPr>
              <a:lnSpc>
                <a:spcPct val="150000"/>
              </a:lnSpc>
            </a:pPr>
            <a:endParaRPr lang="pt-BR" sz="2400" dirty="0">
              <a:latin typeface="Arial"/>
              <a:cs typeface="Arial"/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pt-BR" sz="2400" dirty="0" smtClean="0">
                <a:latin typeface="Arial"/>
                <a:cs typeface="Arial"/>
              </a:rPr>
              <a:t>Qualificação da atenção aos usuários hipertensos e diabéticos.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pt-BR" sz="2400" dirty="0" smtClean="0">
                <a:latin typeface="Arial"/>
                <a:cs typeface="Arial"/>
              </a:rPr>
              <a:t>Importância da intervenção para o serviço, para a comunidade.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pt-BR" sz="2400" dirty="0" smtClean="0">
                <a:latin typeface="Arial"/>
                <a:cs typeface="Arial"/>
              </a:rPr>
              <a:t>Incorporação à rotina da UBS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pt-BR" sz="2400" dirty="0" smtClean="0">
                <a:latin typeface="Arial"/>
                <a:cs typeface="Arial"/>
              </a:rPr>
              <a:t>Vínculos fortalecidos 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pt-BR" sz="2400" dirty="0" smtClean="0">
                <a:latin typeface="Arial"/>
                <a:cs typeface="Arial"/>
              </a:rPr>
              <a:t>Adaptações necessárias        </a:t>
            </a:r>
            <a:endParaRPr lang="pt-BR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8350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fondo.tif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6" t="45275" r="2911" b="35574"/>
          <a:stretch/>
        </p:blipFill>
        <p:spPr>
          <a:xfrm rot="10800000">
            <a:off x="-1" y="6009951"/>
            <a:ext cx="9144000" cy="835934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416560" y="660400"/>
            <a:ext cx="7965440" cy="5047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/>
                <a:cs typeface="Arial"/>
              </a:rPr>
              <a:t>A intervenção </a:t>
            </a:r>
            <a:r>
              <a:rPr lang="pt-BR" sz="2400" dirty="0" smtClean="0">
                <a:latin typeface="Arial"/>
                <a:cs typeface="Arial"/>
              </a:rPr>
              <a:t>permitiu que </a:t>
            </a:r>
            <a:r>
              <a:rPr lang="pt-BR" sz="2400" dirty="0">
                <a:latin typeface="Arial"/>
                <a:cs typeface="Arial"/>
              </a:rPr>
              <a:t>a equipe tivesse uma participação mais </a:t>
            </a:r>
            <a:r>
              <a:rPr lang="pt-BR" sz="2400" dirty="0" smtClean="0">
                <a:latin typeface="Arial"/>
                <a:cs typeface="Arial"/>
              </a:rPr>
              <a:t>ativa</a:t>
            </a:r>
            <a:r>
              <a:rPr lang="pt-BR" sz="2400" dirty="0">
                <a:latin typeface="Arial"/>
                <a:cs typeface="Arial"/>
              </a:rPr>
              <a:t> </a:t>
            </a:r>
            <a:r>
              <a:rPr lang="pt-BR" sz="2400" dirty="0" smtClean="0">
                <a:latin typeface="Arial"/>
                <a:cs typeface="Arial"/>
              </a:rPr>
              <a:t>...</a:t>
            </a:r>
          </a:p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r>
              <a:rPr lang="pt-BR" sz="2400" dirty="0" smtClean="0">
                <a:latin typeface="Arial"/>
                <a:cs typeface="Arial"/>
              </a:rPr>
              <a:t>Em </a:t>
            </a:r>
            <a:r>
              <a:rPr lang="pt-BR" sz="2400" dirty="0">
                <a:latin typeface="Arial"/>
                <a:cs typeface="Arial"/>
              </a:rPr>
              <a:t>geral cada um dos integrantes da equipe pode se </a:t>
            </a:r>
            <a:r>
              <a:rPr lang="pt-BR" sz="2400" dirty="0" err="1" smtClean="0">
                <a:latin typeface="Arial"/>
                <a:cs typeface="Arial"/>
              </a:rPr>
              <a:t>empoderar</a:t>
            </a:r>
            <a:r>
              <a:rPr lang="pt-BR" sz="2400" dirty="0" smtClean="0">
                <a:latin typeface="Arial"/>
                <a:cs typeface="Arial"/>
              </a:rPr>
              <a:t> </a:t>
            </a:r>
            <a:r>
              <a:rPr lang="pt-BR" sz="2400" dirty="0">
                <a:latin typeface="Arial"/>
                <a:cs typeface="Arial"/>
              </a:rPr>
              <a:t>de ações que no final foram integradas com um objetivo comum.  </a:t>
            </a:r>
            <a:endParaRPr lang="pt-BR" sz="2400" dirty="0" smtClean="0">
              <a:latin typeface="Arial"/>
              <a:cs typeface="Arial"/>
            </a:endParaRPr>
          </a:p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r>
              <a:rPr lang="pt-BR" sz="2400" dirty="0" smtClean="0">
                <a:latin typeface="Arial"/>
                <a:cs typeface="Arial"/>
              </a:rPr>
              <a:t>Esta </a:t>
            </a:r>
            <a:r>
              <a:rPr lang="pt-BR" sz="2400" dirty="0">
                <a:latin typeface="Arial"/>
                <a:cs typeface="Arial"/>
              </a:rPr>
              <a:t>integração permitiu que as ações coletivas tivessem maior impacto no trabalho do dia a dia, com maior influência e eficácia. </a:t>
            </a:r>
          </a:p>
          <a:p>
            <a:pPr algn="just">
              <a:lnSpc>
                <a:spcPct val="150000"/>
              </a:lnSpc>
            </a:pPr>
            <a:endParaRPr lang="pt-BR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2701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fondo.tif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6" t="45275" r="2911" b="35574"/>
          <a:stretch/>
        </p:blipFill>
        <p:spPr>
          <a:xfrm rot="10800000">
            <a:off x="-1" y="6009951"/>
            <a:ext cx="9144000" cy="835934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758934" y="743499"/>
            <a:ext cx="8007535" cy="4493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i="1" dirty="0" smtClean="0">
                <a:latin typeface="Arial"/>
                <a:cs typeface="Arial"/>
              </a:rPr>
              <a:t>Agradecimentos</a:t>
            </a:r>
          </a:p>
          <a:p>
            <a:pPr>
              <a:lnSpc>
                <a:spcPct val="150000"/>
              </a:lnSpc>
            </a:pPr>
            <a:endParaRPr lang="pt-BR" sz="2400" i="1" dirty="0"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pt-BR" sz="2400" i="1" dirty="0" smtClean="0">
                <a:latin typeface="Arial"/>
                <a:cs typeface="Arial"/>
              </a:rPr>
              <a:t>A coordenação do curso pelos conhecimentos transmitidos.</a:t>
            </a:r>
          </a:p>
          <a:p>
            <a:pPr>
              <a:lnSpc>
                <a:spcPct val="150000"/>
              </a:lnSpc>
            </a:pPr>
            <a:r>
              <a:rPr lang="pt-BR" sz="2400" i="1" dirty="0" smtClean="0">
                <a:latin typeface="Arial"/>
                <a:cs typeface="Arial"/>
              </a:rPr>
              <a:t>A meu Orientador Glebson Moura Silva pela dedicação e paciência.</a:t>
            </a:r>
          </a:p>
          <a:p>
            <a:pPr>
              <a:lnSpc>
                <a:spcPct val="150000"/>
              </a:lnSpc>
            </a:pPr>
            <a:r>
              <a:rPr lang="pt-BR" sz="2400" i="1" dirty="0" smtClean="0">
                <a:latin typeface="Arial"/>
                <a:cs typeface="Arial"/>
              </a:rPr>
              <a:t>Aos colegas e usuários da UBS São Vicente pelo sucesso da intervenção.         </a:t>
            </a:r>
            <a:endParaRPr lang="pt-BR" sz="2400" i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1731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jpeg" descr="image7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17" y="-23052"/>
            <a:ext cx="8982567" cy="672113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93443"/>
            <a:ext cx="8229600" cy="1143000"/>
          </a:xfrm>
        </p:spPr>
        <p:txBody>
          <a:bodyPr>
            <a:normAutofit/>
          </a:bodyPr>
          <a:lstStyle/>
          <a:p>
            <a:r>
              <a:rPr lang="pt-BR" sz="5400" dirty="0" smtClean="0"/>
              <a:t>Obrigado!</a:t>
            </a:r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551201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fondo.tif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6" t="45275" r="2911" b="35574"/>
          <a:stretch/>
        </p:blipFill>
        <p:spPr>
          <a:xfrm rot="10800000">
            <a:off x="-1" y="6009951"/>
            <a:ext cx="9144000" cy="835934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91824" y="475667"/>
            <a:ext cx="7969356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"/>
                <a:cs typeface="Arial"/>
              </a:rPr>
              <a:t>INTRODUÇAO</a:t>
            </a:r>
            <a:r>
              <a:rPr lang="pt-BR" sz="2400" dirty="0" smtClean="0">
                <a:latin typeface="Arial"/>
                <a:cs typeface="Arial"/>
              </a:rPr>
              <a:t> – Local do estudo</a:t>
            </a:r>
          </a:p>
          <a:p>
            <a:endParaRPr lang="pt-BR" sz="2400" dirty="0"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pt-BR" sz="2400" dirty="0" smtClean="0">
                <a:latin typeface="Arial"/>
                <a:cs typeface="Arial"/>
              </a:rPr>
              <a:t>Localização: cidade de Caxias do sul – RS 181 km de </a:t>
            </a:r>
            <a:r>
              <a:rPr lang="pt-BR" sz="2400" dirty="0">
                <a:latin typeface="Arial"/>
                <a:cs typeface="Arial"/>
              </a:rPr>
              <a:t>P</a:t>
            </a:r>
            <a:r>
              <a:rPr lang="pt-BR" sz="2400" dirty="0" smtClean="0">
                <a:latin typeface="Arial"/>
                <a:cs typeface="Arial"/>
              </a:rPr>
              <a:t>orto </a:t>
            </a:r>
            <a:r>
              <a:rPr lang="pt-BR" sz="2400" dirty="0">
                <a:latin typeface="Arial"/>
                <a:cs typeface="Arial"/>
              </a:rPr>
              <a:t>A</a:t>
            </a:r>
            <a:r>
              <a:rPr lang="pt-BR" sz="2400" dirty="0" smtClean="0">
                <a:latin typeface="Arial"/>
                <a:cs typeface="Arial"/>
              </a:rPr>
              <a:t>legre. </a:t>
            </a:r>
          </a:p>
          <a:p>
            <a:pPr marL="342900" indent="-342900">
              <a:buFont typeface="Arial"/>
              <a:buChar char="•"/>
            </a:pPr>
            <a:r>
              <a:rPr lang="pt-BR" sz="2400" dirty="0" smtClean="0">
                <a:latin typeface="Arial"/>
                <a:cs typeface="Arial"/>
              </a:rPr>
              <a:t>População total: </a:t>
            </a:r>
            <a:r>
              <a:rPr lang="pt-BR" sz="2400" dirty="0" smtClean="0"/>
              <a:t>440.223 </a:t>
            </a:r>
            <a:r>
              <a:rPr lang="pt-BR" sz="2400" dirty="0" smtClean="0">
                <a:latin typeface="Arial"/>
                <a:cs typeface="Arial"/>
              </a:rPr>
              <a:t> habitantes, ( IBGE, 2014)</a:t>
            </a:r>
          </a:p>
          <a:p>
            <a:pPr marL="342900" indent="-342900">
              <a:buFont typeface="Arial"/>
              <a:buChar char="•"/>
            </a:pPr>
            <a:r>
              <a:rPr lang="pt-BR" sz="2400" dirty="0" smtClean="0">
                <a:latin typeface="Arial"/>
                <a:cs typeface="Arial"/>
              </a:rPr>
              <a:t>Serviços de saúde no município:</a:t>
            </a:r>
          </a:p>
          <a:p>
            <a:r>
              <a:rPr lang="pt-BR" sz="2400" dirty="0">
                <a:latin typeface="Arial"/>
                <a:cs typeface="Arial"/>
              </a:rPr>
              <a:t>	</a:t>
            </a:r>
            <a:r>
              <a:rPr lang="pt-BR" sz="2400" dirty="0" smtClean="0">
                <a:latin typeface="Arial"/>
                <a:cs typeface="Arial"/>
              </a:rPr>
              <a:t>46 Unidades Básicas </a:t>
            </a:r>
            <a:endParaRPr lang="pt-BR" sz="2400" dirty="0">
              <a:latin typeface="Arial"/>
              <a:cs typeface="Arial"/>
            </a:endParaRPr>
          </a:p>
          <a:p>
            <a:r>
              <a:rPr lang="pt-BR" sz="2400" dirty="0" smtClean="0">
                <a:latin typeface="Arial"/>
                <a:cs typeface="Arial"/>
              </a:rPr>
              <a:t>	19 Unidades de ESF</a:t>
            </a:r>
          </a:p>
          <a:p>
            <a:r>
              <a:rPr lang="pt-BR" sz="2400" dirty="0">
                <a:latin typeface="Arial"/>
                <a:cs typeface="Arial"/>
              </a:rPr>
              <a:t>	</a:t>
            </a:r>
            <a:r>
              <a:rPr lang="pt-BR" sz="2400" dirty="0" smtClean="0">
                <a:latin typeface="Arial"/>
                <a:cs typeface="Arial"/>
              </a:rPr>
              <a:t>01 CEO</a:t>
            </a:r>
          </a:p>
          <a:p>
            <a:r>
              <a:rPr lang="pt-BR" sz="2400" dirty="0">
                <a:latin typeface="Arial"/>
                <a:cs typeface="Arial"/>
              </a:rPr>
              <a:t>	</a:t>
            </a:r>
            <a:r>
              <a:rPr lang="pt-BR" sz="2400" dirty="0" smtClean="0">
                <a:latin typeface="Arial"/>
                <a:cs typeface="Arial"/>
              </a:rPr>
              <a:t>01 P.A  24 horas </a:t>
            </a:r>
          </a:p>
          <a:p>
            <a:r>
              <a:rPr lang="pt-BR" sz="2400" dirty="0">
                <a:latin typeface="Arial"/>
                <a:cs typeface="Arial"/>
              </a:rPr>
              <a:t>	</a:t>
            </a:r>
            <a:r>
              <a:rPr lang="pt-BR" sz="2400" dirty="0" smtClean="0">
                <a:latin typeface="Arial"/>
                <a:cs typeface="Arial"/>
              </a:rPr>
              <a:t>04 CAPS</a:t>
            </a:r>
          </a:p>
          <a:p>
            <a:r>
              <a:rPr lang="pt-BR" sz="2400" dirty="0">
                <a:latin typeface="Arial"/>
                <a:cs typeface="Arial"/>
              </a:rPr>
              <a:t>	</a:t>
            </a:r>
            <a:r>
              <a:rPr lang="pt-BR" sz="2400" dirty="0" smtClean="0">
                <a:latin typeface="Arial"/>
                <a:cs typeface="Arial"/>
              </a:rPr>
              <a:t>01 Centro de especialidades en Saúde </a:t>
            </a:r>
          </a:p>
          <a:p>
            <a:r>
              <a:rPr lang="pt-BR" sz="2400" dirty="0">
                <a:latin typeface="Arial"/>
                <a:cs typeface="Arial"/>
              </a:rPr>
              <a:t>	</a:t>
            </a:r>
            <a:r>
              <a:rPr lang="pt-BR" sz="2400" dirty="0" smtClean="0">
                <a:latin typeface="Arial"/>
                <a:cs typeface="Arial"/>
              </a:rPr>
              <a:t>01 Farmácia  Básica</a:t>
            </a:r>
          </a:p>
          <a:p>
            <a:r>
              <a:rPr lang="pt-BR" sz="2400" dirty="0" smtClean="0">
                <a:latin typeface="Arial"/>
                <a:cs typeface="Arial"/>
              </a:rPr>
              <a:t>	01 </a:t>
            </a:r>
            <a:r>
              <a:rPr lang="pt-BR" sz="2400" dirty="0">
                <a:latin typeface="Arial"/>
                <a:cs typeface="Arial"/>
              </a:rPr>
              <a:t>Hemocentro </a:t>
            </a:r>
          </a:p>
          <a:p>
            <a:r>
              <a:rPr lang="pt-BR" sz="2400" dirty="0" smtClean="0">
                <a:latin typeface="Arial"/>
                <a:cs typeface="Arial"/>
              </a:rPr>
              <a:t> 	06 hospitais </a:t>
            </a:r>
          </a:p>
          <a:p>
            <a:r>
              <a:rPr lang="pt-BR" sz="2400" dirty="0" smtClean="0">
                <a:latin typeface="Arial"/>
                <a:cs typeface="Arial"/>
              </a:rPr>
              <a:t>        </a:t>
            </a:r>
            <a:endParaRPr lang="pt-BR" sz="2400" dirty="0">
              <a:latin typeface="Arial"/>
              <a:cs typeface="Arial"/>
            </a:endParaRPr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2330" y="2723982"/>
            <a:ext cx="2662887" cy="35183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Elipse 1"/>
          <p:cNvSpPr/>
          <p:nvPr/>
        </p:nvSpPr>
        <p:spPr>
          <a:xfrm>
            <a:off x="8100646" y="3954585"/>
            <a:ext cx="85969" cy="93784"/>
          </a:xfrm>
          <a:prstGeom prst="ellipse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7740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fondo.tif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6" t="45275" r="2911" b="35574"/>
          <a:stretch/>
        </p:blipFill>
        <p:spPr>
          <a:xfrm rot="10800000">
            <a:off x="-1" y="6009951"/>
            <a:ext cx="9144000" cy="835934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01820" y="338574"/>
            <a:ext cx="8273220" cy="6740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latin typeface="Arial"/>
                <a:cs typeface="Arial"/>
              </a:rPr>
              <a:t>INTRODUÇAO</a:t>
            </a:r>
            <a:r>
              <a:rPr lang="pt-BR" sz="2400" dirty="0">
                <a:latin typeface="Arial"/>
                <a:cs typeface="Arial"/>
              </a:rPr>
              <a:t> – Local do </a:t>
            </a:r>
            <a:r>
              <a:rPr lang="pt-BR" sz="2400" dirty="0" smtClean="0">
                <a:latin typeface="Arial"/>
                <a:cs typeface="Arial"/>
              </a:rPr>
              <a:t>estudo</a:t>
            </a:r>
          </a:p>
          <a:p>
            <a:endParaRPr lang="pt-BR" sz="2400" dirty="0"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pt-BR" sz="2400" dirty="0" smtClean="0">
                <a:latin typeface="Arial"/>
                <a:cs typeface="Arial"/>
              </a:rPr>
              <a:t>UBS São Vicente – Urbana</a:t>
            </a:r>
          </a:p>
          <a:p>
            <a:pPr marL="342900" indent="-342900">
              <a:buFont typeface="Arial"/>
              <a:buChar char="•"/>
            </a:pPr>
            <a:r>
              <a:rPr lang="pt-BR" sz="2400" dirty="0" smtClean="0">
                <a:latin typeface="Arial"/>
                <a:cs typeface="Arial"/>
              </a:rPr>
              <a:t>Famílias: 1.100</a:t>
            </a:r>
          </a:p>
          <a:p>
            <a:pPr marL="342900" indent="-342900">
              <a:buFont typeface="Arial"/>
              <a:buChar char="•"/>
            </a:pPr>
            <a:r>
              <a:rPr lang="pt-BR" sz="2400" dirty="0" smtClean="0">
                <a:latin typeface="Arial"/>
                <a:cs typeface="Arial"/>
              </a:rPr>
              <a:t>Pessoas: 3.679 (SIAB, maio 2013)</a:t>
            </a:r>
          </a:p>
          <a:p>
            <a:endParaRPr lang="pt-BR" sz="2400" dirty="0" smtClean="0">
              <a:latin typeface="Arial"/>
              <a:cs typeface="Arial"/>
            </a:endParaRPr>
          </a:p>
          <a:p>
            <a:r>
              <a:rPr lang="pt-BR" sz="2400" dirty="0" smtClean="0">
                <a:latin typeface="Arial"/>
                <a:cs typeface="Arial"/>
              </a:rPr>
              <a:t>     - 01 Equipe:</a:t>
            </a:r>
          </a:p>
          <a:p>
            <a:endParaRPr lang="pt-BR" sz="2400" dirty="0" smtClean="0">
              <a:latin typeface="Arial"/>
              <a:cs typeface="Arial"/>
            </a:endParaRPr>
          </a:p>
          <a:p>
            <a:r>
              <a:rPr lang="pt-BR" sz="2400" dirty="0" smtClean="0">
                <a:latin typeface="Arial"/>
                <a:cs typeface="Arial"/>
              </a:rPr>
              <a:t> 01 enfermeira</a:t>
            </a:r>
          </a:p>
          <a:p>
            <a:r>
              <a:rPr lang="pt-BR" sz="2400" dirty="0" smtClean="0">
                <a:latin typeface="Arial"/>
                <a:cs typeface="Arial"/>
              </a:rPr>
              <a:t> 01 Clinico Geral</a:t>
            </a:r>
          </a:p>
          <a:p>
            <a:r>
              <a:rPr lang="pt-BR" sz="2400" dirty="0" smtClean="0">
                <a:latin typeface="Arial"/>
                <a:cs typeface="Arial"/>
              </a:rPr>
              <a:t> 01 Pediatra</a:t>
            </a:r>
          </a:p>
          <a:p>
            <a:r>
              <a:rPr lang="pt-BR" sz="2400" dirty="0">
                <a:latin typeface="Arial"/>
                <a:cs typeface="Arial"/>
              </a:rPr>
              <a:t> </a:t>
            </a:r>
            <a:r>
              <a:rPr lang="pt-BR" sz="2400" dirty="0" smtClean="0">
                <a:latin typeface="Arial"/>
                <a:cs typeface="Arial"/>
              </a:rPr>
              <a:t>01 Ginecologista</a:t>
            </a:r>
          </a:p>
          <a:p>
            <a:r>
              <a:rPr lang="pt-BR" sz="2400" dirty="0">
                <a:latin typeface="Arial"/>
                <a:cs typeface="Arial"/>
              </a:rPr>
              <a:t> </a:t>
            </a:r>
            <a:r>
              <a:rPr lang="pt-BR" sz="2400" dirty="0" smtClean="0">
                <a:latin typeface="Arial"/>
                <a:cs typeface="Arial"/>
              </a:rPr>
              <a:t>03 Técnicos en enfermagem</a:t>
            </a:r>
          </a:p>
          <a:p>
            <a:r>
              <a:rPr lang="pt-BR" sz="2400" dirty="0" smtClean="0">
                <a:latin typeface="Arial"/>
                <a:cs typeface="Arial"/>
              </a:rPr>
              <a:t> 06  Agentes de saúde</a:t>
            </a:r>
          </a:p>
          <a:p>
            <a:r>
              <a:rPr lang="pt-BR" sz="2400" dirty="0" smtClean="0">
                <a:latin typeface="Arial"/>
                <a:cs typeface="Arial"/>
              </a:rPr>
              <a:t> 01 Assistente social</a:t>
            </a:r>
          </a:p>
          <a:p>
            <a:r>
              <a:rPr lang="pt-BR" sz="2400" dirty="0" smtClean="0">
                <a:latin typeface="Arial"/>
                <a:cs typeface="Arial"/>
              </a:rPr>
              <a:t> 01 Nutricionista  </a:t>
            </a:r>
          </a:p>
          <a:p>
            <a:endParaRPr lang="pt-BR" sz="2400" dirty="0" smtClean="0">
              <a:latin typeface="Arial"/>
              <a:cs typeface="Arial"/>
            </a:endParaRPr>
          </a:p>
          <a:p>
            <a:endParaRPr lang="pt-BR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9672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fondo.tif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6" t="45275" r="2911" b="35574"/>
          <a:stretch/>
        </p:blipFill>
        <p:spPr>
          <a:xfrm rot="10800000">
            <a:off x="-1" y="6009951"/>
            <a:ext cx="9144000" cy="835934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371724" y="558800"/>
            <a:ext cx="8446163" cy="4493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i="1" dirty="0" smtClean="0">
                <a:latin typeface="Arial"/>
                <a:cs typeface="Arial"/>
              </a:rPr>
              <a:t>Situação antes da Intervenção</a:t>
            </a:r>
          </a:p>
          <a:p>
            <a:pPr algn="just"/>
            <a:r>
              <a:rPr lang="pt-BR" sz="2400" dirty="0" smtClean="0">
                <a:latin typeface="Arial"/>
                <a:cs typeface="Arial"/>
              </a:rPr>
              <a:t>  </a:t>
            </a:r>
          </a:p>
          <a:p>
            <a:pPr algn="just"/>
            <a:endParaRPr lang="pt-BR" sz="2400" dirty="0" smtClean="0">
              <a:latin typeface="Arial"/>
              <a:cs typeface="Arial"/>
            </a:endParaRP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/>
                <a:cs typeface="Arial"/>
              </a:rPr>
              <a:t>Os usuários </a:t>
            </a:r>
            <a:r>
              <a:rPr lang="pt-BR" sz="2400" dirty="0">
                <a:latin typeface="Arial"/>
                <a:cs typeface="Arial"/>
              </a:rPr>
              <a:t>priorizados formaram um universo de </a:t>
            </a:r>
            <a:r>
              <a:rPr lang="pt-BR" sz="2400" b="1" i="1" dirty="0">
                <a:latin typeface="Arial"/>
                <a:cs typeface="Arial"/>
              </a:rPr>
              <a:t>538</a:t>
            </a:r>
            <a:r>
              <a:rPr lang="pt-BR" sz="2400" dirty="0">
                <a:latin typeface="Arial"/>
                <a:cs typeface="Arial"/>
              </a:rPr>
              <a:t> hipertensos e </a:t>
            </a:r>
            <a:r>
              <a:rPr lang="pt-BR" sz="2400" b="1" i="1" dirty="0">
                <a:latin typeface="Arial"/>
                <a:cs typeface="Arial"/>
              </a:rPr>
              <a:t>168</a:t>
            </a:r>
            <a:r>
              <a:rPr lang="pt-BR" sz="2400" dirty="0">
                <a:latin typeface="Arial"/>
                <a:cs typeface="Arial"/>
              </a:rPr>
              <a:t> diabéticos</a:t>
            </a:r>
            <a:r>
              <a:rPr lang="pt-BR" sz="2400" dirty="0" smtClean="0">
                <a:latin typeface="Arial"/>
                <a:cs typeface="Arial"/>
              </a:rPr>
              <a:t>, que possuíam </a:t>
            </a:r>
            <a:r>
              <a:rPr lang="pt-BR" sz="2400" dirty="0">
                <a:latin typeface="Arial"/>
                <a:cs typeface="Arial"/>
              </a:rPr>
              <a:t>uma </a:t>
            </a:r>
            <a:r>
              <a:rPr lang="pt-BR" sz="2400" dirty="0" smtClean="0">
                <a:latin typeface="Arial"/>
                <a:cs typeface="Arial"/>
              </a:rPr>
              <a:t>cobertura de </a:t>
            </a:r>
            <a:r>
              <a:rPr lang="pt-BR" sz="2400" b="1" i="1" dirty="0" smtClean="0">
                <a:latin typeface="Arial"/>
                <a:cs typeface="Arial"/>
              </a:rPr>
              <a:t>30</a:t>
            </a:r>
            <a:r>
              <a:rPr lang="pt-BR" sz="2400" b="1" i="1" dirty="0">
                <a:latin typeface="Arial"/>
                <a:cs typeface="Arial"/>
              </a:rPr>
              <a:t>% </a:t>
            </a:r>
            <a:r>
              <a:rPr lang="pt-BR" sz="2400" dirty="0">
                <a:latin typeface="Arial"/>
                <a:cs typeface="Arial"/>
              </a:rPr>
              <a:t>para cada doença, correspondente a </a:t>
            </a:r>
            <a:r>
              <a:rPr lang="pt-BR" sz="2400" dirty="0" smtClean="0">
                <a:latin typeface="Arial"/>
                <a:cs typeface="Arial"/>
              </a:rPr>
              <a:t>um número </a:t>
            </a:r>
            <a:r>
              <a:rPr lang="pt-BR" sz="2400" dirty="0">
                <a:latin typeface="Arial"/>
                <a:cs typeface="Arial"/>
              </a:rPr>
              <a:t>de </a:t>
            </a:r>
            <a:r>
              <a:rPr lang="pt-BR" sz="2400" b="1" i="1" dirty="0">
                <a:latin typeface="Arial"/>
                <a:cs typeface="Arial"/>
              </a:rPr>
              <a:t>161</a:t>
            </a:r>
            <a:r>
              <a:rPr lang="pt-BR" sz="2400" dirty="0">
                <a:latin typeface="Arial"/>
                <a:cs typeface="Arial"/>
              </a:rPr>
              <a:t> </a:t>
            </a:r>
            <a:r>
              <a:rPr lang="pt-BR" sz="2400" dirty="0" smtClean="0">
                <a:latin typeface="Arial"/>
                <a:cs typeface="Arial"/>
              </a:rPr>
              <a:t>hipertensos e </a:t>
            </a:r>
            <a:r>
              <a:rPr lang="pt-BR" sz="2400" b="1" i="1" dirty="0">
                <a:latin typeface="Arial"/>
                <a:cs typeface="Arial"/>
              </a:rPr>
              <a:t>50</a:t>
            </a:r>
            <a:r>
              <a:rPr lang="pt-BR" sz="2400" dirty="0">
                <a:latin typeface="Arial"/>
                <a:cs typeface="Arial"/>
              </a:rPr>
              <a:t> </a:t>
            </a:r>
            <a:r>
              <a:rPr lang="pt-BR" sz="2400" dirty="0" smtClean="0">
                <a:latin typeface="Arial"/>
                <a:cs typeface="Arial"/>
              </a:rPr>
              <a:t>diabéticos, prontuários não atualizados, agenda sem prioridade, UBS não integrada na comunidade.  </a:t>
            </a:r>
            <a:endParaRPr lang="pt-BR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0029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fondo.tif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6" t="45275" r="2911" b="35574"/>
          <a:stretch/>
        </p:blipFill>
        <p:spPr>
          <a:xfrm rot="10800000">
            <a:off x="-1" y="6009951"/>
            <a:ext cx="9144000" cy="835934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64160" y="379167"/>
            <a:ext cx="31201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i="1" dirty="0" smtClean="0">
                <a:latin typeface="Arial"/>
                <a:cs typeface="Arial"/>
              </a:rPr>
              <a:t>Objetivo Geral</a:t>
            </a:r>
            <a:r>
              <a:rPr lang="pt-BR" sz="3200" dirty="0" smtClean="0">
                <a:latin typeface="Arial"/>
                <a:cs typeface="Arial"/>
              </a:rPr>
              <a:t> </a:t>
            </a:r>
            <a:endParaRPr lang="pt-BR" sz="3200" dirty="0">
              <a:latin typeface="Arial"/>
              <a:cs typeface="Arial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64160" y="1945574"/>
            <a:ext cx="86055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Melhorar </a:t>
            </a:r>
            <a:r>
              <a:rPr lang="pt-BR" sz="3200" dirty="0"/>
              <a:t>a atenção na saúde dos pacientes diabéticos e hipertensos da área de abrangência na UBS São Vicente do Município de Caxias do Sul/RS</a:t>
            </a:r>
            <a:r>
              <a:rPr lang="pt-BR" sz="3200" dirty="0" smtClean="0"/>
              <a:t>.</a:t>
            </a:r>
          </a:p>
          <a:p>
            <a:pPr marL="342900" indent="-342900" algn="ctr">
              <a:buFont typeface="Arial"/>
              <a:buChar char="•"/>
            </a:pPr>
            <a:endParaRPr lang="pt-BR" sz="3200" dirty="0"/>
          </a:p>
          <a:p>
            <a:pPr marL="342900" indent="-342900" algn="ctr">
              <a:buFont typeface="Arial"/>
              <a:buChar char="•"/>
            </a:pPr>
            <a:endParaRPr lang="pt-BR" sz="3200" dirty="0"/>
          </a:p>
          <a:p>
            <a:pPr algn="ctr"/>
            <a:r>
              <a:rPr lang="pt-BR" sz="3200" dirty="0" smtClean="0">
                <a:latin typeface="Arial"/>
                <a:cs typeface="Arial"/>
              </a:rPr>
              <a:t> </a:t>
            </a:r>
            <a:endParaRPr lang="pt-BR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3523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6562520" y="6250001"/>
            <a:ext cx="2130335" cy="1900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 defTabSz="914400">
              <a:lnSpc>
                <a:spcPct val="95000"/>
              </a:lnSpc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300"/>
              <a:t>5</a:t>
            </a:r>
          </a:p>
        </p:txBody>
      </p:sp>
      <p:sp>
        <p:nvSpPr>
          <p:cNvPr id="47" name="Shape 47"/>
          <p:cNvSpPr>
            <a:spLocks noGrp="1"/>
          </p:cNvSpPr>
          <p:nvPr>
            <p:ph type="title" idx="4294967295"/>
          </p:nvPr>
        </p:nvSpPr>
        <p:spPr>
          <a:xfrm>
            <a:off x="455471" y="86446"/>
            <a:ext cx="8235942" cy="151855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normAutofit/>
          </a:bodyPr>
          <a:lstStyle/>
          <a:p>
            <a:pPr lvl="0"/>
            <a:endParaRPr/>
          </a:p>
        </p:txBody>
      </p:sp>
      <p:sp>
        <p:nvSpPr>
          <p:cNvPr id="48" name="Shape 48"/>
          <p:cNvSpPr>
            <a:spLocks noGrp="1"/>
          </p:cNvSpPr>
          <p:nvPr>
            <p:ph type="body" idx="4294967295"/>
          </p:nvPr>
        </p:nvSpPr>
        <p:spPr>
          <a:xfrm>
            <a:off x="455471" y="1605003"/>
            <a:ext cx="8235942" cy="525299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lvl="0"/>
            <a:endParaRPr/>
          </a:p>
        </p:txBody>
      </p:sp>
      <p:pic>
        <p:nvPicPr>
          <p:cNvPr id="49" name="image1.jpeg" descr="image7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16" y="-23052"/>
            <a:ext cx="9063284" cy="6721130"/>
          </a:xfrm>
          <a:prstGeom prst="rect">
            <a:avLst/>
          </a:prstGeom>
          <a:ln w="12700">
            <a:miter lim="400000"/>
          </a:ln>
        </p:spPr>
      </p:pic>
      <p:sp>
        <p:nvSpPr>
          <p:cNvPr id="50" name="Shape 50"/>
          <p:cNvSpPr/>
          <p:nvPr/>
        </p:nvSpPr>
        <p:spPr>
          <a:xfrm>
            <a:off x="305569" y="421245"/>
            <a:ext cx="4789646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defTabSz="914400">
              <a:lnSpc>
                <a:spcPct val="100000"/>
              </a:lnSpc>
              <a:defRPr sz="4400" b="1">
                <a:solidFill>
                  <a:srgbClr val="3333CC"/>
                </a:solidFill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000"/>
              <a:t>Metodologia</a:t>
            </a:r>
          </a:p>
        </p:txBody>
      </p:sp>
      <p:pic>
        <p:nvPicPr>
          <p:cNvPr id="51" name="carol.tif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831" y="1206493"/>
            <a:ext cx="8982568" cy="525588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51363507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jpeg" descr="image7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17" y="-34927"/>
            <a:ext cx="8982567" cy="672113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uadroTexto 2"/>
          <p:cNvSpPr txBox="1"/>
          <p:nvPr/>
        </p:nvSpPr>
        <p:spPr>
          <a:xfrm>
            <a:off x="620419" y="2742356"/>
            <a:ext cx="79416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i="1" dirty="0" smtClean="0">
                <a:latin typeface="Arial"/>
                <a:cs typeface="Arial"/>
              </a:rPr>
              <a:t>Objetivos específicos, Metas e Resultados</a:t>
            </a:r>
            <a:endParaRPr lang="pt-BR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898337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6562520" y="6250001"/>
            <a:ext cx="2130335" cy="1900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 defTabSz="914400">
              <a:lnSpc>
                <a:spcPct val="95000"/>
              </a:lnSpc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300"/>
              <a:t>7</a:t>
            </a:r>
          </a:p>
        </p:txBody>
      </p:sp>
      <p:sp>
        <p:nvSpPr>
          <p:cNvPr id="54" name="Shape 54"/>
          <p:cNvSpPr>
            <a:spLocks noGrp="1"/>
          </p:cNvSpPr>
          <p:nvPr>
            <p:ph type="title" idx="4294967295"/>
          </p:nvPr>
        </p:nvSpPr>
        <p:spPr>
          <a:xfrm>
            <a:off x="455471" y="86446"/>
            <a:ext cx="8235942" cy="151855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normAutofit/>
          </a:bodyPr>
          <a:lstStyle/>
          <a:p>
            <a:pPr lvl="0"/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body" idx="4294967295"/>
          </p:nvPr>
        </p:nvSpPr>
        <p:spPr>
          <a:xfrm>
            <a:off x="455471" y="1605003"/>
            <a:ext cx="8235942" cy="525299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lvl="0"/>
            <a:endParaRPr/>
          </a:p>
        </p:txBody>
      </p:sp>
      <p:pic>
        <p:nvPicPr>
          <p:cNvPr id="56" name="image1.jpeg" descr="image7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17" y="-34578"/>
            <a:ext cx="8982567" cy="6721130"/>
          </a:xfrm>
          <a:prstGeom prst="rect">
            <a:avLst/>
          </a:prstGeom>
          <a:ln w="12700">
            <a:miter lim="400000"/>
          </a:ln>
        </p:spPr>
      </p:pic>
      <p:sp>
        <p:nvSpPr>
          <p:cNvPr id="57" name="Shape 57"/>
          <p:cNvSpPr/>
          <p:nvPr/>
        </p:nvSpPr>
        <p:spPr>
          <a:xfrm>
            <a:off x="433850" y="605662"/>
            <a:ext cx="6254070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914400">
              <a:lnSpc>
                <a:spcPct val="100000"/>
              </a:lnSpc>
              <a:defRPr sz="4400" b="1">
                <a:solidFill>
                  <a:srgbClr val="FF9300"/>
                </a:solidFill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000"/>
              <a:t>Objetivo &amp; Metas 1</a:t>
            </a:r>
          </a:p>
        </p:txBody>
      </p:sp>
      <p:sp>
        <p:nvSpPr>
          <p:cNvPr id="58" name="Shape 58"/>
          <p:cNvSpPr/>
          <p:nvPr/>
        </p:nvSpPr>
        <p:spPr>
          <a:xfrm>
            <a:off x="456911" y="1605002"/>
            <a:ext cx="8235943" cy="52781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01357" indent="-301357" defTabSz="830001">
              <a:spcBef>
                <a:spcPts val="1271"/>
              </a:spcBef>
              <a:buSzPct val="100000"/>
              <a:buFont typeface="Times New Roman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r>
              <a:rPr sz="2000" b="1" dirty="0" err="1">
                <a:latin typeface="Times New Roman"/>
                <a:ea typeface="Times New Roman"/>
                <a:cs typeface="Times New Roman"/>
                <a:sym typeface="Times New Roman"/>
              </a:rPr>
              <a:t>Objetivo</a:t>
            </a:r>
            <a:r>
              <a:rPr sz="2000" b="1" dirty="0"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Ampliar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a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Cobertura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a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Hipertensos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e </a:t>
            </a:r>
            <a:r>
              <a:rPr sz="2000" dirty="0" err="1" smtClean="0">
                <a:latin typeface="Palatino"/>
                <a:ea typeface="Palatino"/>
                <a:cs typeface="Palatino"/>
                <a:sym typeface="Palatino"/>
              </a:rPr>
              <a:t>Diabéticos</a:t>
            </a:r>
            <a:r>
              <a:rPr lang="pt-BR" sz="2000" dirty="0" smtClean="0">
                <a:latin typeface="Palatino"/>
                <a:ea typeface="Palatino"/>
                <a:cs typeface="Palatino"/>
                <a:sym typeface="Palatino"/>
              </a:rPr>
              <a:t> para 70%.</a:t>
            </a:r>
            <a:endParaRPr sz="2000" dirty="0">
              <a:latin typeface="Palatino"/>
              <a:ea typeface="Palatino"/>
              <a:cs typeface="Palatino"/>
              <a:sym typeface="Palatino"/>
            </a:endParaRPr>
          </a:p>
          <a:p>
            <a:pPr marL="201736" indent="-201736" defTabSz="830001">
              <a:spcBef>
                <a:spcPts val="1271"/>
              </a:spcBef>
              <a:buSzPct val="100000"/>
              <a:buFont typeface="Palatino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000" dirty="0">
              <a:latin typeface="Palatino"/>
              <a:ea typeface="Palatino"/>
              <a:cs typeface="Palatino"/>
              <a:sym typeface="Palatino"/>
            </a:endParaRPr>
          </a:p>
          <a:p>
            <a:pPr marL="201736" indent="-201736" defTabSz="830001">
              <a:spcBef>
                <a:spcPts val="1271"/>
              </a:spcBef>
              <a:buSzPct val="100000"/>
              <a:buFont typeface="Times New Roman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9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01736" indent="-201736" defTabSz="830001">
              <a:spcBef>
                <a:spcPts val="1271"/>
              </a:spcBef>
              <a:buSzPct val="100000"/>
              <a:buFont typeface="Times New Roman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9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01736" indent="-201736" defTabSz="830001">
              <a:spcBef>
                <a:spcPts val="1271"/>
              </a:spcBef>
              <a:buSzPct val="100000"/>
              <a:buFont typeface="Times New Roman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9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01736" indent="-201736" defTabSz="830001">
              <a:spcBef>
                <a:spcPts val="1271"/>
              </a:spcBef>
              <a:buSzPct val="100000"/>
              <a:buFont typeface="Times New Roman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9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01736" indent="-201736" algn="just" defTabSz="830001">
              <a:spcBef>
                <a:spcPts val="1271"/>
              </a:spcBef>
              <a:buSzPct val="100000"/>
              <a:buFont typeface="Times New Roman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endParaRPr sz="29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01357" indent="-301357" algn="just" defTabSz="830001">
              <a:spcBef>
                <a:spcPts val="1271"/>
              </a:spcBef>
              <a:buSzPct val="100000"/>
              <a:buFont typeface="Palatino"/>
              <a:buChar char="•"/>
              <a:tabLst>
                <a:tab pos="657084" algn="l"/>
                <a:tab pos="1314168" algn="l"/>
                <a:tab pos="1971252" algn="l"/>
                <a:tab pos="2628336" algn="l"/>
                <a:tab pos="3285420" algn="l"/>
                <a:tab pos="3942504" algn="l"/>
                <a:tab pos="4599588" algn="l"/>
                <a:tab pos="5256672" algn="l"/>
                <a:tab pos="5913756" algn="l"/>
                <a:tab pos="6570840" algn="l"/>
                <a:tab pos="7227924" algn="l"/>
                <a:tab pos="7885008" algn="l"/>
              </a:tabLst>
            </a:pPr>
            <a:r>
              <a:rPr sz="2000" b="1" dirty="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b="1" dirty="0" err="1">
                <a:latin typeface="Palatino"/>
                <a:ea typeface="Palatino"/>
                <a:cs typeface="Palatino"/>
                <a:sym typeface="Palatino"/>
              </a:rPr>
              <a:t>Metas</a:t>
            </a:r>
            <a:r>
              <a:rPr sz="2000" b="1" dirty="0">
                <a:latin typeface="Palatino"/>
                <a:ea typeface="Palatino"/>
                <a:cs typeface="Palatino"/>
                <a:sym typeface="Palatino"/>
              </a:rPr>
              <a:t> 1.1 e 1.2/ </a:t>
            </a:r>
            <a:r>
              <a:rPr sz="2000" b="1" dirty="0" err="1">
                <a:latin typeface="Palatino"/>
                <a:ea typeface="Palatino"/>
                <a:cs typeface="Palatino"/>
                <a:sym typeface="Palatino"/>
              </a:rPr>
              <a:t>Alcance</a:t>
            </a:r>
            <a:r>
              <a:rPr sz="2000" b="1" dirty="0">
                <a:latin typeface="Palatino"/>
                <a:ea typeface="Palatino"/>
                <a:cs typeface="Palatino"/>
                <a:sym typeface="Palatino"/>
              </a:rPr>
              <a:t> (</a:t>
            </a:r>
            <a:r>
              <a:rPr sz="2000" b="1" dirty="0" err="1">
                <a:latin typeface="Palatino"/>
                <a:ea typeface="Palatino"/>
                <a:cs typeface="Palatino"/>
                <a:sym typeface="Palatino"/>
              </a:rPr>
              <a:t>Gráficos</a:t>
            </a:r>
            <a:r>
              <a:rPr sz="2000" b="1" dirty="0">
                <a:latin typeface="Palatino"/>
                <a:ea typeface="Palatino"/>
                <a:cs typeface="Palatino"/>
                <a:sym typeface="Palatino"/>
              </a:rPr>
              <a:t>):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Cadastrou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-se </a:t>
            </a:r>
            <a:r>
              <a:rPr lang="pt-BR" sz="2000" dirty="0" smtClean="0">
                <a:latin typeface="Palatino"/>
                <a:ea typeface="Palatino"/>
                <a:cs typeface="Palatino"/>
                <a:sym typeface="Palatino"/>
              </a:rPr>
              <a:t>85,3% </a:t>
            </a:r>
            <a:r>
              <a:rPr sz="2000" dirty="0" smtClean="0">
                <a:latin typeface="Palatino"/>
                <a:ea typeface="Palatino"/>
                <a:cs typeface="Palatino"/>
                <a:sym typeface="Palatino"/>
              </a:rPr>
              <a:t>de </a:t>
            </a:r>
            <a:r>
              <a:rPr sz="2000" b="1" dirty="0" err="1">
                <a:solidFill>
                  <a:srgbClr val="FF9300"/>
                </a:solidFill>
                <a:latin typeface="Palatino"/>
                <a:ea typeface="Palatino"/>
                <a:cs typeface="Palatino"/>
                <a:sym typeface="Palatino"/>
              </a:rPr>
              <a:t>Hipertensos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e </a:t>
            </a:r>
            <a:r>
              <a:rPr lang="pt-BR" sz="2000" dirty="0" smtClean="0">
                <a:latin typeface="Palatino"/>
                <a:ea typeface="Palatino"/>
                <a:cs typeface="Palatino"/>
                <a:sym typeface="Palatino"/>
              </a:rPr>
              <a:t>95,2</a:t>
            </a:r>
            <a:r>
              <a:rPr sz="2000" dirty="0" smtClean="0">
                <a:latin typeface="Palatino"/>
                <a:ea typeface="Palatino"/>
                <a:cs typeface="Palatino"/>
                <a:sym typeface="Palatino"/>
              </a:rPr>
              <a:t>% 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de</a:t>
            </a:r>
            <a:r>
              <a:rPr sz="2000" dirty="0">
                <a:solidFill>
                  <a:srgbClr val="FF9300"/>
                </a:solidFill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b="1" dirty="0" err="1">
                <a:solidFill>
                  <a:srgbClr val="FF9300"/>
                </a:solidFill>
                <a:latin typeface="Palatino"/>
                <a:ea typeface="Palatino"/>
                <a:cs typeface="Palatino"/>
                <a:sym typeface="Palatino"/>
              </a:rPr>
              <a:t>Diabéticos</a:t>
            </a:r>
            <a:r>
              <a:rPr sz="2000" b="1" dirty="0">
                <a:solidFill>
                  <a:srgbClr val="FF9300"/>
                </a:solidFill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da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Área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de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Abrangência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no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Programa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de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Atenção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a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Hipertensão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Arterial e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ao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Diabetes Mellitus da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Unidade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 de </a:t>
            </a:r>
            <a:r>
              <a:rPr sz="2000" dirty="0" err="1">
                <a:latin typeface="Palatino"/>
                <a:ea typeface="Palatino"/>
                <a:cs typeface="Palatino"/>
                <a:sym typeface="Palatino"/>
              </a:rPr>
              <a:t>Saúde</a:t>
            </a:r>
            <a:r>
              <a:rPr sz="2000" dirty="0">
                <a:latin typeface="Palatino"/>
                <a:ea typeface="Palatino"/>
                <a:cs typeface="Palatino"/>
                <a:sym typeface="Palatino"/>
              </a:rPr>
              <a:t>.</a:t>
            </a:r>
          </a:p>
        </p:txBody>
      </p:sp>
      <p:sp>
        <p:nvSpPr>
          <p:cNvPr id="59" name="Shape 59"/>
          <p:cNvSpPr/>
          <p:nvPr/>
        </p:nvSpPr>
        <p:spPr>
          <a:xfrm>
            <a:off x="1494691" y="4548467"/>
            <a:ext cx="1514873" cy="3608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498" tIns="41498" rIns="41498" bIns="41498">
            <a:spAutoFit/>
          </a:bodyPr>
          <a:lstStyle>
            <a:lvl1pPr defTabSz="914400">
              <a:lnSpc>
                <a:spcPct val="100000"/>
              </a:lnSpc>
              <a:defRPr b="1">
                <a:solidFill>
                  <a:srgbClr val="FF93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FF9300"/>
                </a:solidFill>
              </a:rPr>
              <a:t>Hipertensos</a:t>
            </a:r>
          </a:p>
        </p:txBody>
      </p:sp>
      <p:sp>
        <p:nvSpPr>
          <p:cNvPr id="60" name="Shape 60"/>
          <p:cNvSpPr/>
          <p:nvPr/>
        </p:nvSpPr>
        <p:spPr>
          <a:xfrm>
            <a:off x="6034981" y="4548467"/>
            <a:ext cx="1250793" cy="3608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1498" tIns="41498" rIns="41498" bIns="41498">
            <a:spAutoFit/>
          </a:bodyPr>
          <a:lstStyle>
            <a:lvl1pPr defTabSz="914400">
              <a:lnSpc>
                <a:spcPct val="100000"/>
              </a:lnSpc>
              <a:defRPr b="1">
                <a:solidFill>
                  <a:srgbClr val="FF93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FF9300"/>
                </a:solidFill>
              </a:rPr>
              <a:t>Diabéticos</a:t>
            </a:r>
          </a:p>
        </p:txBody>
      </p:sp>
      <p:graphicFrame>
        <p:nvGraphicFramePr>
          <p:cNvPr id="12" name="Gráfico 11"/>
          <p:cNvGraphicFramePr/>
          <p:nvPr>
            <p:extLst>
              <p:ext uri="{D42A27DB-BD31-4B8C-83A1-F6EECF244321}">
                <p14:modId xmlns:p14="http://schemas.microsoft.com/office/powerpoint/2010/main" val="349644200"/>
              </p:ext>
            </p:extLst>
          </p:nvPr>
        </p:nvGraphicFramePr>
        <p:xfrm>
          <a:off x="456911" y="2319530"/>
          <a:ext cx="3826009" cy="2182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Gráfico 12"/>
          <p:cNvGraphicFramePr/>
          <p:nvPr>
            <p:extLst>
              <p:ext uri="{D42A27DB-BD31-4B8C-83A1-F6EECF244321}">
                <p14:modId xmlns:p14="http://schemas.microsoft.com/office/powerpoint/2010/main" val="2829641876"/>
              </p:ext>
            </p:extLst>
          </p:nvPr>
        </p:nvGraphicFramePr>
        <p:xfrm>
          <a:off x="4787511" y="2319531"/>
          <a:ext cx="3800817" cy="2182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8290912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</TotalTime>
  <Words>882</Words>
  <Application>Microsoft Macintosh PowerPoint</Application>
  <PresentationFormat>Presentación en pantalla (4:3)</PresentationFormat>
  <Paragraphs>219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Obrigado!</vt:lpstr>
    </vt:vector>
  </TitlesOfParts>
  <Company>EJGV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eudoro godoy</dc:creator>
  <cp:lastModifiedBy>eudoro godoy</cp:lastModifiedBy>
  <cp:revision>30</cp:revision>
  <dcterms:created xsi:type="dcterms:W3CDTF">2015-05-24T18:38:32Z</dcterms:created>
  <dcterms:modified xsi:type="dcterms:W3CDTF">2015-06-18T02:11:09Z</dcterms:modified>
</cp:coreProperties>
</file>