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353" r:id="rId4"/>
    <p:sldId id="261" r:id="rId5"/>
    <p:sldId id="263" r:id="rId6"/>
    <p:sldId id="265" r:id="rId7"/>
    <p:sldId id="267" r:id="rId8"/>
    <p:sldId id="281" r:id="rId9"/>
    <p:sldId id="284" r:id="rId10"/>
    <p:sldId id="287" r:id="rId11"/>
    <p:sldId id="291" r:id="rId12"/>
    <p:sldId id="295" r:id="rId13"/>
    <p:sldId id="298" r:id="rId14"/>
    <p:sldId id="301" r:id="rId15"/>
    <p:sldId id="304" r:id="rId16"/>
    <p:sldId id="307" r:id="rId17"/>
    <p:sldId id="310" r:id="rId18"/>
    <p:sldId id="314" r:id="rId19"/>
    <p:sldId id="316" r:id="rId20"/>
    <p:sldId id="318" r:id="rId21"/>
    <p:sldId id="321" r:id="rId22"/>
    <p:sldId id="324" r:id="rId23"/>
    <p:sldId id="327" r:id="rId24"/>
    <p:sldId id="349" r:id="rId25"/>
    <p:sldId id="348" r:id="rId26"/>
    <p:sldId id="350" r:id="rId27"/>
    <p:sldId id="351" r:id="rId28"/>
    <p:sldId id="352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79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6DE1B-4547-40BE-AF69-C7915D79671A}" type="datetimeFigureOut">
              <a:rPr lang="pt-BR" smtClean="0"/>
              <a:pPr/>
              <a:t>17/09/2015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D8275-A934-4D02-8CBF-C887FC5D262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803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8275-A934-4D02-8CBF-C887FC5D262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D8275-A934-4D02-8CBF-C887FC5D262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9913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905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841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8508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979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190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4782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0753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186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7035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0056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D9E3-DBE5-4787-9B2A-C7BF0398E090}" type="datetimeFigureOut">
              <a:rPr lang="es-ES" smtClean="0"/>
              <a:pPr/>
              <a:t>17/09/2015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2F8D-DEA1-46D2-9A10-D201ED0236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48194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6224" y="260648"/>
            <a:ext cx="7198568" cy="1800200"/>
          </a:xfrm>
        </p:spPr>
        <p:txBody>
          <a:bodyPr>
            <a:noAutofit/>
          </a:bodyPr>
          <a:lstStyle/>
          <a:p>
            <a:r>
              <a:rPr lang="es-ES" sz="2000" b="1" dirty="0">
                <a:solidFill>
                  <a:srgbClr val="FFFF00"/>
                </a:solidFill>
              </a:rPr>
              <a:t>UNIVERSIDADE ABERTA DO SUS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es-ES" sz="2000" b="1" dirty="0">
                <a:solidFill>
                  <a:srgbClr val="FFFF00"/>
                </a:solidFill>
              </a:rPr>
              <a:t>UNIVERSIDADE FEDERAL DE PELOTAS</a:t>
            </a:r>
            <a:br>
              <a:rPr lang="es-ES" sz="2000" b="1" dirty="0">
                <a:solidFill>
                  <a:srgbClr val="FFFF00"/>
                </a:solidFill>
              </a:rPr>
            </a:br>
            <a:r>
              <a:rPr lang="pt-BR" sz="2000" b="1" dirty="0">
                <a:solidFill>
                  <a:srgbClr val="FFFF00"/>
                </a:solidFill>
              </a:rPr>
              <a:t>Especialização em Saúde da Família</a:t>
            </a:r>
            <a:br>
              <a:rPr lang="pt-BR" sz="2000" b="1" dirty="0">
                <a:solidFill>
                  <a:srgbClr val="FFFF00"/>
                </a:solidFill>
              </a:rPr>
            </a:br>
            <a:r>
              <a:rPr lang="pt-BR" sz="2000" b="1" dirty="0" smtClean="0">
                <a:solidFill>
                  <a:srgbClr val="FFFF00"/>
                </a:solidFill>
              </a:rPr>
              <a:t>Modalidade</a:t>
            </a:r>
            <a:r>
              <a:rPr lang="es-ES" sz="2000" b="1" dirty="0" smtClean="0">
                <a:solidFill>
                  <a:srgbClr val="FFFF00"/>
                </a:solidFill>
              </a:rPr>
              <a:t> </a:t>
            </a:r>
            <a:r>
              <a:rPr lang="es-ES" sz="2000" b="1" dirty="0">
                <a:solidFill>
                  <a:srgbClr val="FFFF00"/>
                </a:solidFill>
              </a:rPr>
              <a:t>à </a:t>
            </a:r>
            <a:r>
              <a:rPr lang="pt-BR" sz="2000" b="1" dirty="0" smtClean="0">
                <a:solidFill>
                  <a:srgbClr val="FFFF00"/>
                </a:solidFill>
              </a:rPr>
              <a:t>Distância</a:t>
            </a:r>
            <a:endParaRPr lang="pt-BR" sz="2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6672"/>
            <a:ext cx="1282762" cy="129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227687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FF00"/>
                </a:solidFill>
              </a:rPr>
              <a:t>Trabalho de Conclusão de </a:t>
            </a:r>
            <a:r>
              <a:rPr lang="pt-BR" sz="2400" b="1" dirty="0" smtClean="0">
                <a:solidFill>
                  <a:srgbClr val="FFFF00"/>
                </a:solidFill>
              </a:rPr>
              <a:t>Curso</a:t>
            </a:r>
          </a:p>
          <a:p>
            <a:pPr algn="ctr"/>
            <a:endParaRPr lang="pt-BR" sz="2400" b="1" dirty="0">
              <a:solidFill>
                <a:srgbClr val="FFFF00"/>
              </a:solidFill>
            </a:endParaRPr>
          </a:p>
          <a:p>
            <a:pPr algn="ctr"/>
            <a:r>
              <a:rPr lang="pt-BR" sz="2400" b="1" dirty="0">
                <a:solidFill>
                  <a:srgbClr val="FFFF00"/>
                </a:solidFill>
              </a:rPr>
              <a:t>Melhoria da Atenção à Saúde das crianças de zero a setenta e dois meses na UBS Alceu Wamosi, Barão do Triunfo, RS.</a:t>
            </a:r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EUTIMIDES </a:t>
            </a:r>
            <a:r>
              <a:rPr lang="es-ES" sz="2400" b="1" dirty="0">
                <a:solidFill>
                  <a:srgbClr val="FFFF00"/>
                </a:solidFill>
              </a:rPr>
              <a:t>RAMIREZ VIAMONTE</a:t>
            </a:r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endParaRPr lang="es-E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Pelotas, 2015</a:t>
            </a:r>
            <a:endParaRPr lang="es-E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5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048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FFFF00"/>
                </a:solidFill>
              </a:rPr>
              <a:t>META2.2: Monitorar o crescimento em 100% das crianças.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00"/>
                </a:solidFill>
              </a:rPr>
              <a:t>Indicador: 2.2 Proporções de crianças com monitoramento de crescimento: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00"/>
                </a:solidFill>
              </a:rPr>
              <a:t>Do total de 58 crianças acompanhadas na intervenção, 100% foram monitoradas no crescimento, atingindo no primeiro mês 29 (100%), no segundo mês, 43 (100%) e no terceiro mês, 58 (100%), quanto a proporção ao número de crianças acompanhadas.</a:t>
            </a:r>
          </a:p>
          <a:p>
            <a:pPr marL="0" indent="0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FFFF00"/>
                </a:solidFill>
              </a:rPr>
              <a:t>META2.3: Monitorar 100% das crianças com déficit de peso.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00"/>
                </a:solidFill>
              </a:rPr>
              <a:t>Indicador: 2.3 Proporções de crianças com déficit de peso monitorado.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FF00"/>
                </a:solidFill>
              </a:rPr>
              <a:t>Do total de 58 crianças acompanhadas no período de estudo, foram monitoradas, no primeiro mês, 2 (100%); no segundo mês 2 (100%) e no terceiro mês, 3 (100%), crianças que estão abaixo do peso adequado, as quais foram acompanhadas e orientadas sobre alimentação adequada, representando 100% das crianças baixo peso captadas e acompanhadas.</a:t>
            </a:r>
          </a:p>
          <a:p>
            <a:pPr marL="0" indent="0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0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39831"/>
            <a:ext cx="8229600" cy="476080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100" dirty="0">
                <a:solidFill>
                  <a:srgbClr val="FFFF00"/>
                </a:solidFill>
              </a:rPr>
              <a:t>META 2.4: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Monitorar 100% das crianças com excesso de peso.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Indicador: 2.4 Proporções de crianças com excesso de peso monitorado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Das 58 crianças atendidas, só duas foram diagnosticadas como obesas, sendo no primeiro mês 1 (100%), no segundo mês, 2 (100%) e no terceiro mês, permaneceu as 2 (100%), sendo acompanhadas na consulta e sendo orientadas sobre nutrição na </a:t>
            </a:r>
            <a:r>
              <a:rPr lang="pt-BR" sz="2800" dirty="0" smtClean="0">
                <a:solidFill>
                  <a:srgbClr val="FFFF00"/>
                </a:solidFill>
              </a:rPr>
              <a:t>consulta</a:t>
            </a:r>
          </a:p>
          <a:p>
            <a:pPr marL="0" indent="0" algn="just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META 2.5: Monitorar o desenvolvimento em 100% das crianças.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Indicador 2.5. Proporção de crianças com monitoramento de desenvolvimento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rgbClr val="FFFF00"/>
                </a:solidFill>
              </a:rPr>
              <a:t>Todas as crianças acompanhadas, 58 crianças, foram monitoradas em seu desenvolvimento, sendo 29 (100%) no primeiro mês; 43 (100%) crianças no segundo mês e 58 (100%) crianças no terceiro mês, em correspondência com o número de consultas.</a:t>
            </a:r>
          </a:p>
          <a:p>
            <a:pPr marL="0" indent="0" algn="just">
              <a:buNone/>
            </a:pPr>
            <a:endParaRPr lang="pt-BR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47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42910" y="5357826"/>
            <a:ext cx="5643602" cy="1143000"/>
          </a:xfrm>
        </p:spPr>
        <p:txBody>
          <a:bodyPr>
            <a:noAutofit/>
          </a:bodyPr>
          <a:lstStyle/>
          <a:p>
            <a:pPr algn="just"/>
            <a:r>
              <a:rPr lang="pt-BR" sz="1400" dirty="0" smtClean="0">
                <a:solidFill>
                  <a:srgbClr val="FFFF00"/>
                </a:solidFill>
              </a:rPr>
              <a:t>Figura 3 - Gráfico com Proporção de crianças com vacinação em dia para a idade UBS Alceu </a:t>
            </a:r>
            <a:r>
              <a:rPr lang="pt-BR" sz="1400" dirty="0" err="1" smtClean="0">
                <a:solidFill>
                  <a:srgbClr val="FFFF00"/>
                </a:solidFill>
              </a:rPr>
              <a:t>Wamosi</a:t>
            </a:r>
            <a:r>
              <a:rPr lang="pt-BR" sz="1400" dirty="0" smtClean="0">
                <a:solidFill>
                  <a:srgbClr val="FFFF00"/>
                </a:solidFill>
              </a:rPr>
              <a:t>, Barão do Triunfo, RS. Fonte: Planilha de coleta de dados UFPEL, 2015. </a:t>
            </a:r>
            <a:br>
              <a:rPr lang="pt-BR" sz="1400" dirty="0" smtClean="0">
                <a:solidFill>
                  <a:srgbClr val="FFFF00"/>
                </a:solidFill>
              </a:rPr>
            </a:br>
            <a:r>
              <a:rPr lang="pt-BR" sz="1400" dirty="0" smtClean="0">
                <a:solidFill>
                  <a:srgbClr val="FFFF00"/>
                </a:solidFill>
              </a:rPr>
              <a:t/>
            </a:r>
            <a:br>
              <a:rPr lang="pt-BR" sz="1400" dirty="0" smtClean="0">
                <a:solidFill>
                  <a:srgbClr val="FFFF00"/>
                </a:solidFill>
              </a:rPr>
            </a:br>
            <a:r>
              <a:rPr lang="pt-BR" sz="1400" dirty="0" smtClean="0">
                <a:solidFill>
                  <a:srgbClr val="FFFF00"/>
                </a:solidFill>
              </a:rPr>
              <a:t>  </a:t>
            </a: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endParaRPr lang="pt-BR" sz="1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9"/>
            <a:ext cx="6615130" cy="50971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META2.6: Vacinar 100% das crianças de acordo com a idade.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Indicador: 2.6.  Proporção de crianças com vacinação em dia</a:t>
            </a:r>
            <a:r>
              <a:rPr lang="pt-BR" dirty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9" y="2143116"/>
            <a:ext cx="5437792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357950" y="2571744"/>
            <a:ext cx="26431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29 crianças, num total de 100 %, no segundo mês 42 crianças (97,7%) e no terceiro 55 crianças perfazendo 94,4%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8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918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dirty="0">
                <a:solidFill>
                  <a:srgbClr val="FFFF00"/>
                </a:solidFill>
              </a:rPr>
              <a:t>META 2.7</a:t>
            </a:r>
            <a:r>
              <a:rPr lang="pt-BR" sz="2400" dirty="0">
                <a:solidFill>
                  <a:srgbClr val="FFFF00"/>
                </a:solidFill>
              </a:rPr>
              <a:t>: Realizar suplementação de ferro em 100% das crianças de 6 a 24 meses.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Indicador: 2.7 Proporção de crianças de 6 até 24 meses com suplementação de ferro</a:t>
            </a:r>
            <a:r>
              <a:rPr lang="pt-BR" sz="21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1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357430"/>
            <a:ext cx="5761037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6286512" y="2643182"/>
            <a:ext cx="24288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10 crianças, num total de 100 %, no segundo mês 15 crianças (</a:t>
            </a:r>
            <a:r>
              <a:rPr lang="pt-BR" dirty="0" smtClean="0">
                <a:solidFill>
                  <a:srgbClr val="FFFF00"/>
                </a:solidFill>
              </a:rPr>
              <a:t>88,2</a:t>
            </a:r>
            <a:r>
              <a:rPr lang="pt-BR" dirty="0" smtClean="0">
                <a:solidFill>
                  <a:srgbClr val="FFFF00"/>
                </a:solidFill>
              </a:rPr>
              <a:t>%) e no terceiro 17 crianças perfazendo 81%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6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0034" y="5500702"/>
            <a:ext cx="5604654" cy="710952"/>
          </a:xfrm>
        </p:spPr>
        <p:txBody>
          <a:bodyPr>
            <a:noAutofit/>
          </a:bodyPr>
          <a:lstStyle/>
          <a:p>
            <a:pPr algn="l"/>
            <a:r>
              <a:rPr lang="pt-BR" sz="1400" dirty="0">
                <a:solidFill>
                  <a:srgbClr val="FFFF00"/>
                </a:solidFill>
              </a:rPr>
              <a:t>Figura 5 - Gráfico com Proporção de crianças com triagem auditiva UBS Alceu Wamosi, Barão do Triunfo, RS. Fonte: Planilha de coleta de dados UFPEL, 2015.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14401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FF00"/>
                </a:solidFill>
              </a:rPr>
              <a:t>META 2.8: Realizar triagem auditiva em 90% das crianças.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FFFF00"/>
                </a:solidFill>
              </a:rPr>
              <a:t>Indicador: 2.8Proporção de crianças com Triagem auditiva.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23728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43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2000240"/>
            <a:ext cx="5283254" cy="31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6286512" y="2571744"/>
            <a:ext cx="2571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28crianças, num total de 96,6%, no segundo mês 37 crianças (86%) e no terceiro 48 crianças perfazendo 82,2%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4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332656"/>
            <a:ext cx="77472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META 2.9: Realizar teste do pezinho em 100% das crianças até 7 dias de vida.</a:t>
            </a:r>
          </a:p>
          <a:p>
            <a:r>
              <a:rPr lang="pt-BR" sz="2400" dirty="0">
                <a:solidFill>
                  <a:srgbClr val="FFFF00"/>
                </a:solidFill>
              </a:rPr>
              <a:t>Indicador 2.9: Proporção de crianças com Teste do Pezinho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000240"/>
            <a:ext cx="6428733" cy="421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215058" y="2571744"/>
            <a:ext cx="2928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27crianças, num total de 93,1%, no segundo mês 41 crianças </a:t>
            </a:r>
            <a:r>
              <a:rPr lang="pt-BR" dirty="0" smtClean="0">
                <a:solidFill>
                  <a:srgbClr val="FFFF00"/>
                </a:solidFill>
              </a:rPr>
              <a:t>(</a:t>
            </a:r>
            <a:r>
              <a:rPr lang="pt-BR" dirty="0" smtClean="0">
                <a:solidFill>
                  <a:srgbClr val="FFFF00"/>
                </a:solidFill>
              </a:rPr>
              <a:t>95</a:t>
            </a:r>
            <a:r>
              <a:rPr lang="pt-BR" dirty="0" smtClean="0">
                <a:solidFill>
                  <a:srgbClr val="FFFF00"/>
                </a:solidFill>
              </a:rPr>
              <a:t>,3</a:t>
            </a:r>
            <a:r>
              <a:rPr lang="pt-BR" dirty="0" smtClean="0">
                <a:solidFill>
                  <a:srgbClr val="FFFF00"/>
                </a:solidFill>
              </a:rPr>
              <a:t>%) e no terceiro 56 crianças perfazendo 96,6%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21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5733256"/>
            <a:ext cx="8229600" cy="720080"/>
          </a:xfrm>
        </p:spPr>
        <p:txBody>
          <a:bodyPr>
            <a:noAutofit/>
          </a:bodyPr>
          <a:lstStyle/>
          <a:p>
            <a:pPr algn="l"/>
            <a:r>
              <a:rPr lang="pt-BR" sz="1800" dirty="0" smtClean="0">
                <a:solidFill>
                  <a:srgbClr val="FFFF00"/>
                </a:solidFill>
              </a:rPr>
              <a:t>.</a:t>
            </a:r>
            <a:endParaRPr lang="pt-BR" sz="1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440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rgbClr val="FFFF00"/>
                </a:solidFill>
              </a:rPr>
              <a:t>META 2.10: Realizar avaliação da necessidade de atendimento odontológico em 100% das crianças de 6 a 72 meses.</a:t>
            </a:r>
          </a:p>
          <a:p>
            <a:pPr marL="0" indent="0" algn="just">
              <a:buNone/>
            </a:pPr>
            <a:r>
              <a:rPr lang="pt-BR" sz="2600" dirty="0">
                <a:solidFill>
                  <a:srgbClr val="FFFF00"/>
                </a:solidFill>
              </a:rPr>
              <a:t>Indicador 2.10 Proporção de crianças com avaliação de necessidades odontológicas</a:t>
            </a:r>
            <a:r>
              <a:rPr lang="pt-BR" sz="26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214554"/>
            <a:ext cx="6238399" cy="371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500826" y="2643182"/>
            <a:ext cx="25003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3 crianças, num total de 10,7%, no segundo mês 13 crianças (31%) e no terceiro 28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crianças perfazendo 49,1 %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0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76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META2.11: Realizar primeira consulta odontológica para 100% das crianças de 6 a 72 meses de idade moradoras da área de abrangência, cadastradas na unidade de saúde.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Indicador 2.11 Proporção de crianças com primeira consulta </a:t>
            </a:r>
            <a:r>
              <a:rPr lang="pt-BR" sz="2400" dirty="0" smtClean="0">
                <a:solidFill>
                  <a:srgbClr val="FFFF00"/>
                </a:solidFill>
              </a:rPr>
              <a:t>odontológica.</a:t>
            </a: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571744"/>
            <a:ext cx="5621173" cy="35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929306" y="3143248"/>
            <a:ext cx="3214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3 crianças, num total de 10,7%, no segundo mês 4 crianças (9,5%) e no terceiro 7 crianças perfazendo 12,3%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1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11560" y="3501008"/>
            <a:ext cx="8229600" cy="157504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/>
            </a:r>
            <a:br>
              <a:rPr lang="pt-BR" sz="2400" dirty="0" smtClean="0">
                <a:solidFill>
                  <a:srgbClr val="FFFF00"/>
                </a:solidFill>
              </a:rPr>
            </a:b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9008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rgbClr val="FFFF00"/>
                </a:solidFill>
              </a:rPr>
              <a:t>OBJETIVO 3: Melhorar a adesão ao programa de Saúde da </a:t>
            </a:r>
            <a:r>
              <a:rPr lang="pt-BR" sz="2400" b="1" dirty="0" smtClean="0">
                <a:solidFill>
                  <a:srgbClr val="FFFF00"/>
                </a:solidFill>
              </a:rPr>
              <a:t>Criança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META 3.1: Fazer busca ativa de 100% das crianças faltosas às consultas. </a:t>
            </a:r>
            <a:endParaRPr lang="pt-BR" sz="22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Indicador:3.1 </a:t>
            </a:r>
            <a:r>
              <a:rPr lang="pt-BR" sz="2200" b="1" dirty="0">
                <a:solidFill>
                  <a:srgbClr val="FFFF00"/>
                </a:solidFill>
              </a:rPr>
              <a:t>Proporção de crianças com busca ativa</a:t>
            </a:r>
          </a:p>
          <a:p>
            <a:pPr marL="0" indent="0" algn="just">
              <a:buNone/>
            </a:pPr>
            <a:r>
              <a:rPr lang="pt-BR" sz="2200" b="1" dirty="0">
                <a:solidFill>
                  <a:srgbClr val="FFFF00"/>
                </a:solidFill>
              </a:rPr>
              <a:t>Das 58 crianças acompanhadas, 44 delas tiveram falta à consulta: 21 crianças faltosas no primeiro mês e 100% com busca ativa, no segundo mês, 31 sendo 100% crianças com busca ativa, e o terceiro mês, 44 crianças faltosas, sendo que 100% delas foi preciso a busca ativa e trabalho conjunto da equipe em atividades como: pesagem de bolsa de família e campanha de vacina </a:t>
            </a:r>
            <a:r>
              <a:rPr lang="pt-BR" sz="2200" b="1" dirty="0" smtClean="0">
                <a:solidFill>
                  <a:srgbClr val="FFFF00"/>
                </a:solidFill>
              </a:rPr>
              <a:t>antigripal</a:t>
            </a:r>
            <a:r>
              <a:rPr lang="pt-BR" sz="2400" b="1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864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Objetivo </a:t>
            </a:r>
            <a:r>
              <a:rPr lang="pt-BR" sz="2400" dirty="0">
                <a:solidFill>
                  <a:srgbClr val="FFFF00"/>
                </a:solidFill>
              </a:rPr>
              <a:t>4: Melhorar o registro das informações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META: 4.1. Manter registro na ficha espelho de saúde da criança/ vacinação de 100% das crianças que consultam no serviço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Indicador 4.1 Proporção de crianças com registro atualizado na Ficha espelho.</a:t>
            </a:r>
          </a:p>
          <a:p>
            <a:pPr marL="0" indent="0" algn="just">
              <a:buNone/>
            </a:pPr>
            <a:endParaRPr lang="pt-BR" sz="2400" u="sng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3" y="3071810"/>
            <a:ext cx="5927760" cy="3178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215074" y="3357562"/>
            <a:ext cx="2643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11 crianças, num total de 37,9%, no segundo mês 24 crianças (55,8%) e no terceiro 39 crianças perfazendo 67,2%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1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FF00"/>
                </a:solidFill>
              </a:rPr>
              <a:t>Município de Barão do Triunfo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É uma </a:t>
            </a:r>
            <a:r>
              <a:rPr lang="pt-BR" sz="2400" dirty="0">
                <a:solidFill>
                  <a:srgbClr val="FFFF00"/>
                </a:solidFill>
              </a:rPr>
              <a:t>cidade situada no estado do Rio Grande do Sul, que foi fundada em </a:t>
            </a:r>
            <a:r>
              <a:rPr lang="pt-BR" sz="2400" dirty="0" smtClean="0">
                <a:solidFill>
                  <a:srgbClr val="FFFF00"/>
                </a:solidFill>
              </a:rPr>
              <a:t>1992, município </a:t>
            </a:r>
            <a:r>
              <a:rPr lang="pt-BR" sz="2400" dirty="0">
                <a:solidFill>
                  <a:srgbClr val="FFFF00"/>
                </a:solidFill>
              </a:rPr>
              <a:t>rural, sendo </a:t>
            </a:r>
            <a:r>
              <a:rPr lang="pt-BR" sz="2400" dirty="0" smtClean="0">
                <a:solidFill>
                  <a:srgbClr val="FFFF00"/>
                </a:solidFill>
              </a:rPr>
              <a:t>a população de cerca </a:t>
            </a:r>
            <a:r>
              <a:rPr lang="pt-BR" sz="2400" dirty="0">
                <a:solidFill>
                  <a:srgbClr val="FFFF00"/>
                </a:solidFill>
              </a:rPr>
              <a:t>de </a:t>
            </a:r>
            <a:r>
              <a:rPr lang="pt-BR" sz="2400" dirty="0" smtClean="0">
                <a:solidFill>
                  <a:srgbClr val="FFFF00"/>
                </a:solidFill>
              </a:rPr>
              <a:t>7018 hab. </a:t>
            </a:r>
            <a:r>
              <a:rPr lang="pt-BR" sz="2400" dirty="0">
                <a:solidFill>
                  <a:srgbClr val="FFFF00"/>
                </a:solidFill>
              </a:rPr>
              <a:t>onde sua grande maioria reside na zona rural. </a:t>
            </a:r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Geografia dominada </a:t>
            </a:r>
            <a:r>
              <a:rPr lang="pt-BR" sz="2400" dirty="0">
                <a:solidFill>
                  <a:srgbClr val="FFFF00"/>
                </a:solidFill>
              </a:rPr>
              <a:t>por zonas </a:t>
            </a:r>
            <a:r>
              <a:rPr lang="pt-BR" sz="2400" dirty="0" smtClean="0">
                <a:solidFill>
                  <a:srgbClr val="FFFF00"/>
                </a:solidFill>
              </a:rPr>
              <a:t>montanhosas.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       </a:t>
            </a:r>
          </a:p>
          <a:p>
            <a:pPr algn="just"/>
            <a:endParaRPr lang="es-ES" sz="1800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500438"/>
            <a:ext cx="28289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40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3"/>
            <a:ext cx="8229600" cy="216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Objetivo: 5 Melhorar a avaliação de risco.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rgbClr val="FFFF00"/>
                </a:solidFill>
              </a:rPr>
              <a:t>META: 5.1. Realizar avaliação de risco em 100% das crianças cadastradas no programa.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rgbClr val="FFFF00"/>
                </a:solidFill>
              </a:rPr>
              <a:t>Indicador 5.1 Proporção de crianças com avaliação do risco.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rgbClr val="FFFF00"/>
                </a:solidFill>
              </a:rPr>
              <a:t>As 58 crianças acompanhadas tiveram avaliação de risco nas consultas ou visitas domiciliares, representando 100% em cada mês, sendo 29 (100%) no primeiro mês, 43 (100%) no segundo mês e 58 (100%) no terceiro mês, crianças com avaliação de risco</a:t>
            </a:r>
            <a:r>
              <a:rPr lang="pt-BR" sz="20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Objetivo </a:t>
            </a:r>
            <a:r>
              <a:rPr lang="pt-BR" sz="2400" dirty="0">
                <a:solidFill>
                  <a:srgbClr val="FFFF00"/>
                </a:solidFill>
              </a:rPr>
              <a:t>6 Melhorar a educação para a saúde.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rgbClr val="FFFF00"/>
                </a:solidFill>
              </a:rPr>
              <a:t>META 6.1. Dar orientações para prevenir acidentes na infância em 100% das consultas de saúde da criança.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rgbClr val="FFFF00"/>
                </a:solidFill>
              </a:rPr>
              <a:t>Indicador: 6.1 Proporções de crianças com orientações sobre a prevenção de acidentes.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rgbClr val="FFFF00"/>
                </a:solidFill>
              </a:rPr>
              <a:t>Todas as crianças acompanhadas receberam orientações em consultas e visitas domiciliares sobre a prevenção de acidentes, seguindo desenvolvimento psicomotor, representando 100% desse indicador cada mês; sendo orientadas 29 (100%), 43 (100%) e 58 (100%) mães respectivamente no primeiro, segundo e terceiro mês do estudo.</a:t>
            </a:r>
          </a:p>
          <a:p>
            <a:pPr marL="0" indent="0" algn="just">
              <a:buNone/>
            </a:pPr>
            <a:endParaRPr lang="pt-BR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9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30100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1468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dirty="0">
                <a:solidFill>
                  <a:srgbClr val="FFFF00"/>
                </a:solidFill>
              </a:rPr>
              <a:t>META: 6.2. Colocar 100% das crianças para mamar durante a primeira consulta.</a:t>
            </a:r>
          </a:p>
          <a:p>
            <a:pPr marL="0" indent="0" algn="just">
              <a:buNone/>
            </a:pPr>
            <a:r>
              <a:rPr lang="pt-BR" sz="2100" dirty="0">
                <a:solidFill>
                  <a:srgbClr val="FFFF00"/>
                </a:solidFill>
              </a:rPr>
              <a:t>Indicador: Proporção de crianças colocadas a mamar na primeira consulta.</a:t>
            </a: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2100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3116"/>
            <a:ext cx="5501122" cy="327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786446" y="2857496"/>
            <a:ext cx="2928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7 crianças, num total de 24,1%, no segundo mês 10 crianças (23,3%) e no terceiro 12 crianças perfazendo 20,7%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4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568952" cy="6610746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rgbClr val="FFFF00"/>
                </a:solidFill>
              </a:rPr>
              <a:t>META: 6.3. Fornecer orientações nutricionais de acordo com a faixa etária para 100% das crianças.</a:t>
            </a:r>
            <a:br>
              <a:rPr lang="pt-BR" sz="2400" dirty="0">
                <a:solidFill>
                  <a:srgbClr val="FFFF00"/>
                </a:solidFill>
              </a:rPr>
            </a:br>
            <a:r>
              <a:rPr lang="pt-BR" sz="2400" dirty="0">
                <a:solidFill>
                  <a:srgbClr val="FFFF00"/>
                </a:solidFill>
              </a:rPr>
              <a:t>Indicador: 6.3 Proporção de crianças cujas mães receberam orientações nutricionais de acordo a faixa etária.</a:t>
            </a:r>
            <a:br>
              <a:rPr lang="pt-BR" sz="2400" dirty="0">
                <a:solidFill>
                  <a:srgbClr val="FFFF00"/>
                </a:solidFill>
              </a:rPr>
            </a:br>
            <a:r>
              <a:rPr lang="pt-BR" sz="2400" dirty="0">
                <a:solidFill>
                  <a:srgbClr val="FFFF00"/>
                </a:solidFill>
              </a:rPr>
              <a:t/>
            </a:r>
            <a:br>
              <a:rPr lang="pt-BR" sz="2400" dirty="0">
                <a:solidFill>
                  <a:srgbClr val="FFFF00"/>
                </a:solidFill>
              </a:rPr>
            </a:br>
            <a:r>
              <a:rPr lang="pt-BR" sz="2400" dirty="0">
                <a:solidFill>
                  <a:srgbClr val="FFFF00"/>
                </a:solidFill>
              </a:rPr>
              <a:t>Neste indicador foi atingida a meta proposta e mesmo assim, </a:t>
            </a:r>
            <a:r>
              <a:rPr lang="pt-BR" sz="2400" dirty="0" smtClean="0">
                <a:solidFill>
                  <a:srgbClr val="FFFF00"/>
                </a:solidFill>
              </a:rPr>
              <a:t>mantivemos estável </a:t>
            </a:r>
            <a:r>
              <a:rPr lang="pt-BR" sz="2400" dirty="0">
                <a:solidFill>
                  <a:srgbClr val="FFFF00"/>
                </a:solidFill>
              </a:rPr>
              <a:t>durante a intervenção, sendo orientadas o 100% das mães em cada consulta, delas, 28 (100%) no primeiro mês, 43 (100%) no segundo mês e 58 (100%) no terceiro mês.</a:t>
            </a:r>
          </a:p>
        </p:txBody>
      </p:sp>
    </p:spTree>
    <p:extLst>
      <p:ext uri="{BB962C8B-B14F-4D97-AF65-F5344CB8AC3E}">
        <p14:creationId xmlns:p14="http://schemas.microsoft.com/office/powerpoint/2010/main" xmlns="" val="9032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589640" cy="6903640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>
                <a:solidFill>
                  <a:srgbClr val="FFFF00"/>
                </a:solidFill>
              </a:rPr>
              <a:t/>
            </a:r>
            <a:br>
              <a:rPr lang="pt-BR" sz="2000" dirty="0" smtClean="0">
                <a:solidFill>
                  <a:srgbClr val="FFFF00"/>
                </a:solidFill>
              </a:rPr>
            </a:br>
            <a:r>
              <a:rPr lang="pt-BR" sz="2000" dirty="0">
                <a:solidFill>
                  <a:srgbClr val="FFFF00"/>
                </a:solidFill>
              </a:rPr>
              <a:t/>
            </a:r>
            <a:br>
              <a:rPr lang="pt-BR" sz="2000" dirty="0">
                <a:solidFill>
                  <a:srgbClr val="FFFF00"/>
                </a:solidFill>
              </a:rPr>
            </a:br>
            <a:r>
              <a:rPr lang="pt-BR" sz="2000" dirty="0" smtClean="0">
                <a:solidFill>
                  <a:srgbClr val="FFFF00"/>
                </a:solidFill>
              </a:rPr>
              <a:t/>
            </a:r>
            <a:br>
              <a:rPr lang="pt-BR" sz="2000" dirty="0" smtClean="0">
                <a:solidFill>
                  <a:srgbClr val="FFFF00"/>
                </a:solidFill>
              </a:rPr>
            </a:br>
            <a:r>
              <a:rPr lang="pt-BR" sz="2000" dirty="0">
                <a:solidFill>
                  <a:srgbClr val="FFFF00"/>
                </a:solidFill>
              </a:rPr>
              <a:t/>
            </a:r>
            <a:br>
              <a:rPr lang="pt-BR" sz="2000" dirty="0">
                <a:solidFill>
                  <a:srgbClr val="FFFF00"/>
                </a:solidFill>
              </a:rPr>
            </a:br>
            <a:r>
              <a:rPr lang="pt-BR" sz="2000" dirty="0" smtClean="0">
                <a:solidFill>
                  <a:srgbClr val="FFFF00"/>
                </a:solidFill>
              </a:rPr>
              <a:t/>
            </a:r>
            <a:br>
              <a:rPr lang="pt-BR" sz="2000" dirty="0" smtClean="0">
                <a:solidFill>
                  <a:srgbClr val="FFFF00"/>
                </a:solidFill>
              </a:rPr>
            </a:br>
            <a:r>
              <a:rPr lang="pt-BR" sz="2000" dirty="0" smtClean="0">
                <a:solidFill>
                  <a:srgbClr val="FFFF00"/>
                </a:solidFill>
              </a:rPr>
              <a:t>META 6.4: </a:t>
            </a:r>
            <a:r>
              <a:rPr lang="pt-BR" sz="2000" dirty="0">
                <a:solidFill>
                  <a:srgbClr val="FFFF00"/>
                </a:solidFill>
              </a:rPr>
              <a:t>Fornecer orientações sobre higiene bucal, etiologia e prevenção de cárie para 100% das crianças de acordo com a faixa etária.</a:t>
            </a:r>
            <a:br>
              <a:rPr lang="pt-BR" sz="2000" dirty="0">
                <a:solidFill>
                  <a:srgbClr val="FFFF00"/>
                </a:solidFill>
              </a:rPr>
            </a:br>
            <a:r>
              <a:rPr lang="pt-BR" sz="2000" dirty="0" smtClean="0">
                <a:solidFill>
                  <a:srgbClr val="FFFF00"/>
                </a:solidFill>
              </a:rPr>
              <a:t>Indicador</a:t>
            </a:r>
            <a:r>
              <a:rPr lang="pt-BR" sz="2000" dirty="0">
                <a:solidFill>
                  <a:srgbClr val="FFFF00"/>
                </a:solidFill>
              </a:rPr>
              <a:t>: 6.4 Proporções de crianças cujas mães receberam orientações sobre higiene bucal e prevenção de caries</a:t>
            </a:r>
            <a:r>
              <a:rPr lang="pt-BR" sz="2000" dirty="0" smtClean="0">
                <a:solidFill>
                  <a:srgbClr val="FFFF00"/>
                </a:solidFill>
              </a:rPr>
              <a:t>.</a:t>
            </a:r>
            <a:br>
              <a:rPr lang="pt-BR" sz="2000" dirty="0" smtClean="0">
                <a:solidFill>
                  <a:srgbClr val="FFFF00"/>
                </a:solidFill>
              </a:rPr>
            </a:br>
            <a:r>
              <a:rPr lang="pt-BR" sz="2000" dirty="0" smtClean="0">
                <a:solidFill>
                  <a:srgbClr val="FFFF00"/>
                </a:solidFill>
              </a:rPr>
              <a:t> </a:t>
            </a:r>
            <a:r>
              <a:rPr lang="pt-BR" sz="2000" dirty="0">
                <a:solidFill>
                  <a:srgbClr val="FFFF00"/>
                </a:solidFill>
              </a:rPr>
              <a:t>Como mostra a Figura 11, do total de crianças acompanhadas, 47 mães receberam orientações sobre higiene bucal e prevenção de cáries, resultando. No primeiro mês, foram orientadas sobre higiene bucal 23 mães (79,3%), no segundo mês 32 (74,4%) e no terceiro mês, alcançou 47 (81%). O indicador não atingiu a meta proposta que foi 100%.</a:t>
            </a:r>
            <a:r>
              <a:rPr lang="pt-BR" sz="2000" dirty="0" smtClean="0">
                <a:solidFill>
                  <a:srgbClr val="FFFF00"/>
                </a:solidFill>
              </a:rPr>
              <a:t/>
            </a:r>
            <a:br>
              <a:rPr lang="pt-BR" sz="20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r>
              <a:rPr lang="pt-BR" sz="1800" dirty="0">
                <a:solidFill>
                  <a:srgbClr val="FFFF00"/>
                </a:solidFill>
              </a:rPr>
              <a:t/>
            </a:r>
            <a:br>
              <a:rPr lang="pt-BR" sz="1800" dirty="0">
                <a:solidFill>
                  <a:srgbClr val="FFFF00"/>
                </a:solidFill>
              </a:rPr>
            </a:br>
            <a:r>
              <a:rPr lang="pt-BR" sz="1800" dirty="0" smtClean="0">
                <a:solidFill>
                  <a:srgbClr val="FFFF00"/>
                </a:solidFill>
              </a:rPr>
              <a:t/>
            </a:r>
            <a:br>
              <a:rPr lang="pt-BR" sz="1800" dirty="0" smtClean="0">
                <a:solidFill>
                  <a:srgbClr val="FFFF00"/>
                </a:solidFill>
              </a:rPr>
            </a:br>
            <a:endParaRPr lang="pt-BR" sz="1800" dirty="0">
              <a:solidFill>
                <a:srgbClr val="FFFF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1" y="2928935"/>
            <a:ext cx="5572164" cy="366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929322" y="3286124"/>
            <a:ext cx="30718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23crianças, num total de 79,3%, no segundo mês 32 crianças (74,4%) e no terceiro 47 crianças perfazendo 81%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544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 Para a Unidade:</a:t>
            </a:r>
          </a:p>
          <a:p>
            <a:pPr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A </a:t>
            </a:r>
            <a:r>
              <a:rPr lang="pt-BR" sz="2400" dirty="0">
                <a:solidFill>
                  <a:srgbClr val="FFFF00"/>
                </a:solidFill>
              </a:rPr>
              <a:t>intervenção favoreceu a ampliação da cobertura na atenção da saúde das crianças de modo que antes da intervenção só sabíamos o número de crianças menores de um ano, e atualmente temos um maior conhecimento das demais idades</a:t>
            </a:r>
            <a:r>
              <a:rPr lang="pt-BR" dirty="0">
                <a:solidFill>
                  <a:srgbClr val="FFFF00"/>
                </a:solidFill>
              </a:rPr>
              <a:t>. </a:t>
            </a:r>
            <a:endParaRPr lang="pt-BR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Para a equipe:</a:t>
            </a:r>
          </a:p>
          <a:p>
            <a:pPr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Foi </a:t>
            </a:r>
            <a:r>
              <a:rPr lang="pt-BR" sz="2400" dirty="0">
                <a:solidFill>
                  <a:srgbClr val="FFFF00"/>
                </a:solidFill>
              </a:rPr>
              <a:t>muito importante para a equipe já que exigiu que a equipe se capacitasse para seguir as recomendações do Ministério da Saúde, relativos ao Protocolo de Atenção à Saúde das Crianças. Foram trabalhados temas sobre o acolhimento, frequência de consultas, aleitamento materno, vacinas, e prevenção de acidentes. </a:t>
            </a:r>
          </a:p>
        </p:txBody>
      </p:sp>
    </p:spTree>
    <p:extLst>
      <p:ext uri="{BB962C8B-B14F-4D97-AF65-F5344CB8AC3E}">
        <p14:creationId xmlns:p14="http://schemas.microsoft.com/office/powerpoint/2010/main" xmlns="" val="1898919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Estas </a:t>
            </a:r>
            <a:r>
              <a:rPr lang="pt-BR" sz="2400" dirty="0">
                <a:solidFill>
                  <a:srgbClr val="FFFF00"/>
                </a:solidFill>
              </a:rPr>
              <a:t>atividades promoveram trabalho integrado da </a:t>
            </a:r>
            <a:r>
              <a:rPr lang="pt-BR" sz="2400" dirty="0" smtClean="0">
                <a:solidFill>
                  <a:srgbClr val="FFFF00"/>
                </a:solidFill>
              </a:rPr>
              <a:t>Equipe de saúde, </a:t>
            </a:r>
            <a:r>
              <a:rPr lang="pt-BR" sz="2400" dirty="0">
                <a:solidFill>
                  <a:srgbClr val="FFFF00"/>
                </a:solidFill>
              </a:rPr>
              <a:t>sendo ficaram muito bem delimitadas as atribuições da equipe, o que favoreceu o desenvolvimento da intervenção de modo ordenado e conjunto. </a:t>
            </a:r>
            <a:endParaRPr lang="pt-BR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Para o serviço: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As </a:t>
            </a:r>
            <a:r>
              <a:rPr lang="pt-BR" sz="2400" dirty="0">
                <a:solidFill>
                  <a:srgbClr val="FFFF00"/>
                </a:solidFill>
              </a:rPr>
              <a:t>ações desenvolvidas tiveram impacto em outras atividades no serviço, ampliando o número de pesquisas de câncer cérvice uterino, do risco concepcional, aumento da pesquisa de câncer de mama, mediante o exame clínico das mamas. Tudo isso nas mães das crianças atendidas durante a </a:t>
            </a:r>
            <a:r>
              <a:rPr lang="pt-BR" sz="2400" dirty="0" smtClean="0">
                <a:solidFill>
                  <a:srgbClr val="FFFF00"/>
                </a:solidFill>
              </a:rPr>
              <a:t>intervenção, que </a:t>
            </a:r>
            <a:r>
              <a:rPr lang="pt-BR" sz="2400" dirty="0">
                <a:solidFill>
                  <a:srgbClr val="FFFF00"/>
                </a:solidFill>
              </a:rPr>
              <a:t>também desenvolveram as atividades de promoção de saúde referentes ao aleitamento materno, importância das vacinas, alimentação adequada das crianças, prevenção de acidentes, e higiene bucal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631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rgbClr val="FFFF00"/>
                </a:solidFill>
              </a:rPr>
              <a:t>O desenvolvimento da intervenção foi importante para o serviço já que mobilizou a atenção a um maior número de pessoas, tanto crianças na faixa etária compreendida no projeto, como de outras crianças maiores, de suas mães e de outros familiares.</a:t>
            </a:r>
          </a:p>
          <a:p>
            <a:pPr marL="0" indent="0" algn="just">
              <a:buNone/>
            </a:pPr>
            <a:r>
              <a:rPr lang="pt-BR" sz="2600" dirty="0" smtClean="0">
                <a:solidFill>
                  <a:srgbClr val="FFFF00"/>
                </a:solidFill>
              </a:rPr>
              <a:t>Para a comunidade:</a:t>
            </a:r>
          </a:p>
          <a:p>
            <a:pPr marL="0" indent="0" algn="just">
              <a:buNone/>
            </a:pPr>
            <a:r>
              <a:rPr lang="pt-BR" sz="2600" dirty="0" smtClean="0">
                <a:solidFill>
                  <a:srgbClr val="FFFF00"/>
                </a:solidFill>
              </a:rPr>
              <a:t>Percebemos também </a:t>
            </a:r>
            <a:r>
              <a:rPr lang="pt-BR" sz="2600" dirty="0">
                <a:solidFill>
                  <a:srgbClr val="FFFF00"/>
                </a:solidFill>
              </a:rPr>
              <a:t>a importância da intervenção para a comunidade, pois as mães e familiares demonstram satisfação que manifestam em conversas com outros pacientes e vizinhos, também para nós em consultas e até para os gestores da prefeitura. Os avós querem trazer seus netos e pedem que sejam agendados ainda sem ter a idade compreendida entre zero e 72 meses. Apesar de todos os esforços e ações, ainda a cobertura não foi a desejada, pois ficou um pouco mais dos 30% das crianças sem acompanhamento</a:t>
            </a:r>
            <a:r>
              <a:rPr lang="pt-BR" sz="24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83958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Discussão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A intervenção já está incorporada a rotina do serviço, mas temos que ampliar o trabalho de conscientização da comunidade, dos familiares e das mães especialmente, em relação a necessidades de priorização da atenção das crianças em especial aquelas de maior risco devido a baixo peso, anemia, doenças crônicas associadas, etc.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Para </a:t>
            </a:r>
            <a:r>
              <a:rPr lang="pt-BR" sz="2400" dirty="0">
                <a:solidFill>
                  <a:srgbClr val="FFFF00"/>
                </a:solidFill>
              </a:rPr>
              <a:t>melhorar a intervenção, seria necessário aumentar o número de consultas domiciliares nas crianças, já que as mães não tem a suficiente educação sanitária e não dão importância ao acompanhamento das crianças. A equipe está mais integrada, melhor capacitada, conhece a forma de trabalho e podemos melhorar a intervenção incorporada na rotina do serviço, teremos condições de superar algumas das dificuldades encontradas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836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Reflexão crítica sobre seu processo pessoal de aprendizagem 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FFFF00"/>
                </a:solidFill>
              </a:rPr>
              <a:t>Como </a:t>
            </a:r>
            <a:r>
              <a:rPr lang="pt-BR" sz="2400" dirty="0" smtClean="0">
                <a:solidFill>
                  <a:srgbClr val="FFFF00"/>
                </a:solidFill>
              </a:rPr>
              <a:t>aprendizado </a:t>
            </a:r>
            <a:r>
              <a:rPr lang="pt-BR" sz="2400" dirty="0">
                <a:solidFill>
                  <a:srgbClr val="FFFF00"/>
                </a:solidFill>
              </a:rPr>
              <a:t>posso destacar que é a primeira experiência de aprendizagem a distancia com intercâmbios de opiniões com outros colegas e professores, teve um significado importante na minha prática profissional porque contribuiu a enriquecer meus conhecimentos científicos com a revisão de diferentes bibliografias </a:t>
            </a:r>
            <a:r>
              <a:rPr lang="pt-BR" sz="2400" dirty="0" smtClean="0">
                <a:solidFill>
                  <a:srgbClr val="FFFF00"/>
                </a:solidFill>
              </a:rPr>
              <a:t>disponibilizadas e os Casos interativos. Ao </a:t>
            </a:r>
            <a:r>
              <a:rPr lang="pt-BR" sz="2400" dirty="0">
                <a:solidFill>
                  <a:srgbClr val="FFFF00"/>
                </a:solidFill>
              </a:rPr>
              <a:t>longo do curso obtivemos melhor domínio do idioma português para comunicar-nos com pacientes, colegas e orientadores. </a:t>
            </a:r>
            <a:r>
              <a:rPr lang="pt-BR" sz="2400" dirty="0" smtClean="0">
                <a:solidFill>
                  <a:srgbClr val="FFFF00"/>
                </a:solidFill>
              </a:rPr>
              <a:t>Favoreceu </a:t>
            </a:r>
            <a:r>
              <a:rPr lang="pt-BR" sz="2400" dirty="0">
                <a:solidFill>
                  <a:srgbClr val="FFFF00"/>
                </a:solidFill>
              </a:rPr>
              <a:t>o trabalho conjunto e humanizado da equipe, contribuindo a melhorar a qualidade dos </a:t>
            </a:r>
            <a:r>
              <a:rPr lang="pt-BR" sz="2400" dirty="0" smtClean="0">
                <a:solidFill>
                  <a:srgbClr val="FFFF00"/>
                </a:solidFill>
              </a:rPr>
              <a:t>atendimentos para a população .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41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FF00"/>
                </a:solidFill>
              </a:rPr>
              <a:t>Município de Barão do Triunfo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É Três Unidades de saúde: 2 Centrais e Uma Rural (ESF) Zona Dos Pacheco</a:t>
            </a:r>
          </a:p>
          <a:p>
            <a:pPr marL="0" indent="0" algn="just"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      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Dificuldades: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 smtClean="0">
                <a:solidFill>
                  <a:srgbClr val="FFFF00"/>
                </a:solidFill>
              </a:rPr>
              <a:t>      Falta de atenção especializada no município.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Não tem hospital.</a:t>
            </a:r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Só tem um laboratório para exames complementares  de rutina e outros como RX, ECG e Ecografias, são realizados </a:t>
            </a:r>
            <a:r>
              <a:rPr lang="es-ES" sz="2400" dirty="0" smtClean="0">
                <a:solidFill>
                  <a:srgbClr val="FFFF00"/>
                </a:solidFill>
              </a:rPr>
              <a:t>em </a:t>
            </a:r>
            <a:r>
              <a:rPr lang="es-ES" sz="2400" dirty="0" err="1" smtClean="0">
                <a:solidFill>
                  <a:srgbClr val="FFFF00"/>
                </a:solidFill>
              </a:rPr>
              <a:t>outros</a:t>
            </a:r>
            <a:r>
              <a:rPr lang="es-ES" sz="2400" dirty="0" smtClean="0">
                <a:solidFill>
                  <a:srgbClr val="FFFF00"/>
                </a:solidFill>
              </a:rPr>
              <a:t> municipios.</a:t>
            </a:r>
          </a:p>
          <a:p>
            <a:pPr algn="just"/>
            <a:endParaRPr lang="es-E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</a:rPr>
              <a:t>ESF </a:t>
            </a:r>
            <a:r>
              <a:rPr lang="pt-BR" b="1" dirty="0" smtClean="0">
                <a:solidFill>
                  <a:srgbClr val="FFFF00"/>
                </a:solidFill>
              </a:rPr>
              <a:t>Alceu Wamosi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>
                <a:solidFill>
                  <a:srgbClr val="FFFF00"/>
                </a:solidFill>
              </a:rPr>
              <a:t>Interior </a:t>
            </a:r>
            <a:r>
              <a:rPr lang="pt-BR" sz="2400" dirty="0">
                <a:solidFill>
                  <a:srgbClr val="FFFF00"/>
                </a:solidFill>
              </a:rPr>
              <a:t>do </a:t>
            </a:r>
            <a:r>
              <a:rPr lang="pt-BR" sz="2400" dirty="0" smtClean="0">
                <a:solidFill>
                  <a:srgbClr val="FFFF00"/>
                </a:solidFill>
              </a:rPr>
              <a:t>município à 26 KM </a:t>
            </a:r>
            <a:r>
              <a:rPr lang="pt-BR" sz="2400" dirty="0">
                <a:solidFill>
                  <a:srgbClr val="FFFF00"/>
                </a:solidFill>
              </a:rPr>
              <a:t>da </a:t>
            </a:r>
            <a:r>
              <a:rPr lang="pt-BR" sz="2400" dirty="0" smtClean="0">
                <a:solidFill>
                  <a:srgbClr val="FFFF00"/>
                </a:solidFill>
              </a:rPr>
              <a:t>cidade, com </a:t>
            </a:r>
            <a:r>
              <a:rPr lang="pt-BR" sz="2400" dirty="0">
                <a:solidFill>
                  <a:srgbClr val="FFFF00"/>
                </a:solidFill>
              </a:rPr>
              <a:t>áreas rurais de difícil acesso. </a:t>
            </a:r>
          </a:p>
          <a:p>
            <a:pPr marL="0" indent="0"/>
            <a:r>
              <a:rPr lang="es-ES" sz="2400" dirty="0">
                <a:solidFill>
                  <a:srgbClr val="FFFF00"/>
                </a:solidFill>
              </a:rPr>
              <a:t> </a:t>
            </a:r>
            <a:r>
              <a:rPr lang="es-ES" sz="2400" dirty="0" smtClean="0">
                <a:solidFill>
                  <a:srgbClr val="FFFF00"/>
                </a:solidFill>
              </a:rPr>
              <a:t>    </a:t>
            </a:r>
            <a:r>
              <a:rPr lang="es-ES" sz="2400" dirty="0" err="1" smtClean="0">
                <a:solidFill>
                  <a:srgbClr val="FFFF00"/>
                </a:solidFill>
              </a:rPr>
              <a:t>População</a:t>
            </a:r>
            <a:r>
              <a:rPr lang="es-ES" sz="2400" dirty="0" smtClean="0">
                <a:solidFill>
                  <a:srgbClr val="FFFF00"/>
                </a:solidFill>
              </a:rPr>
              <a:t> de 1269 habitantes  em 449 familias.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O </a:t>
            </a:r>
            <a:r>
              <a:rPr lang="pt-BR" sz="2400" dirty="0">
                <a:solidFill>
                  <a:srgbClr val="FFFF00"/>
                </a:solidFill>
              </a:rPr>
              <a:t>cultivo fundamental da região é o </a:t>
            </a:r>
            <a:r>
              <a:rPr lang="pt-BR" sz="2400" dirty="0" smtClean="0">
                <a:solidFill>
                  <a:srgbClr val="FFFF00"/>
                </a:solidFill>
              </a:rPr>
              <a:t>fumo.</a:t>
            </a:r>
          </a:p>
          <a:p>
            <a:r>
              <a:rPr lang="pt-BR" sz="2400" dirty="0" smtClean="0">
                <a:solidFill>
                  <a:srgbClr val="FFFF00"/>
                </a:solidFill>
              </a:rPr>
              <a:t>Área é dividida em 4 micro áreas, temos quatro </a:t>
            </a:r>
            <a:r>
              <a:rPr lang="pt-BR" sz="2400" dirty="0">
                <a:solidFill>
                  <a:srgbClr val="FFFF00"/>
                </a:solidFill>
              </a:rPr>
              <a:t>ACS, uma auxiliar de enfermagem, </a:t>
            </a:r>
            <a:r>
              <a:rPr lang="pt-BR" sz="2400" dirty="0" smtClean="0">
                <a:solidFill>
                  <a:srgbClr val="FFFF00"/>
                </a:solidFill>
              </a:rPr>
              <a:t>uma médica, </a:t>
            </a:r>
            <a:r>
              <a:rPr lang="pt-BR" sz="2400" dirty="0">
                <a:solidFill>
                  <a:srgbClr val="FFFF00"/>
                </a:solidFill>
              </a:rPr>
              <a:t>uma enfermeira, uma odontóloga, </a:t>
            </a:r>
            <a:r>
              <a:rPr lang="pt-BR" sz="2400" dirty="0" smtClean="0">
                <a:solidFill>
                  <a:srgbClr val="FFFF00"/>
                </a:solidFill>
              </a:rPr>
              <a:t>uma </a:t>
            </a:r>
            <a:r>
              <a:rPr lang="pt-BR" sz="2400" dirty="0">
                <a:solidFill>
                  <a:srgbClr val="FFFF00"/>
                </a:solidFill>
              </a:rPr>
              <a:t>auxiliar de consultório dentário, uma auxiliar de serviços gerais e um motorista.</a:t>
            </a:r>
            <a:endParaRPr lang="pt-BR" sz="2400" dirty="0" smtClean="0">
              <a:solidFill>
                <a:srgbClr val="FFFF00"/>
              </a:solidFill>
            </a:endParaRPr>
          </a:p>
          <a:p>
            <a:r>
              <a:rPr lang="pt-BR" sz="2400" dirty="0" smtClean="0">
                <a:solidFill>
                  <a:srgbClr val="FFFF00"/>
                </a:solidFill>
              </a:rPr>
              <a:t>As principais causas do atendimento médico são HAS, Síndromes respiratórios altos frequentes em crianças, Doenças do Soma e doenças psiquiátricas são muito prevalentes.</a:t>
            </a:r>
          </a:p>
          <a:p>
            <a:endParaRPr lang="pt-BR" sz="2400" dirty="0" smtClean="0">
              <a:solidFill>
                <a:srgbClr val="FFFF00"/>
              </a:solidFill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70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FF00"/>
                </a:solidFill>
              </a:rPr>
              <a:t>Situação da ação programática antes da intervenção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rgbClr val="FFFF00"/>
                </a:solidFill>
              </a:rPr>
              <a:t>  As crianças entre zero e 72 meses não recebiam  acompanhamento adequado, só por demanda espontânea .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rgbClr val="FFFF00"/>
                </a:solidFill>
              </a:rPr>
              <a:t>  Não existia registro das crianças da área.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realizavam consultas de puericultura.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realizavam atividades educativas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realizavam avaliações de riscos.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Não se realizava registro na ficha espelho.</a:t>
            </a:r>
            <a:endParaRPr lang="es-E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44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Objetivo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2708920"/>
            <a:ext cx="8229600" cy="16847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pt-BR" dirty="0"/>
              <a:t>Melhorar a Atenção à Saúde das crianças de zero a setenta e dois meses na UBS Alceu Wamosi, Barão do Triunfo, RS.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1928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Metodologia.</a:t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dirty="0" smtClean="0">
                <a:solidFill>
                  <a:srgbClr val="FFFF00"/>
                </a:solidFill>
              </a:rPr>
              <a:t>Ações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Eixo Monitoramento e Avaliação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-Monitorar </a:t>
            </a:r>
            <a:r>
              <a:rPr lang="pt-BR" sz="1800" dirty="0">
                <a:solidFill>
                  <a:srgbClr val="FFFF00"/>
                </a:solidFill>
              </a:rPr>
              <a:t>o número de crianças cadastradas no programa.</a:t>
            </a:r>
            <a:endParaRPr lang="pt-BR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Eixo Organização e Gestão do Serviço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rgbClr val="FFFF00"/>
                </a:solidFill>
              </a:rPr>
              <a:t>-Cadastrar a população de crianças entre 0 a 72 meses da área adstrita.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rgbClr val="FFFF00"/>
                </a:solidFill>
              </a:rPr>
              <a:t>• Priorizar o atendimento de crianças.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Eixo Engajamento Público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rgbClr val="FFFF00"/>
                </a:solidFill>
              </a:rPr>
              <a:t>Orientar </a:t>
            </a:r>
            <a:r>
              <a:rPr lang="pt-BR" sz="1800" dirty="0" smtClean="0">
                <a:solidFill>
                  <a:srgbClr val="FFFF00"/>
                </a:solidFill>
              </a:rPr>
              <a:t>as mães e a </a:t>
            </a:r>
            <a:r>
              <a:rPr lang="pt-BR" sz="1800" dirty="0">
                <a:solidFill>
                  <a:srgbClr val="FFFF00"/>
                </a:solidFill>
              </a:rPr>
              <a:t>comunidade sobre o programa de saúde da criança e quais os seus benefícios.</a:t>
            </a:r>
            <a:endParaRPr lang="pt-BR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Eixo Qualificação da Prática Clínica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rgbClr val="FFFF00"/>
                </a:solidFill>
              </a:rPr>
              <a:t>-Capacitar a equipe no acolhimento da criança, nas Políticas de Humanização e para adoção dos protocolos referentes à saúde da criança, propostas pelo Ministério da </a:t>
            </a:r>
            <a:r>
              <a:rPr lang="pt-BR" sz="1800" dirty="0" smtClean="0">
                <a:solidFill>
                  <a:srgbClr val="FFFF00"/>
                </a:solidFill>
              </a:rPr>
              <a:t>Saúde, e </a:t>
            </a:r>
            <a:r>
              <a:rPr lang="pt-BR" sz="1800" dirty="0">
                <a:solidFill>
                  <a:srgbClr val="FFFF00"/>
                </a:solidFill>
              </a:rPr>
              <a:t>sobre as informações que devem ser fornecidas à mãe e à comunidade em geral, sobre este programa de saúde.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rgbClr val="FFFF00"/>
                </a:solidFill>
              </a:rPr>
              <a:t>Logística</a:t>
            </a:r>
          </a:p>
          <a:p>
            <a:pPr marL="0" indent="0" algn="just">
              <a:buNone/>
            </a:pPr>
            <a:r>
              <a:rPr lang="pt-BR" sz="1800" dirty="0" smtClean="0">
                <a:solidFill>
                  <a:srgbClr val="FFFF00"/>
                </a:solidFill>
              </a:rPr>
              <a:t>. </a:t>
            </a:r>
            <a:r>
              <a:rPr lang="pt-BR" sz="1800" dirty="0">
                <a:solidFill>
                  <a:srgbClr val="FFFF00"/>
                </a:solidFill>
              </a:rPr>
              <a:t>Utilizaremos o registro das crianças de zero – 72 meses elaborado pelos agentes comunitários de saúde e enfermeiro, iremos adotar as fichas espelhos fornecidas pelo curso, será utilizada a planilha eletrônica de coleta de dados.</a:t>
            </a:r>
            <a:endParaRPr lang="pt-BR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18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sz="1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51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78296"/>
            <a:ext cx="8229600" cy="11430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Objetivos, Metas e Resultados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59221"/>
            <a:ext cx="8229600" cy="22937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rgbClr val="FFFF00"/>
                </a:solidFill>
              </a:rPr>
              <a:t>Objetivo 01</a:t>
            </a:r>
            <a:r>
              <a:rPr lang="pt-BR" sz="2200" dirty="0">
                <a:solidFill>
                  <a:srgbClr val="FFFF00"/>
                </a:solidFill>
              </a:rPr>
              <a:t>:Objetivo 1. Ampliar a cobertura do Programa de Saúde da Criança</a:t>
            </a:r>
          </a:p>
          <a:p>
            <a:pPr marL="0" indent="0" algn="just">
              <a:buNone/>
            </a:pPr>
            <a:r>
              <a:rPr lang="pt-BR" sz="2200" dirty="0">
                <a:solidFill>
                  <a:srgbClr val="FFFF00"/>
                </a:solidFill>
              </a:rPr>
              <a:t>Meta 1- Ampliar a cobertura da atenção à saúde para 85% das crianças entre 0 a 72 meses pertencentes à área de abrangência da unidade saúde</a:t>
            </a:r>
            <a:r>
              <a:rPr lang="pt-BR" sz="22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200" dirty="0">
                <a:solidFill>
                  <a:srgbClr val="FFFF00"/>
                </a:solidFill>
              </a:rPr>
              <a:t>Indicador 1.1 Proporção de crianças entre zero e 72 meses inscritas no programa da unidade de saúde na ESF Alceu Wamosi, Barão do Triunfo, </a:t>
            </a:r>
            <a:r>
              <a:rPr lang="pt-BR" sz="2200" dirty="0" smtClean="0">
                <a:solidFill>
                  <a:srgbClr val="FFFF00"/>
                </a:solidFill>
              </a:rPr>
              <a:t>RS</a:t>
            </a:r>
          </a:p>
          <a:p>
            <a:pPr marL="0" indent="0" algn="just">
              <a:buNone/>
            </a:pPr>
            <a:endParaRPr lang="pt-BR" sz="2200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11560" y="6525344"/>
            <a:ext cx="8136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FFFF00"/>
                </a:solidFill>
              </a:rPr>
              <a:t>.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3429000"/>
            <a:ext cx="4786346" cy="26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715008" y="3500438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foram 29 crianças, num total de 33 %, no segundo mês 43 crianças (48,9%) e no terceiro 58 crianças perfazendo 65,9%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02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Objetivo 2; Melhorar a qualidade do Programa de Atenção a Saúde da criança.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META 2: Realizar a primeira consulta na primeira semana de vida para 100% das crianças cadastradas.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Indicador: 2.1Proporção de crianças que fizeram primeira consulta na 1ra semana de vida</a:t>
            </a:r>
            <a:r>
              <a:rPr lang="pt-BR" sz="24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602128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000372"/>
            <a:ext cx="4777304" cy="264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786446" y="3143248"/>
            <a:ext cx="2857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FFFF00"/>
                </a:solidFill>
              </a:rPr>
              <a:t>No mês 1 foi uma crianças, num total de 3,4 %, no segundo mês </a:t>
            </a:r>
            <a:r>
              <a:rPr lang="pt-BR" dirty="0">
                <a:solidFill>
                  <a:srgbClr val="FFFF00"/>
                </a:solidFill>
              </a:rPr>
              <a:t>3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crianças (7,0%) e no terceiro </a:t>
            </a:r>
            <a:r>
              <a:rPr lang="pt-BR" dirty="0">
                <a:solidFill>
                  <a:srgbClr val="FFFF00"/>
                </a:solidFill>
              </a:rPr>
              <a:t>3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crianças perfazendo 5,2% 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092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2473</Words>
  <Application>Microsoft Office PowerPoint</Application>
  <PresentationFormat>Apresentação na tela (4:3)</PresentationFormat>
  <Paragraphs>146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de Office</vt:lpstr>
      <vt:lpstr>UNIVERSIDADE ABERTA DO SUS UNIVERSIDADE FEDERAL DE PELOTAS Especialização em Saúde da Família Modalidade à Distância</vt:lpstr>
      <vt:lpstr>Município de Barão do Triunfo</vt:lpstr>
      <vt:lpstr>Município de Barão do Triunfo</vt:lpstr>
      <vt:lpstr>ESF Alceu Wamosi</vt:lpstr>
      <vt:lpstr>Situação da ação programática antes da intervenção</vt:lpstr>
      <vt:lpstr>Objetivo</vt:lpstr>
      <vt:lpstr>Metodologia. Ações</vt:lpstr>
      <vt:lpstr>Objetivos, Metas e Resultados</vt:lpstr>
      <vt:lpstr>Slide 9</vt:lpstr>
      <vt:lpstr>Slide 10</vt:lpstr>
      <vt:lpstr>Slide 11</vt:lpstr>
      <vt:lpstr>Figura 3 - Gráfico com Proporção de crianças com vacinação em dia para a idade UBS Alceu Wamosi, Barão do Triunfo, RS. Fonte: Planilha de coleta de dados UFPEL, 2015.      </vt:lpstr>
      <vt:lpstr>Slide 13</vt:lpstr>
      <vt:lpstr>Figura 5 - Gráfico com Proporção de crianças com triagem auditiva UBS Alceu Wamosi, Barão do Triunfo, RS. Fonte: Planilha de coleta de dados UFPEL, 2015. </vt:lpstr>
      <vt:lpstr>Slide 15</vt:lpstr>
      <vt:lpstr>.</vt:lpstr>
      <vt:lpstr>Slide 17</vt:lpstr>
      <vt:lpstr> .</vt:lpstr>
      <vt:lpstr>Slide 19</vt:lpstr>
      <vt:lpstr>Slide 20</vt:lpstr>
      <vt:lpstr>Slide 21</vt:lpstr>
      <vt:lpstr>META: 6.3. Fornecer orientações nutricionais de acordo com a faixa etária para 100% das crianças. Indicador: 6.3 Proporção de crianças cujas mães receberam orientações nutricionais de acordo a faixa etária.  Neste indicador foi atingida a meta proposta e mesmo assim, mantivemos estável durante a intervenção, sendo orientadas o 100% das mães em cada consulta, delas, 28 (100%) no primeiro mês, 43 (100%) no segundo mês e 58 (100%) no terceiro mês.</vt:lpstr>
      <vt:lpstr>     META 6.4: Fornecer orientações sobre higiene bucal, etiologia e prevenção de cárie para 100% das crianças de acordo com a faixa etária. Indicador: 6.4 Proporções de crianças cujas mães receberam orientações sobre higiene bucal e prevenção de caries.  Como mostra a Figura 11, do total de crianças acompanhadas, 47 mães receberam orientações sobre higiene bucal e prevenção de cáries, resultando. No primeiro mês, foram orientadas sobre higiene bucal 23 mães (79,3%), no segundo mês 32 (74,4%) e no terceiro mês, alcançou 47 (81%). O indicador não atingiu a meta proposta que foi 100%.                 </vt:lpstr>
      <vt:lpstr>Discussão</vt:lpstr>
      <vt:lpstr>Discussão</vt:lpstr>
      <vt:lpstr>Discussão</vt:lpstr>
      <vt:lpstr>Discussão</vt:lpstr>
      <vt:lpstr>Reflexão crítica sobre seu processo pessoal de aprendizagem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à Distância</dc:title>
  <dc:creator>Saùde</dc:creator>
  <cp:lastModifiedBy>PMBT</cp:lastModifiedBy>
  <cp:revision>100</cp:revision>
  <dcterms:created xsi:type="dcterms:W3CDTF">2015-09-13T23:13:54Z</dcterms:created>
  <dcterms:modified xsi:type="dcterms:W3CDTF">2015-09-17T13:03:37Z</dcterms:modified>
</cp:coreProperties>
</file>