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59" r:id="rId2"/>
    <p:sldId id="360" r:id="rId3"/>
    <p:sldId id="361" r:id="rId4"/>
    <p:sldId id="362" r:id="rId5"/>
    <p:sldId id="364" r:id="rId6"/>
    <p:sldId id="363" r:id="rId7"/>
    <p:sldId id="365" r:id="rId8"/>
    <p:sldId id="369" r:id="rId9"/>
    <p:sldId id="370" r:id="rId10"/>
    <p:sldId id="371" r:id="rId11"/>
    <p:sldId id="372" r:id="rId12"/>
    <p:sldId id="373" r:id="rId13"/>
    <p:sldId id="366" r:id="rId14"/>
    <p:sldId id="367" r:id="rId15"/>
    <p:sldId id="374" r:id="rId16"/>
    <p:sldId id="375" r:id="rId17"/>
    <p:sldId id="368" r:id="rId18"/>
  </p:sldIdLst>
  <p:sldSz cx="9144000" cy="5143500" type="screen16x9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ise" initials="D" lastIdx="1" clrIdx="0"/>
  <p:cmAuthor id="1" name="OEM" initials="EGF" lastIdx="5" clrIdx="1"/>
  <p:cmAuthor id="2" name="Anaclaudia Gastal Fassa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7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82" y="-3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FS\Desktop\Rodrigo\Esp%20Sa&#250;de%20Fam&#237;lia\Pasta%20Alunos%20Unidade%203\Evelise\C&#243;pia%20de%20Planilha%20Evelise%2005%2010%20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FS\Desktop\Rodrigo\Esp%20Sa&#250;de%20Fam&#237;lia\Pasta%20Alunos%20Unidade%203\Evelise\C&#243;pia%20de%20Planilha%20Evelise%2005%2010%20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FS\Desktop\Rodrigo\Esp%20Sa&#250;de%20Fam&#237;lia\Pasta%20Alunos%20Unidade%203\Evelise\C&#243;pia%20de%20Planilha%20Evelise%2005%2010%2020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FS\Desktop\Rodrigo\Esp%20Sa&#250;de%20Fam&#237;lia\Pasta%20Alunos%20Unidade%203\Evelise\C&#243;pia%20de%20Planilha%20Evelise%2005%2010%2020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FS\Desktop\Rodrigo\Esp%20Sa&#250;de%20Fam&#237;lia\Pasta%20Alunos%20Unidade%203\Evelise\C&#243;pia%20de%20Planilha%20Evelise%2005%2010%2020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FS\Desktop\Rodrigo\Esp%20Sa&#250;de%20Fam&#237;lia\Pasta%20Alunos%20Unidade%203\Evelise\C&#243;pia%20de%20Planilha%20Evelise%2005%2010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698878549273289E-2"/>
          <c:y val="7.4016797900262971E-2"/>
          <c:w val="0.9103011214507275"/>
          <c:h val="0.792305511811023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crianças com atraso no atendimento de acordo com os períodos preconizados pelo protocolo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Indicadores!$D$13:$G$13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Indicadores!$D$14:$G$14</c:f>
              <c:numCache>
                <c:formatCode>0.0%</c:formatCode>
                <c:ptCount val="4"/>
                <c:pt idx="0">
                  <c:v>6.6666666666666693E-2</c:v>
                </c:pt>
                <c:pt idx="1">
                  <c:v>4.0000000000000112E-2</c:v>
                </c:pt>
                <c:pt idx="2">
                  <c:v>3.3333333333333402E-2</c:v>
                </c:pt>
                <c:pt idx="3">
                  <c:v>0.20588235294117646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489088"/>
        <c:axId val="102607872"/>
      </c:barChart>
      <c:catAx>
        <c:axId val="10248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2607872"/>
        <c:crosses val="autoZero"/>
        <c:auto val="1"/>
        <c:lblAlgn val="ctr"/>
        <c:lblOffset val="100"/>
        <c:noMultiLvlLbl val="0"/>
      </c:catAx>
      <c:valAx>
        <c:axId val="102607872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2489088"/>
        <c:crosses val="autoZero"/>
        <c:crossBetween val="between"/>
        <c:majorUnit val="0.2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94984148403063"/>
          <c:y val="5.5896811984423714E-2"/>
          <c:w val="0.88736946958374308"/>
          <c:h val="0.780574825146548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Proporção de crianças com até 7 dias de vida que fizeram o teste do pezinho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631360"/>
        <c:axId val="89645440"/>
      </c:barChart>
      <c:catAx>
        <c:axId val="89631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9645440"/>
        <c:crosses val="autoZero"/>
        <c:auto val="1"/>
        <c:lblAlgn val="ctr"/>
        <c:lblOffset val="100"/>
        <c:noMultiLvlLbl val="0"/>
      </c:catAx>
      <c:valAx>
        <c:axId val="89645440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9631360"/>
        <c:crosses val="autoZero"/>
        <c:crossBetween val="between"/>
        <c:majorUnit val="0.2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Indicadores!$C$19</c:f>
              <c:strCache>
                <c:ptCount val="1"/>
                <c:pt idx="0">
                  <c:v>Proporção de crianças com a vacinação em dia de acordo com a idade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Indicadores!$D$18:$G$18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Indicadores!$D$19:$G$19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002176"/>
        <c:axId val="90003712"/>
      </c:barChart>
      <c:catAx>
        <c:axId val="90002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003712"/>
        <c:crosses val="autoZero"/>
        <c:auto val="1"/>
        <c:lblAlgn val="ctr"/>
        <c:lblOffset val="100"/>
        <c:noMultiLvlLbl val="0"/>
      </c:catAx>
      <c:valAx>
        <c:axId val="90003712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002176"/>
        <c:crosses val="autoZero"/>
        <c:crossBetween val="between"/>
        <c:majorUnit val="0.2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Indicadores!$C$25</c:f>
              <c:strCache>
                <c:ptCount val="1"/>
                <c:pt idx="0">
                  <c:v>Proporção de crianças com antropometria realizada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Indicadores!$D$24:$G$24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Indicadores!$D$25:$G$25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020480"/>
        <c:axId val="90026368"/>
      </c:barChart>
      <c:catAx>
        <c:axId val="9002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026368"/>
        <c:crosses val="autoZero"/>
        <c:auto val="1"/>
        <c:lblAlgn val="ctr"/>
        <c:lblOffset val="100"/>
        <c:noMultiLvlLbl val="0"/>
      </c:catAx>
      <c:valAx>
        <c:axId val="90026368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020480"/>
        <c:crosses val="autoZero"/>
        <c:crossBetween val="between"/>
        <c:majorUnit val="0.2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Indicadores!$C$35</c:f>
              <c:strCache>
                <c:ptCount val="1"/>
                <c:pt idx="0">
                  <c:v>Proporção de mães de crianças de 6 a 12 meses de idade orientadas sobre alimentação complementar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Indicadores!$D$34:$G$34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Indicadores!$D$35:$G$35</c:f>
              <c:numCache>
                <c:formatCode>0.0%</c:formatCode>
                <c:ptCount val="4"/>
                <c:pt idx="0">
                  <c:v>1</c:v>
                </c:pt>
                <c:pt idx="1">
                  <c:v>0.88888888888888884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653440"/>
        <c:axId val="90654976"/>
      </c:barChart>
      <c:catAx>
        <c:axId val="90653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654976"/>
        <c:crosses val="autoZero"/>
        <c:auto val="1"/>
        <c:lblAlgn val="ctr"/>
        <c:lblOffset val="100"/>
        <c:noMultiLvlLbl val="0"/>
      </c:catAx>
      <c:valAx>
        <c:axId val="90654976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653440"/>
        <c:crosses val="autoZero"/>
        <c:crossBetween val="between"/>
        <c:majorUnit val="0.2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Indicadores!$C$41</c:f>
              <c:strCache>
                <c:ptCount val="1"/>
                <c:pt idx="0">
                  <c:v>Proporção de mães que amamentam seus filhos de até 6 meses exclusivamente com leite materno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Indicadores!$D$39:$G$40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Indicadores!$D$41:$G$41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0.95238095238095233</c:v>
                </c:pt>
                <c:pt idx="3">
                  <c:v>0.95454545454545481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692224"/>
        <c:axId val="90706304"/>
      </c:barChart>
      <c:catAx>
        <c:axId val="90692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706304"/>
        <c:crosses val="autoZero"/>
        <c:auto val="1"/>
        <c:lblAlgn val="ctr"/>
        <c:lblOffset val="100"/>
        <c:noMultiLvlLbl val="0"/>
      </c:catAx>
      <c:valAx>
        <c:axId val="90706304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692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nstantia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4A6DE4-A56E-C040-8EA1-6B5BC26E34F8}" type="datetimeFigureOut">
              <a:rPr lang="pt-BR"/>
              <a:pPr/>
              <a:t>23/11/2012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nstantia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C49B3F-3C1F-C448-BBAC-B1D39761BD38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6764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5E0CAE-7A7F-8B44-85AD-B2E8CFC40F11}" type="datetimeFigureOut">
              <a:rPr lang="pt-BR"/>
              <a:pPr/>
              <a:t>23/11/2012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96171-24F3-6243-BC22-9570234EDCF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8647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2A3BC5-7FED-634D-841B-611816DBE83F}" type="datetimeFigureOut">
              <a:rPr lang="pt-BR"/>
              <a:pPr/>
              <a:t>23/11/2012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AE8A0-57A4-2543-9DE6-35B3245C69F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427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DB9A27-820A-BC4D-BA6F-E698C99A30E2}" type="datetimeFigureOut">
              <a:rPr lang="pt-BR"/>
              <a:pPr/>
              <a:t>23/11/2012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10621-BE97-564B-B4C4-D0124412324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96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0511B6-10DB-5C4A-97A6-B5E249F1FDDF}" type="datetimeFigureOut">
              <a:rPr lang="pt-BR"/>
              <a:pPr/>
              <a:t>23/11/2012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1E741-1A62-A442-BE7F-909D12FECDA6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20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2D1703-5025-BD45-960A-24678269AD7F}" type="datetimeFigureOut">
              <a:rPr lang="pt-BR"/>
              <a:pPr/>
              <a:t>23/11/2012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03766-71A8-5E49-AD91-A47670E98F1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137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A115CA-FFC6-A441-92D7-C47C172AECFD}" type="datetimeFigureOut">
              <a:rPr lang="pt-BR"/>
              <a:pPr/>
              <a:t>23/11/2012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BA01D-0DE3-6844-95DD-867C52F7DB4D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084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CF58B0-61C4-E64C-8AEE-291F0ECE32D2}" type="datetimeFigureOut">
              <a:rPr lang="pt-BR"/>
              <a:pPr/>
              <a:t>23/11/2012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745B5-AFE7-E94A-9C8D-DD0E4AA349E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3161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95B3FC-4AA9-0D41-96AB-DDB049CE18D6}" type="datetimeFigureOut">
              <a:rPr lang="pt-BR"/>
              <a:pPr/>
              <a:t>23/11/2012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DE750-4A66-BF42-862A-0D8C882DA31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822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C87D9E-F6B4-4842-B549-D08C61871EA5}" type="datetimeFigureOut">
              <a:rPr lang="pt-BR"/>
              <a:pPr/>
              <a:t>23/11/2012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AA2A0-7A91-5C40-9EBA-972696D03F3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4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09169-87D6-0245-8A5F-0EE0C5B13B14}" type="datetimeFigureOut">
              <a:rPr lang="pt-BR"/>
              <a:pPr/>
              <a:t>23/11/2012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BE4E4-A5C3-EF44-A9EF-15CC125EBC6E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243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13F90-7BA6-F747-919C-B91F1DAB944A}" type="datetimeFigureOut">
              <a:rPr lang="pt-BR"/>
              <a:pPr/>
              <a:t>23/11/2012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08C5D-137E-F941-94BC-81ECA1810EA7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57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tela_principal_limpa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03CE79B7-D5F2-6F48-89EB-7A152884616A}" type="datetimeFigureOut">
              <a:rPr lang="pt-BR"/>
              <a:pPr/>
              <a:t>23/11/2012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ADF4B3D-AC8A-374B-9942-8DDD222ECF00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pensador.uol.com.br/autor/roberto_shinyashik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03598"/>
            <a:ext cx="8229600" cy="1368152"/>
          </a:xfrm>
        </p:spPr>
        <p:txBody>
          <a:bodyPr/>
          <a:lstStyle/>
          <a:p>
            <a:pPr algn="l"/>
            <a:r>
              <a:rPr lang="pt-BR" sz="2400" dirty="0" smtClean="0"/>
              <a:t>Atenção à Saúde da Criança na UBS </a:t>
            </a:r>
            <a:r>
              <a:rPr lang="pt-BR" sz="2400" dirty="0" err="1" smtClean="0"/>
              <a:t>Armour</a:t>
            </a:r>
            <a:r>
              <a:rPr lang="pt-BR" sz="2400" dirty="0" smtClean="0"/>
              <a:t> em Santana do </a:t>
            </a:r>
            <a:r>
              <a:rPr lang="pt-BR" sz="2400" dirty="0" err="1" smtClean="0"/>
              <a:t>Livramento-RS</a:t>
            </a:r>
            <a:r>
              <a:rPr lang="pt-BR" sz="2400" dirty="0" smtClean="0"/>
              <a:t>: implantação de um Serviço de Puericultura</a:t>
            </a:r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2286000" y="3147814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dirty="0" smtClean="0"/>
              <a:t>Autor: </a:t>
            </a:r>
            <a:r>
              <a:rPr lang="pt-BR" dirty="0" err="1" smtClean="0"/>
              <a:t>Evelise</a:t>
            </a:r>
            <a:r>
              <a:rPr lang="pt-BR" dirty="0" smtClean="0"/>
              <a:t> </a:t>
            </a:r>
            <a:r>
              <a:rPr lang="pt-BR" dirty="0" err="1" smtClean="0"/>
              <a:t>Pazetto</a:t>
            </a:r>
            <a:r>
              <a:rPr lang="pt-BR" dirty="0" smtClean="0"/>
              <a:t> </a:t>
            </a:r>
            <a:r>
              <a:rPr lang="pt-BR" dirty="0" err="1" smtClean="0"/>
              <a:t>Holzschuh</a:t>
            </a:r>
            <a:endParaRPr lang="pt-BR" dirty="0" smtClean="0"/>
          </a:p>
          <a:p>
            <a:pPr algn="ctr"/>
            <a:endParaRPr lang="pt-BR" sz="1200" dirty="0" smtClean="0"/>
          </a:p>
          <a:p>
            <a:pPr algn="ctr"/>
            <a:r>
              <a:rPr lang="pt-BR" sz="1400" dirty="0" smtClean="0"/>
              <a:t>Orientador: Rodrigo </a:t>
            </a:r>
            <a:r>
              <a:rPr lang="pt-BR" sz="1400" dirty="0" err="1" smtClean="0"/>
              <a:t>Dalke</a:t>
            </a:r>
            <a:r>
              <a:rPr lang="pt-BR" sz="1400" dirty="0" smtClean="0"/>
              <a:t> </a:t>
            </a:r>
            <a:r>
              <a:rPr lang="pt-BR" sz="1400" dirty="0" err="1" smtClean="0"/>
              <a:t>Meucci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066428"/>
            <a:ext cx="8229600" cy="857250"/>
          </a:xfrm>
        </p:spPr>
        <p:txBody>
          <a:bodyPr/>
          <a:lstStyle/>
          <a:p>
            <a:r>
              <a:rPr lang="pt-BR" sz="2000" dirty="0" smtClean="0">
                <a:latin typeface="Calibri" pitchFamily="34" charset="0"/>
                <a:cs typeface="Calibri" pitchFamily="34" charset="0"/>
              </a:rPr>
              <a:t>Proporção de crianças com </a:t>
            </a:r>
            <a:r>
              <a:rPr lang="pt-BR" sz="2000" dirty="0" err="1" smtClean="0">
                <a:latin typeface="Calibri" pitchFamily="34" charset="0"/>
                <a:cs typeface="Calibri" pitchFamily="34" charset="0"/>
              </a:rPr>
              <a:t>antropometria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 realizada</a:t>
            </a:r>
            <a:endParaRPr lang="pt-BR" sz="20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755576" y="1851670"/>
          <a:ext cx="7056784" cy="2515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 bwMode="auto">
          <a:xfrm>
            <a:off x="457200" y="206375"/>
            <a:ext cx="8229600" cy="709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0"/>
                <a:cs typeface="ＭＳ Ｐゴシック" charset="0"/>
              </a:rPr>
              <a:t>Resultados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994420"/>
            <a:ext cx="8229600" cy="857250"/>
          </a:xfrm>
        </p:spPr>
        <p:txBody>
          <a:bodyPr/>
          <a:lstStyle/>
          <a:p>
            <a:r>
              <a:rPr lang="pt-BR" sz="2000" dirty="0" smtClean="0">
                <a:latin typeface="Calibri" pitchFamily="34" charset="0"/>
                <a:cs typeface="Calibri" pitchFamily="34" charset="0"/>
              </a:rPr>
              <a:t>Proporção de mães de crianças de 6 a 12 meses de idade orientadas sobre alimentação complementar</a:t>
            </a:r>
            <a:endParaRPr lang="pt-BR" sz="20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071538" y="2214560"/>
          <a:ext cx="7186634" cy="2522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 bwMode="auto">
          <a:xfrm>
            <a:off x="457200" y="206375"/>
            <a:ext cx="8229600" cy="709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0"/>
                <a:cs typeface="ＭＳ Ｐゴシック" charset="0"/>
              </a:rPr>
              <a:t>Resultados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857238"/>
            <a:ext cx="8229600" cy="857250"/>
          </a:xfrm>
        </p:spPr>
        <p:txBody>
          <a:bodyPr/>
          <a:lstStyle/>
          <a:p>
            <a:r>
              <a:rPr lang="pt-BR" sz="2000" dirty="0" smtClean="0">
                <a:latin typeface="Calibri" pitchFamily="34" charset="0"/>
                <a:cs typeface="Calibri" pitchFamily="34" charset="0"/>
              </a:rPr>
              <a:t>Proporção de mães que amamentam seus filhos de até </a:t>
            </a:r>
            <a:r>
              <a:rPr lang="pt-BR" sz="2000" smtClean="0">
                <a:latin typeface="Calibri" pitchFamily="34" charset="0"/>
                <a:cs typeface="Calibri" pitchFamily="34" charset="0"/>
              </a:rPr>
              <a:t>6 meses 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exclusivamente com leite materno</a:t>
            </a:r>
            <a:endParaRPr lang="pt-B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57200" y="206375"/>
            <a:ext cx="8229600" cy="709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0"/>
                <a:cs typeface="ＭＳ Ｐゴシック" charset="0"/>
              </a:rPr>
              <a:t>Resultados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/>
        </p:nvGraphicFramePr>
        <p:xfrm>
          <a:off x="971600" y="2067694"/>
          <a:ext cx="6840760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dirty="0" smtClean="0"/>
              <a:t>Discussão</a:t>
            </a:r>
            <a:endParaRPr lang="pt-BR" sz="3600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Melhoria na qualidade do atendimento;</a:t>
            </a:r>
          </a:p>
          <a:p>
            <a:pPr>
              <a:buNone/>
            </a:pPr>
            <a:endParaRPr lang="pt-BR" sz="2400" dirty="0" smtClean="0"/>
          </a:p>
          <a:p>
            <a:r>
              <a:rPr lang="pt-BR" sz="2400" dirty="0" smtClean="0"/>
              <a:t>Melhoria dos registros;</a:t>
            </a:r>
          </a:p>
          <a:p>
            <a:pPr>
              <a:buNone/>
            </a:pPr>
            <a:endParaRPr lang="pt-BR" sz="2400" dirty="0" smtClean="0"/>
          </a:p>
          <a:p>
            <a:r>
              <a:rPr lang="pt-BR" sz="2400" dirty="0" smtClean="0"/>
              <a:t>Qualificação da equipe;</a:t>
            </a:r>
          </a:p>
          <a:p>
            <a:pPr>
              <a:buNone/>
            </a:pPr>
            <a:endParaRPr lang="pt-BR" sz="2400" dirty="0" smtClean="0"/>
          </a:p>
          <a:p>
            <a:r>
              <a:rPr lang="pt-BR" sz="2400" dirty="0" smtClean="0"/>
              <a:t>Primeiro serviço implantado no município;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418356"/>
            <a:ext cx="8229600" cy="857250"/>
          </a:xfrm>
        </p:spPr>
        <p:txBody>
          <a:bodyPr>
            <a:noAutofit/>
          </a:bodyPr>
          <a:lstStyle/>
          <a:p>
            <a:pPr algn="ctr"/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Reflexão crítica sobre seu processo pessoal de aprendizagem e na implementação da intervenção  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35646"/>
            <a:ext cx="8229600" cy="3394075"/>
          </a:xfrm>
        </p:spPr>
        <p:txBody>
          <a:bodyPr>
            <a:normAutofit/>
          </a:bodyPr>
          <a:lstStyle/>
          <a:p>
            <a:r>
              <a:rPr lang="pt-BR" sz="2000" dirty="0" smtClean="0"/>
              <a:t>Desenvolvimento pessoal e quebra de paradigmas;</a:t>
            </a:r>
          </a:p>
          <a:p>
            <a:pPr>
              <a:buNone/>
            </a:pPr>
            <a:endParaRPr lang="pt-BR" sz="2000" dirty="0" smtClean="0"/>
          </a:p>
          <a:p>
            <a:r>
              <a:rPr lang="pt-BR" sz="2000" dirty="0" smtClean="0"/>
              <a:t>Integração equipe-comunidade;</a:t>
            </a:r>
          </a:p>
          <a:p>
            <a:pPr>
              <a:buNone/>
            </a:pPr>
            <a:endParaRPr lang="pt-BR" sz="2000" dirty="0" smtClean="0"/>
          </a:p>
          <a:p>
            <a:r>
              <a:rPr lang="pt-BR" sz="2000" dirty="0" smtClean="0"/>
              <a:t>Ampliação para acompanhamento de crianças até 72 meses;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latin typeface="Calibri" pitchFamily="34" charset="0"/>
              </a:rPr>
              <a:t>UBS ATUAL – Anexo Sindicato</a:t>
            </a:r>
            <a:endParaRPr lang="pt-BR" sz="3200" dirty="0">
              <a:latin typeface="Calibri" pitchFamily="34" charset="0"/>
            </a:endParaRPr>
          </a:p>
        </p:txBody>
      </p:sp>
      <p:pic>
        <p:nvPicPr>
          <p:cNvPr id="1026" name="Picture 2" descr="H:\DCIM\101MSDCF\DSC021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9283" y="1200150"/>
            <a:ext cx="4525433" cy="3394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latin typeface="Calibri" pitchFamily="34" charset="0"/>
              </a:rPr>
              <a:t>ESF FUTURA – Construção </a:t>
            </a:r>
            <a:endParaRPr lang="pt-BR" sz="3200" dirty="0">
              <a:latin typeface="Calibri" pitchFamily="34" charset="0"/>
            </a:endParaRPr>
          </a:p>
        </p:txBody>
      </p:sp>
      <p:pic>
        <p:nvPicPr>
          <p:cNvPr id="2050" name="Picture 2" descr="H:\DCIM\101MSDCF\DSC0214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9283" y="1200150"/>
            <a:ext cx="4525433" cy="3394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dirty="0" smtClean="0"/>
              <a:t>MENSAGEM FINAL</a:t>
            </a:r>
            <a:endParaRPr lang="pt-BR" sz="3600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dirty="0" smtClean="0"/>
              <a:t>Tudo o que um sonho precisa para ser realizado é alguém que acredite que ele possa ser realizado. </a:t>
            </a:r>
            <a:r>
              <a:rPr lang="pt-BR" i="1" u="sng" dirty="0" smtClean="0">
                <a:hlinkClick r:id="rId2" action="ppaction://hlinkfile"/>
              </a:rPr>
              <a:t>Roberto Shinyashiki</a:t>
            </a:r>
            <a:endParaRPr lang="pt-B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dirty="0" smtClean="0"/>
              <a:t>Introdução</a:t>
            </a:r>
            <a:endParaRPr lang="pt-BR" sz="3600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Descrição da realidade local</a:t>
            </a:r>
          </a:p>
          <a:p>
            <a:pPr algn="just">
              <a:spcBef>
                <a:spcPts val="0"/>
              </a:spcBef>
              <a:buNone/>
            </a:pPr>
            <a:endParaRPr lang="pt-BR" sz="2000" dirty="0" smtClean="0"/>
          </a:p>
          <a:p>
            <a:pPr algn="just"/>
            <a:r>
              <a:rPr lang="pt-BR" sz="2000" dirty="0" smtClean="0"/>
              <a:t>Localização</a:t>
            </a:r>
          </a:p>
          <a:p>
            <a:pPr algn="just">
              <a:buNone/>
            </a:pPr>
            <a:endParaRPr lang="pt-BR" sz="2000" dirty="0" smtClean="0"/>
          </a:p>
          <a:p>
            <a:pPr algn="just"/>
            <a:r>
              <a:rPr lang="pt-BR" sz="2000" dirty="0" smtClean="0"/>
              <a:t>A ausência de um Programa de Puericultura, e de ações preventivas no cuidado às crianças da área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A UBS </a:t>
            </a:r>
            <a:r>
              <a:rPr lang="pt-BR" sz="2000" dirty="0" err="1" smtClean="0"/>
              <a:t>Armour</a:t>
            </a:r>
            <a:r>
              <a:rPr lang="pt-BR" sz="2000" dirty="0" smtClean="0"/>
              <a:t> não é ESF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dirty="0" smtClean="0"/>
              <a:t>Objetivos</a:t>
            </a:r>
            <a:endParaRPr lang="pt-BR" sz="3600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pt-BR" sz="2000" dirty="0" smtClean="0"/>
              <a:t>Ampliar a cobertura, melhorar o serviço de puericultura e a qualidade do atendimento prestado na UBS</a:t>
            </a:r>
          </a:p>
          <a:p>
            <a:pPr lvl="0" algn="just"/>
            <a:endParaRPr lang="pt-BR" sz="2000" dirty="0" smtClean="0"/>
          </a:p>
          <a:p>
            <a:pPr lvl="0" algn="just"/>
            <a:r>
              <a:rPr lang="pt-BR" sz="2000" dirty="0" smtClean="0"/>
              <a:t>Melhorar o registro das informações</a:t>
            </a:r>
          </a:p>
          <a:p>
            <a:pPr lvl="0" algn="just"/>
            <a:endParaRPr lang="pt-BR" sz="2000" dirty="0" smtClean="0"/>
          </a:p>
          <a:p>
            <a:pPr lvl="0" algn="just"/>
            <a:r>
              <a:rPr lang="pt-BR" sz="2000" dirty="0" smtClean="0"/>
              <a:t>Mapear as crianças de risco pertencentes à área de abrangência</a:t>
            </a:r>
          </a:p>
          <a:p>
            <a:pPr lvl="0" algn="just"/>
            <a:endParaRPr lang="pt-BR" sz="2000" dirty="0" smtClean="0"/>
          </a:p>
          <a:p>
            <a:pPr lvl="0" algn="just"/>
            <a:r>
              <a:rPr lang="pt-BR" sz="2000" dirty="0" smtClean="0"/>
              <a:t>Promover a orientação sobre alimentação saudável</a:t>
            </a:r>
          </a:p>
          <a:p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dirty="0" smtClean="0"/>
              <a:t>Metas</a:t>
            </a:r>
            <a:endParaRPr lang="pt-BR" sz="3600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t-BR" sz="2000" dirty="0" smtClean="0"/>
              <a:t>Captar 80% das crianças menores de 1 ano</a:t>
            </a:r>
          </a:p>
          <a:p>
            <a:pPr lvl="0"/>
            <a:endParaRPr lang="pt-BR" sz="2000" dirty="0" smtClean="0"/>
          </a:p>
          <a:p>
            <a:pPr lvl="0"/>
            <a:r>
              <a:rPr lang="pt-BR" sz="2000" dirty="0" smtClean="0"/>
              <a:t> Realizar a busca ativa de 100% das crianças faltosas</a:t>
            </a:r>
          </a:p>
          <a:p>
            <a:pPr lvl="0"/>
            <a:endParaRPr lang="pt-BR" sz="2000" dirty="0" smtClean="0"/>
          </a:p>
          <a:p>
            <a:pPr lvl="0"/>
            <a:r>
              <a:rPr lang="pt-BR" sz="2000" dirty="0" smtClean="0"/>
              <a:t>Realizar o teste do pezinho até o sétimo dia de vida em 100% das crianças;</a:t>
            </a:r>
          </a:p>
          <a:p>
            <a:pPr lvl="0"/>
            <a:endParaRPr lang="pt-BR" sz="2000" dirty="0" smtClean="0"/>
          </a:p>
          <a:p>
            <a:pPr lvl="0"/>
            <a:r>
              <a:rPr lang="pt-BR" sz="2000" dirty="0" smtClean="0"/>
              <a:t>Atualizar o calendário vacinal de 100% das crianças menores de 1 ano</a:t>
            </a:r>
          </a:p>
          <a:p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z="2000" dirty="0" smtClean="0"/>
              <a:t>Realizar a </a:t>
            </a:r>
            <a:r>
              <a:rPr lang="pt-BR" sz="2000" dirty="0" err="1" smtClean="0"/>
              <a:t>antropometria</a:t>
            </a:r>
            <a:r>
              <a:rPr lang="pt-BR" sz="2000" dirty="0" smtClean="0"/>
              <a:t> em 100 % das crianças menores de 1 ano </a:t>
            </a:r>
          </a:p>
          <a:p>
            <a:pPr lvl="0"/>
            <a:endParaRPr lang="pt-BR" sz="2000" dirty="0" smtClean="0"/>
          </a:p>
          <a:p>
            <a:pPr lvl="0"/>
            <a:r>
              <a:rPr lang="pt-BR" sz="2000" dirty="0" smtClean="0"/>
              <a:t> Mapear 90% das crianças da UBS que apresentam déficit  crescimento/desenvolvimento</a:t>
            </a:r>
          </a:p>
          <a:p>
            <a:pPr lvl="0"/>
            <a:endParaRPr lang="pt-BR" sz="2000" dirty="0" smtClean="0"/>
          </a:p>
          <a:p>
            <a:pPr lvl="0"/>
            <a:r>
              <a:rPr lang="pt-BR" sz="2000" dirty="0" smtClean="0"/>
              <a:t>Orientar  100% das mães sobre a importância do aleitamento materno exclusivo até os 6 meses e complementar entre 6 meses e 1 ano;</a:t>
            </a:r>
          </a:p>
          <a:p>
            <a:endParaRPr lang="pt-BR" sz="20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dirty="0" smtClean="0"/>
              <a:t>Metas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dirty="0" smtClean="0"/>
              <a:t>Metodologia</a:t>
            </a:r>
            <a:endParaRPr lang="pt-BR" sz="3600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000" dirty="0" smtClean="0"/>
              <a:t>Implantação do serviço de coleta do teste do pezinho na própria UBS</a:t>
            </a:r>
          </a:p>
          <a:p>
            <a:pPr algn="just">
              <a:buNone/>
            </a:pPr>
            <a:endParaRPr lang="pt-BR" sz="2000" dirty="0" smtClean="0"/>
          </a:p>
          <a:p>
            <a:pPr algn="just"/>
            <a:r>
              <a:rPr lang="pt-BR" sz="2000" dirty="0" smtClean="0"/>
              <a:t>Horário e dias de funcionamento do programa</a:t>
            </a:r>
          </a:p>
          <a:p>
            <a:pPr algn="just">
              <a:buNone/>
            </a:pPr>
            <a:endParaRPr lang="pt-BR" sz="2000" dirty="0" smtClean="0"/>
          </a:p>
          <a:p>
            <a:pPr algn="just"/>
            <a:r>
              <a:rPr lang="pt-BR" sz="2000" dirty="0" smtClean="0"/>
              <a:t>Primeira consulta e aspectos avaliados</a:t>
            </a:r>
          </a:p>
          <a:p>
            <a:pPr algn="just">
              <a:buNone/>
            </a:pPr>
            <a:endParaRPr lang="pt-BR" sz="2000" dirty="0" smtClean="0"/>
          </a:p>
          <a:p>
            <a:pPr algn="just"/>
            <a:r>
              <a:rPr lang="pt-BR" sz="2000" dirty="0" smtClean="0"/>
              <a:t>Capacitação da equipe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Cadastro de 34 crianças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87574"/>
            <a:ext cx="8229600" cy="3394075"/>
          </a:xfrm>
        </p:spPr>
        <p:txBody>
          <a:bodyPr/>
          <a:lstStyle/>
          <a:p>
            <a:pPr algn="ctr">
              <a:buNone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Proporção de crianças com atraso no atendimento </a:t>
            </a:r>
          </a:p>
          <a:p>
            <a:pPr algn="ctr">
              <a:buNone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de acordo com os períodos preconizados pelo protocolo</a:t>
            </a:r>
            <a:endParaRPr lang="pt-BR" sz="18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709191"/>
          </a:xfrm>
        </p:spPr>
        <p:txBody>
          <a:bodyPr/>
          <a:lstStyle/>
          <a:p>
            <a:pPr algn="ctr"/>
            <a:r>
              <a:rPr lang="pt-BR" sz="3600" dirty="0" smtClean="0"/>
              <a:t>Resultados</a:t>
            </a:r>
            <a:endParaRPr lang="pt-BR" sz="36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331640" y="1851670"/>
          <a:ext cx="633670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857238"/>
            <a:ext cx="8229600" cy="857250"/>
          </a:xfrm>
        </p:spPr>
        <p:txBody>
          <a:bodyPr/>
          <a:lstStyle/>
          <a:p>
            <a:r>
              <a:rPr lang="pt-BR" sz="2000" dirty="0" smtClean="0">
                <a:latin typeface="Calibri" pitchFamily="34" charset="0"/>
                <a:cs typeface="Calibri" pitchFamily="34" charset="0"/>
              </a:rPr>
              <a:t>Proporção de crianças com até 7 dias de vida</a:t>
            </a:r>
            <a:br>
              <a:rPr lang="pt-BR" sz="2000" dirty="0" smtClean="0">
                <a:latin typeface="Calibri" pitchFamily="34" charset="0"/>
                <a:cs typeface="Calibri" pitchFamily="34" charset="0"/>
              </a:rPr>
            </a:br>
            <a:r>
              <a:rPr lang="pt-BR" sz="2000" dirty="0" smtClean="0">
                <a:latin typeface="Calibri" pitchFamily="34" charset="0"/>
                <a:cs typeface="Calibri" pitchFamily="34" charset="0"/>
              </a:rPr>
              <a:t> que fizeram o teste do pezinho</a:t>
            </a:r>
            <a:endParaRPr lang="pt-BR" sz="20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142976" y="2071684"/>
          <a:ext cx="6900882" cy="2522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 bwMode="auto">
          <a:xfrm>
            <a:off x="457200" y="206375"/>
            <a:ext cx="8229600" cy="709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0"/>
                <a:cs typeface="ＭＳ Ｐゴシック" charset="0"/>
              </a:rPr>
              <a:t>Resultados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850404"/>
            <a:ext cx="8229600" cy="857250"/>
          </a:xfrm>
        </p:spPr>
        <p:txBody>
          <a:bodyPr/>
          <a:lstStyle/>
          <a:p>
            <a:r>
              <a:rPr lang="pt-BR" sz="2000" dirty="0" smtClean="0">
                <a:latin typeface="Calibri" pitchFamily="34" charset="0"/>
                <a:cs typeface="Calibri" pitchFamily="34" charset="0"/>
              </a:rPr>
              <a:t>Proporção de crianças com a vacinação em dia </a:t>
            </a:r>
            <a:br>
              <a:rPr lang="pt-BR" sz="2000" dirty="0" smtClean="0">
                <a:latin typeface="Calibri" pitchFamily="34" charset="0"/>
                <a:cs typeface="Calibri" pitchFamily="34" charset="0"/>
              </a:rPr>
            </a:br>
            <a:r>
              <a:rPr lang="pt-BR" sz="2000" dirty="0" smtClean="0">
                <a:latin typeface="Calibri" pitchFamily="34" charset="0"/>
                <a:cs typeface="Calibri" pitchFamily="34" charset="0"/>
              </a:rPr>
              <a:t>de acordo com a idade</a:t>
            </a:r>
            <a:endParaRPr lang="pt-BR" sz="40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214414" y="1857370"/>
          <a:ext cx="6686568" cy="2736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 bwMode="auto">
          <a:xfrm>
            <a:off x="457200" y="206375"/>
            <a:ext cx="8229600" cy="709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0"/>
                <a:cs typeface="ＭＳ Ｐゴシック" charset="0"/>
              </a:rPr>
              <a:t>Resultados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3377</TotalTime>
  <Words>378</Words>
  <Application>Microsoft Office PowerPoint</Application>
  <PresentationFormat>Apresentação na tela (16:9)</PresentationFormat>
  <Paragraphs>75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Atenção à Saúde da Criança na UBS Armour em Santana do Livramento-RS: implantação de um Serviço de Puericultura</vt:lpstr>
      <vt:lpstr>Introdução</vt:lpstr>
      <vt:lpstr>Objetivos</vt:lpstr>
      <vt:lpstr>Metas</vt:lpstr>
      <vt:lpstr>Metas</vt:lpstr>
      <vt:lpstr>Metodologia</vt:lpstr>
      <vt:lpstr>Resultados</vt:lpstr>
      <vt:lpstr>Proporção de crianças com até 7 dias de vida  que fizeram o teste do pezinho</vt:lpstr>
      <vt:lpstr>Proporção de crianças com a vacinação em dia  de acordo com a idade</vt:lpstr>
      <vt:lpstr>Proporção de crianças com antropometria realizada</vt:lpstr>
      <vt:lpstr>Proporção de mães de crianças de 6 a 12 meses de idade orientadas sobre alimentação complementar</vt:lpstr>
      <vt:lpstr>Proporção de mães que amamentam seus filhos de até 6 meses exclusivamente com leite materno</vt:lpstr>
      <vt:lpstr>Discussão</vt:lpstr>
      <vt:lpstr> Reflexão crítica sobre seu processo pessoal de aprendizagem e na implementação da intervenção   </vt:lpstr>
      <vt:lpstr>UBS ATUAL – Anexo Sindicato</vt:lpstr>
      <vt:lpstr>ESF FUTURA – Construção </vt:lpstr>
      <vt:lpstr>MENSAGEM FINAL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Pelotas  Departamento de Medicina Social  Especialização em Saúde da Família  http://www.unasus-ufpel.net</dc:title>
  <dc:creator>Fernando</dc:creator>
  <cp:lastModifiedBy>Enfermagem</cp:lastModifiedBy>
  <cp:revision>257</cp:revision>
  <dcterms:created xsi:type="dcterms:W3CDTF">2011-06-02T13:04:44Z</dcterms:created>
  <dcterms:modified xsi:type="dcterms:W3CDTF">2012-11-23T13:47:23Z</dcterms:modified>
</cp:coreProperties>
</file>