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300" r:id="rId4"/>
    <p:sldId id="258" r:id="rId5"/>
    <p:sldId id="310" r:id="rId6"/>
    <p:sldId id="309" r:id="rId7"/>
    <p:sldId id="305" r:id="rId8"/>
    <p:sldId id="308" r:id="rId9"/>
    <p:sldId id="259" r:id="rId10"/>
    <p:sldId id="260" r:id="rId11"/>
    <p:sldId id="262" r:id="rId12"/>
    <p:sldId id="303" r:id="rId13"/>
    <p:sldId id="304" r:id="rId14"/>
    <p:sldId id="307" r:id="rId15"/>
    <p:sldId id="287" r:id="rId16"/>
    <p:sldId id="321" r:id="rId17"/>
    <p:sldId id="322" r:id="rId18"/>
    <p:sldId id="319" r:id="rId19"/>
    <p:sldId id="323" r:id="rId20"/>
    <p:sldId id="324" r:id="rId21"/>
    <p:sldId id="286" r:id="rId22"/>
    <p:sldId id="320" r:id="rId23"/>
    <p:sldId id="291" r:id="rId24"/>
    <p:sldId id="29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>
      <p:cViewPr>
        <p:scale>
          <a:sx n="77" d="100"/>
          <a:sy n="77" d="100"/>
        </p:scale>
        <p:origin x="-11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Evelynne\Planilha\C&#243;pia%20de%20COLETA%20DE%20DADOS_12-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4410718821438"/>
          <c:y val="0.11211108288883245"/>
          <c:w val="0.82526966387266087"/>
          <c:h val="0.7154015748031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0.11405295315682283</c:v>
                </c:pt>
                <c:pt idx="1">
                  <c:v>0.14256619144602875</c:v>
                </c:pt>
                <c:pt idx="2">
                  <c:v>0.16293279022403262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00480"/>
        <c:axId val="87623936"/>
      </c:barChart>
      <c:catAx>
        <c:axId val="8770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623936"/>
        <c:crosses val="autoZero"/>
        <c:auto val="1"/>
        <c:lblAlgn val="ctr"/>
        <c:lblOffset val="100"/>
        <c:noMultiLvlLbl val="0"/>
      </c:catAx>
      <c:valAx>
        <c:axId val="8762393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7004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3216773100221"/>
          <c:y val="0.15251328033756564"/>
          <c:w val="0.83303056606113224"/>
          <c:h val="0.7195654849363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0.16560509554140149</c:v>
                </c:pt>
                <c:pt idx="1">
                  <c:v>0.20382165605095537</c:v>
                </c:pt>
                <c:pt idx="2">
                  <c:v>0.24840764331210219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72320"/>
        <c:axId val="87627392"/>
      </c:barChart>
      <c:catAx>
        <c:axId val="8927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627392"/>
        <c:crosses val="autoZero"/>
        <c:auto val="1"/>
        <c:lblAlgn val="ctr"/>
        <c:lblOffset val="100"/>
        <c:noMultiLvlLbl val="0"/>
      </c:catAx>
      <c:valAx>
        <c:axId val="87627392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2723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0427814631006"/>
          <c:y val="0.18001561080107908"/>
          <c:w val="0.82085293618047273"/>
          <c:h val="0.68892800164685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0.21428571428571427</c:v>
                </c:pt>
                <c:pt idx="1">
                  <c:v>0.28571428571428614</c:v>
                </c:pt>
                <c:pt idx="2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74880"/>
        <c:axId val="36790272"/>
      </c:barChart>
      <c:catAx>
        <c:axId val="8927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790272"/>
        <c:crosses val="autoZero"/>
        <c:auto val="1"/>
        <c:lblAlgn val="ctr"/>
        <c:lblOffset val="100"/>
        <c:noMultiLvlLbl val="0"/>
      </c:catAx>
      <c:valAx>
        <c:axId val="3679027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274880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1794-E73B-4617-8E19-37EA0A946CBC}" type="datetimeFigureOut">
              <a:rPr lang="pt-BR" smtClean="0"/>
              <a:t>09/10/2015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5058-D765-44F7-961E-7CAF4BB1A9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02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5058-D765-44F7-961E-7CAF4BB1A938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5058-D765-44F7-961E-7CAF4BB1A938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20CE61-F628-4758-8ED1-9F883BB12BDC}" type="datetimeFigureOut">
              <a:rPr lang="pt-BR" smtClean="0"/>
              <a:pPr/>
              <a:t>09/10/2015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959E5D4-7A14-4367-BEA1-D1971969FC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nca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334472" cy="1740161"/>
          </a:xfrm>
        </p:spPr>
        <p:txBody>
          <a:bodyPr>
            <a:noAutofit/>
          </a:bodyPr>
          <a:lstStyle/>
          <a:p>
            <a:pPr algn="ctr"/>
            <a:r>
              <a:rPr lang="pt-BR" sz="1600" dirty="0" smtClean="0"/>
              <a:t>Universidade Aberta do SUS</a:t>
            </a:r>
            <a:br>
              <a:rPr lang="pt-BR" sz="1600" dirty="0" smtClean="0"/>
            </a:br>
            <a:r>
              <a:rPr lang="pt-BR" sz="1600" dirty="0" smtClean="0"/>
              <a:t>Universidade Federal de Pelotas</a:t>
            </a:r>
            <a:br>
              <a:rPr lang="pt-BR" sz="1600" dirty="0" smtClean="0"/>
            </a:br>
            <a:r>
              <a:rPr lang="pt-BR" sz="1600" dirty="0" smtClean="0"/>
              <a:t>Departamento de Medicina Social</a:t>
            </a:r>
            <a:br>
              <a:rPr lang="pt-BR" sz="1600" dirty="0" smtClean="0"/>
            </a:br>
            <a:r>
              <a:rPr lang="pt-BR" sz="1600" dirty="0" smtClean="0"/>
              <a:t>Curso de Especialização em Saúde da Família </a:t>
            </a:r>
            <a:br>
              <a:rPr lang="pt-BR" sz="1600" dirty="0" smtClean="0"/>
            </a:br>
            <a:r>
              <a:rPr lang="pt-BR" sz="1600" dirty="0" smtClean="0"/>
              <a:t>Modalidade à Distância</a:t>
            </a:r>
            <a:br>
              <a:rPr lang="pt-BR" sz="1600" dirty="0" smtClean="0"/>
            </a:br>
            <a:r>
              <a:rPr lang="pt-BR" sz="1600" dirty="0" smtClean="0"/>
              <a:t>Turma 5</a:t>
            </a: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678198" cy="4097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pt-BR" b="1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/>
              <a:t>Melhoria </a:t>
            </a:r>
            <a:r>
              <a:rPr lang="pt-BR" b="1" dirty="0"/>
              <a:t>da prevenção e detecção precoce do câncer de colo do útero e de mama na UBS Platilde Oliveira da Silva, Rio Branco/AC.</a:t>
            </a:r>
            <a:endParaRPr lang="pt-BR" dirty="0"/>
          </a:p>
          <a:p>
            <a:endParaRPr lang="pt-BR" dirty="0" smtClean="0"/>
          </a:p>
          <a:p>
            <a:r>
              <a:rPr lang="pt-BR" dirty="0"/>
              <a:t> </a:t>
            </a:r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endParaRPr lang="pt-BR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pt-BR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Evelynne</a:t>
            </a:r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Ferreira Borba</a:t>
            </a:r>
          </a:p>
          <a:p>
            <a:pPr algn="ctr"/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Orientadora: Maria Emilia Nunes Bueno</a:t>
            </a:r>
            <a:r>
              <a:rPr lang="pt-B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59572"/>
            <a:ext cx="8229600" cy="990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Metodologia</a:t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68760"/>
            <a:ext cx="8535322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pt-BR" b="1" dirty="0" smtClean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Em </a:t>
            </a:r>
            <a:r>
              <a:rPr lang="pt-BR" b="1" dirty="0"/>
              <a:t>termos de organização e gestão do </a:t>
            </a:r>
            <a:r>
              <a:rPr lang="pt-BR" b="1" dirty="0" smtClean="0"/>
              <a:t>serviço: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 smtClean="0"/>
              <a:t>- </a:t>
            </a:r>
            <a:r>
              <a:rPr lang="pt-BR" sz="2400" dirty="0"/>
              <a:t>Acolher </a:t>
            </a:r>
            <a:r>
              <a:rPr lang="pt-BR" sz="2400" dirty="0" smtClean="0"/>
              <a:t>e cadastrar todas </a:t>
            </a:r>
            <a:r>
              <a:rPr lang="pt-BR" sz="2400" dirty="0"/>
              <a:t>as mulheres de 25 a 64 anos </a:t>
            </a:r>
            <a:r>
              <a:rPr lang="pt-BR" sz="2400" dirty="0" smtClean="0"/>
              <a:t>que </a:t>
            </a:r>
            <a:r>
              <a:rPr lang="pt-BR" sz="2400" dirty="0"/>
              <a:t>demandem a realização de exame citopatológico de colo uterino, </a:t>
            </a:r>
            <a:r>
              <a:rPr lang="pt-BR" sz="2400" dirty="0" smtClean="0"/>
              <a:t>e </a:t>
            </a:r>
            <a:r>
              <a:rPr lang="pt-BR" sz="2400" dirty="0"/>
              <a:t>as mulheres de 50 a 69 anos de </a:t>
            </a:r>
            <a:r>
              <a:rPr lang="pt-BR" sz="2400" dirty="0" smtClean="0"/>
              <a:t>que </a:t>
            </a:r>
            <a:r>
              <a:rPr lang="pt-BR" sz="2400" dirty="0"/>
              <a:t>demandem a realização </a:t>
            </a:r>
            <a:r>
              <a:rPr lang="pt-BR" sz="2400" dirty="0" smtClean="0"/>
              <a:t>de mamografia</a:t>
            </a:r>
            <a:r>
              <a:rPr lang="pt-BR" dirty="0" smtClean="0"/>
              <a:t>;</a:t>
            </a:r>
          </a:p>
          <a:p>
            <a:pPr>
              <a:buFont typeface="Wingdings" pitchFamily="2" charset="2"/>
              <a:buChar char="v"/>
            </a:pPr>
            <a:endParaRPr lang="pt-BR" b="1" dirty="0" smtClean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Engajamento público:</a:t>
            </a:r>
          </a:p>
          <a:p>
            <a:pPr marL="0" indent="0" algn="just">
              <a:buNone/>
            </a:pPr>
            <a:r>
              <a:rPr lang="pt-BR" b="1" dirty="0" smtClean="0"/>
              <a:t>- </a:t>
            </a:r>
            <a:r>
              <a:rPr lang="pt-BR" sz="2400" dirty="0" smtClean="0"/>
              <a:t>Esclarecer as sobre </a:t>
            </a:r>
            <a:r>
              <a:rPr lang="pt-BR" sz="2400" dirty="0"/>
              <a:t>a importância da realização e periodicidade do exame citopatológico do colo uterino </a:t>
            </a:r>
            <a:r>
              <a:rPr lang="pt-BR" sz="2400" dirty="0" smtClean="0"/>
              <a:t>e de mamografia.</a:t>
            </a:r>
            <a:endParaRPr lang="pt-BR" sz="24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0952" y="48580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Metodologia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1196752"/>
            <a:ext cx="8501122" cy="54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b="1" u="sng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Qualificação da prática clínica:</a:t>
            </a:r>
          </a:p>
          <a:p>
            <a:pPr lvl="1">
              <a:buFontTx/>
              <a:buChar char="-"/>
            </a:pPr>
            <a:r>
              <a:rPr lang="pt-BR" dirty="0" smtClean="0"/>
              <a:t>Capacitação da equipe</a:t>
            </a:r>
          </a:p>
          <a:p>
            <a:pPr lvl="1">
              <a:buFontTx/>
              <a:buChar char="-"/>
            </a:pPr>
            <a:r>
              <a:rPr lang="pt-BR" dirty="0" smtClean="0"/>
              <a:t>Protocolo do Ministério da Saúde - </a:t>
            </a:r>
            <a:r>
              <a:rPr lang="pt-BR" dirty="0"/>
              <a:t>Caderno de Atenção Básica Controle dos Cânceres de do Colo do Útero e da Mama do Ministério da Saúde (MS) </a:t>
            </a:r>
            <a:endParaRPr lang="pt-BR" dirty="0" smtClean="0"/>
          </a:p>
          <a:p>
            <a:pPr lvl="1">
              <a:buFontTx/>
              <a:buChar char="-"/>
            </a:pPr>
            <a:r>
              <a:rPr lang="pt-BR" dirty="0" smtClean="0"/>
              <a:t>Busca ativa</a:t>
            </a:r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Termos de monitoramento e avaliação:</a:t>
            </a:r>
          </a:p>
          <a:p>
            <a:pPr lvl="1"/>
            <a:r>
              <a:rPr lang="pt-BR" dirty="0" smtClean="0"/>
              <a:t>Ficha espelho disponibilizada pelo curso</a:t>
            </a:r>
          </a:p>
          <a:p>
            <a:pPr lvl="1"/>
            <a:r>
              <a:rPr lang="pt-BR" dirty="0" smtClean="0"/>
              <a:t>Prontuário providenciado na unidade</a:t>
            </a:r>
          </a:p>
          <a:p>
            <a:pPr lvl="1"/>
            <a:r>
              <a:rPr lang="pt-BR" dirty="0" smtClean="0"/>
              <a:t>Planilha do curso 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0" y="1089571"/>
            <a:ext cx="7238534" cy="5025479"/>
          </a:xfrm>
        </p:spPr>
      </p:pic>
      <p:pic>
        <p:nvPicPr>
          <p:cNvPr id="4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960" y="533400"/>
            <a:ext cx="8229600" cy="9906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Educação em Saúde</a:t>
            </a:r>
            <a:endParaRPr lang="pt-B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35163"/>
            <a:ext cx="7056784" cy="430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-20150331-WA0002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3035" y="900170"/>
            <a:ext cx="3960440" cy="3096344"/>
          </a:xfrm>
          <a:prstGeom prst="rect">
            <a:avLst/>
          </a:prstGeom>
        </p:spPr>
      </p:pic>
      <p:pic>
        <p:nvPicPr>
          <p:cNvPr id="3" name="Imagem 2" descr="IMG-20150331-WA000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557" y="3501008"/>
            <a:ext cx="4324350" cy="2924175"/>
          </a:xfrm>
          <a:prstGeom prst="rect">
            <a:avLst/>
          </a:prstGeom>
        </p:spPr>
      </p:pic>
      <p:pic>
        <p:nvPicPr>
          <p:cNvPr id="5" name="Picture 3" descr="logo1_100_f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9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960" y="533400"/>
            <a:ext cx="82296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571472" y="1428737"/>
            <a:ext cx="8286808" cy="14287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b="1" dirty="0" smtClean="0"/>
              <a:t>Objetivo 1: </a:t>
            </a:r>
            <a:r>
              <a:rPr lang="pt-BR" sz="6400" dirty="0" smtClean="0"/>
              <a:t>Ampliar a cobertura de detecção precoce do câncer de colo e do câncer de mama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6400" b="1" dirty="0" smtClean="0"/>
              <a:t>Meta 1.1:</a:t>
            </a:r>
            <a:r>
              <a:rPr lang="pt-BR" sz="6400" dirty="0" smtClean="0"/>
              <a:t> Ampliar a cobertura de detecção precoce do câncer de colo uterino das mulheres na faixa etária entre 25 e 64 anos de idade para 25%.</a:t>
            </a:r>
          </a:p>
          <a:p>
            <a:pPr marL="0" lvl="0" indent="0">
              <a:buNone/>
            </a:pPr>
            <a:endParaRPr lang="pt-BR" sz="4400" b="1" dirty="0"/>
          </a:p>
          <a:p>
            <a:pPr marL="0" lvl="0" indent="0">
              <a:buNone/>
            </a:pPr>
            <a:endParaRPr lang="pt-BR" sz="2000" b="1" dirty="0" smtClean="0"/>
          </a:p>
          <a:p>
            <a:pPr marL="0" lvl="0" indent="0">
              <a:buNone/>
            </a:pPr>
            <a:endParaRPr lang="pt-BR" sz="2000" b="1" dirty="0"/>
          </a:p>
          <a:p>
            <a:pPr marL="0" lvl="0" indent="0">
              <a:buNone/>
            </a:pPr>
            <a:endParaRPr lang="pt-BR" sz="2000" b="1" dirty="0" smtClean="0"/>
          </a:p>
          <a:p>
            <a:pPr marL="0" lv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1000" dirty="0" smtClean="0"/>
              <a:t>	</a:t>
            </a:r>
            <a:endParaRPr lang="pt-BR" sz="2000" b="1" dirty="0"/>
          </a:p>
          <a:p>
            <a:pPr marL="0" lvl="0" indent="0">
              <a:buNone/>
            </a:pPr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29008350"/>
              </p:ext>
            </p:extLst>
          </p:nvPr>
        </p:nvGraphicFramePr>
        <p:xfrm>
          <a:off x="2357422" y="3929066"/>
          <a:ext cx="54006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3265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71472" y="471488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56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70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80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85984" y="3214686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Proporção de mulheres entre 25 e 64 anos com exame em dia para detecção precoce do câncer de colo de útero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14356"/>
            <a:ext cx="8215370" cy="1214446"/>
          </a:xfrm>
        </p:spPr>
        <p:txBody>
          <a:bodyPr/>
          <a:lstStyle/>
          <a:p>
            <a:r>
              <a:rPr lang="pt-BR" b="1" dirty="0" smtClean="0"/>
              <a:t>Meta 1.2:</a:t>
            </a:r>
            <a:r>
              <a:rPr lang="pt-BR" dirty="0" smtClean="0"/>
              <a:t> Ampliar a cobertura de detecção precoce do câncer de mama das mulheres na faixa etária entre 50 e 69 anos de idade para 25%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27834636"/>
              </p:ext>
            </p:extLst>
          </p:nvPr>
        </p:nvGraphicFramePr>
        <p:xfrm>
          <a:off x="2428860" y="3071810"/>
          <a:ext cx="5286412" cy="273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00050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26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32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39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57422" y="2285992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Proporção de mulheres entre 50 e 69 anos com exame em dia para detecção precoce de câncer de mama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714356"/>
            <a:ext cx="8429684" cy="1857388"/>
          </a:xfrm>
        </p:spPr>
        <p:txBody>
          <a:bodyPr/>
          <a:lstStyle/>
          <a:p>
            <a:pPr algn="just"/>
            <a:r>
              <a:rPr lang="pt-BR" sz="2000" b="1" dirty="0" smtClean="0"/>
              <a:t>Objetivo 2: </a:t>
            </a:r>
            <a:r>
              <a:rPr lang="pt-BR" sz="2000" dirty="0" smtClean="0"/>
              <a:t>Melhorar a qualidade do atendimento das mulheres que realizam detecção precoce de câncer de colo de útero e de mama na unidade de saúde.</a:t>
            </a:r>
          </a:p>
          <a:p>
            <a:pPr algn="just"/>
            <a:r>
              <a:rPr lang="pt-BR" sz="2000" b="1" dirty="0" smtClean="0"/>
              <a:t>Meta 2.1:</a:t>
            </a:r>
            <a:r>
              <a:rPr lang="pt-BR" sz="2000" dirty="0" smtClean="0"/>
              <a:t> Obter 100% de coleta de amostras satisfatórias do exame </a:t>
            </a:r>
            <a:r>
              <a:rPr lang="pt-BR" sz="2000" dirty="0" err="1" smtClean="0"/>
              <a:t>citopatológico</a:t>
            </a:r>
            <a:r>
              <a:rPr lang="pt-BR" sz="2000" dirty="0" smtClean="0"/>
              <a:t> de colo uterino 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8264345"/>
              </p:ext>
            </p:extLst>
          </p:nvPr>
        </p:nvGraphicFramePr>
        <p:xfrm>
          <a:off x="2214546" y="3500438"/>
          <a:ext cx="56886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2910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1: 12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2: 20</a:t>
            </a:r>
          </a:p>
          <a:p>
            <a:pPr lvl="0"/>
            <a:r>
              <a:rPr lang="pt-BR" b="1" dirty="0" smtClean="0">
                <a:solidFill>
                  <a:srgbClr val="FF0000"/>
                </a:solidFill>
              </a:rPr>
              <a:t>Mês 3: 24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14546" y="2643182"/>
            <a:ext cx="564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 smtClean="0"/>
          </a:p>
          <a:p>
            <a:pPr algn="ctr"/>
            <a:r>
              <a:rPr lang="pt-BR" sz="1600" b="1" dirty="0" smtClean="0"/>
              <a:t>Proporção de mulheres com amostras satisfatórias do exame </a:t>
            </a:r>
            <a:r>
              <a:rPr lang="pt-BR" sz="1600" b="1" dirty="0" err="1" smtClean="0"/>
              <a:t>citopatológico</a:t>
            </a:r>
            <a:r>
              <a:rPr lang="pt-BR" sz="1600" b="1" dirty="0" smtClean="0"/>
              <a:t> de colo de útero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/>
              <a:t>Objetivo 3: </a:t>
            </a:r>
            <a:r>
              <a:rPr lang="pt-BR" sz="1800" dirty="0" smtClean="0"/>
              <a:t>Melhorar a adesão das mulheres à realização de exame </a:t>
            </a:r>
            <a:r>
              <a:rPr lang="pt-BR" sz="1800" dirty="0" err="1" smtClean="0"/>
              <a:t>citopatológico</a:t>
            </a:r>
            <a:r>
              <a:rPr lang="pt-BR" sz="1800" dirty="0" smtClean="0"/>
              <a:t> de colo uterino e mamografia.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/>
              <a:t>Meta 3.1 </a:t>
            </a:r>
            <a:r>
              <a:rPr lang="pt-BR" sz="1800" dirty="0"/>
              <a:t>identificar 100% das mulheres com exame </a:t>
            </a:r>
            <a:r>
              <a:rPr lang="pt-BR" sz="1800" dirty="0" err="1"/>
              <a:t>citopatológico</a:t>
            </a:r>
            <a:r>
              <a:rPr lang="pt-BR" sz="1800" dirty="0"/>
              <a:t> alterado sem acompanhamento pela unidade de </a:t>
            </a:r>
            <a:r>
              <a:rPr lang="pt-BR" sz="1800" dirty="0" smtClean="0"/>
              <a:t>saúde.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Não </a:t>
            </a:r>
            <a:r>
              <a:rPr lang="pt-BR" sz="1800" b="1" dirty="0">
                <a:solidFill>
                  <a:srgbClr val="FF0000"/>
                </a:solidFill>
              </a:rPr>
              <a:t>foi possível obter os resultados dos exames no período da intervenção, pois os mesmos não retornaram devido a demora de cerca de 4 meses para ficarem prontos. </a:t>
            </a:r>
            <a:endParaRPr lang="pt-BR" sz="1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/>
              <a:t>Meta 3.2: </a:t>
            </a:r>
            <a:r>
              <a:rPr lang="pt-BR" sz="1800" dirty="0" smtClean="0"/>
              <a:t>identificar </a:t>
            </a:r>
            <a:r>
              <a:rPr lang="pt-BR" sz="1800" dirty="0"/>
              <a:t>100% das mulheres com mamografia alterada sem acompanhamento pela unidade de saúde</a:t>
            </a:r>
            <a:r>
              <a:rPr lang="pt-BR" sz="1800" dirty="0" smtClean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Em </a:t>
            </a:r>
            <a:r>
              <a:rPr lang="pt-BR" sz="1800" b="1" dirty="0">
                <a:solidFill>
                  <a:srgbClr val="FF0000"/>
                </a:solidFill>
              </a:rPr>
              <a:t>nenhum dos três meses obtivemos resultados alterados de mamografia das usuárias que apresentaram o exame durante a intervenção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  <a:endParaRPr lang="pt-BR" sz="1800" b="1" dirty="0">
              <a:solidFill>
                <a:srgbClr val="FF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54968" y="533400"/>
            <a:ext cx="82296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RESULTADOS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5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876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/>
              <a:t>Objetivo 4: </a:t>
            </a:r>
            <a:r>
              <a:rPr lang="pt-BR" sz="1800" dirty="0" smtClean="0"/>
              <a:t>Melhorar registros das informações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/>
              <a:t>Meta 4.1:</a:t>
            </a:r>
            <a:r>
              <a:rPr lang="pt-BR" sz="1800" dirty="0" smtClean="0"/>
              <a:t> Manter registro da coleta de exame </a:t>
            </a:r>
            <a:r>
              <a:rPr lang="pt-BR" sz="1800" dirty="0" err="1" smtClean="0"/>
              <a:t>citopatológico</a:t>
            </a:r>
            <a:r>
              <a:rPr lang="pt-BR" sz="1800" dirty="0" smtClean="0"/>
              <a:t> de colo de útero em registro específico em 100% das mulheres cadastradas.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dirty="0" smtClean="0"/>
              <a:t>Meta 4.2:</a:t>
            </a:r>
            <a:r>
              <a:rPr lang="pt-BR" sz="1800" dirty="0" smtClean="0"/>
              <a:t> Manter registro da realização da mamografia em registro específico em 100% das mulheres cadastradas.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1800" b="1" dirty="0" smtClean="0"/>
              <a:t>Objetivo 5: </a:t>
            </a:r>
            <a:r>
              <a:rPr lang="pt-BR" sz="1800" dirty="0" smtClean="0"/>
              <a:t>Mapear as mulheres de risco para câncer de colo de útero e de mama.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1800" b="1" dirty="0" smtClean="0"/>
              <a:t>Meta 5.1:</a:t>
            </a:r>
            <a:r>
              <a:rPr lang="pt-BR" sz="1800" dirty="0" smtClean="0"/>
              <a:t> Pesquisar sinais de alerta para câncer de colo de útero em 100% das mulheres entre 25 e 64 anos (Dor e sangramento após relação sexual e/ou corrimento vaginal excessivo).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1800" b="1" dirty="0" smtClean="0"/>
              <a:t>Meta 5.2:</a:t>
            </a:r>
            <a:r>
              <a:rPr lang="pt-BR" sz="1800" dirty="0" smtClean="0"/>
              <a:t> Realizar avaliação de risco para câncer de mama em 100% das mulheres entre 50 e 69 anos.</a:t>
            </a:r>
          </a:p>
          <a:p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43438" y="6000768"/>
            <a:ext cx="400052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atingidas em 100%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t-B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INTRODUÇÃO</a:t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/>
              <a:t>As </a:t>
            </a:r>
            <a:r>
              <a:rPr lang="pt-BR" sz="2000" dirty="0" err="1" smtClean="0"/>
              <a:t>UBSs</a:t>
            </a:r>
            <a:r>
              <a:rPr lang="pt-BR" sz="2000" dirty="0" smtClean="0"/>
              <a:t> </a:t>
            </a:r>
            <a:r>
              <a:rPr lang="pt-BR" sz="2000" dirty="0"/>
              <a:t>são </a:t>
            </a:r>
            <a:r>
              <a:rPr lang="pt-BR" sz="2000" dirty="0" smtClean="0"/>
              <a:t>as portas </a:t>
            </a:r>
            <a:r>
              <a:rPr lang="pt-BR" sz="2000" dirty="0"/>
              <a:t>de entrada da população para o sistema de </a:t>
            </a:r>
            <a:r>
              <a:rPr lang="pt-BR" sz="2000" dirty="0" smtClean="0"/>
              <a:t>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A OMS estima </a:t>
            </a:r>
            <a:r>
              <a:rPr lang="pt-BR" sz="2000" dirty="0"/>
              <a:t>que ocorram mais de 1.050.000 casos novos de câncer de mama em todo o mundo a cada ano, o que o torna o câncer mais comum entre as mulheres. E o câncer do colo do útero o segundo mais incidente na população feminina brasileira (INCA 2013</a:t>
            </a:r>
            <a:r>
              <a:rPr lang="pt-BR" sz="2000" dirty="0" smtClean="0"/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Elevados </a:t>
            </a:r>
            <a:r>
              <a:rPr lang="pt-BR" sz="2000" dirty="0"/>
              <a:t>índices de mortalidade do câncer do colo de útero e </a:t>
            </a:r>
            <a:r>
              <a:rPr lang="pt-BR" sz="2000" dirty="0" smtClean="0"/>
              <a:t>mama.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Orientar </a:t>
            </a:r>
            <a:r>
              <a:rPr lang="pt-BR" sz="2000" dirty="0"/>
              <a:t>a população feminina quanto à importância da realização do rastreio do câncer do colo do útero e de </a:t>
            </a:r>
            <a:r>
              <a:rPr lang="pt-BR" sz="2000" dirty="0" smtClean="0"/>
              <a:t>mama.</a:t>
            </a:r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876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/>
              <a:t>Objetivo 6: </a:t>
            </a:r>
            <a:r>
              <a:rPr lang="pt-BR" dirty="0" smtClean="0"/>
              <a:t>Promover a saúde das mulheres que realizam detecção precoce de câncer de colo de útero e de mama na unidade de 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/>
              <a:t>Meta 6.1:</a:t>
            </a:r>
            <a:r>
              <a:rPr lang="pt-BR" dirty="0" smtClean="0"/>
              <a:t> Orientar 100% das mulheres cadastradas sobre doenças sexualmente transmissíveis (DST) e fatores de risco para câncer de colo de útero.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/>
              <a:t>Meta 6.2:</a:t>
            </a:r>
            <a:r>
              <a:rPr lang="pt-BR" dirty="0" smtClean="0"/>
              <a:t> Orientar 100% das mulheres cadastradas sobre doenças sexualmente transmissíveis (DST) e fatores de risco para câncer de mama.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43438" y="6000768"/>
            <a:ext cx="400052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Metas atingidas em 100%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4968" y="533400"/>
            <a:ext cx="82296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DISCUSSÃO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47200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Propiciou </a:t>
            </a:r>
            <a:r>
              <a:rPr lang="pt-BR" sz="2000" dirty="0"/>
              <a:t>a ampliação da cobertura </a:t>
            </a:r>
            <a:r>
              <a:rPr lang="pt-BR" sz="2000" dirty="0" smtClean="0"/>
              <a:t>para </a:t>
            </a:r>
            <a:r>
              <a:rPr lang="pt-BR" sz="2000" dirty="0"/>
              <a:t>a prevenção do câncer de colo de útero e </a:t>
            </a:r>
            <a:r>
              <a:rPr lang="pt-BR" sz="2000" dirty="0" smtClean="0"/>
              <a:t>também para a prevenção do câncer de mama;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Aumento no número de mulheres para a realização do </a:t>
            </a:r>
            <a:r>
              <a:rPr lang="pt-BR" sz="2000" dirty="0" err="1" smtClean="0"/>
              <a:t>citopatológico</a:t>
            </a:r>
            <a:r>
              <a:rPr lang="pt-BR" sz="2000" dirty="0" smtClean="0"/>
              <a:t> do colo do útero e do exame de mamografia;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Maior vínculo entre equipe;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Proporcionou atualizar </a:t>
            </a:r>
            <a:r>
              <a:rPr lang="pt-BR" sz="2000" dirty="0"/>
              <a:t>aos membros da equipe sobre essas duas patologias mais comuns no público </a:t>
            </a:r>
            <a:r>
              <a:rPr lang="pt-BR" sz="2000" dirty="0" smtClean="0"/>
              <a:t>feminino;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Propiciou </a:t>
            </a:r>
            <a:r>
              <a:rPr lang="pt-BR" sz="2000" dirty="0"/>
              <a:t>melhoria no serviço na medida que foi possível a organização do </a:t>
            </a:r>
            <a:r>
              <a:rPr lang="pt-BR" sz="2000" dirty="0" smtClean="0"/>
              <a:t>mesmo;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Para a comunidade a intervenção possibilitou um maior acesso da usuária ao serviço de saúde, principalmente voltado para essas doenças.</a:t>
            </a:r>
            <a:endParaRPr lang="pt-BR" sz="20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Alguns pontos poderiam ter sido feitos de maneira </a:t>
            </a:r>
            <a:r>
              <a:rPr lang="pt-BR" dirty="0" smtClean="0"/>
              <a:t>diferente: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/>
              <a:t>ter </a:t>
            </a:r>
            <a:r>
              <a:rPr lang="pt-BR" dirty="0"/>
              <a:t>sido feita uma reunião com o presidente de bairro e uma maior divulgação da </a:t>
            </a:r>
            <a:r>
              <a:rPr lang="pt-BR" dirty="0" smtClean="0"/>
              <a:t>intervenção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/>
              <a:t> mutirão </a:t>
            </a:r>
            <a:r>
              <a:rPr lang="pt-BR" dirty="0"/>
              <a:t>solicitando apoio as instituições do bairro para atender as usuárias em um dia que não fosse útil para poder acolher as mulheres que trabalham fora de casa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/>
              <a:t>As </a:t>
            </a:r>
            <a:r>
              <a:rPr lang="pt-BR" dirty="0"/>
              <a:t>ações realizadas no período da intervenção encontram-se inseridas na </a:t>
            </a:r>
            <a:r>
              <a:rPr lang="pt-BR" dirty="0" smtClean="0"/>
              <a:t>unidade.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/>
              <a:t>A equipe aprovou a intervenção realizada, pois a atenção a saúde da mulher na UBS acontecia de forma muito precária. </a:t>
            </a:r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766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54968" y="533400"/>
            <a:ext cx="82296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8769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90017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Reflexão crítica sobre o  processo pessoal de aprendizagem na implementação da intervenção.</a:t>
            </a:r>
            <a:br>
              <a:rPr lang="pt-B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2400" dirty="0"/>
              <a:t>PMM, </a:t>
            </a:r>
            <a:r>
              <a:rPr lang="pt-BR" sz="2400" dirty="0" smtClean="0"/>
              <a:t>me proporcionou trabalhar </a:t>
            </a:r>
            <a:r>
              <a:rPr lang="pt-BR" sz="2400" dirty="0"/>
              <a:t>com Saúde da Família, além de permitir realizar uma especialização nessa mesma </a:t>
            </a:r>
            <a:r>
              <a:rPr lang="pt-BR" sz="2400" dirty="0" smtClean="0"/>
              <a:t>área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r>
              <a:rPr lang="pt-BR" sz="2400" dirty="0"/>
              <a:t>C</a:t>
            </a:r>
            <a:r>
              <a:rPr lang="pt-BR" sz="2400" dirty="0" smtClean="0"/>
              <a:t>ontribuir </a:t>
            </a:r>
            <a:r>
              <a:rPr lang="pt-BR" sz="2400" dirty="0"/>
              <a:t>para a melhoria da qualidade na saúde de uma </a:t>
            </a:r>
            <a:r>
              <a:rPr lang="pt-BR" sz="2400" dirty="0" smtClean="0"/>
              <a:t>população;</a:t>
            </a:r>
          </a:p>
          <a:p>
            <a:pPr algn="just"/>
            <a:r>
              <a:rPr lang="pt-BR" sz="2400" dirty="0" smtClean="0"/>
              <a:t>Identificação com o tema: saúde da mulher;</a:t>
            </a:r>
          </a:p>
          <a:p>
            <a:pPr algn="just"/>
            <a:r>
              <a:rPr lang="pt-BR" sz="2400" dirty="0" smtClean="0"/>
              <a:t>Motivação para seguir trabalhando com o tema e tentar mudar um pouco dessa realidade de baixa procura pelos exames de prevenção pelas mulheres.</a:t>
            </a:r>
            <a:endParaRPr lang="pt-BR" sz="24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REFERENCIAS</a:t>
            </a:r>
            <a:b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/>
              <a:t>BRASIL, Ministério da Saúde. Caderno de Atenção básica, Controle dos Cânceres do colo do útero e de mama; n.13, Brasília, 2006.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BRASIL, Ministério da Saúde. Caderno de Atenção Básica, Controle dos Cânceres do colo do útero e de mama, Brasília, 2011.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BRASIL, INSTITUTO NACIONAL DE CÂNCER- INCA - Acessado em: &lt;</a:t>
            </a:r>
            <a:r>
              <a:rPr lang="pt-BR" u="sng" dirty="0">
                <a:hlinkClick r:id="rId2"/>
              </a:rPr>
              <a:t>http://www.inca.gov.br</a:t>
            </a:r>
            <a:r>
              <a:rPr lang="pt-BR" dirty="0"/>
              <a:t>&gt;, 30 de julho, 2013.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b="1" dirty="0" smtClean="0"/>
              <a:t>O Município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Localização: Rio Branco - AC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População: </a:t>
            </a:r>
            <a:r>
              <a:rPr lang="pt-BR" dirty="0"/>
              <a:t>357.194 pessoas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  Atenção Primária no Município: </a:t>
            </a:r>
          </a:p>
          <a:p>
            <a:pPr marL="514350" indent="-69850">
              <a:buNone/>
            </a:pPr>
            <a:r>
              <a:rPr lang="pt-BR" dirty="0" smtClean="0"/>
              <a:t>43 UBS</a:t>
            </a:r>
          </a:p>
          <a:p>
            <a:pPr marL="514350" indent="-69850">
              <a:buNone/>
            </a:pPr>
            <a:r>
              <a:rPr lang="pt-BR" dirty="0" smtClean="0"/>
              <a:t>6 PACS</a:t>
            </a:r>
            <a:endParaRPr lang="pt-BR" dirty="0"/>
          </a:p>
          <a:p>
            <a:pPr marL="514350" indent="-69850">
              <a:buNone/>
            </a:pPr>
            <a:r>
              <a:rPr lang="pt-BR" dirty="0" smtClean="0"/>
              <a:t>7 CENTROS DE SAÚDE</a:t>
            </a:r>
          </a:p>
          <a:p>
            <a:pPr marL="514350" indent="-69850">
              <a:buNone/>
            </a:pPr>
            <a:r>
              <a:rPr lang="pt-BR" dirty="0" smtClean="0"/>
              <a:t>5 URAPS</a:t>
            </a:r>
          </a:p>
          <a:p>
            <a:pPr marL="514350" indent="-69850">
              <a:buNone/>
            </a:pPr>
            <a:r>
              <a:rPr lang="pt-BR" dirty="0" smtClean="0"/>
              <a:t>1 CENTRO DE FORMAÇÃO TUCUMÃ</a:t>
            </a:r>
          </a:p>
          <a:p>
            <a:pPr marL="514350" indent="-69850">
              <a:buNone/>
            </a:pPr>
            <a:r>
              <a:rPr lang="pt-BR" dirty="0" smtClean="0"/>
              <a:t>1 NASF</a:t>
            </a:r>
          </a:p>
          <a:p>
            <a:pPr marL="514350" indent="-69850">
              <a:buNone/>
            </a:pPr>
            <a:r>
              <a:rPr lang="pt-BR" dirty="0" smtClean="0"/>
              <a:t>4 </a:t>
            </a:r>
            <a:r>
              <a:rPr lang="pt-BR" dirty="0" err="1" smtClean="0"/>
              <a:t>UPAs</a:t>
            </a:r>
            <a:endParaRPr lang="pt-BR" dirty="0" smtClean="0"/>
          </a:p>
          <a:p>
            <a:pPr marL="514350" indent="-69850">
              <a:buNone/>
            </a:pPr>
            <a:r>
              <a:rPr lang="pt-BR" dirty="0" smtClean="0"/>
              <a:t>1 HUERB</a:t>
            </a:r>
          </a:p>
          <a:p>
            <a:pPr marL="514350" indent="-69850">
              <a:buNone/>
            </a:pPr>
            <a:r>
              <a:rPr lang="pt-BR" dirty="0" smtClean="0"/>
              <a:t>1 MATERNIDADE</a:t>
            </a:r>
          </a:p>
          <a:p>
            <a:pPr marL="514350" indent="-69850">
              <a:buNone/>
            </a:pPr>
            <a:r>
              <a:rPr lang="pt-BR" dirty="0" smtClean="0"/>
              <a:t>1 HOSPITAL DA CRIANÇA</a:t>
            </a:r>
          </a:p>
        </p:txBody>
      </p:sp>
      <p:pic>
        <p:nvPicPr>
          <p:cNvPr id="5" name="Picture 3" descr="logo1_100_f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643050"/>
            <a:ext cx="2835920" cy="331599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000760" y="5143512"/>
            <a:ext cx="283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err="1"/>
              <a:t>FONTE:https</a:t>
            </a:r>
            <a:r>
              <a:rPr lang="pt-BR" sz="800" dirty="0"/>
              <a:t>://www.google.com.br/search?q=UBS+platilde+de+oliveira+da+silva&amp;biw=1366&amp;bih=677&amp;source=lnms&amp;tbm=isch&amp;sa=X&amp;ved=0CAgQ_AUoA2oVChMIn6_7-4y2yAIVzImQCh235QJq#tbm=isch&amp;q=rio+branco&amp;imgrc=G1Y2oC5Q8i3wiM%3A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13603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200" b="1" dirty="0" smtClean="0"/>
              <a:t>A UBS</a:t>
            </a:r>
            <a:endParaRPr lang="pt-BR" sz="3200" b="1" dirty="0"/>
          </a:p>
          <a:p>
            <a:pPr algn="just"/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Na área de abrangência da equipe em que atuo há aproximadamente 1890 pessoas.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A UBS é composta por 2 equipes, formadas por </a:t>
            </a:r>
            <a:r>
              <a:rPr lang="pt-BR" dirty="0"/>
              <a:t>2</a:t>
            </a:r>
            <a:r>
              <a:rPr lang="pt-BR" dirty="0" smtClean="0"/>
              <a:t> médicos, 2 enfermeiras, 2 técnicas de enfermagem, 1 odontólogo, 16 ACS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7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Estrutura da unidade: </a:t>
            </a:r>
            <a:endParaRPr lang="pt-BR" dirty="0" smtClean="0"/>
          </a:p>
          <a:p>
            <a:pPr marL="457200" indent="-12700">
              <a:buNone/>
            </a:pPr>
            <a:r>
              <a:rPr lang="pt-BR" dirty="0" smtClean="0"/>
              <a:t>3 </a:t>
            </a:r>
            <a:r>
              <a:rPr lang="pt-BR" dirty="0"/>
              <a:t>consultórios </a:t>
            </a:r>
            <a:r>
              <a:rPr lang="pt-BR" dirty="0" smtClean="0"/>
              <a:t>médicos</a:t>
            </a:r>
          </a:p>
          <a:p>
            <a:pPr marL="457200" indent="-12700">
              <a:buNone/>
            </a:pPr>
            <a:r>
              <a:rPr lang="pt-BR" dirty="0" smtClean="0"/>
              <a:t>2 </a:t>
            </a:r>
            <a:r>
              <a:rPr lang="pt-BR" dirty="0"/>
              <a:t>consultórios de </a:t>
            </a:r>
            <a:r>
              <a:rPr lang="pt-BR" dirty="0" smtClean="0"/>
              <a:t>enfermagem</a:t>
            </a:r>
          </a:p>
          <a:p>
            <a:pPr marL="457200" indent="-12700">
              <a:buNone/>
            </a:pPr>
            <a:r>
              <a:rPr lang="pt-BR" dirty="0" smtClean="0"/>
              <a:t>1 </a:t>
            </a:r>
            <a:r>
              <a:rPr lang="pt-BR" dirty="0"/>
              <a:t>sala de </a:t>
            </a:r>
            <a:r>
              <a:rPr lang="pt-BR" dirty="0" smtClean="0"/>
              <a:t>procedimento</a:t>
            </a:r>
          </a:p>
          <a:p>
            <a:pPr marL="457200" indent="-12700">
              <a:buNone/>
            </a:pPr>
            <a:r>
              <a:rPr lang="pt-BR" dirty="0" smtClean="0"/>
              <a:t>1 </a:t>
            </a:r>
            <a:r>
              <a:rPr lang="pt-BR" dirty="0"/>
              <a:t>sala de </a:t>
            </a:r>
            <a:r>
              <a:rPr lang="pt-BR" dirty="0" smtClean="0"/>
              <a:t>vacina</a:t>
            </a:r>
          </a:p>
          <a:p>
            <a:pPr marL="457200" indent="-12700">
              <a:buNone/>
            </a:pPr>
            <a:r>
              <a:rPr lang="pt-BR" dirty="0" smtClean="0"/>
              <a:t>1 </a:t>
            </a:r>
            <a:r>
              <a:rPr lang="pt-BR" dirty="0"/>
              <a:t>sala de </a:t>
            </a:r>
            <a:r>
              <a:rPr lang="pt-BR" dirty="0" smtClean="0"/>
              <a:t>curativo</a:t>
            </a:r>
          </a:p>
          <a:p>
            <a:pPr marL="457200" indent="-12700">
              <a:buNone/>
            </a:pPr>
            <a:r>
              <a:rPr lang="pt-BR" dirty="0" smtClean="0"/>
              <a:t>1 farmácia</a:t>
            </a:r>
          </a:p>
          <a:p>
            <a:pPr marL="457200" indent="-12700">
              <a:buNone/>
            </a:pPr>
            <a:r>
              <a:rPr lang="pt-BR" dirty="0" smtClean="0"/>
              <a:t>1 recepção</a:t>
            </a:r>
          </a:p>
          <a:p>
            <a:pPr marL="457200" indent="-12700">
              <a:buNone/>
            </a:pPr>
            <a:r>
              <a:rPr lang="pt-BR" dirty="0" smtClean="0"/>
              <a:t>1 </a:t>
            </a:r>
            <a:r>
              <a:rPr lang="pt-BR" dirty="0"/>
              <a:t>consultório </a:t>
            </a:r>
            <a:r>
              <a:rPr lang="pt-BR" dirty="0" smtClean="0"/>
              <a:t>odontológico</a:t>
            </a:r>
          </a:p>
          <a:p>
            <a:pPr marL="457200" indent="-12700">
              <a:buNone/>
            </a:pPr>
            <a:r>
              <a:rPr lang="pt-BR" dirty="0" smtClean="0"/>
              <a:t>1 copa</a:t>
            </a:r>
          </a:p>
          <a:p>
            <a:pPr marL="457200" indent="-12700">
              <a:buNone/>
            </a:pPr>
            <a:r>
              <a:rPr lang="pt-BR" dirty="0" smtClean="0"/>
              <a:t>4 </a:t>
            </a:r>
            <a:r>
              <a:rPr lang="pt-BR" dirty="0"/>
              <a:t>banheiros (sendo 2 para funcionários e 2 para </a:t>
            </a:r>
            <a:r>
              <a:rPr lang="pt-BR" dirty="0" smtClean="0"/>
              <a:t>pacientes)</a:t>
            </a:r>
          </a:p>
          <a:p>
            <a:pPr marL="457200" indent="-12700">
              <a:buNone/>
            </a:pPr>
            <a:r>
              <a:rPr lang="pt-BR" dirty="0" smtClean="0"/>
              <a:t>sala </a:t>
            </a:r>
            <a:r>
              <a:rPr lang="pt-BR" dirty="0"/>
              <a:t>de </a:t>
            </a:r>
            <a:r>
              <a:rPr lang="pt-BR" dirty="0" smtClean="0"/>
              <a:t>expurgo</a:t>
            </a:r>
          </a:p>
          <a:p>
            <a:pPr marL="457200" indent="-12700">
              <a:buNone/>
            </a:pPr>
            <a:r>
              <a:rPr lang="pt-BR" dirty="0" smtClean="0"/>
              <a:t>sala </a:t>
            </a:r>
            <a:r>
              <a:rPr lang="pt-BR" dirty="0"/>
              <a:t>de </a:t>
            </a:r>
            <a:r>
              <a:rPr lang="pt-BR" dirty="0" smtClean="0"/>
              <a:t>reuniões</a:t>
            </a:r>
          </a:p>
          <a:p>
            <a:pPr marL="457200" indent="-12700">
              <a:buNone/>
            </a:pPr>
            <a:r>
              <a:rPr lang="pt-BR" dirty="0" smtClean="0"/>
              <a:t>almoxarifado</a:t>
            </a:r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/>
              <a:t>Localização: Rua Rio de Janeiro, S/N, bairro Tancredo Neves</a:t>
            </a:r>
            <a:endParaRPr lang="pt-BR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/>
              <a:t>Contando com 491 </a:t>
            </a:r>
            <a:r>
              <a:rPr lang="pt-BR" dirty="0"/>
              <a:t>mulheres na faixa etária entre 25 a 64 anos.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/>
              <a:t>Aproximadamente 157 </a:t>
            </a:r>
            <a:r>
              <a:rPr lang="pt-BR" dirty="0"/>
              <a:t>mulheres na faixa etária entre 50 e 69 anos.</a:t>
            </a: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56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3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595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Situação da ação programática da unidade antes da intervenção.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Na UBS é realizada a prevenção com as mulheres sobre o câncer do colo do útero</a:t>
            </a:r>
            <a:r>
              <a:rPr lang="pt-BR" sz="2400" dirty="0" smtClean="0"/>
              <a:t>.;</a:t>
            </a:r>
          </a:p>
          <a:p>
            <a:pPr algn="just"/>
            <a:r>
              <a:rPr lang="pt-BR" sz="2400" dirty="0" smtClean="0"/>
              <a:t>Na </a:t>
            </a:r>
            <a:r>
              <a:rPr lang="pt-BR" sz="2400" dirty="0"/>
              <a:t>área de cobertura a qual atuo, são cerca de 491 mulheres na faixa etária para o </a:t>
            </a:r>
            <a:r>
              <a:rPr lang="pt-BR" sz="2400" dirty="0" smtClean="0"/>
              <a:t>risco </a:t>
            </a:r>
            <a:r>
              <a:rPr lang="pt-BR" sz="2400" dirty="0"/>
              <a:t>de câncer do colo do </a:t>
            </a:r>
            <a:r>
              <a:rPr lang="pt-BR" sz="2400" dirty="0" smtClean="0"/>
              <a:t>útero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r>
              <a:rPr lang="pt-BR" sz="2400" dirty="0"/>
              <a:t>As ações de orientação da prevenção do câncer do colo do útero são realizadas no momento das consultas e todas são orientadas a realizar o exame </a:t>
            </a:r>
            <a:r>
              <a:rPr lang="pt-BR" sz="2400" dirty="0" smtClean="0"/>
              <a:t>citopatológico;</a:t>
            </a:r>
          </a:p>
          <a:p>
            <a:pPr algn="just"/>
            <a:r>
              <a:rPr lang="pt-BR" sz="2400" dirty="0"/>
              <a:t>O tipo de rastreio realizado na unidade é do tipo </a:t>
            </a:r>
            <a:r>
              <a:rPr lang="pt-BR" sz="2400" dirty="0" smtClean="0"/>
              <a:t>oportunístico;</a:t>
            </a:r>
          </a:p>
          <a:p>
            <a:pPr algn="just"/>
            <a:r>
              <a:rPr lang="pt-BR" sz="2400" dirty="0" smtClean="0"/>
              <a:t>Não há protocolos </a:t>
            </a:r>
            <a:r>
              <a:rPr lang="pt-BR" sz="2400" dirty="0"/>
              <a:t>de prevenção do câncer do colo </a:t>
            </a:r>
            <a:r>
              <a:rPr lang="pt-BR" sz="2400" dirty="0" smtClean="0"/>
              <a:t>uterino na UBS e nem grupo de mulheres;</a:t>
            </a:r>
            <a:endParaRPr lang="pt-BR" sz="24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04664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100" y="845262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349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Situação da ação programática da unidade antes da intervenção.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40632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Em relação ao controle de câncer de mama as ações são realizadas com orientações no momento da </a:t>
            </a:r>
            <a:r>
              <a:rPr lang="pt-BR" sz="2400" dirty="0" smtClean="0"/>
              <a:t>consulta;</a:t>
            </a:r>
          </a:p>
          <a:p>
            <a:pPr algn="just"/>
            <a:r>
              <a:rPr lang="pt-BR" sz="2400" dirty="0"/>
              <a:t>C</a:t>
            </a:r>
            <a:r>
              <a:rPr lang="pt-BR" sz="2400" dirty="0" smtClean="0"/>
              <a:t>erca </a:t>
            </a:r>
            <a:r>
              <a:rPr lang="pt-BR" sz="2400" dirty="0"/>
              <a:t>de 157 mulheres na faixa etária para câncer de mama na área de abrangência da minha </a:t>
            </a:r>
            <a:r>
              <a:rPr lang="pt-BR" sz="2400" dirty="0" smtClean="0"/>
              <a:t>equipe;</a:t>
            </a:r>
          </a:p>
          <a:p>
            <a:pPr algn="just"/>
            <a:r>
              <a:rPr lang="pt-BR" sz="2400" dirty="0" smtClean="0"/>
              <a:t>É realizado </a:t>
            </a:r>
            <a:r>
              <a:rPr lang="pt-BR" sz="2400" dirty="0"/>
              <a:t>o exame clinico das </a:t>
            </a:r>
            <a:r>
              <a:rPr lang="pt-BR" sz="2400" dirty="0" smtClean="0"/>
              <a:t>mamas e orientações quanto ao autoexame;</a:t>
            </a:r>
          </a:p>
          <a:p>
            <a:pPr algn="just"/>
            <a:r>
              <a:rPr lang="pt-BR" sz="2400" dirty="0" smtClean="0"/>
              <a:t>O rastreio do câncer de mama só é feito com mulheres que chegam com alguma queixa;</a:t>
            </a:r>
          </a:p>
          <a:p>
            <a:pPr algn="just"/>
            <a:r>
              <a:rPr lang="pt-BR" sz="2400" dirty="0"/>
              <a:t>N</a:t>
            </a:r>
            <a:r>
              <a:rPr lang="pt-BR" sz="2400" dirty="0" smtClean="0"/>
              <a:t>ão </a:t>
            </a:r>
            <a:r>
              <a:rPr lang="pt-BR" sz="2400" dirty="0"/>
              <a:t>há um protocolo de condutas para o controle do câncer de mama.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717" y="458432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2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59572"/>
            <a:ext cx="8229600" cy="990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B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OBJETIVOS</a:t>
            </a:r>
            <a:endParaRPr lang="pt-B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7158" y="1714488"/>
            <a:ext cx="8215370" cy="3643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Objetivo Geral</a:t>
            </a:r>
          </a:p>
          <a:p>
            <a:pPr>
              <a:buFont typeface="Wingdings" pitchFamily="2" charset="2"/>
              <a:buChar char="Ø"/>
            </a:pPr>
            <a:endParaRPr lang="pt-BR" sz="28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/>
              <a:t>Melhorar </a:t>
            </a:r>
            <a:r>
              <a:rPr lang="pt-BR" sz="2800" dirty="0"/>
              <a:t>a prevenção e detecção precoce do câncer de colo do útero e de mama na UBS Platilde Oliveira da Silva, Rio Branco/AC.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smtClean="0"/>
              <a:t> </a:t>
            </a:r>
            <a:endParaRPr lang="pt-BR" sz="2000" b="1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48" y="459572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1064</TotalTime>
  <Words>1491</Words>
  <Application>Microsoft Office PowerPoint</Application>
  <PresentationFormat>Apresentação na tela (4:3)</PresentationFormat>
  <Paragraphs>164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Brilho</vt:lpstr>
      <vt:lpstr>Universidade Aberta do SUS Universidade Federal de Pelotas Departamento de Medicina Social Curso de Especialização em Saúde da Família  Modalidade à Distância Turma 5</vt:lpstr>
      <vt:lpstr> INTRODUÇÃO </vt:lpstr>
      <vt:lpstr>Apresentação do PowerPoint</vt:lpstr>
      <vt:lpstr>Apresentação do PowerPoint</vt:lpstr>
      <vt:lpstr>Apresentação do PowerPoint</vt:lpstr>
      <vt:lpstr>Apresentação do PowerPoint</vt:lpstr>
      <vt:lpstr> Situação da ação programática da unidade antes da intervenção. </vt:lpstr>
      <vt:lpstr>Situação da ação programática da unidade antes da intervenção. </vt:lpstr>
      <vt:lpstr>OBJETIVOS</vt:lpstr>
      <vt:lpstr> Metodologia </vt:lpstr>
      <vt:lpstr>Metodologia</vt:lpstr>
      <vt:lpstr>Apresentação do PowerPoint</vt:lpstr>
      <vt:lpstr>Educação em Saúde</vt:lpstr>
      <vt:lpstr>Apresentação do PowerPoint</vt:lpstr>
      <vt:lpstr>RESULTADOS</vt:lpstr>
      <vt:lpstr>Apresentação do PowerPoint</vt:lpstr>
      <vt:lpstr>Apresentação do PowerPoint</vt:lpstr>
      <vt:lpstr>RESULTADOS</vt:lpstr>
      <vt:lpstr>Apresentação do PowerPoint</vt:lpstr>
      <vt:lpstr>Apresentação do PowerPoint</vt:lpstr>
      <vt:lpstr>DISCUSSÃO</vt:lpstr>
      <vt:lpstr>DISCUSSÃO</vt:lpstr>
      <vt:lpstr>Reflexão crítica sobre o  processo pessoal de aprendizagem na implementação da intervenção. </vt:lpstr>
      <vt:lpstr>REFERENCIAS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ÉRI</dc:creator>
  <cp:lastModifiedBy>Evllynne</cp:lastModifiedBy>
  <cp:revision>280</cp:revision>
  <dcterms:created xsi:type="dcterms:W3CDTF">2014-03-24T19:27:04Z</dcterms:created>
  <dcterms:modified xsi:type="dcterms:W3CDTF">2015-10-09T22:07:18Z</dcterms:modified>
</cp:coreProperties>
</file>