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91" r:id="rId19"/>
    <p:sldId id="290" r:id="rId20"/>
    <p:sldId id="275" r:id="rId21"/>
    <p:sldId id="276" r:id="rId22"/>
    <p:sldId id="277" r:id="rId23"/>
    <p:sldId id="278" r:id="rId24"/>
    <p:sldId id="292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5715000" type="screen16x1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71" autoAdjust="0"/>
  </p:normalViewPr>
  <p:slideViewPr>
    <p:cSldViewPr>
      <p:cViewPr varScale="1">
        <p:scale>
          <a:sx n="84" d="100"/>
          <a:sy n="84" d="100"/>
        </p:scale>
        <p:origin x="-966" y="-7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222433"/>
            <a:ext cx="9144000" cy="249256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22243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210259"/>
            <a:ext cx="9144000" cy="1905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333500"/>
            <a:ext cx="9144000" cy="42545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4210455"/>
            <a:ext cx="5637010" cy="73509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18EF-5068-4B4A-80CC-B4D7BBFB3E9E}" type="datetimeFigureOut">
              <a:rPr lang="pt-BR" smtClean="0"/>
              <a:t>22/01/2015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FBE78-B6DC-4F7C-9242-193CA031E5C6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610242"/>
            <a:ext cx="7175351" cy="1494306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609599"/>
            <a:ext cx="6400800" cy="28956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18EF-5068-4B4A-80CC-B4D7BBFB3E9E}" type="datetimeFigureOut">
              <a:rPr lang="pt-BR" smtClean="0"/>
              <a:t>22/01/2015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FBE78-B6DC-4F7C-9242-193CA031E5C6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13764"/>
            <a:ext cx="2057400" cy="4365283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609600"/>
            <a:ext cx="4829287" cy="407894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18EF-5068-4B4A-80CC-B4D7BBFB3E9E}" type="datetimeFigureOut">
              <a:rPr lang="pt-BR" smtClean="0"/>
              <a:t>22/01/2015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FBE78-B6DC-4F7C-9242-193CA031E5C6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18EF-5068-4B4A-80CC-B4D7BBFB3E9E}" type="datetimeFigureOut">
              <a:rPr lang="pt-BR" smtClean="0"/>
              <a:t>22/01/2015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FBE78-B6DC-4F7C-9242-193CA031E5C6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609600"/>
            <a:ext cx="6400800" cy="28956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222433"/>
            <a:ext cx="9144000" cy="249256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22243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210259"/>
            <a:ext cx="9144000" cy="1905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333500"/>
            <a:ext cx="9144000" cy="42545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810540"/>
            <a:ext cx="5966666" cy="2019455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839592"/>
            <a:ext cx="5970494" cy="696217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18EF-5068-4B4A-80CC-B4D7BBFB3E9E}" type="datetimeFigureOut">
              <a:rPr lang="pt-BR" smtClean="0"/>
              <a:t>22/01/2015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FBE78-B6DC-4F7C-9242-193CA031E5C6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18EF-5068-4B4A-80CC-B4D7BBFB3E9E}" type="datetimeFigureOut">
              <a:rPr lang="pt-BR" smtClean="0"/>
              <a:t>22/01/2015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FBE78-B6DC-4F7C-9242-193CA031E5C6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609599"/>
            <a:ext cx="3346704" cy="28956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609600"/>
            <a:ext cx="3346704" cy="28956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609600"/>
            <a:ext cx="3346704" cy="533135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166939"/>
            <a:ext cx="3346704" cy="228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609600"/>
            <a:ext cx="3346704" cy="533135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165860"/>
            <a:ext cx="3346704" cy="228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18EF-5068-4B4A-80CC-B4D7BBFB3E9E}" type="datetimeFigureOut">
              <a:rPr lang="pt-BR" smtClean="0"/>
              <a:t>22/01/2015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FBE78-B6DC-4F7C-9242-193CA031E5C6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18EF-5068-4B4A-80CC-B4D7BBFB3E9E}" type="datetimeFigureOut">
              <a:rPr lang="pt-BR" smtClean="0"/>
              <a:t>22/01/2015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FBE78-B6DC-4F7C-9242-193CA031E5C6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18EF-5068-4B4A-80CC-B4D7BBFB3E9E}" type="datetimeFigureOut">
              <a:rPr lang="pt-BR" smtClean="0"/>
              <a:t>22/01/2015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FBE78-B6DC-4F7C-9242-193CA031E5C6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841501"/>
            <a:ext cx="3636085" cy="1048744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609600"/>
            <a:ext cx="4017085" cy="4078942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914835"/>
            <a:ext cx="3388660" cy="17829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18EF-5068-4B4A-80CC-B4D7BBFB3E9E}" type="datetimeFigureOut">
              <a:rPr lang="pt-BR" smtClean="0"/>
              <a:t>22/01/2015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FBE78-B6DC-4F7C-9242-193CA031E5C6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222433"/>
            <a:ext cx="9144000" cy="249256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22243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210259"/>
            <a:ext cx="9144000" cy="1905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333500"/>
            <a:ext cx="9144000" cy="42545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952500"/>
            <a:ext cx="4114800" cy="260650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842072"/>
            <a:ext cx="3694114" cy="1802517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18EF-5068-4B4A-80CC-B4D7BBFB3E9E}" type="datetimeFigureOut">
              <a:rPr lang="pt-BR" smtClean="0"/>
              <a:t>22/01/2015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FBE78-B6DC-4F7C-9242-193CA031E5C6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720351"/>
            <a:ext cx="6383538" cy="9525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254500"/>
            <a:ext cx="9144000" cy="14605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425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140253"/>
            <a:ext cx="9144000" cy="1905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333500"/>
            <a:ext cx="9144000" cy="42545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643473"/>
            <a:ext cx="6512511" cy="9525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610217"/>
            <a:ext cx="6400800" cy="289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5143500"/>
            <a:ext cx="2514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70518EF-5068-4B4A-80CC-B4D7BBFB3E9E}" type="datetimeFigureOut">
              <a:rPr lang="pt-BR" smtClean="0"/>
              <a:t>22/01/2015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143500"/>
            <a:ext cx="3352801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5143500"/>
            <a:ext cx="18288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88FBE78-B6DC-4F7C-9242-193CA031E5C6}" type="slidenum">
              <a:rPr lang="pt-BR" smtClean="0"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unasus.ufpel.edu.br/site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www.unasus.ufma.br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hyperlink" Target="http://www.google.com.br/url?sa=i&amp;rct=j&amp;q=&amp;esrc=s&amp;source=images&amp;cd=&amp;cad=rja&amp;uact=8&amp;ved=0CAcQjRw&amp;url=http://jardimgospelcompartilhe.blogspot.com/2012/12/mp-e-policia-deflagam-operacao-para.html&amp;ei=mke-VIyKKYmXNo_9g-gG&amp;psig=AFQjCNHZ3joc3rOplMs8gGPZK7oy9PSxxw&amp;ust=1421842538561830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logo">
            <a:hlinkClick r:id="rId2" tooltip="UNASUS - UFPEL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188"/>
            <a:ext cx="4608512" cy="124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unasus.ufma.br/site/templates/unasus/img/logo_unasus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39135"/>
            <a:ext cx="2825853" cy="74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460424" y="1849388"/>
            <a:ext cx="82984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Programa de Saúde Escolar em Jovens Escolares de 12 a 15 anos da Escola Municipal Francisco Barbosa e Na Unidade de Saúde Jardim de Angicos/RN.</a:t>
            </a:r>
            <a:endParaRPr lang="pt-BR" sz="28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2339752" y="4297660"/>
            <a:ext cx="4423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Cirurgião-Dentista: Evilson Maciel Dantas</a:t>
            </a:r>
          </a:p>
          <a:p>
            <a:r>
              <a:rPr lang="pt-BR" dirty="0" smtClean="0"/>
              <a:t>Orientadora: Renata Lima Silva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810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saude.ba.gov.br/dab/arquivos/ufpe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420" y="183694"/>
            <a:ext cx="1461924" cy="97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11529" y="913284"/>
            <a:ext cx="8568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OBJETIVO 2.</a:t>
            </a:r>
          </a:p>
          <a:p>
            <a:pPr algn="just"/>
            <a:r>
              <a:rPr lang="pt-BR" sz="2400" dirty="0" smtClean="0"/>
              <a:t>Meta 2. Realizar aferição da pressão arterial de 100% dos adolescentes com primeira consulta programada</a:t>
            </a: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3491880" y="301670"/>
            <a:ext cx="1984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/>
              <a:t>RESULTADOS</a:t>
            </a:r>
            <a:endParaRPr lang="pt-BR" sz="2400" b="1" dirty="0"/>
          </a:p>
        </p:txBody>
      </p:sp>
      <p:pic>
        <p:nvPicPr>
          <p:cNvPr id="8" name="Image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051" y="2113613"/>
            <a:ext cx="4669790" cy="2463165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971600" y="4594136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Gráfico </a:t>
            </a:r>
            <a:r>
              <a:rPr lang="pt-BR" dirty="0"/>
              <a:t>indicativo da proporção de adolescentes entre 12 e 15 anos com primeira consulta programada com aferição de pressão arterial.</a:t>
            </a:r>
          </a:p>
        </p:txBody>
      </p:sp>
    </p:spTree>
    <p:extLst>
      <p:ext uri="{BB962C8B-B14F-4D97-AF65-F5344CB8AC3E}">
        <p14:creationId xmlns:p14="http://schemas.microsoft.com/office/powerpoint/2010/main" val="181322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saude.ba.gov.br/dab/arquivos/ufpe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420" y="183694"/>
            <a:ext cx="1461924" cy="97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3491880" y="301670"/>
            <a:ext cx="1984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/>
              <a:t>RESULTADOS</a:t>
            </a:r>
            <a:endParaRPr lang="pt-BR" sz="24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311529" y="913284"/>
            <a:ext cx="8568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OBJETIVO 2.</a:t>
            </a:r>
          </a:p>
          <a:p>
            <a:pPr algn="just"/>
            <a:r>
              <a:rPr lang="pt-BR" sz="2400" dirty="0" smtClean="0"/>
              <a:t>Meta 3. </a:t>
            </a:r>
            <a:r>
              <a:rPr lang="pt-BR" sz="2400" dirty="0"/>
              <a:t>Realizar avaliação da acuidade visual em 100% dos adolescentes </a:t>
            </a:r>
            <a:r>
              <a:rPr lang="pt-BR" sz="2400" dirty="0" smtClean="0"/>
              <a:t>matriculados </a:t>
            </a:r>
            <a:r>
              <a:rPr lang="pt-BR" sz="2400" dirty="0"/>
              <a:t>na escola alvo.</a:t>
            </a:r>
          </a:p>
        </p:txBody>
      </p:sp>
      <p:pic>
        <p:nvPicPr>
          <p:cNvPr id="8" name="Image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105" y="2113613"/>
            <a:ext cx="4669790" cy="250571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1115616" y="4619323"/>
            <a:ext cx="7164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Gráfico indicativo da proporção de adolescentes entre 12 e 15 anos matriculados na escola alvo com avaliação da acuidade visual.</a:t>
            </a:r>
          </a:p>
        </p:txBody>
      </p:sp>
    </p:spTree>
    <p:extLst>
      <p:ext uri="{BB962C8B-B14F-4D97-AF65-F5344CB8AC3E}">
        <p14:creationId xmlns:p14="http://schemas.microsoft.com/office/powerpoint/2010/main" val="181322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saude.ba.gov.br/dab/arquivos/ufpe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420" y="183694"/>
            <a:ext cx="1461924" cy="97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491880" y="301670"/>
            <a:ext cx="1984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/>
              <a:t>RESULTADOS</a:t>
            </a:r>
            <a:endParaRPr lang="pt-BR" sz="24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311529" y="913284"/>
            <a:ext cx="8568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OBJETIVO 2.</a:t>
            </a:r>
          </a:p>
          <a:p>
            <a:pPr algn="just"/>
            <a:r>
              <a:rPr lang="pt-BR" sz="2400" dirty="0" smtClean="0"/>
              <a:t>Meta 4. </a:t>
            </a:r>
            <a:r>
              <a:rPr lang="pt-BR" sz="2400" dirty="0"/>
              <a:t>Realizar avaliação da audição em 100% dos adolescentes </a:t>
            </a:r>
            <a:r>
              <a:rPr lang="pt-BR" sz="2400" dirty="0" smtClean="0"/>
              <a:t>matriculadas </a:t>
            </a:r>
            <a:r>
              <a:rPr lang="pt-BR" sz="2400" dirty="0"/>
              <a:t>na escola alvo.</a:t>
            </a:r>
            <a:r>
              <a:rPr lang="pt-BR" sz="2400" dirty="0" smtClean="0"/>
              <a:t> </a:t>
            </a:r>
            <a:endParaRPr lang="pt-BR" sz="2400" dirty="0"/>
          </a:p>
        </p:txBody>
      </p:sp>
      <p:pic>
        <p:nvPicPr>
          <p:cNvPr id="6" name="Imagem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105" y="2119187"/>
            <a:ext cx="4669790" cy="2475230"/>
          </a:xfrm>
          <a:prstGeom prst="rect">
            <a:avLst/>
          </a:prstGeom>
          <a:noFill/>
        </p:spPr>
      </p:pic>
      <p:sp>
        <p:nvSpPr>
          <p:cNvPr id="2" name="Retângulo 1"/>
          <p:cNvSpPr/>
          <p:nvPr/>
        </p:nvSpPr>
        <p:spPr>
          <a:xfrm>
            <a:off x="1274114" y="4683320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Proporção de adolescentes entre 12 e 15 anos matriculados na escola alvo com avaliação da audição.</a:t>
            </a:r>
          </a:p>
        </p:txBody>
      </p:sp>
    </p:spTree>
    <p:extLst>
      <p:ext uri="{BB962C8B-B14F-4D97-AF65-F5344CB8AC3E}">
        <p14:creationId xmlns:p14="http://schemas.microsoft.com/office/powerpoint/2010/main" val="181322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saude.ba.gov.br/dab/arquivos/ufpe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420" y="183694"/>
            <a:ext cx="1461924" cy="97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491880" y="301670"/>
            <a:ext cx="1984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/>
              <a:t>RESULTADOS</a:t>
            </a:r>
            <a:endParaRPr lang="pt-BR" sz="24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311529" y="913284"/>
            <a:ext cx="8568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OBJETIVO 2.</a:t>
            </a:r>
          </a:p>
          <a:p>
            <a:pPr algn="just"/>
            <a:r>
              <a:rPr lang="pt-BR" sz="2400" dirty="0" smtClean="0"/>
              <a:t>Meta 5. </a:t>
            </a:r>
            <a:r>
              <a:rPr lang="pt-BR" sz="2400" dirty="0"/>
              <a:t>Atualizar o calendário vacinal em 100% dos adolescentes </a:t>
            </a:r>
            <a:r>
              <a:rPr lang="pt-BR" sz="2400" dirty="0" smtClean="0"/>
              <a:t>matriculados </a:t>
            </a:r>
            <a:r>
              <a:rPr lang="pt-BR" sz="2400" dirty="0"/>
              <a:t>na escola alvo.</a:t>
            </a:r>
          </a:p>
        </p:txBody>
      </p:sp>
      <p:pic>
        <p:nvPicPr>
          <p:cNvPr id="6" name="Imagem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105" y="2110113"/>
            <a:ext cx="4669790" cy="2487295"/>
          </a:xfrm>
          <a:prstGeom prst="rect">
            <a:avLst/>
          </a:prstGeom>
          <a:noFill/>
        </p:spPr>
      </p:pic>
      <p:sp>
        <p:nvSpPr>
          <p:cNvPr id="2" name="Retângulo 1"/>
          <p:cNvSpPr/>
          <p:nvPr/>
        </p:nvSpPr>
        <p:spPr>
          <a:xfrm>
            <a:off x="971600" y="4597408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Gráfico indicativo da proporção de adolescentes entre 12 e 15 anos matriculados na escola alvo com atualização do calendário vacinal.</a:t>
            </a:r>
          </a:p>
        </p:txBody>
      </p:sp>
    </p:spTree>
    <p:extLst>
      <p:ext uri="{BB962C8B-B14F-4D97-AF65-F5344CB8AC3E}">
        <p14:creationId xmlns:p14="http://schemas.microsoft.com/office/powerpoint/2010/main" val="181322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saude.ba.gov.br/dab/arquivos/ufpe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420" y="183694"/>
            <a:ext cx="1461924" cy="97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491880" y="301670"/>
            <a:ext cx="1984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/>
              <a:t>RESULTADOS</a:t>
            </a:r>
            <a:endParaRPr lang="pt-BR" sz="24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311529" y="913284"/>
            <a:ext cx="8568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OBJETIVO 2.</a:t>
            </a:r>
          </a:p>
          <a:p>
            <a:pPr algn="just"/>
            <a:r>
              <a:rPr lang="pt-BR" sz="2400" dirty="0" smtClean="0"/>
              <a:t>Meta 6. </a:t>
            </a:r>
            <a:r>
              <a:rPr lang="pt-BR" sz="2400" dirty="0"/>
              <a:t>Realizar avaliação nutricional em 100% dos </a:t>
            </a:r>
            <a:r>
              <a:rPr lang="pt-BR" sz="2400" dirty="0" smtClean="0"/>
              <a:t>adolescentes matriculados </a:t>
            </a:r>
            <a:r>
              <a:rPr lang="pt-BR" sz="2400" dirty="0"/>
              <a:t>na escola alvo</a:t>
            </a:r>
          </a:p>
        </p:txBody>
      </p:sp>
      <p:pic>
        <p:nvPicPr>
          <p:cNvPr id="6" name="Imagem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105" y="2141180"/>
            <a:ext cx="4669790" cy="2481580"/>
          </a:xfrm>
          <a:prstGeom prst="rect">
            <a:avLst/>
          </a:prstGeom>
          <a:noFill/>
        </p:spPr>
      </p:pic>
      <p:sp>
        <p:nvSpPr>
          <p:cNvPr id="2" name="Retângulo 1"/>
          <p:cNvSpPr/>
          <p:nvPr/>
        </p:nvSpPr>
        <p:spPr>
          <a:xfrm>
            <a:off x="971600" y="4633607"/>
            <a:ext cx="73087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Gráfico indicativo da proporção de adolescentes entre 12 e 15 anos matriculados na escola alvo com avaliação nutricional.</a:t>
            </a:r>
          </a:p>
        </p:txBody>
      </p:sp>
    </p:spTree>
    <p:extLst>
      <p:ext uri="{BB962C8B-B14F-4D97-AF65-F5344CB8AC3E}">
        <p14:creationId xmlns:p14="http://schemas.microsoft.com/office/powerpoint/2010/main" val="181322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saude.ba.gov.br/dab/arquivos/ufpe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420" y="183694"/>
            <a:ext cx="1461924" cy="97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491880" y="301670"/>
            <a:ext cx="1984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/>
              <a:t>RESULTADOS</a:t>
            </a:r>
            <a:endParaRPr lang="pt-BR" sz="24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311529" y="913284"/>
            <a:ext cx="8568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OBJETIVO 2.</a:t>
            </a:r>
          </a:p>
          <a:p>
            <a:pPr algn="just"/>
            <a:r>
              <a:rPr lang="pt-BR" sz="2400" dirty="0" smtClean="0"/>
              <a:t>Meta 7. </a:t>
            </a:r>
            <a:r>
              <a:rPr lang="pt-BR" sz="2400" dirty="0"/>
              <a:t>Realizar avaliação da saúde bucal em 100% dos adolescentes </a:t>
            </a:r>
            <a:r>
              <a:rPr lang="pt-BR" sz="2400" dirty="0" smtClean="0"/>
              <a:t>matriculados </a:t>
            </a:r>
            <a:r>
              <a:rPr lang="pt-BR" sz="2400" dirty="0"/>
              <a:t>na escola alvo.</a:t>
            </a:r>
          </a:p>
        </p:txBody>
      </p:sp>
      <p:pic>
        <p:nvPicPr>
          <p:cNvPr id="6" name="Imagem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105" y="2116012"/>
            <a:ext cx="4669790" cy="2481580"/>
          </a:xfrm>
          <a:prstGeom prst="rect">
            <a:avLst/>
          </a:prstGeom>
          <a:noFill/>
        </p:spPr>
      </p:pic>
      <p:sp>
        <p:nvSpPr>
          <p:cNvPr id="2" name="Retângulo 1"/>
          <p:cNvSpPr/>
          <p:nvPr/>
        </p:nvSpPr>
        <p:spPr>
          <a:xfrm>
            <a:off x="971600" y="4514671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Gráfico indicativo da proporção de adolescentes entre 12 e 15 anos matriculados na escola alvo com avaliação da saúde bucal.</a:t>
            </a:r>
          </a:p>
        </p:txBody>
      </p:sp>
    </p:spTree>
    <p:extLst>
      <p:ext uri="{BB962C8B-B14F-4D97-AF65-F5344CB8AC3E}">
        <p14:creationId xmlns:p14="http://schemas.microsoft.com/office/powerpoint/2010/main" val="181322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saude.ba.gov.br/dab/arquivos/ufpe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420" y="183694"/>
            <a:ext cx="1461924" cy="97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491880" y="301670"/>
            <a:ext cx="1984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/>
              <a:t>RESULTADOS</a:t>
            </a:r>
            <a:endParaRPr lang="pt-BR" sz="24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311529" y="913284"/>
            <a:ext cx="8568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OBJETIVO 2.</a:t>
            </a:r>
          </a:p>
          <a:p>
            <a:pPr algn="just"/>
            <a:r>
              <a:rPr lang="pt-BR" sz="2400" dirty="0" smtClean="0"/>
              <a:t>Meta 8. </a:t>
            </a:r>
            <a:r>
              <a:rPr lang="pt-BR" sz="2400" dirty="0"/>
              <a:t>Realizar pelo menos uma escovação supervisionada com creme dental em 100% dos escolares.</a:t>
            </a:r>
          </a:p>
        </p:txBody>
      </p:sp>
      <p:pic>
        <p:nvPicPr>
          <p:cNvPr id="6" name="Imagem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105" y="2113613"/>
            <a:ext cx="4669790" cy="2481580"/>
          </a:xfrm>
          <a:prstGeom prst="rect">
            <a:avLst/>
          </a:prstGeom>
          <a:noFill/>
        </p:spPr>
      </p:pic>
      <p:sp>
        <p:nvSpPr>
          <p:cNvPr id="2" name="Retângulo 1"/>
          <p:cNvSpPr/>
          <p:nvPr/>
        </p:nvSpPr>
        <p:spPr>
          <a:xfrm>
            <a:off x="827584" y="4731449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Gráfico indicativo da proporção de escolares com escovação dental supervisionada com creme dental.</a:t>
            </a:r>
          </a:p>
        </p:txBody>
      </p:sp>
    </p:spTree>
    <p:extLst>
      <p:ext uri="{BB962C8B-B14F-4D97-AF65-F5344CB8AC3E}">
        <p14:creationId xmlns:p14="http://schemas.microsoft.com/office/powerpoint/2010/main" val="181322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saude.ba.gov.br/dab/arquivos/ufpe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420" y="183694"/>
            <a:ext cx="1461924" cy="97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491880" y="301670"/>
            <a:ext cx="1984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/>
              <a:t>RESULTADOS</a:t>
            </a:r>
            <a:endParaRPr lang="pt-BR" sz="2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311529" y="841276"/>
            <a:ext cx="8568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OBJETIVO 2.</a:t>
            </a:r>
          </a:p>
          <a:p>
            <a:pPr algn="just"/>
            <a:r>
              <a:rPr lang="pt-BR" sz="2400" dirty="0" smtClean="0"/>
              <a:t>Meta 9. </a:t>
            </a:r>
            <a:r>
              <a:rPr lang="pt-BR" sz="2400" dirty="0"/>
              <a:t>Realizar pelo menos quatro aplicações de gel </a:t>
            </a:r>
            <a:r>
              <a:rPr lang="pt-BR" sz="2400" dirty="0" err="1"/>
              <a:t>fluoretado</a:t>
            </a:r>
            <a:r>
              <a:rPr lang="pt-BR" sz="2400" dirty="0"/>
              <a:t> com escova dental em 100% dos escolares.</a:t>
            </a:r>
          </a:p>
        </p:txBody>
      </p:sp>
      <p:pic>
        <p:nvPicPr>
          <p:cNvPr id="7" name="Imagem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2053763"/>
            <a:ext cx="4667250" cy="2448272"/>
          </a:xfrm>
          <a:prstGeom prst="rect">
            <a:avLst/>
          </a:prstGeom>
          <a:noFill/>
        </p:spPr>
      </p:pic>
      <p:sp>
        <p:nvSpPr>
          <p:cNvPr id="2" name="Retângulo 1"/>
          <p:cNvSpPr/>
          <p:nvPr/>
        </p:nvSpPr>
        <p:spPr>
          <a:xfrm>
            <a:off x="1043608" y="4585692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Gráfico indicativo da proporção de escolares de alto risco com aplicação de gel </a:t>
            </a:r>
            <a:r>
              <a:rPr lang="pt-BR" dirty="0" err="1"/>
              <a:t>fluoretado</a:t>
            </a:r>
            <a:r>
              <a:rPr lang="pt-BR" dirty="0"/>
              <a:t> com escova dental.</a:t>
            </a:r>
          </a:p>
        </p:txBody>
      </p:sp>
    </p:spTree>
    <p:extLst>
      <p:ext uri="{BB962C8B-B14F-4D97-AF65-F5344CB8AC3E}">
        <p14:creationId xmlns:p14="http://schemas.microsoft.com/office/powerpoint/2010/main" val="71803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saude.ba.gov.br/dab/arquivos/ufpe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420" y="183694"/>
            <a:ext cx="1461924" cy="97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491880" y="301670"/>
            <a:ext cx="1984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/>
              <a:t>RESULTADOS</a:t>
            </a:r>
            <a:endParaRPr lang="pt-BR" sz="24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311529" y="913284"/>
            <a:ext cx="8568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OBJETIVO 2.</a:t>
            </a:r>
          </a:p>
          <a:p>
            <a:pPr algn="just"/>
            <a:r>
              <a:rPr lang="pt-BR" sz="2400" dirty="0" smtClean="0"/>
              <a:t>Meta 10. </a:t>
            </a:r>
            <a:r>
              <a:rPr lang="pt-BR" sz="2400" dirty="0"/>
              <a:t>Concluir o tratamento dentário em 100% dos escolares com primeira consulta odontológica programática.</a:t>
            </a:r>
          </a:p>
        </p:txBody>
      </p:sp>
      <p:pic>
        <p:nvPicPr>
          <p:cNvPr id="6" name="Imagem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105" y="2123858"/>
            <a:ext cx="4669790" cy="2493645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1115616" y="4657700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Gráfico indicativo da proporção de escolares com tratamento dentário concluído.</a:t>
            </a:r>
          </a:p>
        </p:txBody>
      </p:sp>
    </p:spTree>
    <p:extLst>
      <p:ext uri="{BB962C8B-B14F-4D97-AF65-F5344CB8AC3E}">
        <p14:creationId xmlns:p14="http://schemas.microsoft.com/office/powerpoint/2010/main" val="295097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saude.ba.gov.br/dab/arquivos/ufpe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420" y="183694"/>
            <a:ext cx="1461924" cy="97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491880" y="301670"/>
            <a:ext cx="1984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/>
              <a:t>RESULTADOS</a:t>
            </a:r>
            <a:endParaRPr lang="pt-BR" sz="24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311528" y="773508"/>
            <a:ext cx="8568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OBJETIVO 3.</a:t>
            </a:r>
          </a:p>
          <a:p>
            <a:pPr algn="just"/>
            <a:r>
              <a:rPr lang="pt-BR" sz="2400" dirty="0" smtClean="0"/>
              <a:t>Meta 1. </a:t>
            </a:r>
            <a:r>
              <a:rPr lang="pt-BR" sz="2400" dirty="0"/>
              <a:t>Fazer busca ativa de 100% dos adolescentes </a:t>
            </a:r>
            <a:r>
              <a:rPr lang="pt-BR" sz="2400" dirty="0" smtClean="0"/>
              <a:t>que </a:t>
            </a:r>
            <a:r>
              <a:rPr lang="pt-BR" sz="2400" dirty="0"/>
              <a:t>não compareceram às </a:t>
            </a:r>
            <a:r>
              <a:rPr lang="pt-BR" sz="2400" dirty="0" smtClean="0"/>
              <a:t>ações e  </a:t>
            </a:r>
            <a:r>
              <a:rPr lang="pt-BR" sz="2400" dirty="0"/>
              <a:t>consultas programadas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pic>
        <p:nvPicPr>
          <p:cNvPr id="6" name="Imagem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096" y="1987717"/>
            <a:ext cx="4669790" cy="2505710"/>
          </a:xfrm>
          <a:prstGeom prst="rect">
            <a:avLst/>
          </a:prstGeom>
          <a:noFill/>
        </p:spPr>
      </p:pic>
      <p:sp>
        <p:nvSpPr>
          <p:cNvPr id="2" name="Retângulo 1"/>
          <p:cNvSpPr/>
          <p:nvPr/>
        </p:nvSpPr>
        <p:spPr>
          <a:xfrm>
            <a:off x="971600" y="4493427"/>
            <a:ext cx="73087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Gráfico indicativo da Proporção de buscas realizadas dos adolescentes entre 12 e 15 anos que não compareceram às ações realizadas na escola alvo.</a:t>
            </a:r>
          </a:p>
        </p:txBody>
      </p:sp>
    </p:spTree>
    <p:extLst>
      <p:ext uri="{BB962C8B-B14F-4D97-AF65-F5344CB8AC3E}">
        <p14:creationId xmlns:p14="http://schemas.microsoft.com/office/powerpoint/2010/main" val="295097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saude.ba.gov.br/dab/arquivos/ufpe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420" y="183694"/>
            <a:ext cx="1461924" cy="97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131840" y="322411"/>
            <a:ext cx="1992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INTRODUÇÃO</a:t>
            </a:r>
            <a:endParaRPr lang="pt-BR" sz="2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755576" y="1345332"/>
            <a:ext cx="80391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Local da Pesquisa: Município de Jardim de Angicos/RN</a:t>
            </a:r>
          </a:p>
          <a:p>
            <a:r>
              <a:rPr lang="pt-BR" sz="2400" dirty="0" smtClean="0"/>
              <a:t>População: 2673 habitantes</a:t>
            </a:r>
          </a:p>
          <a:p>
            <a:r>
              <a:rPr lang="pt-BR" sz="2400" dirty="0" smtClean="0"/>
              <a:t>UBS: Centro de Saúde de Jardim de Angicos</a:t>
            </a:r>
          </a:p>
          <a:p>
            <a:endParaRPr lang="pt-BR" sz="2400" dirty="0"/>
          </a:p>
        </p:txBody>
      </p:sp>
      <p:sp>
        <p:nvSpPr>
          <p:cNvPr id="9" name="AutoShape 2" descr="data:image/jpeg;base64,/9j/4AAQSkZJRgABAQAAAQABAAD/2wCEAAkGBxQSEBAUDxAUFBQQFA8UFBYVEBQQEBQUFBUWFxQYFBQZHCggGBomGxQUITEhJSkrLi4uFx8zODMsNygtLisBCgoKDg0OFxAQGy0cHBwsLCwsLCwtLSwsLCwsLCwsLCwsLCwsLCwsLCwsLCwsLCwsLCwsLCwsMiwsLDcsLCw3LP/AABEIAMIBAwMBIgACEQEDEQH/xAAbAAACAwEBAQAAAAAAAAAAAAABAgADBQQGB//EAEAQAAEEAAQCBgcFBwMFAQAAAAEAAgMRBBIhMQVBBhMiUWFxFDJSgZGhsRUjQsHRYnKCkpOi4TPS8CRDU4PCFv/EABkBAQEBAQEBAAAAAAAAAAAAAAABAgMEBf/EACgRAAICAQIFBAMBAQAAAAAAAAABAhESAxMhMUFRoQQUUmEyQpFiI//aAAwDAQACEQMRAD8A942NXNiRYrmr6Vs8yiisMTqwBHKrkXHsVhEFPlUyqWKYA5MHKZVKUFtDWolRQuQVKURUAKUpFCkM0RBNSCpBVEUEMMiiiiEIgQigqWwEKKIEoLIgogqLDalpULVo1kOoktQOSjSYxSFNaCgorpFFBLJiVsVrSkarAtWc6YwcmDkoCNKcDSyHDk1pAEaWTVse1EoRtQuQVELUtCOQbUtKVLSjOQ9qWktS0ouY9qWltC0omQ6CVFKF2FRC1LQBQIUtRDVWApSnKUhVMmIqVMUpK0ZoFoWoSlJVAyiTMgXIzSY5KlqouQzLJqyy1FVnUShY7U9qkFEFKMWXByYOVIKIKpLLw5EOVAKa0FsvzKWqQUQ5ShbLVFWHJsyUBlEAVLULiG1LQUpUYktS0KUpCYslqZkKQKUKY2ZTMkUtWi8SzMpmVSFpRbZaXqdYqcyUlSi5MvzpS5U5kMyUMi0pHJLSkqksYlISgSlJVMhLkM6UpSnAcRsyiVBOA4nQCmSBwTBy55G8RkwSByOZLGKHCYKvOjnSxSLFAkzKZkstD2jaq6xK6XQ+Gu1q2KLXSAVZq+80mD1mzVIIyNi7m0jYHcFdTdFmMrbK1R05kcyoDlLWiF+ZDMqrUtBZZaFpLUtUgxKBKW1LSwHMpmQtC0sUHMhaCCAKCFoFyAhKFoFyBchAlIVC5KXIQNoFyQuQtAHMoq7UQh80j6cTtla2V40duG7eBHMeC+gcE4qZmuvLbTu28rgdjR28l8Px73PkcSCHWDVbHwC9z0e4q6LBlg/1H9rbUNPMjkNl4NHVq7PVOHY+g4jiccZp8gaavU0uPh3SaCYkNfRBA7Wl33d6+c8U6+SKTrXtyMGYONg+FeZ0+CyeE40RyxO1dT2u0IAIsWL5KP1TyVchtUuJ9wkxLWloJovNN31NE18AVH4tgNF7Qaui4A13r5zxTpG8YiNxkfTCXdlwMbSfwvDRbm777iiuHivSIzvL7AjcA3MGNc8NBa6hfOxsur9Qkc1Bn1aXEBupNfE/RY/EOOsAsF3hoQPDXmvNS8fdicO0h5jezR4FtB00oc+fzXl8Vj3c3GrAFusny/Vc9X1DXJG4Q7nvMf0nyRuDKJFEkPqsx5D8ly8F6WOv71x12035D3eK8PHPnLhfftpsix+Ssps1+ei4e4ldnTBH1xvEGyOblskOGYAabHW9KWmP+ar5rwDiJyyWScoiNAhv4q3X0PCThzQQQfI3817NDVztnPUjVF9Ij/miW1CV6LOY9qZlWXaeXdugyYHY7V5qWSi3MpaTMpmVsUPmQzIZkM6WKGzKX4qp0w5aquTFNa0ueaAsnyCzux7msGdGZC1n/a8OXNnFVetg1dbHxU+1YdPvG67dpN2PcmLO+0LXnukfGTHGDh5Iy4/xn3aqrgHSLrI2ddo7thxOlkbUPIhY9xDLEuDqz0tpSVT6Qy6ziwLrMLre6XJi+KNjc0Oa+nGswAcwHfXWx50uj1EupjGzvK4OIY0N7LXNznazt7lezFNczO1wynmsPiwjm2laK77YS7xOlqSnw4FUTyHEuJzsxGsrwMwPrDKDe4ave4fGl8Eb20S+hroLunbeRXzDpDhHsfVl3q0bLgde9ej6K8SLqbK8NjgaMt6W4k2bPmfgvJpajjNp9TrOFq0e3c/XY/AqLzcvFhZqcV+4T80F6t5HPbO+FvDCaMe+hLw+veSVvYLAYR2Z0LInFwNlpBdRHxC+eTY0TPyYVroqBcXSudQA/dJ130WXgekDGPc2UZiCQHsmkAHuu18eq4H0JTi2eu4vwYPic1jLcaoF2UaHcnnWpXkD0cyj72N0d3lLjV13V5hezw3GIZGBpc0lzDbC6qGXZ1+a7cTxFsTA54ALy31sxO+YjMG2QALAIHJairCa7WeKk4WX/j07INU0HKNLoapXcBBaQao6+tz717b0KF+QCNpElvblYWuIqyXOGxc4ga/W1iwQxyyTRwSSGSEEFpiLsz7BquQ15E96Si7O0XpvoZWF4KwXmc8A3WVwBB57jRVcS4EMjeoLnEHZ7mgVXIiufet08OxGY5BGW2ad2mh1cwK1F87VjeDYg/ijH8Lz+a5uVG8NI8UcBKxpPVFnI7HTvttrPcXWTRJuhTTR+XzX0B2GkEzIXTRiR4sDqnkVrzzUNiu37DnP/dZ/TP8AuUzSMvRg+TPE8JlPVYl0gIAEBqsumfYWPLkvQ4HpjHHYZE0AULzHM6hryHgtHE8LljDg54eHtaG0ynZgSTpeugCyZujRZGJHxRubla8vD3NdrR0aG8l109Vr8TlPQi+psM6XmQZY4u06wO1Zrv8ABcmL4pLEBmJJcTYskjKe5Lw3hEjfvGFkYkDTnc5z3UdtNK5LYb0bLzmmnlefC2e7si6Ul6mXLjZz2oI4sH0hceziDkadMxIa8eQ5rrw3E4S1wY+w7U6637vDu71oPwWFwsZklDImAgF7xlFnayVIMVg52SOikikbELeR2g0a6n4H4Ln7jVrkFgnyK8Px4H12FvcAcy7RxSI/jHvBCysLgcJO53o7nOI9bJ1gDfPkEz+j5/DI4Vr2mg/Ndo+s1FwaLtaL7o0vtJhvKbretPqnGK3JYQBtZGvjuvO/YjnAn0iRuugyxiv7Sa81w9Q5pc30mQ1u2mBpGo5N8Cu0tbVZ0j6fSfI9fJjox67g0fM+AC8b054pG/q2xvHZzWA7KK0+N99qdGOES4t0ga8BsWQFzu25xN7ABoFV81T0w6HSQgSRvD9D1jnhrQK10vwvRcJTbVGdTTpcHZ42fHEgNa9wAvTTfwA25p4JnAay6nYVd7UQAfPTxQwvD3yu1beQaatF+NXfJD0OV2bq4iA3vBa73XqeQ9y5OLONEOMeWvNUWjY2TyN0NxugzHmh29SLIbZoaafP5qrExPFNklEbnMLm5iGiuTXA7Whw4ZYh9/Cwkm8zxm35t5f4Cu2yUzrxPE9C52YOPLUHXu5V5DmrY+IPdFTnHUECwCSDt2t1yT4R7pI+pnZMHFrWtYdbcQBZrvrUldTOHua5zZWEObdircNj3jvBVcWixi2zR4VxyaAFpBc15FA6tbrZ0PNJiOkkzvXDdA4ANtu+gJA5rjj4lBlDaee8uDh8cuvzXbhcYxzg2EjMRoGRnP48iV0U5pczrsJ9RYesMVFj7IOrqaK5UNCbPerIZdAHQUW9xuz3+S04OA4qU6R14yO1+AWm3ow6MF+JxLWsGpoEVXcT+iw58bs6LSilTMHrP2XfzAfKlF0ycY4c0kESuINXQIPjdoK5zM1pFPSCdznSQYSM56HWuGlN20dyGqy4uHQg0YSS2hmDyCSAMx377Wn0gxOHe18kE5MhLBQa9oy62NRztYMOIOgv5rTm4LhzPPjb4noOHuhh/wBKKnH8Thmde+jir5uJte1rHlxDTbedHar3IpUcBe8YiJ0bi3t6uLQ9rG0c5oivVzK88adjMW1r5B1AmLx2GtDYxqSSBfqg7pvuuS/ht6ST4NnVHx8BrR2iGtDaJcNBtdOF6aeS5MFxJsU8srWuzylrnZjmbYqiB7h8FtcZ4030WQsxMc3XyFkYGGbCY2g5nVYzHQtbfiukTMw8cbjPAYoAGyR9SJJHzFrnFpcWmrJ79A1R60r5L+FUPtnI3pPoPV2AJIcSa01JOp0U/wD1INih3bOH5rJ4dxHqsO+XJG6WeYNaHxNkaGMGaSmnQWXNHuTdJJg3FdlrAY2xB4DAI3SNaC/sbAWarwWZa1/qhGD+TOibjEbp2TuvPGMoAvKRrv8AErQHSxvsj+5cnSHFhlQCCHN1UXWPEQa8PdT3BpG2hAWjhcLg8uCjmaRMere/K31xJmIa83oAMpPgpuJ8MUaxl8mc0nSlr3RmqyG+dHQiirftxsmH6kUBlawHUOHca9y8tipGullMQphe8toUA3McoA8lUZaPxsd6kNZR/VFlCT/ZnrhxlohbHY7DWNzZu12K1r3LZHTZvsN/qf4Xz0kV8FrcEw0TcPi8RPH1gi6lsbc7mDM9xBst12XRepi3+C8mNqS/Y0Ol3GIsfh3wFwjzGM2DnPYcHbV4Li6NwR4eDEMa8OE7S06hpFgj81VxxkWTBvij6sztlcW53PFNkyt1dqtrjmFwWEIEuCmI7IEgmc1j3FoJAs8tUWqndxX9Zl6T+RbwfjcWGgZFkaQy7cHBuYknU6b8tTyXW/pZG6gGgch2x+i+ePnBc6m0CTlBN6E6a804gB3I5eCj9RHlia25Pqe0HFW0RY3P4gsPE4cvc8tnALzYsA181mejiuR5bLR6NcNZPiWRSBwa5shOXR3ZaSPonuU+GPk1hOPU0+hOOZgROJZGyda5hBaQ2soIN2Vpcd6QwYmMMDgCHB3ac08iPzWLPwvDOw2IkjjxDHwNaakLchzEDkFy8G6PjEYLEzMP3kTqa0V2g1oc4edE15Ju8fx8kan3F4Lg44zG58rXlueyDq677/d8FqyYvDXv82/qvMcXwbY4cK+Nxc7ERve4GqaQ/LTfgtDFcOwMRY2aeYPdHE85YWubT2g1d+Ku7f6+TKUl1MrpbwcYmSN8MrGhrQCHHU6k6VfeuDD9Gx10b5JInRgEPbmcCTlIFEAbGjvyXcyLD9a8Oe8xW7K8RgyEV2bYSKtdnSDg+GgZG6OeVz5Y2SMaYA1rg7a3Zuyd+Sq118fJlxl3H6F8PZhX5sQWv7AAy9o5g5pB1ruVnGYHS4qaWItbHIBv/qeo1p0qq7PeqOG8Kw7sMcRNinQ1KIq6l0uuUO5Hz+C5eJywtFQYh0u9kxuiF3puSruw6x8lSmuTObD8Gc0EHIbvW+833LY6LYVmHmjkkrshwOUXu2lbN0bw7HQiXiIaZ2Mez/p5CCH6DtB1brObwUenHByTlp6wxiTWiatumbS9OfNVyg1xi/6XLU7o9jxvj0T4ssRcHZmH1a0G+tryvH5euY5gcaJNDbS/0S4/h2GiMjW8UBfHmGX0eXVzbGXNdDVYDcU4/iJrx1Woy0o80zE3qy6oMnCm2crRXnqooZD7Z+SKuej2Zjb1PorwfDcjSLuzd0QKpc+KZTwAaHM8/ovVRcNmJLcgLm7gPZfwzWrvsbEc8M75fquefK4noenxuzy+ElkMZYZXhhJOUk0SdLIVuFjcM2STKXNc02N2nceR0W+eGyDeCQfwH9KSyYJzTTmOBP7Kw5Jv8S7b7mK3CPOXt2G7aWBrZ0V72SFrmmQVI4Odvq4XR/uK0HYarBFeYIQZhgPxX5LSlp9Y+SbU+jKIZpmtja0ROEZJbmjBLSTZN+dKyGaRrnve2OVzrJMmYiycxOhGvmmMPdY+adsFXZJvQijRUvS7Mu3qLqc2L4k/ESlzjGXG7ydnMT4WrX8SxInMzGDMQRW7WjLk7IJ0obJ2YOMGwBptQpXOhvm4eRPztZjtdUyuGp0aOKGJ4aLHzC53xuJ9Q7jmNlp9T4k8t0HM5h30KVo/Ya1fo4GNdrmafKlq4PHgYcwTQyZXS9a5zC1pNNoN1B0XOHAn1hY55UrAL0PupaUNHu/4Z/6dkd3EMdG+TD5IpBHh2xsAdReQHFzrrSzZR47jYMQ6R59MDnuLgwiMxNJ0FG9BoNaXPBEHHc2eWX6rtGHGxc2+7n81cNP5eC3PseVLXA7H5q+F7q1G21jmtt+EcT2Mtjvdr4UgcK9vrZB79lja0/l4Jc10MX0xwPqnTw0Wn0d4x6POZXl19XM1tNsh7mU3TutO6Ekesy9K1JP0UZCf2eR9avrSu1BP8vAyn2EPS2aTDYiHEyvkMgiyWNBldbrPkq8Bxx0UEQi0ezEmWjdEdWG0TtR1FeK6m4NztmtP8YVTsE/bIOYNvHyWnpR+Xgzc+xodJ+IwzNwhgZTWRvzMAPYc51kXz1tDiHE2jGRzwYmFuSKFhbIxwJDQA9tZKKzjg3+GlfjaFczhriAS0E7jVp2WthfJB6kviY/ECJcVN1T2tY+WRwceywNJJHLQLt6SPzjDkTxSdVBGxwY/mCdKI1NV811vwFHVgHkB+SokwVA9g+/VT2/+kZc32ZycMkD8HPCJImOM0Ug6yQR6NY5rqJ3Oo0XFxbC9U1pEsLw666uVspFb5gNvetT7OBr7v+1UT8PAP+nX8NK+3+0TN9mX8U+/iwDoZYgYoGteHzsY9rmvNXZ96o6RY+8aJY5W5j1EmYOa5rZA1tguBINEKs4Rm2QX5KmTCga5fiFX6d1zRNz6Z7Pg2IkdKBifs98Ts/WPYYusDi00bveyF82lJa9w0NEiwbGhrQrVMTcvK/LdUOw4PIK7En1RXMzj5qLv6gez9FFNh90Mvo124ny/lb+itbxB3h8AFlh6YOXooWbI4s/2j/M4fQqwcak9p39R/wDuWKHJg5RxRcjdbx2QbF385P1tcc04e7M7rbu9J3DXvA5LgDk4cpgmXJndDiA0ktdKCRWsjX/JzSF04TG5ST1jnXydHFI34cuSyA5MHqbcS5M9AOJxk26GI+cNfRyJx8TvXhiobBrHsPvIcfosAPTCRNtFzZ6FmJw3OBv9aUH4ZUAzCk+o7xqavhYWCHo51NqJc2elbBgju2Uf+2M/mlOFwtGuuPhmjXnus8kesWdmIzZp4PDsdI4SxSMZZyOaOsNcswB09y0zwnDAEmaTyEZA8tV5rrUeuU2UMx4sRTi18D8oLqcGF1tugSNwaWtHg4n+rIB3h2aP6jRZAxJ9p3xKPpjvad/Mf1TZLmehi4W3k+LY/wDe+lhI/hRIoOB8GyRfqFhjHO9t3xKPpzvbcrtImZtu4C+tGnw9X6hyrHBZBWWIE+L/APKyPT3e18QCoMe7vH8rf0U2UXM0peES/wDgcfLUJJeGOG8Mo/gdv5rh+1Hd/wAgn+13+0psjM6Bw2R2zHna7bRV0nCJTX3RC4RxaT2j8SPzVcnEnHQmx4l36pskzNBvDn/+MjzflOndqocBMPUjeb53fztY7pWk3kbf8X6qwY0gUB/c/wD3K7QzNRvDpdc0cpvem/5XO7ASGxleP3gD+a5vtV9VmNfvvH/0i3jMg2cdP23H81domZ2s4ZW4vzakfgmc2Bcj+OS7Z6Hnaq+15Rs/4K7bLmjrOBZ7DfgouH7Zl9v6KJtkzMABMArBhnez8wiIHeyfgu5xEF96YEo9W72T8CoPJQDAlMHFIEwKAbMUQ8pUQhSwSIh6rCZAWZk2ZVBRC2WhyOZVIoLLcyOZUooC3MpnVOZG0Fl2ZTOqrQtBZbmUzKnMpmQWW50M6qzIZkJZaXqZ1VmQLkoWW50pkVRclL1aJZaZEpeqsyUvVFlhcgXKkvQLkFludRU5kUFlTSrGvPf81S0pwoQvbiHe07+Yp/SXV6xXPaYFAWAogqsFOFCjhMktEIB0UoTIAhEIBS0AwUpBEFAFRBRC2EKIKWhAlRC0CVQMggCoSgJSCFqWgsCBRtKShAFAqFKSqCFI5ElKSgAlKYpUISkULUQpS0pwVSCmBUBeEbVbSnBQg4KZV2nCAsCKQIgoUe0wSI2gHBTBIEbQDBFLf/OaIKgGUtLaFoBrQtFBUWQqWpaCANoWhaCAJKBKCW0IFQpShaAhQJUKW1QSktIk+CVARQlRBAC1EFEByBO1RRZKWhMCgoqQdEIqJ0A4Vzxo3xH5lFRQFaZRRARu/uTKKKgKYjRRRQAKgQUVQISo4oKIwAFMEFEBCooogA7l70rlFEApQKiiAQJSioqQVBRRCgKhUUUBFFFFQf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92842"/>
            <a:ext cx="3600400" cy="269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User\Pictures\provab\IMG_367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407" y="2785492"/>
            <a:ext cx="3652788" cy="273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97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saude.ba.gov.br/dab/arquivos/ufpe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420" y="183694"/>
            <a:ext cx="1461924" cy="97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491880" y="301670"/>
            <a:ext cx="1984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/>
              <a:t>RESULTADOS</a:t>
            </a:r>
            <a:endParaRPr lang="pt-BR" sz="2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311527" y="804181"/>
            <a:ext cx="85689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OBJETIVO 4.</a:t>
            </a:r>
          </a:p>
          <a:p>
            <a:pPr algn="just"/>
            <a:r>
              <a:rPr lang="pt-BR" sz="2400" dirty="0" smtClean="0"/>
              <a:t>Meta 1. </a:t>
            </a:r>
            <a:r>
              <a:rPr lang="pt-BR" sz="2400" dirty="0"/>
              <a:t>Manter, na UBS, registro atualizado em planilha e/ou prontuário de 100% dos adolescentes </a:t>
            </a:r>
            <a:r>
              <a:rPr lang="pt-BR" sz="2400" dirty="0" smtClean="0"/>
              <a:t>com </a:t>
            </a:r>
            <a:r>
              <a:rPr lang="pt-BR" sz="2400" dirty="0"/>
              <a:t>primeira consulta programada.</a:t>
            </a:r>
          </a:p>
        </p:txBody>
      </p:sp>
      <p:pic>
        <p:nvPicPr>
          <p:cNvPr id="7" name="Imagem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105" y="2373841"/>
            <a:ext cx="4669790" cy="2475230"/>
          </a:xfrm>
          <a:prstGeom prst="rect">
            <a:avLst/>
          </a:prstGeom>
          <a:noFill/>
        </p:spPr>
      </p:pic>
      <p:sp>
        <p:nvSpPr>
          <p:cNvPr id="2" name="Retângulo 1"/>
          <p:cNvSpPr/>
          <p:nvPr/>
        </p:nvSpPr>
        <p:spPr>
          <a:xfrm>
            <a:off x="827584" y="4875465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u="sng" dirty="0"/>
              <a:t>Gráfico indicativo da proporção de adolescentes entre12 e 15 anos com primeira consulta programada com </a:t>
            </a:r>
            <a:r>
              <a:rPr lang="pt-BR" dirty="0"/>
              <a:t>registro</a:t>
            </a:r>
            <a:r>
              <a:rPr lang="pt-BR" u="sng" dirty="0"/>
              <a:t> atualizado.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097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saude.ba.gov.br/dab/arquivos/ufpe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420" y="183694"/>
            <a:ext cx="1461924" cy="97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491880" y="301670"/>
            <a:ext cx="1984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/>
              <a:t>RESULTADOS</a:t>
            </a:r>
            <a:endParaRPr lang="pt-BR" sz="24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311529" y="804181"/>
            <a:ext cx="85689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OBJETIVO 4.</a:t>
            </a:r>
          </a:p>
          <a:p>
            <a:pPr algn="just"/>
            <a:r>
              <a:rPr lang="pt-BR" sz="2400" dirty="0" smtClean="0"/>
              <a:t>Meta 1. </a:t>
            </a:r>
            <a:r>
              <a:rPr lang="pt-BR" sz="2400" dirty="0"/>
              <a:t>Manter, na UBS, registro atualizado em planilha e/ou prontuário de 100% dos </a:t>
            </a:r>
            <a:r>
              <a:rPr lang="pt-BR" sz="2400" dirty="0" smtClean="0"/>
              <a:t>adolescentes </a:t>
            </a:r>
            <a:r>
              <a:rPr lang="pt-BR" sz="2400" dirty="0"/>
              <a:t>com primeira consulta programada.</a:t>
            </a:r>
          </a:p>
        </p:txBody>
      </p:sp>
      <p:pic>
        <p:nvPicPr>
          <p:cNvPr id="6" name="Imagem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908" y="2371119"/>
            <a:ext cx="4669790" cy="2475230"/>
          </a:xfrm>
          <a:prstGeom prst="rect">
            <a:avLst/>
          </a:prstGeom>
          <a:noFill/>
        </p:spPr>
      </p:pic>
      <p:sp>
        <p:nvSpPr>
          <p:cNvPr id="2" name="Retângulo 1"/>
          <p:cNvSpPr/>
          <p:nvPr/>
        </p:nvSpPr>
        <p:spPr>
          <a:xfrm>
            <a:off x="755576" y="4875465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Gráfico indicativo da proporção de adolescentes entre12 e 15 anos com primeira consulta programada com registro atualizado.</a:t>
            </a:r>
          </a:p>
        </p:txBody>
      </p:sp>
    </p:spTree>
    <p:extLst>
      <p:ext uri="{BB962C8B-B14F-4D97-AF65-F5344CB8AC3E}">
        <p14:creationId xmlns:p14="http://schemas.microsoft.com/office/powerpoint/2010/main" val="295097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saude.ba.gov.br/dab/arquivos/ufpe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420" y="183694"/>
            <a:ext cx="1461924" cy="97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491880" y="301670"/>
            <a:ext cx="1984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/>
              <a:t>RESULTADOS</a:t>
            </a:r>
            <a:endParaRPr lang="pt-BR" sz="24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311528" y="913284"/>
            <a:ext cx="856895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OBJETIVO 5.</a:t>
            </a:r>
          </a:p>
          <a:p>
            <a:pPr algn="just"/>
            <a:r>
              <a:rPr lang="pt-BR" sz="2400" dirty="0" smtClean="0"/>
              <a:t>1º Ciclo de Palestras</a:t>
            </a:r>
            <a:endParaRPr lang="pt-BR" sz="2400" dirty="0"/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Meta 1. Proporcionar </a:t>
            </a:r>
            <a:r>
              <a:rPr lang="pt-BR" sz="2400" dirty="0"/>
              <a:t>orientação nutricional para 100% dos </a:t>
            </a:r>
            <a:r>
              <a:rPr lang="pt-BR" sz="2400" dirty="0" smtClean="0"/>
              <a:t>jovens.</a:t>
            </a:r>
          </a:p>
          <a:p>
            <a:pPr algn="just"/>
            <a:r>
              <a:rPr lang="pt-BR" sz="2400" dirty="0" smtClean="0"/>
              <a:t>Meta 2. </a:t>
            </a:r>
            <a:r>
              <a:rPr lang="pt-BR" sz="2400" dirty="0"/>
              <a:t>Orientar 100% dos jovens </a:t>
            </a:r>
            <a:r>
              <a:rPr lang="pt-BR" sz="2400" dirty="0" smtClean="0"/>
              <a:t>prevenção </a:t>
            </a:r>
            <a:r>
              <a:rPr lang="pt-BR" sz="2400" dirty="0"/>
              <a:t>de acidentes (conforme faixa etária</a:t>
            </a:r>
            <a:r>
              <a:rPr lang="pt-BR" sz="2400" dirty="0" smtClean="0"/>
              <a:t>).</a:t>
            </a:r>
          </a:p>
          <a:p>
            <a:pPr algn="just"/>
            <a:r>
              <a:rPr lang="pt-BR" sz="2400" dirty="0" smtClean="0"/>
              <a:t>Meta 3. </a:t>
            </a:r>
            <a:r>
              <a:rPr lang="pt-BR" sz="2400" dirty="0"/>
              <a:t>Orientar 100% dos </a:t>
            </a:r>
            <a:r>
              <a:rPr lang="pt-BR" sz="2400" dirty="0" smtClean="0"/>
              <a:t>jovens </a:t>
            </a:r>
            <a:r>
              <a:rPr lang="pt-BR" sz="2400" dirty="0"/>
              <a:t>para o reconhecimento e prevenção de </a:t>
            </a:r>
            <a:r>
              <a:rPr lang="pt-BR" sz="2400" dirty="0" err="1"/>
              <a:t>bullying</a:t>
            </a:r>
            <a:r>
              <a:rPr lang="pt-BR" sz="2400" dirty="0"/>
              <a:t>.</a:t>
            </a:r>
            <a:endParaRPr lang="pt-BR" sz="2400" dirty="0" smtClean="0"/>
          </a:p>
          <a:p>
            <a:pPr algn="just"/>
            <a:r>
              <a:rPr lang="pt-BR" sz="2400" dirty="0" smtClean="0"/>
              <a:t>Meta 4. </a:t>
            </a:r>
            <a:r>
              <a:rPr lang="pt-BR" sz="2400" dirty="0"/>
              <a:t>Orientar 100% dos </a:t>
            </a:r>
            <a:r>
              <a:rPr lang="pt-BR" sz="2400" dirty="0" smtClean="0"/>
              <a:t>jovens </a:t>
            </a:r>
            <a:r>
              <a:rPr lang="pt-BR" sz="2400" dirty="0"/>
              <a:t>para o reconhecimento das situações de violência e sobre os direitos assegurados às vítimas de violência</a:t>
            </a:r>
            <a:r>
              <a:rPr lang="pt-BR" sz="2400" dirty="0" smtClean="0"/>
              <a:t>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95097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saude.ba.gov.br/dab/arquivos/ufpe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420" y="183694"/>
            <a:ext cx="1461924" cy="97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491880" y="301670"/>
            <a:ext cx="1984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/>
              <a:t>RESULTADOS</a:t>
            </a:r>
            <a:endParaRPr lang="pt-BR" sz="2400" b="1" dirty="0"/>
          </a:p>
        </p:txBody>
      </p:sp>
      <p:sp>
        <p:nvSpPr>
          <p:cNvPr id="4" name="Retângulo 3"/>
          <p:cNvSpPr/>
          <p:nvPr/>
        </p:nvSpPr>
        <p:spPr>
          <a:xfrm>
            <a:off x="539552" y="1057300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OBJETIVO 5.</a:t>
            </a:r>
          </a:p>
          <a:p>
            <a:pPr algn="just"/>
            <a:r>
              <a:rPr lang="pt-BR" sz="2400" dirty="0" smtClean="0"/>
              <a:t>1º Ciclo de Palestras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 smtClean="0"/>
              <a:t>Meta 5. </a:t>
            </a:r>
            <a:r>
              <a:rPr lang="pt-BR" sz="2400" dirty="0"/>
              <a:t>Orientar 100% dos jovens entre 12 e 15 anos matriculados na escola alvo para prática de atividade física</a:t>
            </a:r>
            <a:r>
              <a:rPr lang="pt-BR" sz="2400" dirty="0" smtClean="0"/>
              <a:t>.</a:t>
            </a:r>
          </a:p>
          <a:p>
            <a:pPr algn="just"/>
            <a:r>
              <a:rPr lang="pt-BR" sz="2400" dirty="0" smtClean="0"/>
              <a:t>Meta 6. Orientar </a:t>
            </a:r>
            <a:r>
              <a:rPr lang="pt-BR" sz="2400" dirty="0"/>
              <a:t>100% dos jovens entre 12 e 15 anos matriculados na escola alvo sobre os cuidados com o ambiente para promoção da saúde.</a:t>
            </a:r>
          </a:p>
          <a:p>
            <a:pPr algn="just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95097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saude.ba.gov.br/dab/arquivos/ufpe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420" y="183694"/>
            <a:ext cx="1461924" cy="97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491880" y="301670"/>
            <a:ext cx="1984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/>
              <a:t>RESULTADOS</a:t>
            </a:r>
            <a:endParaRPr lang="pt-BR" sz="2400" b="1" dirty="0"/>
          </a:p>
        </p:txBody>
      </p:sp>
      <p:sp>
        <p:nvSpPr>
          <p:cNvPr id="6" name="Retângulo 5"/>
          <p:cNvSpPr/>
          <p:nvPr/>
        </p:nvSpPr>
        <p:spPr>
          <a:xfrm>
            <a:off x="1475657" y="4297660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Gráfico indicativo da proporção dos </a:t>
            </a:r>
            <a:r>
              <a:rPr lang="pt-BR" dirty="0" smtClean="0"/>
              <a:t>jovens com presença nas palestras do ciclo 1</a:t>
            </a:r>
            <a:endParaRPr lang="pt-BR" dirty="0"/>
          </a:p>
        </p:txBody>
      </p:sp>
      <p:pic>
        <p:nvPicPr>
          <p:cNvPr id="7" name="Imagem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58310"/>
            <a:ext cx="5472608" cy="29520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470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saude.ba.gov.br/dab/arquivos/ufpe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420" y="183694"/>
            <a:ext cx="1461924" cy="97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491880" y="301670"/>
            <a:ext cx="1984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/>
              <a:t>RESULTADOS</a:t>
            </a:r>
            <a:endParaRPr lang="pt-BR" sz="2400" b="1" dirty="0"/>
          </a:p>
        </p:txBody>
      </p:sp>
      <p:sp>
        <p:nvSpPr>
          <p:cNvPr id="2" name="Retângulo 1"/>
          <p:cNvSpPr/>
          <p:nvPr/>
        </p:nvSpPr>
        <p:spPr>
          <a:xfrm>
            <a:off x="611560" y="1195548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OBJETIVO 5.</a:t>
            </a:r>
          </a:p>
          <a:p>
            <a:pPr algn="just"/>
            <a:r>
              <a:rPr lang="pt-BR" sz="2400" dirty="0"/>
              <a:t>2</a:t>
            </a:r>
            <a:r>
              <a:rPr lang="pt-BR" sz="2400" dirty="0" smtClean="0"/>
              <a:t>º Ciclo de Palestras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 smtClean="0"/>
              <a:t>Meta 7. </a:t>
            </a:r>
            <a:r>
              <a:rPr lang="pt-BR" sz="2400" dirty="0"/>
              <a:t>Orientar 100% dos jovens </a:t>
            </a:r>
            <a:r>
              <a:rPr lang="pt-BR" sz="2400" dirty="0" smtClean="0"/>
              <a:t> </a:t>
            </a:r>
            <a:r>
              <a:rPr lang="pt-BR" sz="2400" dirty="0"/>
              <a:t>sobre higiene bucal</a:t>
            </a:r>
            <a:r>
              <a:rPr lang="pt-BR" sz="2400" dirty="0" smtClean="0"/>
              <a:t>.</a:t>
            </a:r>
          </a:p>
          <a:p>
            <a:pPr algn="just"/>
            <a:r>
              <a:rPr lang="pt-BR" sz="2400" dirty="0" smtClean="0"/>
              <a:t>Meta 8. </a:t>
            </a:r>
            <a:r>
              <a:rPr lang="pt-BR" sz="2400" dirty="0"/>
              <a:t>Orientar 100% dos </a:t>
            </a:r>
            <a:r>
              <a:rPr lang="pt-BR" sz="2400" dirty="0" smtClean="0"/>
              <a:t>jovens </a:t>
            </a:r>
            <a:r>
              <a:rPr lang="pt-BR" sz="2400" dirty="0"/>
              <a:t>sobre os riscos do uso de álcool e drogas</a:t>
            </a:r>
            <a:r>
              <a:rPr lang="pt-BR" sz="2400" dirty="0" smtClean="0"/>
              <a:t>.</a:t>
            </a:r>
          </a:p>
          <a:p>
            <a:pPr algn="just"/>
            <a:r>
              <a:rPr lang="pt-BR" sz="2400" dirty="0" smtClean="0"/>
              <a:t>Meta 9. </a:t>
            </a:r>
            <a:r>
              <a:rPr lang="pt-BR" sz="2400" dirty="0"/>
              <a:t>Orientar 100% dos jovens entre 12 e 15 anos matriculados na escola alvo sobre os riscos do tabagismo</a:t>
            </a:r>
            <a:r>
              <a:rPr lang="pt-BR" sz="2400" dirty="0" smtClean="0"/>
              <a:t>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95097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saude.ba.gov.br/dab/arquivos/ufpe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420" y="183694"/>
            <a:ext cx="1461924" cy="97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491880" y="301670"/>
            <a:ext cx="1984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/>
              <a:t>RESULTADOS</a:t>
            </a:r>
            <a:endParaRPr lang="pt-BR" sz="2400" b="1" dirty="0"/>
          </a:p>
        </p:txBody>
      </p:sp>
      <p:sp>
        <p:nvSpPr>
          <p:cNvPr id="6" name="Retângulo 5"/>
          <p:cNvSpPr/>
          <p:nvPr/>
        </p:nvSpPr>
        <p:spPr>
          <a:xfrm>
            <a:off x="539552" y="1197801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OBJETIVO 5.</a:t>
            </a:r>
          </a:p>
          <a:p>
            <a:pPr algn="just"/>
            <a:r>
              <a:rPr lang="pt-BR" sz="2400" dirty="0"/>
              <a:t>2</a:t>
            </a:r>
            <a:r>
              <a:rPr lang="pt-BR" sz="2400" dirty="0" smtClean="0"/>
              <a:t>º Ciclo de Palestras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 smtClean="0"/>
              <a:t>Meta 10. </a:t>
            </a:r>
            <a:r>
              <a:rPr lang="pt-BR" sz="2400" dirty="0"/>
              <a:t>Orientar 100% dos jovens </a:t>
            </a:r>
            <a:r>
              <a:rPr lang="pt-BR" sz="2400" dirty="0" smtClean="0"/>
              <a:t>sobre prevenção de Doenças </a:t>
            </a:r>
            <a:r>
              <a:rPr lang="pt-BR" sz="2400" dirty="0"/>
              <a:t>Sexualmente Transmissíveis (DST</a:t>
            </a:r>
            <a:r>
              <a:rPr lang="pt-BR" sz="2400" dirty="0" smtClean="0"/>
              <a:t>).</a:t>
            </a:r>
          </a:p>
          <a:p>
            <a:pPr algn="just"/>
            <a:r>
              <a:rPr lang="pt-BR" sz="2400" dirty="0" smtClean="0"/>
              <a:t>Meta 11. </a:t>
            </a:r>
            <a:r>
              <a:rPr lang="pt-BR" sz="2400" dirty="0"/>
              <a:t>Orientar 100% dos </a:t>
            </a:r>
            <a:r>
              <a:rPr lang="pt-BR" sz="2400" dirty="0" smtClean="0"/>
              <a:t>jovens sobre </a:t>
            </a:r>
            <a:r>
              <a:rPr lang="pt-BR" sz="2400" dirty="0"/>
              <a:t>prevenção da gravidez na adolescência.</a:t>
            </a:r>
          </a:p>
          <a:p>
            <a:pPr algn="just"/>
            <a:endParaRPr lang="pt-BR" sz="2400" dirty="0" smtClean="0"/>
          </a:p>
          <a:p>
            <a:pPr algn="just"/>
            <a:endParaRPr lang="pt-BR" sz="2400" dirty="0"/>
          </a:p>
          <a:p>
            <a:pPr algn="just"/>
            <a:endParaRPr lang="pt-BR" sz="2400" dirty="0" smtClean="0"/>
          </a:p>
          <a:p>
            <a:pPr algn="just"/>
            <a:endParaRPr lang="pt-BR" sz="2400" dirty="0"/>
          </a:p>
          <a:p>
            <a:pPr algn="just"/>
            <a:endParaRPr lang="pt-BR" sz="2400" dirty="0" smtClean="0"/>
          </a:p>
          <a:p>
            <a:pPr algn="just"/>
            <a:endParaRPr lang="pt-BR" sz="2400" dirty="0"/>
          </a:p>
          <a:p>
            <a:pPr algn="just"/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295097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saude.ba.gov.br/dab/arquivos/ufpe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420" y="183694"/>
            <a:ext cx="1461924" cy="97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491880" y="301670"/>
            <a:ext cx="1984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/>
              <a:t>RESULTADOS</a:t>
            </a:r>
            <a:endParaRPr lang="pt-BR" sz="2400" b="1" dirty="0"/>
          </a:p>
        </p:txBody>
      </p:sp>
      <p:pic>
        <p:nvPicPr>
          <p:cNvPr id="6" name="Imagem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58310"/>
            <a:ext cx="5328592" cy="2948870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1475657" y="4297660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Gráfico indicativo da proporção dos </a:t>
            </a:r>
            <a:r>
              <a:rPr lang="pt-BR" dirty="0" smtClean="0"/>
              <a:t>jovens com presença nas palestras do ciclo 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097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saude.ba.gov.br/dab/arquivos/ufpe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420" y="183694"/>
            <a:ext cx="1461924" cy="97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419872" y="486336"/>
            <a:ext cx="1745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 smtClean="0"/>
              <a:t>DISCUSSÃO</a:t>
            </a:r>
            <a:endParaRPr lang="pt-BR" sz="24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467544" y="1345332"/>
            <a:ext cx="82809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• </a:t>
            </a:r>
            <a:r>
              <a:rPr lang="pt-BR" sz="2400" dirty="0"/>
              <a:t>A intervenção, na unidade básica de saúde ora acompanhada, propiciou a ampliação da cobertura da atenção aos </a:t>
            </a:r>
            <a:r>
              <a:rPr lang="pt-BR" sz="2400" dirty="0" smtClean="0"/>
              <a:t>escolares.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• Melhoria </a:t>
            </a:r>
            <a:r>
              <a:rPr lang="pt-BR" sz="2400" dirty="0"/>
              <a:t>dos registros e a qualificação da A</a:t>
            </a:r>
            <a:r>
              <a:rPr lang="pt-BR" sz="2400" dirty="0" smtClean="0"/>
              <a:t>tenção à Saúde.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• Atividades </a:t>
            </a:r>
            <a:r>
              <a:rPr lang="pt-BR" sz="2400" dirty="0"/>
              <a:t>de promoção à saúde e avaliação da Higiene Bucal</a:t>
            </a:r>
            <a:r>
              <a:rPr lang="pt-BR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097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saude.ba.gov.br/dab/arquivos/ufpe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420" y="183694"/>
            <a:ext cx="1461924" cy="97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419872" y="486336"/>
            <a:ext cx="1745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 smtClean="0"/>
              <a:t>DISCUSSÃO</a:t>
            </a:r>
            <a:endParaRPr lang="pt-BR" sz="2400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395536" y="1561356"/>
            <a:ext cx="82809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• Promoveu o trabalho integrado de toda equipe envolvida, através das capacitações e reuniões semanais.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• Saúde Bucal mais integrada à Equipe, com fichas clínicas Odontológicas incorporadas as pastas das famílias.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• Mudanças nos hábitos das crianças, dando mais atenção para a higiene bucal e atenção à saúde a partir das orientações recebidas.</a:t>
            </a:r>
          </a:p>
        </p:txBody>
      </p:sp>
    </p:spTree>
    <p:extLst>
      <p:ext uri="{BB962C8B-B14F-4D97-AF65-F5344CB8AC3E}">
        <p14:creationId xmlns:p14="http://schemas.microsoft.com/office/powerpoint/2010/main" val="295097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saude.ba.gov.br/dab/arquivos/ufpe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420" y="183694"/>
            <a:ext cx="1461924" cy="97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627784" y="425777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OBJETIVOS</a:t>
            </a:r>
            <a:endParaRPr lang="pt-BR" sz="24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251521" y="1489348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/>
              <a:t>Objetivo Geral: </a:t>
            </a:r>
            <a:r>
              <a:rPr lang="pt-BR" sz="2400" dirty="0" smtClean="0"/>
              <a:t>Melhorar a atenção à saúde dos escolares do Município de Jardim de Angicos.</a:t>
            </a:r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251521" y="2586017"/>
            <a:ext cx="82809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Objetivos Específicos:</a:t>
            </a:r>
          </a:p>
          <a:p>
            <a:r>
              <a:rPr lang="pt-BR" sz="2400" dirty="0" smtClean="0"/>
              <a:t>1. Ampliar a cobertura de atenção à saúde  na escola</a:t>
            </a:r>
          </a:p>
          <a:p>
            <a:r>
              <a:rPr lang="pt-BR" sz="2400" dirty="0" smtClean="0"/>
              <a:t>2. Melhorar a qualidade da atenção à saúde na escola</a:t>
            </a:r>
          </a:p>
          <a:p>
            <a:r>
              <a:rPr lang="pt-BR" sz="2400" dirty="0" smtClean="0"/>
              <a:t>3. Melhorar a adesão às ações na escola</a:t>
            </a:r>
          </a:p>
          <a:p>
            <a:r>
              <a:rPr lang="pt-BR" sz="2400" dirty="0" smtClean="0"/>
              <a:t>4. Melhorar o registro das informações</a:t>
            </a:r>
          </a:p>
          <a:p>
            <a:r>
              <a:rPr lang="pt-BR" sz="2400" dirty="0" smtClean="0"/>
              <a:t>5. Promover a saúde das crianças, adolescentes e jovens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81322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saude.ba.gov.br/dab/arquivos/ufpe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420" y="183694"/>
            <a:ext cx="1461924" cy="97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610951" y="301670"/>
            <a:ext cx="1745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/>
              <a:t>DISCUSSÃO</a:t>
            </a:r>
            <a:endParaRPr lang="pt-BR" sz="24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539552" y="1863904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• Incorporação da intervenção à rotina de trabalho.</a:t>
            </a:r>
          </a:p>
          <a:p>
            <a:endParaRPr lang="pt-BR" sz="2400" dirty="0" smtClean="0"/>
          </a:p>
          <a:p>
            <a:r>
              <a:rPr lang="pt-BR" sz="2400" dirty="0" smtClean="0"/>
              <a:t>• Ampliar o trabalho de conscientização da comunidade escolar em relação </a:t>
            </a:r>
            <a:r>
              <a:rPr lang="pt-BR" sz="2400" dirty="0"/>
              <a:t>à</a:t>
            </a:r>
            <a:r>
              <a:rPr lang="pt-BR" sz="2400" dirty="0" smtClean="0"/>
              <a:t> necessidade de priorização a atenção à saúde.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95097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saude.ba.gov.br/dab/arquivos/ufpe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420" y="183694"/>
            <a:ext cx="1461924" cy="97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51520" y="301670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/>
              <a:t>Reflexão crítica sobre</a:t>
            </a:r>
            <a:r>
              <a:rPr lang="pt-BR" sz="2400" b="1" dirty="0"/>
              <a:t> </a:t>
            </a:r>
            <a:r>
              <a:rPr lang="pt-BR" sz="2400" b="1" dirty="0" smtClean="0"/>
              <a:t>seu</a:t>
            </a:r>
            <a:r>
              <a:rPr lang="pt-BR" sz="2400" b="1" dirty="0"/>
              <a:t> </a:t>
            </a:r>
            <a:r>
              <a:rPr lang="pt-BR" sz="2400" b="1" dirty="0" smtClean="0"/>
              <a:t>processo pessoal</a:t>
            </a:r>
            <a:r>
              <a:rPr lang="pt-BR" sz="2400" b="1" dirty="0"/>
              <a:t> </a:t>
            </a:r>
            <a:r>
              <a:rPr lang="pt-BR" sz="2400" b="1" dirty="0" smtClean="0"/>
              <a:t>de aprendizagem	</a:t>
            </a:r>
            <a:endParaRPr lang="pt-BR" sz="2400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583007" y="1273324"/>
            <a:ext cx="84249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• 1º Curso à Distância: Metodologia  diferente com foco permanente em um projeto de mudança da unidade de trabalho e processo de aprendizagem colaborativo.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• Prática Profissional: Ganho de experiência e pelo aprendizado totalmente novo de como planejar, executar e avaliar um projeto em uma UBS do início ao fim.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 smtClean="0"/>
              <a:t>• Trabalho em equipe e aprendizagem teórica e prática do funcionamento do SUS.</a:t>
            </a:r>
          </a:p>
        </p:txBody>
      </p:sp>
    </p:spTree>
    <p:extLst>
      <p:ext uri="{BB962C8B-B14F-4D97-AF65-F5344CB8AC3E}">
        <p14:creationId xmlns:p14="http://schemas.microsoft.com/office/powerpoint/2010/main" val="295097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saude.ba.gov.br/dab/arquivos/ufpe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420" y="183694"/>
            <a:ext cx="1461924" cy="97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347864" y="671002"/>
            <a:ext cx="2261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METODOLOGIA</a:t>
            </a:r>
            <a:endParaRPr lang="pt-BR" sz="24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251519" y="1172520"/>
            <a:ext cx="875533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b="1" dirty="0" smtClean="0"/>
              <a:t>Ações Realizadas:</a:t>
            </a:r>
          </a:p>
          <a:p>
            <a:pPr algn="just"/>
            <a:r>
              <a:rPr lang="pt-BR" sz="2200" dirty="0" smtClean="0"/>
              <a:t>• Aferição da </a:t>
            </a:r>
            <a:r>
              <a:rPr lang="pt-BR" sz="2200" dirty="0"/>
              <a:t>Pressão </a:t>
            </a:r>
            <a:r>
              <a:rPr lang="pt-BR" sz="2200" dirty="0" smtClean="0"/>
              <a:t>Arterial</a:t>
            </a:r>
          </a:p>
          <a:p>
            <a:pPr algn="just"/>
            <a:r>
              <a:rPr lang="pt-BR" sz="2200" dirty="0"/>
              <a:t>• Avaliação psicossocial</a:t>
            </a:r>
          </a:p>
          <a:p>
            <a:pPr algn="just"/>
            <a:r>
              <a:rPr lang="pt-BR" sz="2200" dirty="0"/>
              <a:t>•Avaliação </a:t>
            </a:r>
            <a:r>
              <a:rPr lang="pt-BR" sz="2200" dirty="0" smtClean="0"/>
              <a:t>Nutricional</a:t>
            </a:r>
          </a:p>
          <a:p>
            <a:pPr algn="just"/>
            <a:r>
              <a:rPr lang="pt-BR" sz="2200" dirty="0" smtClean="0"/>
              <a:t>•Avaliação da acuidade auditiva e visual</a:t>
            </a:r>
          </a:p>
          <a:p>
            <a:pPr algn="just"/>
            <a:r>
              <a:rPr lang="pt-BR" sz="2200" dirty="0" smtClean="0"/>
              <a:t>•Atualização do calendário Vacinal </a:t>
            </a:r>
          </a:p>
          <a:p>
            <a:pPr algn="just"/>
            <a:r>
              <a:rPr lang="pt-BR" sz="2200" dirty="0" smtClean="0"/>
              <a:t>•Busca Ativa de Pacientes Faltosos</a:t>
            </a:r>
            <a:r>
              <a:rPr lang="pt-BR" sz="2200" dirty="0"/>
              <a:t> </a:t>
            </a:r>
            <a:endParaRPr lang="pt-BR" sz="2200" dirty="0" smtClean="0"/>
          </a:p>
          <a:p>
            <a:pPr algn="just"/>
            <a:r>
              <a:rPr lang="pt-BR" sz="2200" dirty="0" smtClean="0"/>
              <a:t>• Fichas espelhos com Registros Atualizados</a:t>
            </a:r>
          </a:p>
          <a:p>
            <a:pPr algn="just"/>
            <a:r>
              <a:rPr lang="pt-BR" sz="2200" dirty="0" smtClean="0"/>
              <a:t>•</a:t>
            </a:r>
            <a:r>
              <a:rPr lang="pt-BR" sz="2200" dirty="0"/>
              <a:t>Aplicação de Gel </a:t>
            </a:r>
            <a:r>
              <a:rPr lang="pt-BR" sz="2200" dirty="0" err="1"/>
              <a:t>fluoretado</a:t>
            </a:r>
            <a:r>
              <a:rPr lang="pt-BR" sz="2200" dirty="0"/>
              <a:t> e Escovação </a:t>
            </a:r>
            <a:r>
              <a:rPr lang="pt-BR" sz="2200" dirty="0" smtClean="0"/>
              <a:t>Supervisionada</a:t>
            </a:r>
            <a:endParaRPr lang="pt-BR" sz="2200" dirty="0"/>
          </a:p>
          <a:p>
            <a:pPr algn="just"/>
            <a:r>
              <a:rPr lang="pt-BR" sz="2200" dirty="0"/>
              <a:t>•Avaliação da Saúde Bucal e Tratamento Odontológico concluído</a:t>
            </a:r>
          </a:p>
          <a:p>
            <a:pPr algn="just"/>
            <a:r>
              <a:rPr lang="pt-BR" sz="2200" dirty="0"/>
              <a:t>• Ações de promoção à </a:t>
            </a:r>
            <a:r>
              <a:rPr lang="pt-BR" sz="2200" dirty="0" smtClean="0"/>
              <a:t>Saúde</a:t>
            </a:r>
            <a:endParaRPr lang="pt-BR" sz="2200" dirty="0"/>
          </a:p>
        </p:txBody>
      </p:sp>
      <p:pic>
        <p:nvPicPr>
          <p:cNvPr id="17409" name="Picture 1" descr="C:\Users\User\Pictures\provab\IMG_36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209002"/>
            <a:ext cx="2448271" cy="251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22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saude.ba.gov.br/dab/arquivos/ufpe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420" y="183694"/>
            <a:ext cx="1461924" cy="97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347864" y="671002"/>
            <a:ext cx="2261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METODOLOGIA</a:t>
            </a:r>
            <a:endParaRPr lang="pt-BR" sz="2400" b="1" dirty="0"/>
          </a:p>
        </p:txBody>
      </p:sp>
      <p:pic>
        <p:nvPicPr>
          <p:cNvPr id="16385" name="Picture 1" descr="C:\Users\User\Pictures\provab\IMG_36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5976" y="3577270"/>
            <a:ext cx="2664296" cy="193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User\Pictures\provab\IMG_369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20"/>
          <a:stretch/>
        </p:blipFill>
        <p:spPr bwMode="auto">
          <a:xfrm>
            <a:off x="4457189" y="1165200"/>
            <a:ext cx="2304256" cy="225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11" y="1165200"/>
            <a:ext cx="2706687" cy="186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11" y="3557507"/>
            <a:ext cx="2706688" cy="186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22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saude.ba.gov.br/dab/arquivos/ufpe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420" y="183694"/>
            <a:ext cx="1461924" cy="97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347864" y="671002"/>
            <a:ext cx="2261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METODOLOGIA</a:t>
            </a:r>
            <a:endParaRPr lang="pt-BR" sz="2400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611560" y="1417340"/>
            <a:ext cx="8208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/>
              <a:t>Logística:</a:t>
            </a:r>
          </a:p>
          <a:p>
            <a:pPr algn="just"/>
            <a:r>
              <a:rPr lang="pt-BR" sz="2400" dirty="0" smtClean="0"/>
              <a:t>• Caderno de Atenção Básica Saúde na Escola ( MS 2009).</a:t>
            </a:r>
          </a:p>
          <a:p>
            <a:pPr algn="just"/>
            <a:r>
              <a:rPr lang="pt-BR" sz="2400" dirty="0" smtClean="0"/>
              <a:t>• Ficha Espelho Utilizada na UBS.</a:t>
            </a:r>
          </a:p>
          <a:p>
            <a:pPr algn="just"/>
            <a:r>
              <a:rPr lang="pt-BR" sz="2400" dirty="0" smtClean="0"/>
              <a:t>• Amostra de 82 Alunos entre 12 e 15 anos.</a:t>
            </a:r>
          </a:p>
          <a:p>
            <a:pPr algn="just"/>
            <a:r>
              <a:rPr lang="pt-BR" sz="2400" dirty="0" smtClean="0"/>
              <a:t>• Consultas com toda a Equipe na Primeira consulta </a:t>
            </a:r>
          </a:p>
          <a:p>
            <a:pPr algn="just"/>
            <a:r>
              <a:rPr lang="pt-BR" sz="2400" dirty="0"/>
              <a:t> </a:t>
            </a:r>
            <a:r>
              <a:rPr lang="pt-BR" sz="2400" dirty="0" smtClean="0"/>
              <a:t>  programada.</a:t>
            </a:r>
          </a:p>
          <a:p>
            <a:pPr algn="just"/>
            <a:r>
              <a:rPr lang="pt-BR" sz="2400" dirty="0" smtClean="0"/>
              <a:t>• Ações nas Escolas.</a:t>
            </a:r>
          </a:p>
          <a:p>
            <a:pPr algn="just"/>
            <a:r>
              <a:rPr lang="pt-BR" sz="2400" dirty="0" smtClean="0"/>
              <a:t>• Ciclos de Palestras.</a:t>
            </a:r>
          </a:p>
          <a:p>
            <a:pPr algn="just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81322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saude.ba.gov.br/dab/arquivos/ufpe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420" y="183694"/>
            <a:ext cx="1461924" cy="97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203846" y="440169"/>
            <a:ext cx="1984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 smtClean="0"/>
              <a:t>RESULTADOS</a:t>
            </a:r>
            <a:endParaRPr lang="pt-BR" sz="2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323528" y="841276"/>
            <a:ext cx="8568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OBJETIVO 1. </a:t>
            </a:r>
          </a:p>
          <a:p>
            <a:pPr algn="just"/>
            <a:r>
              <a:rPr lang="pt-BR" sz="2400" dirty="0" smtClean="0"/>
              <a:t>Meta 1. Ampliar a cobertura  de ação coletiva de exame bucal com finalidade epidemiológica em 90%.</a:t>
            </a:r>
            <a:endParaRPr lang="pt-BR" sz="2400" dirty="0"/>
          </a:p>
        </p:txBody>
      </p:sp>
      <p:pic>
        <p:nvPicPr>
          <p:cNvPr id="7" name="Imagem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109" y="2137420"/>
            <a:ext cx="4669790" cy="2499360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1846985" y="4738258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Gráfico </a:t>
            </a:r>
            <a:r>
              <a:rPr lang="pt-BR" dirty="0"/>
              <a:t>indicativo da proporção de escolares examinados na escola.</a:t>
            </a:r>
          </a:p>
        </p:txBody>
      </p:sp>
    </p:spTree>
    <p:extLst>
      <p:ext uri="{BB962C8B-B14F-4D97-AF65-F5344CB8AC3E}">
        <p14:creationId xmlns:p14="http://schemas.microsoft.com/office/powerpoint/2010/main" val="181322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saude.ba.gov.br/dab/arquivos/ufpe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420" y="183694"/>
            <a:ext cx="1461924" cy="97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491880" y="301670"/>
            <a:ext cx="1984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/>
              <a:t>RESULTADOS</a:t>
            </a:r>
            <a:endParaRPr lang="pt-BR" sz="2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395536" y="763335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OBJETIVO 1.</a:t>
            </a:r>
          </a:p>
          <a:p>
            <a:pPr algn="just"/>
            <a:r>
              <a:rPr lang="pt-BR" sz="2400" dirty="0" smtClean="0"/>
              <a:t>Meta 2. Ampliar </a:t>
            </a:r>
            <a:r>
              <a:rPr lang="pt-BR" sz="2400" dirty="0"/>
              <a:t>a cobertura de primeira consulta odontológica programática para 90% dos </a:t>
            </a:r>
            <a:r>
              <a:rPr lang="pt-BR" sz="2400" dirty="0" smtClean="0"/>
              <a:t>escolares.</a:t>
            </a:r>
            <a:endParaRPr lang="pt-BR" sz="2400" dirty="0"/>
          </a:p>
        </p:txBody>
      </p:sp>
      <p:pic>
        <p:nvPicPr>
          <p:cNvPr id="7" name="Imagem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613" y="2113613"/>
            <a:ext cx="4669790" cy="2499360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1619672" y="4628039"/>
            <a:ext cx="64807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Gráfico </a:t>
            </a:r>
            <a:r>
              <a:rPr lang="pt-BR" dirty="0"/>
              <a:t>indicativo da proporção de escolares da área de abrangência da unidade de saúde com primeira consulta odontológica programática.</a:t>
            </a:r>
          </a:p>
        </p:txBody>
      </p:sp>
    </p:spTree>
    <p:extLst>
      <p:ext uri="{BB962C8B-B14F-4D97-AF65-F5344CB8AC3E}">
        <p14:creationId xmlns:p14="http://schemas.microsoft.com/office/powerpoint/2010/main" val="181322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saude.ba.gov.br/dab/arquivos/ufpe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420" y="183694"/>
            <a:ext cx="1461924" cy="97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491880" y="301670"/>
            <a:ext cx="1984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/>
              <a:t>RESULTADOS</a:t>
            </a:r>
            <a:endParaRPr lang="pt-BR" sz="2400" b="1" dirty="0"/>
          </a:p>
        </p:txBody>
      </p:sp>
      <p:sp>
        <p:nvSpPr>
          <p:cNvPr id="2" name="Retângulo 1"/>
          <p:cNvSpPr/>
          <p:nvPr/>
        </p:nvSpPr>
        <p:spPr>
          <a:xfrm>
            <a:off x="323528" y="913284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OBJETIVO 2.</a:t>
            </a:r>
          </a:p>
          <a:p>
            <a:pPr algn="just"/>
            <a:r>
              <a:rPr lang="pt-BR" sz="2400" dirty="0"/>
              <a:t>Meta </a:t>
            </a:r>
            <a:r>
              <a:rPr lang="pt-BR" sz="2400" dirty="0" smtClean="0"/>
              <a:t>1</a:t>
            </a:r>
            <a:r>
              <a:rPr lang="pt-BR" sz="2400" dirty="0"/>
              <a:t>. Realizar avaliação clínica e psicossocial de 100% dos </a:t>
            </a:r>
            <a:r>
              <a:rPr lang="pt-BR" sz="2400" dirty="0" smtClean="0"/>
              <a:t>adolescentes </a:t>
            </a:r>
            <a:r>
              <a:rPr lang="pt-BR" sz="2400" dirty="0"/>
              <a:t>com primeira consulta programada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pic>
        <p:nvPicPr>
          <p:cNvPr id="6" name="Imagem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860" y="2113613"/>
            <a:ext cx="4676140" cy="2493645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1331640" y="4618105"/>
            <a:ext cx="6552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Gráfico </a:t>
            </a:r>
            <a:r>
              <a:rPr lang="pt-BR" dirty="0"/>
              <a:t>indicativo da proporção de adolescentes </a:t>
            </a:r>
            <a:r>
              <a:rPr lang="pt-BR" dirty="0" smtClean="0"/>
              <a:t>entre 12 e 15 anos com </a:t>
            </a:r>
            <a:r>
              <a:rPr lang="pt-BR" dirty="0"/>
              <a:t>primeira consulta programada com avaliação clínica e psicossocial.</a:t>
            </a:r>
          </a:p>
        </p:txBody>
      </p:sp>
    </p:spTree>
    <p:extLst>
      <p:ext uri="{BB962C8B-B14F-4D97-AF65-F5344CB8AC3E}">
        <p14:creationId xmlns:p14="http://schemas.microsoft.com/office/powerpoint/2010/main" val="181322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gração">
  <a:themeElements>
    <a:clrScheme name="Integração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Personalizada 2">
      <a:majorFont>
        <a:latin typeface="Andalus"/>
        <a:ea typeface=""/>
        <a:cs typeface=""/>
      </a:majorFont>
      <a:minorFont>
        <a:latin typeface="Trebuchet MS"/>
        <a:ea typeface=""/>
        <a:cs typeface="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3346</TotalTime>
  <Words>1339</Words>
  <Application>Microsoft Office PowerPoint</Application>
  <PresentationFormat>Apresentação na tela (16:10)</PresentationFormat>
  <Paragraphs>155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Integração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User</cp:lastModifiedBy>
  <cp:revision>40</cp:revision>
  <dcterms:created xsi:type="dcterms:W3CDTF">2015-01-20T11:46:36Z</dcterms:created>
  <dcterms:modified xsi:type="dcterms:W3CDTF">2015-01-23T00:38:55Z</dcterms:modified>
</cp:coreProperties>
</file>