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257" r:id="rId4"/>
    <p:sldId id="259" r:id="rId5"/>
    <p:sldId id="315" r:id="rId6"/>
    <p:sldId id="260" r:id="rId7"/>
    <p:sldId id="261" r:id="rId8"/>
    <p:sldId id="300" r:id="rId9"/>
    <p:sldId id="301" r:id="rId10"/>
    <p:sldId id="263" r:id="rId11"/>
    <p:sldId id="317" r:id="rId12"/>
    <p:sldId id="302" r:id="rId13"/>
    <p:sldId id="318" r:id="rId14"/>
    <p:sldId id="305" r:id="rId15"/>
    <p:sldId id="319" r:id="rId16"/>
    <p:sldId id="306" r:id="rId17"/>
    <p:sldId id="320" r:id="rId18"/>
    <p:sldId id="308" r:id="rId19"/>
    <p:sldId id="309" r:id="rId20"/>
    <p:sldId id="311" r:id="rId21"/>
    <p:sldId id="312" r:id="rId22"/>
    <p:sldId id="313" r:id="rId23"/>
    <p:sldId id="283" r:id="rId24"/>
    <p:sldId id="284"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3DC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047" autoAdjust="0"/>
  </p:normalViewPr>
  <p:slideViewPr>
    <p:cSldViewPr>
      <p:cViewPr varScale="1">
        <p:scale>
          <a:sx n="59" d="100"/>
          <a:sy n="59" d="100"/>
        </p:scale>
        <p:origin x="-16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225;rio\Downloads\2014_11_06%20Coleta%20de%20dados%20CA%20de%20colo%20e%20mama%209-12%20semana%20-%20C&#243;pi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225;rio\Downloads\2014_11_06%20Coleta%20de%20dados%20CA%20de%20colo%20e%20mama%209-12%20semana%20-%20C&#243;pi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1693559898681577"/>
          <c:y val="0.3357670217107338"/>
          <c:w val="0.8467750271459068"/>
          <c:h val="0.5401469479694414"/>
        </c:manualLayout>
      </c:layout>
      <c:barChart>
        <c:barDir val="col"/>
        <c:grouping val="clustered"/>
        <c:ser>
          <c:idx val="0"/>
          <c:order val="0"/>
          <c:tx>
            <c:strRef>
              <c:f>Indicadores!$C$5</c:f>
              <c:strCache>
                <c:ptCount val="1"/>
                <c:pt idx="0">
                  <c:v>Proporção de mulheres entre 25 e 64 anos com exame em dia para detecção precoce do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pPr>
              <a:noFill/>
              <a:ln>
                <a:noFill/>
              </a:ln>
              <a:effectLst/>
            </c:spPr>
            <c:showVal val="1"/>
            <c:extLst>
              <c:ext xmlns:c15="http://schemas.microsoft.com/office/drawing/2012/chart" uri="{CE6537A1-D6FC-4f65-9D91-7224C49458BB}">
                <c15:layout/>
                <c15:showLeaderLines val="0"/>
              </c:ext>
            </c:extLst>
          </c:dLbls>
          <c:cat>
            <c:strRef>
              <c:f>Indicadores!$D$4:$G$4</c:f>
              <c:strCache>
                <c:ptCount val="4"/>
                <c:pt idx="0">
                  <c:v>Mês 1</c:v>
                </c:pt>
                <c:pt idx="1">
                  <c:v>Mês 2</c:v>
                </c:pt>
                <c:pt idx="2">
                  <c:v>Mês 3</c:v>
                </c:pt>
                <c:pt idx="3">
                  <c:v>Mês 4</c:v>
                </c:pt>
              </c:strCache>
            </c:strRef>
          </c:cat>
          <c:val>
            <c:numRef>
              <c:f>Indicadores!$D$5:$G$5</c:f>
              <c:numCache>
                <c:formatCode>0.0%</c:formatCode>
                <c:ptCount val="4"/>
                <c:pt idx="0">
                  <c:v>0.41666666666666741</c:v>
                </c:pt>
                <c:pt idx="1">
                  <c:v>0.5364583333333337</c:v>
                </c:pt>
                <c:pt idx="2">
                  <c:v>0.66145833333333492</c:v>
                </c:pt>
                <c:pt idx="3">
                  <c:v>0</c:v>
                </c:pt>
              </c:numCache>
            </c:numRef>
          </c:val>
        </c:ser>
        <c:axId val="48448640"/>
        <c:axId val="48450176"/>
      </c:barChart>
      <c:catAx>
        <c:axId val="4844864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8450176"/>
        <c:crosses val="autoZero"/>
        <c:auto val="1"/>
        <c:lblAlgn val="ctr"/>
        <c:lblOffset val="100"/>
      </c:catAx>
      <c:valAx>
        <c:axId val="48450176"/>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844864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0.11740890688259108"/>
          <c:y val="0.29924353117428382"/>
          <c:w val="0.84615384615384803"/>
          <c:h val="0.57954759835019565"/>
        </c:manualLayout>
      </c:layout>
      <c:barChart>
        <c:barDir val="col"/>
        <c:grouping val="clustered"/>
        <c:ser>
          <c:idx val="0"/>
          <c:order val="0"/>
          <c:tx>
            <c:strRef>
              <c:f>Indicadores!$C$10</c:f>
              <c:strCache>
                <c:ptCount val="1"/>
                <c:pt idx="0">
                  <c:v>Proporção de mulheres entre 50 e 69 anos com exame em dia para detecção precoce de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pPr>
              <a:noFill/>
              <a:ln>
                <a:noFill/>
              </a:ln>
              <a:effectLst/>
            </c:spPr>
            <c:showVal val="1"/>
            <c:extLst>
              <c:ext xmlns:c15="http://schemas.microsoft.com/office/drawing/2012/chart" uri="{CE6537A1-D6FC-4f65-9D91-7224C49458BB}">
                <c15:layout/>
                <c15:showLeaderLines val="0"/>
              </c:ext>
            </c:extLst>
          </c:dLbls>
          <c:cat>
            <c:strRef>
              <c:f>Indicadores!$D$9:$G$9</c:f>
              <c:strCache>
                <c:ptCount val="4"/>
                <c:pt idx="0">
                  <c:v>Mês 1</c:v>
                </c:pt>
                <c:pt idx="1">
                  <c:v>Mês 2</c:v>
                </c:pt>
                <c:pt idx="2">
                  <c:v>Mês 3</c:v>
                </c:pt>
                <c:pt idx="3">
                  <c:v>Mês 4</c:v>
                </c:pt>
              </c:strCache>
            </c:strRef>
          </c:cat>
          <c:val>
            <c:numRef>
              <c:f>Indicadores!$D$10:$G$10</c:f>
              <c:numCache>
                <c:formatCode>0.0%</c:formatCode>
                <c:ptCount val="4"/>
                <c:pt idx="0">
                  <c:v>0.54430379746835444</c:v>
                </c:pt>
                <c:pt idx="1">
                  <c:v>0.79746835443037978</c:v>
                </c:pt>
                <c:pt idx="2">
                  <c:v>0.96202531645569844</c:v>
                </c:pt>
                <c:pt idx="3">
                  <c:v>0</c:v>
                </c:pt>
              </c:numCache>
            </c:numRef>
          </c:val>
        </c:ser>
        <c:axId val="59341056"/>
        <c:axId val="59346944"/>
      </c:barChart>
      <c:catAx>
        <c:axId val="5934105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9346944"/>
        <c:crosses val="autoZero"/>
        <c:auto val="1"/>
        <c:lblAlgn val="ctr"/>
        <c:lblOffset val="100"/>
      </c:catAx>
      <c:valAx>
        <c:axId val="5934694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934105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A83D4-2745-4846-A001-CC0DCDB988DC}" type="datetimeFigureOut">
              <a:rPr lang="pt-BR" smtClean="0"/>
              <a:pPr/>
              <a:t>16/09/2015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A26CC-DA59-409B-882E-E91B03440B14}" type="slidenum">
              <a:rPr lang="pt-BR" smtClean="0"/>
              <a:pPr/>
              <a:t>‹nº›</a:t>
            </a:fld>
            <a:endParaRPr lang="pt-BR"/>
          </a:p>
        </p:txBody>
      </p:sp>
    </p:spTree>
    <p:extLst>
      <p:ext uri="{BB962C8B-B14F-4D97-AF65-F5344CB8AC3E}">
        <p14:creationId xmlns="" xmlns:p14="http://schemas.microsoft.com/office/powerpoint/2010/main" val="187081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3</a:t>
            </a:fld>
            <a:endParaRPr lang="pt-BR"/>
          </a:p>
        </p:txBody>
      </p:sp>
    </p:spTree>
    <p:extLst>
      <p:ext uri="{BB962C8B-B14F-4D97-AF65-F5344CB8AC3E}">
        <p14:creationId xmlns="" xmlns:p14="http://schemas.microsoft.com/office/powerpoint/2010/main" val="126886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7</a:t>
            </a:fld>
            <a:endParaRPr lang="pt-BR"/>
          </a:p>
        </p:txBody>
      </p:sp>
    </p:spTree>
    <p:extLst>
      <p:ext uri="{BB962C8B-B14F-4D97-AF65-F5344CB8AC3E}">
        <p14:creationId xmlns="" xmlns:p14="http://schemas.microsoft.com/office/powerpoint/2010/main" val="36252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8</a:t>
            </a:fld>
            <a:endParaRPr lang="pt-BR"/>
          </a:p>
        </p:txBody>
      </p:sp>
    </p:spTree>
    <p:extLst>
      <p:ext uri="{BB962C8B-B14F-4D97-AF65-F5344CB8AC3E}">
        <p14:creationId xmlns="" xmlns:p14="http://schemas.microsoft.com/office/powerpoint/2010/main" val="352992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9</a:t>
            </a:fld>
            <a:endParaRPr lang="pt-BR"/>
          </a:p>
        </p:txBody>
      </p:sp>
    </p:spTree>
    <p:extLst>
      <p:ext uri="{BB962C8B-B14F-4D97-AF65-F5344CB8AC3E}">
        <p14:creationId xmlns="" xmlns:p14="http://schemas.microsoft.com/office/powerpoint/2010/main" val="424171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10</a:t>
            </a:fld>
            <a:endParaRPr lang="pt-BR"/>
          </a:p>
        </p:txBody>
      </p:sp>
    </p:spTree>
    <p:extLst>
      <p:ext uri="{BB962C8B-B14F-4D97-AF65-F5344CB8AC3E}">
        <p14:creationId xmlns="" xmlns:p14="http://schemas.microsoft.com/office/powerpoint/2010/main" val="352143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12</a:t>
            </a:fld>
            <a:endParaRPr lang="pt-BR"/>
          </a:p>
        </p:txBody>
      </p:sp>
    </p:spTree>
    <p:extLst>
      <p:ext uri="{BB962C8B-B14F-4D97-AF65-F5344CB8AC3E}">
        <p14:creationId xmlns="" xmlns:p14="http://schemas.microsoft.com/office/powerpoint/2010/main" val="307000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14</a:t>
            </a:fld>
            <a:endParaRPr lang="pt-BR"/>
          </a:p>
        </p:txBody>
      </p:sp>
    </p:spTree>
    <p:extLst>
      <p:ext uri="{BB962C8B-B14F-4D97-AF65-F5344CB8AC3E}">
        <p14:creationId xmlns="" xmlns:p14="http://schemas.microsoft.com/office/powerpoint/2010/main" val="113405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5A26CC-DA59-409B-882E-E91B03440B14}" type="slidenum">
              <a:rPr lang="pt-BR" smtClean="0"/>
              <a:pPr/>
              <a:t>23</a:t>
            </a:fld>
            <a:endParaRPr lang="pt-BR"/>
          </a:p>
        </p:txBody>
      </p:sp>
    </p:spTree>
    <p:extLst>
      <p:ext uri="{BB962C8B-B14F-4D97-AF65-F5344CB8AC3E}">
        <p14:creationId xmlns="" xmlns:p14="http://schemas.microsoft.com/office/powerpoint/2010/main" val="114644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16/09/2015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pt.wikipedia.org/wiki/Rio_Grande_do_Su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t.wikipedia.org/wiki/Estados_do_Brasil" TargetMode="External"/><Relationship Id="rId5" Type="http://schemas.openxmlformats.org/officeDocument/2006/relationships/hyperlink" Target="https://pt.wikipedia.org/wiki/Brasil" TargetMode="External"/><Relationship Id="rId4" Type="http://schemas.openxmlformats.org/officeDocument/2006/relationships/hyperlink" Target="https://pt.wikipedia.org/wiki/Munic%C3%ADpi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85918" y="285728"/>
            <a:ext cx="5929354" cy="1470025"/>
          </a:xfrm>
        </p:spPr>
        <p:txBody>
          <a:bodyPr>
            <a:normAutofit fontScale="90000"/>
          </a:bodyPr>
          <a:lstStyle/>
          <a:p>
            <a:pPr lvl="0"/>
            <a:r>
              <a:rPr lang="pt-BR" sz="2000" b="1" dirty="0" smtClean="0">
                <a:solidFill>
                  <a:sysClr val="windowText" lastClr="000000"/>
                </a:solidFill>
                <a:latin typeface="Arial" panose="020B0604020202020204" pitchFamily="34" charset="0"/>
                <a:cs typeface="Arial" panose="020B0604020202020204" pitchFamily="34" charset="0"/>
              </a:rPr>
              <a:t/>
            </a:r>
            <a:br>
              <a:rPr lang="pt-BR" sz="2000" b="1" dirty="0" smtClean="0">
                <a:solidFill>
                  <a:sysClr val="windowText" lastClr="000000"/>
                </a:solidFill>
                <a:latin typeface="Arial" panose="020B0604020202020204" pitchFamily="34" charset="0"/>
                <a:cs typeface="Arial" panose="020B0604020202020204" pitchFamily="34" charset="0"/>
              </a:rPr>
            </a:br>
            <a:r>
              <a:rPr lang="pt-BR" sz="2000" b="1" dirty="0" smtClean="0">
                <a:solidFill>
                  <a:sysClr val="windowText" lastClr="000000"/>
                </a:solidFill>
                <a:latin typeface="Arial" panose="020B0604020202020204" pitchFamily="34" charset="0"/>
                <a:cs typeface="Arial" panose="020B0604020202020204" pitchFamily="34" charset="0"/>
              </a:rPr>
              <a:t/>
            </a:r>
            <a:br>
              <a:rPr lang="pt-BR" sz="2000" b="1" dirty="0" smtClean="0">
                <a:solidFill>
                  <a:sysClr val="windowText" lastClr="000000"/>
                </a:solidFill>
                <a:latin typeface="Arial" panose="020B0604020202020204" pitchFamily="34" charset="0"/>
                <a:cs typeface="Arial" panose="020B0604020202020204" pitchFamily="34" charset="0"/>
              </a:rPr>
            </a:br>
            <a:r>
              <a:rPr lang="pt-BR" sz="2000" b="1" dirty="0" smtClean="0">
                <a:solidFill>
                  <a:sysClr val="windowText" lastClr="000000"/>
                </a:solidFill>
                <a:latin typeface="Arial" panose="020B0604020202020204" pitchFamily="34" charset="0"/>
                <a:cs typeface="Arial" panose="020B0604020202020204" pitchFamily="34" charset="0"/>
              </a:rPr>
              <a:t/>
            </a:r>
            <a:br>
              <a:rPr lang="pt-BR" sz="2000" b="1" dirty="0" smtClean="0">
                <a:solidFill>
                  <a:sysClr val="windowText" lastClr="000000"/>
                </a:solidFill>
                <a:latin typeface="Arial" panose="020B0604020202020204" pitchFamily="34" charset="0"/>
                <a:cs typeface="Arial" panose="020B0604020202020204" pitchFamily="34" charset="0"/>
              </a:rPr>
            </a:br>
            <a:r>
              <a:rPr lang="pt-BR" sz="2000" b="1" dirty="0" smtClean="0">
                <a:solidFill>
                  <a:sysClr val="windowText" lastClr="000000"/>
                </a:solidFill>
                <a:latin typeface="Arial" panose="020B0604020202020204" pitchFamily="34" charset="0"/>
                <a:cs typeface="Arial" panose="020B0604020202020204" pitchFamily="34" charset="0"/>
              </a:rPr>
              <a:t/>
            </a:r>
            <a:br>
              <a:rPr lang="pt-BR" sz="2000" b="1" dirty="0" smtClean="0">
                <a:solidFill>
                  <a:sysClr val="windowText" lastClr="000000"/>
                </a:solidFill>
                <a:latin typeface="Arial" panose="020B0604020202020204" pitchFamily="34" charset="0"/>
                <a:cs typeface="Arial" panose="020B0604020202020204" pitchFamily="34" charset="0"/>
              </a:rPr>
            </a:br>
            <a:r>
              <a:rPr lang="pt-BR" sz="2000" b="1" dirty="0" smtClean="0">
                <a:solidFill>
                  <a:sysClr val="windowText" lastClr="000000"/>
                </a:solidFill>
                <a:latin typeface="Arial" panose="020B0604020202020204" pitchFamily="34" charset="0"/>
                <a:cs typeface="Arial" panose="020B0604020202020204" pitchFamily="34" charset="0"/>
              </a:rPr>
              <a:t/>
            </a:r>
            <a:br>
              <a:rPr lang="pt-BR" sz="2000" b="1" dirty="0" smtClean="0">
                <a:solidFill>
                  <a:sysClr val="windowText" lastClr="000000"/>
                </a:solidFill>
                <a:latin typeface="Arial" panose="020B0604020202020204" pitchFamily="34" charset="0"/>
                <a:cs typeface="Arial" panose="020B0604020202020204" pitchFamily="34" charset="0"/>
              </a:rPr>
            </a:br>
            <a:r>
              <a:rPr lang="pt-BR" sz="1900" b="1" dirty="0" smtClean="0">
                <a:solidFill>
                  <a:sysClr val="windowText" lastClr="000000"/>
                </a:solidFill>
                <a:latin typeface="Arial" panose="020B0604020202020204" pitchFamily="34" charset="0"/>
                <a:cs typeface="Arial" panose="020B0604020202020204" pitchFamily="34" charset="0"/>
              </a:rPr>
              <a:t>UNIVERSIDADE FEDERAL DE PELOTAS</a:t>
            </a:r>
            <a:r>
              <a:rPr lang="pt-BR" sz="1900" dirty="0" smtClean="0">
                <a:solidFill>
                  <a:sysClr val="windowText" lastClr="000000"/>
                </a:solidFill>
                <a:latin typeface="Arial" panose="020B0604020202020204" pitchFamily="34" charset="0"/>
                <a:cs typeface="Arial" panose="020B0604020202020204" pitchFamily="34" charset="0"/>
              </a:rPr>
              <a:t/>
            </a:r>
            <a:br>
              <a:rPr lang="pt-BR" sz="1900" dirty="0" smtClean="0">
                <a:solidFill>
                  <a:sysClr val="windowText" lastClr="000000"/>
                </a:solidFill>
                <a:latin typeface="Arial" panose="020B0604020202020204" pitchFamily="34" charset="0"/>
                <a:cs typeface="Arial" panose="020B0604020202020204" pitchFamily="34" charset="0"/>
              </a:rPr>
            </a:br>
            <a:r>
              <a:rPr lang="pt-BR" sz="1900" b="1" dirty="0" smtClean="0">
                <a:solidFill>
                  <a:sysClr val="windowText" lastClr="000000"/>
                </a:solidFill>
                <a:latin typeface="Arial" panose="020B0604020202020204" pitchFamily="34" charset="0"/>
                <a:cs typeface="Arial" panose="020B0604020202020204" pitchFamily="34" charset="0"/>
              </a:rPr>
              <a:t>Faculdade de Medicina</a:t>
            </a:r>
            <a:r>
              <a:rPr lang="pt-BR" sz="1900" dirty="0" smtClean="0">
                <a:solidFill>
                  <a:sysClr val="windowText" lastClr="000000"/>
                </a:solidFill>
                <a:latin typeface="Arial" panose="020B0604020202020204" pitchFamily="34" charset="0"/>
                <a:cs typeface="Arial" panose="020B0604020202020204" pitchFamily="34" charset="0"/>
              </a:rPr>
              <a:t/>
            </a:r>
            <a:br>
              <a:rPr lang="pt-BR" sz="1900" dirty="0" smtClean="0">
                <a:solidFill>
                  <a:sysClr val="windowText" lastClr="000000"/>
                </a:solidFill>
                <a:latin typeface="Arial" panose="020B0604020202020204" pitchFamily="34" charset="0"/>
                <a:cs typeface="Arial" panose="020B0604020202020204" pitchFamily="34" charset="0"/>
              </a:rPr>
            </a:br>
            <a:r>
              <a:rPr lang="pt-BR" sz="1900" b="1" dirty="0" smtClean="0">
                <a:solidFill>
                  <a:sysClr val="windowText" lastClr="000000"/>
                </a:solidFill>
                <a:latin typeface="Arial" panose="020B0604020202020204" pitchFamily="34" charset="0"/>
                <a:cs typeface="Arial" panose="020B0604020202020204" pitchFamily="34" charset="0"/>
              </a:rPr>
              <a:t>Departamento de Medicina Social</a:t>
            </a:r>
            <a:r>
              <a:rPr lang="pt-BR" sz="1900" dirty="0" smtClean="0">
                <a:solidFill>
                  <a:sysClr val="windowText" lastClr="000000"/>
                </a:solidFill>
                <a:latin typeface="Arial" panose="020B0604020202020204" pitchFamily="34" charset="0"/>
                <a:cs typeface="Arial" panose="020B0604020202020204" pitchFamily="34" charset="0"/>
              </a:rPr>
              <a:t/>
            </a:r>
            <a:br>
              <a:rPr lang="pt-BR" sz="1900" dirty="0" smtClean="0">
                <a:solidFill>
                  <a:sysClr val="windowText" lastClr="000000"/>
                </a:solidFill>
                <a:latin typeface="Arial" panose="020B0604020202020204" pitchFamily="34" charset="0"/>
                <a:cs typeface="Arial" panose="020B0604020202020204" pitchFamily="34" charset="0"/>
              </a:rPr>
            </a:br>
            <a:r>
              <a:rPr lang="pt-BR" sz="1900" b="1" dirty="0" smtClean="0">
                <a:solidFill>
                  <a:sysClr val="windowText" lastClr="000000"/>
                </a:solidFill>
                <a:latin typeface="Arial" panose="020B0604020202020204" pitchFamily="34" charset="0"/>
                <a:cs typeface="Arial" panose="020B0604020202020204" pitchFamily="34" charset="0"/>
              </a:rPr>
              <a:t>Curso de Especialização em Saúde da Família - </a:t>
            </a:r>
            <a:r>
              <a:rPr lang="pt-BR" sz="1900" b="1" dirty="0" err="1" smtClean="0">
                <a:solidFill>
                  <a:sysClr val="windowText" lastClr="000000"/>
                </a:solidFill>
                <a:latin typeface="Arial" panose="020B0604020202020204" pitchFamily="34" charset="0"/>
                <a:cs typeface="Arial" panose="020B0604020202020204" pitchFamily="34" charset="0"/>
              </a:rPr>
              <a:t>UnaSUS</a:t>
            </a:r>
            <a:r>
              <a:rPr lang="pt-BR" dirty="0" smtClean="0">
                <a:solidFill>
                  <a:sysClr val="windowText" lastClr="000000"/>
                </a:solidFill>
                <a:latin typeface="Arial" panose="020B0604020202020204" pitchFamily="34" charset="0"/>
                <a:cs typeface="Arial" panose="020B0604020202020204" pitchFamily="34" charset="0"/>
              </a:rPr>
              <a:t/>
            </a:r>
            <a:br>
              <a:rPr lang="pt-BR" dirty="0" smtClean="0">
                <a:solidFill>
                  <a:sysClr val="windowText" lastClr="000000"/>
                </a:solidFill>
                <a:latin typeface="Arial" panose="020B0604020202020204" pitchFamily="34" charset="0"/>
                <a:cs typeface="Arial" panose="020B0604020202020204" pitchFamily="34" charset="0"/>
              </a:rPr>
            </a:br>
            <a:r>
              <a:rPr lang="pt-BR" dirty="0" smtClean="0">
                <a:solidFill>
                  <a:sysClr val="windowText" lastClr="000000"/>
                </a:solidFill>
                <a:latin typeface="Arial" panose="020B0604020202020204" pitchFamily="34" charset="0"/>
                <a:cs typeface="Arial" panose="020B0604020202020204" pitchFamily="34" charset="0"/>
              </a:rPr>
              <a:t/>
            </a:r>
            <a:br>
              <a:rPr lang="pt-BR" dirty="0" smtClean="0">
                <a:solidFill>
                  <a:sysClr val="windowText" lastClr="000000"/>
                </a:solidFill>
                <a:latin typeface="Arial" panose="020B0604020202020204" pitchFamily="34" charset="0"/>
                <a:cs typeface="Arial" panose="020B0604020202020204" pitchFamily="34" charset="0"/>
              </a:rPr>
            </a:br>
            <a:endParaRPr lang="pt-BR" dirty="0"/>
          </a:p>
        </p:txBody>
      </p:sp>
      <p:sp>
        <p:nvSpPr>
          <p:cNvPr id="3" name="Subtítulo 2"/>
          <p:cNvSpPr>
            <a:spLocks noGrp="1"/>
          </p:cNvSpPr>
          <p:nvPr>
            <p:ph type="subTitle" idx="1"/>
          </p:nvPr>
        </p:nvSpPr>
        <p:spPr>
          <a:xfrm>
            <a:off x="785786" y="2571744"/>
            <a:ext cx="7929618" cy="3571900"/>
          </a:xfrm>
        </p:spPr>
        <p:txBody>
          <a:bodyPr>
            <a:normAutofit fontScale="92500" lnSpcReduction="10000"/>
          </a:bodyPr>
          <a:lstStyle/>
          <a:p>
            <a:r>
              <a:rPr lang="pt-BR" sz="2400" b="1" dirty="0">
                <a:solidFill>
                  <a:schemeClr val="tx2"/>
                </a:solidFill>
              </a:rPr>
              <a:t>Melhoria do programa de Prevenção do Câncer de Colo de útero e mama na UBS Benjamin Constant do Sul, no município de Benjamin Constant do Sul /RS.</a:t>
            </a:r>
          </a:p>
          <a:p>
            <a:endParaRPr lang="pt-BR" sz="2400" b="1" dirty="0" smtClean="0">
              <a:solidFill>
                <a:schemeClr val="tx2"/>
              </a:solidFill>
              <a:latin typeface="Berlin Sans FB Demi" pitchFamily="34" charset="0"/>
            </a:endParaRPr>
          </a:p>
          <a:p>
            <a:endParaRPr lang="pt-BR" sz="1800" b="1" dirty="0" smtClean="0">
              <a:solidFill>
                <a:schemeClr val="tx2"/>
              </a:solidFill>
            </a:endParaRPr>
          </a:p>
          <a:p>
            <a:r>
              <a:rPr lang="pt-BR" sz="1800" b="1" dirty="0">
                <a:solidFill>
                  <a:schemeClr val="tx2"/>
                </a:solidFill>
              </a:rPr>
              <a:t>Ezequiel </a:t>
            </a:r>
            <a:r>
              <a:rPr lang="pt-BR" sz="1800" b="1" dirty="0" err="1">
                <a:solidFill>
                  <a:schemeClr val="tx2"/>
                </a:solidFill>
              </a:rPr>
              <a:t>Tauile</a:t>
            </a:r>
            <a:r>
              <a:rPr lang="pt-BR" sz="1800" b="1" dirty="0">
                <a:solidFill>
                  <a:schemeClr val="tx2"/>
                </a:solidFill>
              </a:rPr>
              <a:t> </a:t>
            </a:r>
            <a:r>
              <a:rPr lang="pt-BR" sz="1800" b="1" dirty="0" err="1">
                <a:solidFill>
                  <a:schemeClr val="tx2"/>
                </a:solidFill>
              </a:rPr>
              <a:t>Nuñez</a:t>
            </a:r>
            <a:endParaRPr lang="pt-BR" sz="1800" b="1" dirty="0">
              <a:solidFill>
                <a:schemeClr val="tx2"/>
              </a:solidFill>
            </a:endParaRPr>
          </a:p>
          <a:p>
            <a:r>
              <a:rPr lang="pt-BR" sz="1800" b="1" dirty="0">
                <a:solidFill>
                  <a:schemeClr val="tx2"/>
                </a:solidFill>
              </a:rPr>
              <a:t> </a:t>
            </a:r>
          </a:p>
          <a:p>
            <a:r>
              <a:rPr lang="pt-BR" sz="1800" b="1" dirty="0">
                <a:solidFill>
                  <a:schemeClr val="tx2"/>
                </a:solidFill>
              </a:rPr>
              <a:t>Orientador:Andressa Hoffmann </a:t>
            </a:r>
            <a:r>
              <a:rPr lang="pt-BR" sz="1800" b="1" dirty="0" smtClean="0">
                <a:solidFill>
                  <a:schemeClr val="tx2"/>
                </a:solidFill>
              </a:rPr>
              <a:t>Pinto</a:t>
            </a:r>
          </a:p>
          <a:p>
            <a:r>
              <a:rPr lang="pt-BR" sz="1800" b="1" smtClean="0">
                <a:solidFill>
                  <a:schemeClr val="tx2"/>
                </a:solidFill>
              </a:rPr>
              <a:t>         Gabriela </a:t>
            </a:r>
            <a:r>
              <a:rPr lang="pt-BR" sz="1800" b="1" dirty="0" err="1" smtClean="0">
                <a:solidFill>
                  <a:schemeClr val="tx2"/>
                </a:solidFill>
              </a:rPr>
              <a:t>Studzinski</a:t>
            </a:r>
            <a:endParaRPr lang="pt-BR" sz="1800" b="1" dirty="0">
              <a:solidFill>
                <a:schemeClr val="tx2"/>
              </a:solidFill>
            </a:endParaRPr>
          </a:p>
          <a:p>
            <a:endParaRPr lang="pt-BR" sz="1800" dirty="0" smtClean="0">
              <a:solidFill>
                <a:schemeClr val="tx1"/>
              </a:solidFill>
            </a:endParaRPr>
          </a:p>
          <a:p>
            <a:r>
              <a:rPr lang="pt-BR" sz="1800" dirty="0" smtClean="0">
                <a:solidFill>
                  <a:schemeClr val="tx1"/>
                </a:solidFill>
              </a:rPr>
              <a:t>Pelotas 2015</a:t>
            </a:r>
            <a:endParaRPr lang="pt-BR" sz="1800" dirty="0">
              <a:solidFill>
                <a:schemeClr val="tx1"/>
              </a:solidFill>
            </a:endParaRPr>
          </a:p>
        </p:txBody>
      </p:sp>
      <p:pic>
        <p:nvPicPr>
          <p:cNvPr id="4" name="Picture 8" descr="http://www.minhapos.com.br/data/artigos/images/ufpel.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44" y="214290"/>
            <a:ext cx="1269898" cy="1209323"/>
          </a:xfrm>
          <a:prstGeom prst="rect">
            <a:avLst/>
          </a:prstGeom>
          <a:noFill/>
          <a:ln>
            <a:noFill/>
          </a:ln>
        </p:spPr>
      </p:pic>
      <p:pic>
        <p:nvPicPr>
          <p:cNvPr id="5" name="Picture 9" descr="http://dms.ufpel.edu.br/aquares/images/stories/logos/unasus-ufpel.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75848" y="285728"/>
            <a:ext cx="1368152" cy="112908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77387" y="668581"/>
            <a:ext cx="8784976" cy="1944216"/>
          </a:xfrm>
        </p:spPr>
        <p:txBody>
          <a:bodyPr>
            <a:normAutofit fontScale="55000" lnSpcReduction="20000"/>
          </a:bodyPr>
          <a:lstStyle/>
          <a:p>
            <a:pPr marL="0" indent="0" algn="just">
              <a:lnSpc>
                <a:spcPct val="150000"/>
              </a:lnSpc>
              <a:buNone/>
            </a:pPr>
            <a:r>
              <a:rPr lang="pt-BR" sz="3600" b="1" dirty="0" smtClean="0"/>
              <a:t>Objetivo 1: </a:t>
            </a:r>
            <a:r>
              <a:rPr lang="pt-BR" sz="3600" dirty="0"/>
              <a:t>Ampliar a cobertura de detecção precoce do câncer de colo e do câncer de mama</a:t>
            </a:r>
            <a:r>
              <a:rPr lang="pt-BR" sz="3600" dirty="0" smtClean="0"/>
              <a:t>.</a:t>
            </a:r>
            <a:endParaRPr lang="pt-BR" sz="3600" b="1" dirty="0" smtClean="0"/>
          </a:p>
          <a:p>
            <a:pPr marL="0" indent="0" algn="just">
              <a:lnSpc>
                <a:spcPct val="150000"/>
              </a:lnSpc>
              <a:buNone/>
            </a:pPr>
            <a:r>
              <a:rPr lang="pt-BR" sz="3600" b="1" dirty="0" smtClean="0"/>
              <a:t>Meta1.1: </a:t>
            </a:r>
            <a:r>
              <a:rPr lang="pt-BR" sz="3600" dirty="0" smtClean="0"/>
              <a:t>Ampliar </a:t>
            </a:r>
            <a:r>
              <a:rPr lang="pt-BR" sz="3600" dirty="0"/>
              <a:t>a cobertura de detecção precoce do câncer de colo de útero das mulheres na faixa etária entre 25 e 64 anos de idade </a:t>
            </a:r>
            <a:r>
              <a:rPr lang="pt-BR" sz="3600" dirty="0" smtClean="0"/>
              <a:t>para 90% </a:t>
            </a:r>
            <a:endParaRPr lang="pt-BR" sz="3600" dirty="0"/>
          </a:p>
          <a:p>
            <a:pPr marL="0" indent="0" algn="just">
              <a:lnSpc>
                <a:spcPct val="150000"/>
              </a:lnSpc>
              <a:buNone/>
            </a:pPr>
            <a:endParaRPr lang="pt-BR" dirty="0"/>
          </a:p>
        </p:txBody>
      </p:sp>
      <p:sp>
        <p:nvSpPr>
          <p:cNvPr id="7"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2" name="CaixaDeTexto 1"/>
          <p:cNvSpPr txBox="1"/>
          <p:nvPr/>
        </p:nvSpPr>
        <p:spPr>
          <a:xfrm>
            <a:off x="900291" y="5805264"/>
            <a:ext cx="7721473" cy="646331"/>
          </a:xfrm>
          <a:prstGeom prst="rect">
            <a:avLst/>
          </a:prstGeom>
          <a:noFill/>
        </p:spPr>
        <p:txBody>
          <a:bodyPr wrap="none" rtlCol="0">
            <a:spAutoFit/>
          </a:bodyPr>
          <a:lstStyle/>
          <a:p>
            <a:r>
              <a:rPr lang="pt-BR" dirty="0" smtClean="0"/>
              <a:t>No primeiro mês 80 mulheres tiveram seus exames em dia, 103 no segundo mês</a:t>
            </a:r>
          </a:p>
          <a:p>
            <a:r>
              <a:rPr lang="pt-BR" dirty="0" smtClean="0"/>
              <a:t>e 123 no terceiro mês, totalizando 66,1%.</a:t>
            </a:r>
            <a:endParaRPr lang="pt-BR" dirty="0"/>
          </a:p>
        </p:txBody>
      </p:sp>
      <p:graphicFrame>
        <p:nvGraphicFramePr>
          <p:cNvPr id="8" name="Gráfico 7"/>
          <p:cNvGraphicFramePr/>
          <p:nvPr>
            <p:extLst>
              <p:ext uri="{D42A27DB-BD31-4B8C-83A1-F6EECF244321}">
                <p14:modId xmlns="" xmlns:p14="http://schemas.microsoft.com/office/powerpoint/2010/main" val="3891212003"/>
              </p:ext>
            </p:extLst>
          </p:nvPr>
        </p:nvGraphicFramePr>
        <p:xfrm>
          <a:off x="2188916" y="2619435"/>
          <a:ext cx="4766310" cy="26212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descr="E:\DSC02176 5.jpg"/>
          <p:cNvPicPr>
            <a:picLocks noGrp="1" noChangeAspect="1" noChangeArrowheads="1"/>
          </p:cNvPicPr>
          <p:nvPr>
            <p:ph idx="1"/>
          </p:nvPr>
        </p:nvPicPr>
        <p:blipFill>
          <a:blip r:embed="rId2" cstate="print"/>
          <a:srcRect/>
          <a:stretch>
            <a:fillRect/>
          </a:stretch>
        </p:blipFill>
        <p:spPr bwMode="auto">
          <a:xfrm>
            <a:off x="571978" y="393265"/>
            <a:ext cx="8071988" cy="605399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1520" y="1096626"/>
            <a:ext cx="8784976" cy="1036230"/>
          </a:xfrm>
        </p:spPr>
        <p:txBody>
          <a:bodyPr/>
          <a:lstStyle/>
          <a:p>
            <a:pPr marL="0" indent="0" algn="just">
              <a:lnSpc>
                <a:spcPct val="150000"/>
              </a:lnSpc>
              <a:buNone/>
            </a:pPr>
            <a:r>
              <a:rPr lang="pt-BR" sz="2000" b="1" dirty="0" smtClean="0"/>
              <a:t>Meta 1.2: </a:t>
            </a:r>
            <a:r>
              <a:rPr lang="pt-BR" sz="2000" dirty="0" smtClean="0"/>
              <a:t>Ampliar </a:t>
            </a:r>
            <a:r>
              <a:rPr lang="pt-BR" sz="2000" dirty="0"/>
              <a:t>a cobertura de detecção precoce do câncer de </a:t>
            </a:r>
            <a:r>
              <a:rPr lang="pt-BR" sz="2000" dirty="0" smtClean="0"/>
              <a:t>mama das </a:t>
            </a:r>
            <a:r>
              <a:rPr lang="pt-BR" sz="2000" dirty="0"/>
              <a:t>mulheres na faixa etária entre </a:t>
            </a:r>
            <a:r>
              <a:rPr lang="pt-BR" sz="2000" dirty="0" smtClean="0"/>
              <a:t>50 </a:t>
            </a:r>
            <a:r>
              <a:rPr lang="pt-BR" sz="2000" dirty="0"/>
              <a:t>e </a:t>
            </a:r>
            <a:r>
              <a:rPr lang="pt-BR" sz="2000" dirty="0" smtClean="0"/>
              <a:t>69 </a:t>
            </a:r>
            <a:r>
              <a:rPr lang="pt-BR" sz="2000" dirty="0"/>
              <a:t>anos de idade para </a:t>
            </a:r>
            <a:r>
              <a:rPr lang="pt-BR" sz="2000" dirty="0" smtClean="0"/>
              <a:t>30% </a:t>
            </a:r>
            <a:endParaRPr lang="pt-BR" sz="2000" dirty="0"/>
          </a:p>
          <a:p>
            <a:pPr marL="0" indent="0" algn="just">
              <a:lnSpc>
                <a:spcPct val="150000"/>
              </a:lnSpc>
              <a:buNone/>
            </a:pPr>
            <a:endParaRPr lang="pt-BR" dirty="0"/>
          </a:p>
        </p:txBody>
      </p:sp>
      <p:sp>
        <p:nvSpPr>
          <p:cNvPr id="7"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2" name="CaixaDeTexto 1"/>
          <p:cNvSpPr txBox="1"/>
          <p:nvPr/>
        </p:nvSpPr>
        <p:spPr>
          <a:xfrm>
            <a:off x="1043608" y="5877272"/>
            <a:ext cx="6525633" cy="646331"/>
          </a:xfrm>
          <a:prstGeom prst="rect">
            <a:avLst/>
          </a:prstGeom>
          <a:noFill/>
        </p:spPr>
        <p:txBody>
          <a:bodyPr wrap="none" rtlCol="0">
            <a:spAutoFit/>
          </a:bodyPr>
          <a:lstStyle/>
          <a:p>
            <a:r>
              <a:rPr lang="pt-BR" dirty="0" smtClean="0"/>
              <a:t>No primeiro mês 43 mulheres tiveram a solicitação de mamografia, </a:t>
            </a:r>
          </a:p>
          <a:p>
            <a:r>
              <a:rPr lang="pt-BR" dirty="0" smtClean="0"/>
              <a:t>63 no segundo mês e 76 no terceiro mês, totalizando 96,2%</a:t>
            </a:r>
            <a:endParaRPr lang="pt-BR" dirty="0"/>
          </a:p>
        </p:txBody>
      </p:sp>
      <p:graphicFrame>
        <p:nvGraphicFramePr>
          <p:cNvPr id="6" name="Gráfico 5"/>
          <p:cNvGraphicFramePr/>
          <p:nvPr>
            <p:extLst>
              <p:ext uri="{D42A27DB-BD31-4B8C-83A1-F6EECF244321}">
                <p14:modId xmlns="" xmlns:p14="http://schemas.microsoft.com/office/powerpoint/2010/main" val="1441214306"/>
              </p:ext>
            </p:extLst>
          </p:nvPr>
        </p:nvGraphicFramePr>
        <p:xfrm>
          <a:off x="2051720" y="2705931"/>
          <a:ext cx="4735830" cy="2512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337885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descr="E:\Nova pasta (2)\DSC02311.JPG"/>
          <p:cNvPicPr>
            <a:picLocks noGrp="1" noChangeAspect="1" noChangeArrowheads="1"/>
          </p:cNvPicPr>
          <p:nvPr>
            <p:ph idx="1"/>
          </p:nvPr>
        </p:nvPicPr>
        <p:blipFill>
          <a:blip r:embed="rId2" cstate="print"/>
          <a:srcRect/>
          <a:stretch>
            <a:fillRect/>
          </a:stretch>
        </p:blipFill>
        <p:spPr bwMode="auto">
          <a:xfrm>
            <a:off x="642910" y="428604"/>
            <a:ext cx="7984647" cy="59884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a:spLocks noGrp="1"/>
          </p:cNvSpPr>
          <p:nvPr>
            <p:ph idx="1"/>
          </p:nvPr>
        </p:nvSpPr>
        <p:spPr>
          <a:xfrm>
            <a:off x="277387" y="668581"/>
            <a:ext cx="8784976" cy="1944216"/>
          </a:xfrm>
        </p:spPr>
        <p:txBody>
          <a:bodyPr>
            <a:noAutofit/>
          </a:bodyPr>
          <a:lstStyle/>
          <a:p>
            <a:pPr marL="0" indent="0" algn="just">
              <a:lnSpc>
                <a:spcPct val="150000"/>
              </a:lnSpc>
              <a:buNone/>
            </a:pPr>
            <a:r>
              <a:rPr lang="pt-BR" sz="2000" b="1" dirty="0" smtClean="0"/>
              <a:t>Objetivo 2: Melhorar </a:t>
            </a:r>
            <a:r>
              <a:rPr lang="pt-BR" sz="2000" b="1" dirty="0"/>
              <a:t>a qualidade do atendimento das mulheres que realizam detecção precoce </a:t>
            </a:r>
            <a:endParaRPr lang="pt-BR" sz="2000" b="1" dirty="0" smtClean="0"/>
          </a:p>
          <a:p>
            <a:pPr marL="0" indent="0" algn="just">
              <a:lnSpc>
                <a:spcPct val="150000"/>
              </a:lnSpc>
              <a:buNone/>
            </a:pPr>
            <a:r>
              <a:rPr lang="pt-BR" sz="2000" b="1" dirty="0" smtClean="0"/>
              <a:t>Meta2.1: </a:t>
            </a:r>
            <a:r>
              <a:rPr lang="pt-BR" sz="2000" dirty="0"/>
              <a:t>Obter 100% de coleta de amostras satisfatórias do exame </a:t>
            </a:r>
            <a:r>
              <a:rPr lang="pt-BR" sz="2000" dirty="0" err="1"/>
              <a:t>citopatológico</a:t>
            </a:r>
            <a:r>
              <a:rPr lang="pt-BR" sz="2000" dirty="0"/>
              <a:t> de colo de útero</a:t>
            </a:r>
            <a:r>
              <a:rPr lang="pt-BR" sz="2000" dirty="0" smtClean="0"/>
              <a:t>.</a:t>
            </a:r>
          </a:p>
          <a:p>
            <a:pPr marL="0" indent="0" algn="just">
              <a:lnSpc>
                <a:spcPct val="150000"/>
              </a:lnSpc>
              <a:buNone/>
            </a:pPr>
            <a:endParaRPr lang="pt-BR" sz="2000" dirty="0"/>
          </a:p>
          <a:p>
            <a:r>
              <a:rPr lang="pt-BR" sz="2000" dirty="0" smtClean="0"/>
              <a:t>Durante toda intervenção as amostras foram satisfatórias</a:t>
            </a:r>
            <a:r>
              <a:rPr lang="pt-BR" sz="2000" dirty="0"/>
              <a:t>. No primeiro mês 80 </a:t>
            </a:r>
            <a:r>
              <a:rPr lang="pt-BR" sz="2000" dirty="0" smtClean="0"/>
              <a:t>103 </a:t>
            </a:r>
            <a:r>
              <a:rPr lang="pt-BR" sz="2000" dirty="0"/>
              <a:t>no segundo </a:t>
            </a:r>
            <a:r>
              <a:rPr lang="pt-BR" sz="2000" dirty="0" smtClean="0"/>
              <a:t>mês e </a:t>
            </a:r>
            <a:r>
              <a:rPr lang="pt-BR" sz="2000" dirty="0"/>
              <a:t>123 no terceiro mês, </a:t>
            </a:r>
            <a:r>
              <a:rPr lang="pt-BR" sz="2000" dirty="0" smtClean="0"/>
              <a:t>tivemos esses resultados devido a experiência de nossa enfermeira em coleta.</a:t>
            </a:r>
            <a:endParaRPr lang="pt-BR" sz="2000" dirty="0"/>
          </a:p>
        </p:txBody>
      </p:sp>
    </p:spTree>
    <p:extLst>
      <p:ext uri="{BB962C8B-B14F-4D97-AF65-F5344CB8AC3E}">
        <p14:creationId xmlns="" xmlns:p14="http://schemas.microsoft.com/office/powerpoint/2010/main" val="1564791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descr="E:\Nova pasta (2)\DSC02227.JPG"/>
          <p:cNvPicPr>
            <a:picLocks noGrp="1" noChangeAspect="1" noChangeArrowheads="1"/>
          </p:cNvPicPr>
          <p:nvPr>
            <p:ph idx="1"/>
          </p:nvPr>
        </p:nvPicPr>
        <p:blipFill>
          <a:blip r:embed="rId2" cstate="print"/>
          <a:srcRect/>
          <a:stretch>
            <a:fillRect/>
          </a:stretch>
        </p:blipFill>
        <p:spPr bwMode="auto">
          <a:xfrm>
            <a:off x="285720" y="285728"/>
            <a:ext cx="4786346" cy="3589760"/>
          </a:xfrm>
          <a:prstGeom prst="rect">
            <a:avLst/>
          </a:prstGeom>
          <a:noFill/>
        </p:spPr>
      </p:pic>
      <p:pic>
        <p:nvPicPr>
          <p:cNvPr id="6" name="Imagem 5" descr="DSC02230.JPG"/>
          <p:cNvPicPr>
            <a:picLocks noChangeAspect="1"/>
          </p:cNvPicPr>
          <p:nvPr/>
        </p:nvPicPr>
        <p:blipFill>
          <a:blip r:embed="rId3" cstate="print"/>
          <a:stretch>
            <a:fillRect/>
          </a:stretch>
        </p:blipFill>
        <p:spPr>
          <a:xfrm>
            <a:off x="4286248" y="3214686"/>
            <a:ext cx="4572000"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a:spLocks noGrp="1"/>
          </p:cNvSpPr>
          <p:nvPr>
            <p:ph idx="1"/>
          </p:nvPr>
        </p:nvSpPr>
        <p:spPr>
          <a:xfrm>
            <a:off x="277387" y="668581"/>
            <a:ext cx="8784976" cy="1944216"/>
          </a:xfrm>
        </p:spPr>
        <p:txBody>
          <a:bodyPr>
            <a:noAutofit/>
          </a:bodyPr>
          <a:lstStyle/>
          <a:p>
            <a:pPr marL="0" indent="0" algn="just">
              <a:lnSpc>
                <a:spcPct val="150000"/>
              </a:lnSpc>
              <a:buNone/>
            </a:pPr>
            <a:r>
              <a:rPr lang="pt-BR" sz="2000" b="1" dirty="0" smtClean="0"/>
              <a:t>Objetivo 3: </a:t>
            </a:r>
            <a:r>
              <a:rPr lang="pt-BR" sz="2000" b="1" dirty="0"/>
              <a:t>Melhorar a adesão das mulheres à realização de exame </a:t>
            </a:r>
            <a:r>
              <a:rPr lang="pt-BR" sz="2000" b="1" dirty="0" err="1"/>
              <a:t>citopatológico</a:t>
            </a:r>
            <a:r>
              <a:rPr lang="pt-BR" sz="2000" b="1" dirty="0"/>
              <a:t> de colo de útero e </a:t>
            </a:r>
            <a:r>
              <a:rPr lang="pt-BR" sz="2000" b="1" dirty="0" smtClean="0"/>
              <a:t>mamografia</a:t>
            </a:r>
          </a:p>
          <a:p>
            <a:pPr marL="0" indent="0" algn="just">
              <a:lnSpc>
                <a:spcPct val="150000"/>
              </a:lnSpc>
              <a:buNone/>
            </a:pPr>
            <a:endParaRPr lang="pt-BR" sz="2000" b="1" dirty="0"/>
          </a:p>
          <a:p>
            <a:pPr marL="0" indent="0" algn="just">
              <a:lnSpc>
                <a:spcPct val="150000"/>
              </a:lnSpc>
              <a:buNone/>
            </a:pPr>
            <a:r>
              <a:rPr lang="pt-BR" sz="2000" b="1" dirty="0" smtClean="0"/>
              <a:t>Meta3.1: </a:t>
            </a:r>
            <a:r>
              <a:rPr lang="pt-BR" sz="2000" dirty="0"/>
              <a:t>Identificar 100% das mulheres com exame </a:t>
            </a:r>
            <a:r>
              <a:rPr lang="pt-BR" sz="2000" dirty="0" err="1"/>
              <a:t>citopatológico</a:t>
            </a:r>
            <a:r>
              <a:rPr lang="pt-BR" sz="2000" dirty="0"/>
              <a:t> alterado sem acompanhamento pela unidade de saúde.</a:t>
            </a:r>
          </a:p>
        </p:txBody>
      </p:sp>
      <p:sp>
        <p:nvSpPr>
          <p:cNvPr id="7" name="CaixaDeTexto 6"/>
          <p:cNvSpPr txBox="1"/>
          <p:nvPr/>
        </p:nvSpPr>
        <p:spPr>
          <a:xfrm>
            <a:off x="545790" y="5733256"/>
            <a:ext cx="8188524" cy="646331"/>
          </a:xfrm>
          <a:prstGeom prst="rect">
            <a:avLst/>
          </a:prstGeom>
          <a:noFill/>
        </p:spPr>
        <p:txBody>
          <a:bodyPr wrap="none" rtlCol="0">
            <a:spAutoFit/>
          </a:bodyPr>
          <a:lstStyle/>
          <a:p>
            <a:pPr algn="ctr"/>
            <a:r>
              <a:rPr lang="pt-BR" b="1" dirty="0"/>
              <a:t>Não houve exames de preventivo nem de mamografias alterados</a:t>
            </a:r>
            <a:r>
              <a:rPr lang="pt-BR" b="1" dirty="0" smtClean="0"/>
              <a:t>. A equipe avisa as </a:t>
            </a:r>
          </a:p>
          <a:p>
            <a:pPr algn="ctr"/>
            <a:r>
              <a:rPr lang="pt-BR" b="1" dirty="0" smtClean="0"/>
              <a:t>Usuárias quando seus exames chegam a UBS.</a:t>
            </a:r>
            <a:endParaRPr lang="pt-BR" b="1" dirty="0"/>
          </a:p>
        </p:txBody>
      </p:sp>
      <p:sp>
        <p:nvSpPr>
          <p:cNvPr id="8" name="Espaço Reservado para Conteúdo 4"/>
          <p:cNvSpPr txBox="1">
            <a:spLocks/>
          </p:cNvSpPr>
          <p:nvPr/>
        </p:nvSpPr>
        <p:spPr>
          <a:xfrm>
            <a:off x="257505" y="4077072"/>
            <a:ext cx="8784976"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000" b="1" dirty="0" smtClean="0"/>
              <a:t>Meta3.2: </a:t>
            </a:r>
            <a:r>
              <a:rPr lang="pt-BR" sz="2000" dirty="0" smtClean="0"/>
              <a:t>Identificar 100% das mulheres com mamografia alterada sem acompanhamento pela unidade de saúde.</a:t>
            </a:r>
          </a:p>
          <a:p>
            <a:pPr marL="0" indent="0" algn="just">
              <a:lnSpc>
                <a:spcPct val="150000"/>
              </a:lnSpc>
              <a:buFont typeface="Arial" pitchFamily="34" charset="0"/>
              <a:buNone/>
            </a:pPr>
            <a:endParaRPr lang="pt-BR" sz="2000" dirty="0"/>
          </a:p>
        </p:txBody>
      </p:sp>
    </p:spTree>
    <p:extLst>
      <p:ext uri="{BB962C8B-B14F-4D97-AF65-F5344CB8AC3E}">
        <p14:creationId xmlns="" xmlns:p14="http://schemas.microsoft.com/office/powerpoint/2010/main" val="1670339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descr="E:\Nova pasta (2)\DSC02312.JPG"/>
          <p:cNvPicPr>
            <a:picLocks noGrp="1" noChangeAspect="1" noChangeArrowheads="1"/>
          </p:cNvPicPr>
          <p:nvPr>
            <p:ph idx="1"/>
          </p:nvPr>
        </p:nvPicPr>
        <p:blipFill>
          <a:blip r:embed="rId2" cstate="print"/>
          <a:srcRect/>
          <a:stretch>
            <a:fillRect/>
          </a:stretch>
        </p:blipFill>
        <p:spPr bwMode="auto">
          <a:xfrm>
            <a:off x="785786" y="500042"/>
            <a:ext cx="7675083" cy="57563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txBox="1">
            <a:spLocks/>
          </p:cNvSpPr>
          <p:nvPr/>
        </p:nvSpPr>
        <p:spPr>
          <a:xfrm>
            <a:off x="257505" y="764704"/>
            <a:ext cx="8784976" cy="194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pt-BR" sz="2000" b="1" dirty="0" smtClean="0"/>
              <a:t>Meta3.3: </a:t>
            </a:r>
            <a:r>
              <a:rPr lang="pt-BR" sz="2000" dirty="0"/>
              <a:t>Realizar busca ativa em 100% de mulheres com exame </a:t>
            </a:r>
            <a:r>
              <a:rPr lang="pt-BR" sz="2000" dirty="0" err="1"/>
              <a:t>citopatológico</a:t>
            </a:r>
            <a:r>
              <a:rPr lang="pt-BR" sz="2000" dirty="0"/>
              <a:t> alterado sem acompanhamento pela unidade de saúde</a:t>
            </a:r>
          </a:p>
          <a:p>
            <a:pPr marL="0" indent="0" algn="just">
              <a:lnSpc>
                <a:spcPct val="150000"/>
              </a:lnSpc>
              <a:buFont typeface="Arial" pitchFamily="34" charset="0"/>
              <a:buNone/>
            </a:pPr>
            <a:endParaRPr lang="pt-BR" sz="2000" dirty="0"/>
          </a:p>
        </p:txBody>
      </p:sp>
      <p:sp>
        <p:nvSpPr>
          <p:cNvPr id="8" name="Espaço Reservado para Conteúdo 4"/>
          <p:cNvSpPr txBox="1">
            <a:spLocks/>
          </p:cNvSpPr>
          <p:nvPr/>
        </p:nvSpPr>
        <p:spPr>
          <a:xfrm>
            <a:off x="257505" y="2564904"/>
            <a:ext cx="8784976" cy="1224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pt-BR" sz="2000" b="1" dirty="0" smtClean="0"/>
              <a:t>Meta3.4: </a:t>
            </a:r>
            <a:r>
              <a:rPr lang="pt-BR" sz="2000" dirty="0"/>
              <a:t>Realizar busca ativa em 100% de mulheres com </a:t>
            </a:r>
            <a:r>
              <a:rPr lang="pt-BR" sz="2000" dirty="0" smtClean="0"/>
              <a:t>mamografia alterada </a:t>
            </a:r>
            <a:r>
              <a:rPr lang="pt-BR" sz="2000" dirty="0"/>
              <a:t>sem acompanhamento pela unidade de saúde</a:t>
            </a:r>
          </a:p>
          <a:p>
            <a:pPr marL="0" indent="0" algn="just">
              <a:lnSpc>
                <a:spcPct val="150000"/>
              </a:lnSpc>
              <a:buFont typeface="Arial" pitchFamily="34" charset="0"/>
              <a:buNone/>
            </a:pPr>
            <a:endParaRPr lang="pt-BR" sz="2000" dirty="0"/>
          </a:p>
        </p:txBody>
      </p:sp>
      <p:sp>
        <p:nvSpPr>
          <p:cNvPr id="9" name="CaixaDeTexto 6"/>
          <p:cNvSpPr txBox="1"/>
          <p:nvPr/>
        </p:nvSpPr>
        <p:spPr>
          <a:xfrm>
            <a:off x="-9216" y="5301208"/>
            <a:ext cx="9150455" cy="646331"/>
          </a:xfrm>
          <a:prstGeom prst="rect">
            <a:avLst/>
          </a:prstGeom>
          <a:noFill/>
        </p:spPr>
        <p:txBody>
          <a:bodyPr wrap="none" rtlCol="0">
            <a:spAutoFit/>
          </a:bodyPr>
          <a:lstStyle/>
          <a:p>
            <a:pPr algn="ctr"/>
            <a:r>
              <a:rPr lang="pt-BR" b="1" dirty="0" smtClean="0"/>
              <a:t>Não houve exames de preventivo nem </a:t>
            </a:r>
            <a:r>
              <a:rPr lang="pt-BR" b="1" dirty="0"/>
              <a:t>de </a:t>
            </a:r>
            <a:r>
              <a:rPr lang="pt-BR" b="1" dirty="0" smtClean="0"/>
              <a:t>mamografias alterados em 3 meses de intervenção .</a:t>
            </a:r>
          </a:p>
          <a:p>
            <a:pPr algn="ctr"/>
            <a:r>
              <a:rPr lang="pt-BR" b="1" dirty="0" smtClean="0"/>
              <a:t>As mulheres são avisadas quando os exames chegam a UBS.</a:t>
            </a:r>
            <a:endParaRPr lang="pt-BR" b="1" dirty="0"/>
          </a:p>
        </p:txBody>
      </p:sp>
    </p:spTree>
    <p:extLst>
      <p:ext uri="{BB962C8B-B14F-4D97-AF65-F5344CB8AC3E}">
        <p14:creationId xmlns="" xmlns:p14="http://schemas.microsoft.com/office/powerpoint/2010/main" val="845778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a:spLocks noGrp="1"/>
          </p:cNvSpPr>
          <p:nvPr>
            <p:ph idx="1"/>
          </p:nvPr>
        </p:nvSpPr>
        <p:spPr>
          <a:xfrm>
            <a:off x="107504" y="764704"/>
            <a:ext cx="8784976" cy="1944216"/>
          </a:xfrm>
        </p:spPr>
        <p:txBody>
          <a:bodyPr>
            <a:noAutofit/>
          </a:bodyPr>
          <a:lstStyle/>
          <a:p>
            <a:pPr marL="0" indent="0" algn="just">
              <a:lnSpc>
                <a:spcPct val="150000"/>
              </a:lnSpc>
              <a:buNone/>
            </a:pPr>
            <a:r>
              <a:rPr lang="pt-BR" sz="2000" b="1" dirty="0" smtClean="0"/>
              <a:t>Objetivo 4: </a:t>
            </a:r>
            <a:r>
              <a:rPr lang="pt-BR" sz="2000" b="1" dirty="0"/>
              <a:t>Melhorar o registro das </a:t>
            </a:r>
            <a:r>
              <a:rPr lang="pt-BR" sz="2000" b="1" dirty="0" smtClean="0"/>
              <a:t>informações</a:t>
            </a:r>
          </a:p>
          <a:p>
            <a:pPr marL="0" indent="0" algn="just">
              <a:lnSpc>
                <a:spcPct val="150000"/>
              </a:lnSpc>
              <a:buNone/>
            </a:pPr>
            <a:r>
              <a:rPr lang="pt-BR" sz="2000" b="1" dirty="0" smtClean="0"/>
              <a:t>Meta 4.1: </a:t>
            </a:r>
            <a:r>
              <a:rPr lang="pt-BR" sz="2000" dirty="0"/>
              <a:t>Manter registro da coleta de exame </a:t>
            </a:r>
            <a:r>
              <a:rPr lang="pt-BR" sz="2000" dirty="0" err="1"/>
              <a:t>citopatológico</a:t>
            </a:r>
            <a:r>
              <a:rPr lang="pt-BR" sz="2000" dirty="0"/>
              <a:t> de colo de útero  em registro específico em 100% das mulheres cadastradas</a:t>
            </a:r>
            <a:r>
              <a:rPr lang="pt-BR" sz="2000" dirty="0" smtClean="0"/>
              <a:t>.</a:t>
            </a:r>
          </a:p>
          <a:p>
            <a:pPr marL="0" indent="0" algn="just">
              <a:lnSpc>
                <a:spcPct val="150000"/>
              </a:lnSpc>
              <a:buNone/>
            </a:pPr>
            <a:endParaRPr lang="pt-BR" sz="2000" dirty="0"/>
          </a:p>
          <a:p>
            <a:pPr marL="0" indent="0" algn="just">
              <a:lnSpc>
                <a:spcPct val="150000"/>
              </a:lnSpc>
              <a:buNone/>
            </a:pPr>
            <a:r>
              <a:rPr lang="pt-BR" sz="2000" dirty="0" smtClean="0"/>
              <a:t>Durante toda a intervenção mantemos os registros atualizados, </a:t>
            </a:r>
            <a:r>
              <a:rPr lang="pt-BR" sz="2000" dirty="0"/>
              <a:t>Todos os resultados foram registrados nos prontuários, na ficha espelho e em nosso registro digitalizado no </a:t>
            </a:r>
            <a:r>
              <a:rPr lang="pt-BR" sz="2000" dirty="0" smtClean="0"/>
              <a:t>computador. </a:t>
            </a:r>
            <a:r>
              <a:rPr lang="pt-BR" sz="2000" dirty="0"/>
              <a:t>Todos os integrantes da </a:t>
            </a:r>
            <a:r>
              <a:rPr lang="pt-BR" sz="2000" dirty="0" smtClean="0"/>
              <a:t>equipe estavam </a:t>
            </a:r>
            <a:r>
              <a:rPr lang="pt-BR" sz="2000" dirty="0"/>
              <a:t>capacitados para registrar os dados, o que </a:t>
            </a:r>
            <a:r>
              <a:rPr lang="pt-BR" sz="2000" dirty="0" smtClean="0"/>
              <a:t>facilitou essa ação</a:t>
            </a:r>
            <a:r>
              <a:rPr lang="pt-BR" sz="2000" dirty="0"/>
              <a:t>. </a:t>
            </a:r>
          </a:p>
          <a:p>
            <a:pPr marL="0" indent="0" algn="just">
              <a:lnSpc>
                <a:spcPct val="150000"/>
              </a:lnSpc>
              <a:buNone/>
            </a:pPr>
            <a:endParaRPr lang="pt-BR" sz="2000" dirty="0"/>
          </a:p>
        </p:txBody>
      </p:sp>
    </p:spTree>
    <p:extLst>
      <p:ext uri="{BB962C8B-B14F-4D97-AF65-F5344CB8AC3E}">
        <p14:creationId xmlns="" xmlns:p14="http://schemas.microsoft.com/office/powerpoint/2010/main" val="226906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3" name="Rectángulo 2"/>
          <p:cNvSpPr/>
          <p:nvPr/>
        </p:nvSpPr>
        <p:spPr>
          <a:xfrm>
            <a:off x="357158" y="728950"/>
            <a:ext cx="8496944" cy="6129050"/>
          </a:xfrm>
          <a:prstGeom prst="rect">
            <a:avLst/>
          </a:prstGeom>
        </p:spPr>
        <p:txBody>
          <a:bodyPr wrap="square">
            <a:spAutoFit/>
          </a:bodyPr>
          <a:lstStyle/>
          <a:p>
            <a:pPr algn="just">
              <a:lnSpc>
                <a:spcPct val="150000"/>
              </a:lnSpc>
            </a:pPr>
            <a:r>
              <a:rPr lang="pt-BR" sz="2400" dirty="0" smtClean="0"/>
              <a:t>	</a:t>
            </a:r>
            <a:r>
              <a:rPr lang="pt-BR" sz="2400" dirty="0"/>
              <a:t>O câncer de colo de útero e câncer de mama são considerados um grave problema de Saúde Pública no Brasil e essas doenças estão atingindo progressivamente um número maior de mulheres. </a:t>
            </a:r>
            <a:endParaRPr lang="pt-BR" sz="2400" dirty="0" smtClean="0"/>
          </a:p>
          <a:p>
            <a:pPr algn="just">
              <a:lnSpc>
                <a:spcPct val="150000"/>
              </a:lnSpc>
            </a:pPr>
            <a:r>
              <a:rPr lang="pt-BR" sz="2400" dirty="0"/>
              <a:t>Pelos dados estatísticos têm se detectado um aumento significativo de incidência da doença, porém a mortalidade mantém-se estável por muitas décadas, o que pode demonstrar melhoria na detecção precoce e no tratamento. É importante que a população em geral e os profissionais de saúde reconheçam os sinais de alerta dos cânceres mais comuns passíveis de melhor prognóstico se descobertos no início</a:t>
            </a:r>
            <a:r>
              <a:rPr lang="pt-BR" sz="2400" baseline="-25000" dirty="0"/>
              <a:t>. </a:t>
            </a:r>
            <a:r>
              <a:rPr lang="pt-BR" sz="2400" dirty="0"/>
              <a:t>(BRASIL,2010)</a:t>
            </a:r>
          </a:p>
        </p:txBody>
      </p:sp>
      <p:sp>
        <p:nvSpPr>
          <p:cNvPr id="4" name="Título 1"/>
          <p:cNvSpPr txBox="1">
            <a:spLocks/>
          </p:cNvSpPr>
          <p:nvPr/>
        </p:nvSpPr>
        <p:spPr>
          <a:xfrm>
            <a:off x="0" y="0"/>
            <a:ext cx="4000496" cy="11429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dirty="0" smtClean="0"/>
              <a:t>Introdução</a:t>
            </a:r>
            <a:endParaRPr lang="pt-BR" sz="4800" dirty="0"/>
          </a:p>
        </p:txBody>
      </p:sp>
    </p:spTree>
    <p:extLst>
      <p:ext uri="{BB962C8B-B14F-4D97-AF65-F5344CB8AC3E}">
        <p14:creationId xmlns="" xmlns:p14="http://schemas.microsoft.com/office/powerpoint/2010/main" val="29470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a:spLocks noGrp="1"/>
          </p:cNvSpPr>
          <p:nvPr>
            <p:ph idx="1"/>
          </p:nvPr>
        </p:nvSpPr>
        <p:spPr>
          <a:xfrm>
            <a:off x="107504" y="764704"/>
            <a:ext cx="8784976" cy="1944216"/>
          </a:xfrm>
        </p:spPr>
        <p:txBody>
          <a:bodyPr>
            <a:noAutofit/>
          </a:bodyPr>
          <a:lstStyle/>
          <a:p>
            <a:pPr marL="0" indent="0" algn="just">
              <a:lnSpc>
                <a:spcPct val="150000"/>
              </a:lnSpc>
              <a:buNone/>
            </a:pPr>
            <a:r>
              <a:rPr lang="pt-BR" sz="2000" b="1" dirty="0" smtClean="0"/>
              <a:t>Meta 4.2:</a:t>
            </a:r>
            <a:r>
              <a:rPr lang="pt-BR" sz="2000" dirty="0"/>
              <a:t>Manter registro da realização da mamografia em registro específico em 100% das mulheres cadastradas</a:t>
            </a:r>
            <a:r>
              <a:rPr lang="pt-BR" sz="2000" dirty="0" smtClean="0"/>
              <a:t>.</a:t>
            </a:r>
          </a:p>
          <a:p>
            <a:pPr marL="0" indent="0" algn="just">
              <a:lnSpc>
                <a:spcPct val="150000"/>
              </a:lnSpc>
              <a:buNone/>
            </a:pPr>
            <a:endParaRPr lang="pt-BR" sz="2000" dirty="0"/>
          </a:p>
          <a:p>
            <a:r>
              <a:rPr lang="pt-BR" sz="2000" dirty="0"/>
              <a:t>Os resultados das mamografias </a:t>
            </a:r>
            <a:r>
              <a:rPr lang="pt-BR" sz="2000" dirty="0" err="1"/>
              <a:t>foramregistrados</a:t>
            </a:r>
            <a:r>
              <a:rPr lang="pt-BR" sz="2000" dirty="0"/>
              <a:t> em 100% nos prontuários, na ficha espelho e nos livros de controle. Todos da equipe </a:t>
            </a:r>
            <a:r>
              <a:rPr lang="pt-BR" sz="2000" dirty="0" err="1"/>
              <a:t>contribuiram</a:t>
            </a:r>
            <a:r>
              <a:rPr lang="pt-BR" sz="2000" dirty="0"/>
              <a:t> nessa atividade o que facilitou o registro em 100%. </a:t>
            </a:r>
            <a:endParaRPr lang="pt-BR" sz="2000" dirty="0" smtClean="0"/>
          </a:p>
          <a:p>
            <a:endParaRPr lang="pt-BR" sz="2000" dirty="0"/>
          </a:p>
          <a:p>
            <a:r>
              <a:rPr lang="pt-BR" sz="2000" dirty="0"/>
              <a:t>No primeiro mês todas 43 mulheres tiveram registro adequado de mamografia, no segundo mês 63 mulheres e no terceiro e último mês 76 mulheres tiveram seus registros adequados.</a:t>
            </a:r>
          </a:p>
          <a:p>
            <a:pPr marL="0" indent="0" algn="just">
              <a:lnSpc>
                <a:spcPct val="150000"/>
              </a:lnSpc>
              <a:buNone/>
            </a:pPr>
            <a:endParaRPr lang="pt-BR" sz="2000" dirty="0"/>
          </a:p>
        </p:txBody>
      </p:sp>
    </p:spTree>
    <p:extLst>
      <p:ext uri="{BB962C8B-B14F-4D97-AF65-F5344CB8AC3E}">
        <p14:creationId xmlns="" xmlns:p14="http://schemas.microsoft.com/office/powerpoint/2010/main" val="236222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a:spLocks noGrp="1"/>
          </p:cNvSpPr>
          <p:nvPr>
            <p:ph idx="1"/>
          </p:nvPr>
        </p:nvSpPr>
        <p:spPr>
          <a:xfrm>
            <a:off x="107504" y="764704"/>
            <a:ext cx="8784976" cy="1944216"/>
          </a:xfrm>
        </p:spPr>
        <p:txBody>
          <a:bodyPr>
            <a:noAutofit/>
          </a:bodyPr>
          <a:lstStyle/>
          <a:p>
            <a:pPr marL="0" indent="0" algn="just">
              <a:lnSpc>
                <a:spcPct val="150000"/>
              </a:lnSpc>
              <a:buNone/>
            </a:pPr>
            <a:r>
              <a:rPr lang="pt-BR" sz="2000" b="1" dirty="0" smtClean="0"/>
              <a:t>Objetivo 5: </a:t>
            </a:r>
            <a:r>
              <a:rPr lang="pt-BR" sz="2000" b="1" dirty="0"/>
              <a:t>Melhorar o registro das </a:t>
            </a:r>
            <a:r>
              <a:rPr lang="pt-BR" sz="2000" b="1" dirty="0" smtClean="0"/>
              <a:t>informações</a:t>
            </a:r>
          </a:p>
          <a:p>
            <a:pPr marL="0" indent="0">
              <a:buNone/>
            </a:pPr>
            <a:r>
              <a:rPr lang="pt-BR" sz="2000" b="1" dirty="0" smtClean="0"/>
              <a:t>Meta </a:t>
            </a:r>
            <a:r>
              <a:rPr lang="pt-BR" sz="2000" b="1" dirty="0"/>
              <a:t>5.1 </a:t>
            </a:r>
            <a:r>
              <a:rPr lang="pt-BR" sz="2000" dirty="0"/>
              <a:t>Pesquisar sinais de alerta para o câncer de colo de útero em 100% das mulheres entre 25 e 64 anos (Dor e sangramento após relação sexual e/ou corrimento vaginal excessivo</a:t>
            </a:r>
            <a:r>
              <a:rPr lang="pt-BR" sz="2000" dirty="0" smtClean="0"/>
              <a:t>).</a:t>
            </a:r>
          </a:p>
          <a:p>
            <a:pPr marL="0" indent="0">
              <a:buNone/>
            </a:pPr>
            <a:r>
              <a:rPr lang="pt-BR" sz="2000" dirty="0"/>
              <a:t>Atingimos 100% das mulheres em relação à pesquisa de sinais de alerta para câncer de colo de útero ao longo da intervenção, nos três meses. No primeiro mês todas 80 mulheres tiveram pesquisa de sinais de alerta para o câncer de colo de útero, no segundo mês todas 103 usuárias e no terceiro mês todas 127 mulheres.</a:t>
            </a:r>
          </a:p>
          <a:p>
            <a:pPr marL="0" indent="0">
              <a:buNone/>
            </a:pPr>
            <a:endParaRPr lang="pt-BR" sz="2000" dirty="0"/>
          </a:p>
          <a:p>
            <a:pPr marL="0" indent="0">
              <a:buNone/>
            </a:pPr>
            <a:endParaRPr lang="pt-BR" sz="2000" dirty="0" smtClean="0"/>
          </a:p>
          <a:p>
            <a:pPr marL="0" indent="0">
              <a:buNone/>
            </a:pPr>
            <a:r>
              <a:rPr lang="pt-BR" sz="2000" b="1" dirty="0" smtClean="0"/>
              <a:t>Meta 5.2</a:t>
            </a:r>
            <a:r>
              <a:rPr lang="pt-BR" sz="2000" b="1" dirty="0"/>
              <a:t>. </a:t>
            </a:r>
            <a:r>
              <a:rPr lang="pt-BR" sz="2000" dirty="0"/>
              <a:t>Realizar avaliação de risco para câncer de mama em 100% das mulheres entre 50 e 69 anos.</a:t>
            </a:r>
          </a:p>
          <a:p>
            <a:pPr marL="0" indent="0" algn="just">
              <a:lnSpc>
                <a:spcPct val="150000"/>
              </a:lnSpc>
              <a:buNone/>
            </a:pPr>
            <a:r>
              <a:rPr lang="pt-BR" sz="2000" dirty="0"/>
              <a:t>indicador em 100% nos três </a:t>
            </a:r>
            <a:r>
              <a:rPr lang="pt-BR" sz="2000" dirty="0" err="1"/>
              <a:t>meses,correspondendo</a:t>
            </a:r>
            <a:r>
              <a:rPr lang="pt-BR" sz="2000" dirty="0"/>
              <a:t> a 43, 63 e 76 usuárias  avaliadas na faixa etária. </a:t>
            </a:r>
            <a:r>
              <a:rPr lang="pt-BR" sz="2000" dirty="0" smtClean="0"/>
              <a:t>Toda a usuária atendida na UBS era avaliada, tanto as usuárias que realizavam consulta </a:t>
            </a:r>
            <a:r>
              <a:rPr lang="pt-BR" sz="2000" dirty="0"/>
              <a:t>médica, quanto as que realizavam a consulta de enfermagem com coleta de </a:t>
            </a:r>
            <a:r>
              <a:rPr lang="pt-BR" sz="2000" dirty="0" err="1"/>
              <a:t>citopatológico</a:t>
            </a:r>
            <a:r>
              <a:rPr lang="pt-BR" sz="2000" dirty="0"/>
              <a:t>.</a:t>
            </a:r>
          </a:p>
          <a:p>
            <a:pPr marL="0" indent="0" algn="just">
              <a:lnSpc>
                <a:spcPct val="150000"/>
              </a:lnSpc>
              <a:buNone/>
            </a:pPr>
            <a:endParaRPr lang="pt-BR" sz="2000" dirty="0"/>
          </a:p>
        </p:txBody>
      </p:sp>
    </p:spTree>
    <p:extLst>
      <p:ext uri="{BB962C8B-B14F-4D97-AF65-F5344CB8AC3E}">
        <p14:creationId xmlns="" xmlns:p14="http://schemas.microsoft.com/office/powerpoint/2010/main" val="3382627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Espaço Reservado para Conteúdo 4"/>
          <p:cNvSpPr txBox="1">
            <a:spLocks/>
          </p:cNvSpPr>
          <p:nvPr/>
        </p:nvSpPr>
        <p:spPr>
          <a:xfrm>
            <a:off x="251520" y="116632"/>
            <a:ext cx="1944216" cy="1036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pt-BR" sz="2400" b="1" dirty="0" smtClean="0"/>
              <a:t>Resultados</a:t>
            </a:r>
            <a:endParaRPr lang="pt-BR" sz="2400" dirty="0" smtClean="0"/>
          </a:p>
          <a:p>
            <a:pPr marL="0" indent="0" algn="just">
              <a:lnSpc>
                <a:spcPct val="150000"/>
              </a:lnSpc>
              <a:buFont typeface="Arial" pitchFamily="34" charset="0"/>
              <a:buNone/>
            </a:pPr>
            <a:endParaRPr lang="pt-BR" sz="2400" dirty="0"/>
          </a:p>
        </p:txBody>
      </p:sp>
      <p:sp>
        <p:nvSpPr>
          <p:cNvPr id="5" name="Espaço Reservado para Conteúdo 4"/>
          <p:cNvSpPr>
            <a:spLocks noGrp="1"/>
          </p:cNvSpPr>
          <p:nvPr>
            <p:ph idx="1"/>
          </p:nvPr>
        </p:nvSpPr>
        <p:spPr>
          <a:xfrm>
            <a:off x="107504" y="764704"/>
            <a:ext cx="8784976" cy="1944216"/>
          </a:xfrm>
        </p:spPr>
        <p:txBody>
          <a:bodyPr>
            <a:noAutofit/>
          </a:bodyPr>
          <a:lstStyle/>
          <a:p>
            <a:pPr marL="0" indent="0">
              <a:buNone/>
            </a:pPr>
            <a:r>
              <a:rPr lang="pt-BR" sz="2000" b="1" dirty="0" smtClean="0"/>
              <a:t>Objetivo </a:t>
            </a:r>
            <a:r>
              <a:rPr lang="pt-BR" sz="2000" b="1" dirty="0"/>
              <a:t>6.</a:t>
            </a:r>
            <a:r>
              <a:rPr lang="pt-BR" sz="2000" dirty="0"/>
              <a:t> Promover a saúde das mulheres que realizam detecção precoce de câncer de colo de útero e de mama na unidade de saúde.</a:t>
            </a:r>
          </a:p>
          <a:p>
            <a:pPr marL="0" indent="0">
              <a:buNone/>
            </a:pPr>
            <a:r>
              <a:rPr lang="pt-BR" sz="2000" b="1" dirty="0" smtClean="0"/>
              <a:t>Meta 6.1</a:t>
            </a:r>
            <a:r>
              <a:rPr lang="pt-BR" sz="2000" dirty="0"/>
              <a:t>. Orientar 100% das mulheres cadastradas sobre doenças sexualmente transmissíveis (DST) e fatores de risco para câncer de colo de útero</a:t>
            </a:r>
            <a:r>
              <a:rPr lang="pt-BR" sz="2000" dirty="0" smtClean="0"/>
              <a:t>.</a:t>
            </a:r>
          </a:p>
          <a:p>
            <a:pPr marL="0" indent="0">
              <a:buNone/>
            </a:pPr>
            <a:endParaRPr lang="pt-BR" sz="2000" dirty="0"/>
          </a:p>
          <a:p>
            <a:pPr marL="0" indent="0">
              <a:buNone/>
            </a:pPr>
            <a:r>
              <a:rPr lang="pt-BR" sz="2000" b="1" dirty="0" smtClean="0"/>
              <a:t>Meta 6.2</a:t>
            </a:r>
            <a:r>
              <a:rPr lang="pt-BR" sz="2000" dirty="0"/>
              <a:t>. Orientar 100% das mulheres cadastradas sobre doenças sexualmente transmissíveis (DST) e fatores de risco para câncer de mama.</a:t>
            </a:r>
          </a:p>
          <a:p>
            <a:pPr marL="0" indent="0" algn="just">
              <a:lnSpc>
                <a:spcPct val="150000"/>
              </a:lnSpc>
              <a:buNone/>
            </a:pPr>
            <a:endParaRPr lang="pt-BR" sz="2000" dirty="0" smtClean="0"/>
          </a:p>
          <a:p>
            <a:pPr marL="0" indent="0" algn="just">
              <a:lnSpc>
                <a:spcPct val="150000"/>
              </a:lnSpc>
              <a:buNone/>
            </a:pPr>
            <a:r>
              <a:rPr lang="pt-BR" sz="2000" dirty="0"/>
              <a:t>Todas as usuárias cadastradas foram orientadas quanto aos fatores de risco para o desenvolvimento do câncer de colo de </a:t>
            </a:r>
            <a:r>
              <a:rPr lang="pt-BR" sz="2000" dirty="0" smtClean="0"/>
              <a:t>útero e mama. </a:t>
            </a:r>
            <a:r>
              <a:rPr lang="pt-BR" sz="2000" dirty="0"/>
              <a:t>O método eficaz de atingir esse número total foram os grupos de saúde. Nesses encontros foram abordados temas que contemplaram o indicador. Além disso, nas consultas individuais sempre foi feito pesquisa de fatores de risco e as mesmas eram alertadas sobre os modos de transmissão de </a:t>
            </a:r>
            <a:r>
              <a:rPr lang="pt-BR" sz="2000" dirty="0" err="1"/>
              <a:t>DST’s</a:t>
            </a:r>
            <a:r>
              <a:rPr lang="pt-BR" sz="2000" dirty="0"/>
              <a:t>.</a:t>
            </a:r>
          </a:p>
          <a:p>
            <a:pPr marL="0" indent="0" algn="just">
              <a:lnSpc>
                <a:spcPct val="150000"/>
              </a:lnSpc>
              <a:buNone/>
            </a:pPr>
            <a:endParaRPr lang="pt-BR" sz="2000" dirty="0"/>
          </a:p>
          <a:p>
            <a:pPr marL="0" indent="0" algn="just">
              <a:lnSpc>
                <a:spcPct val="150000"/>
              </a:lnSpc>
              <a:buNone/>
            </a:pPr>
            <a:endParaRPr lang="pt-BR" sz="2000" dirty="0"/>
          </a:p>
        </p:txBody>
      </p:sp>
    </p:spTree>
    <p:extLst>
      <p:ext uri="{BB962C8B-B14F-4D97-AF65-F5344CB8AC3E}">
        <p14:creationId xmlns="" xmlns:p14="http://schemas.microsoft.com/office/powerpoint/2010/main" val="1537465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a:bodyPr>
          <a:lstStyle/>
          <a:p>
            <a:r>
              <a:rPr lang="pt-BR" sz="2400" dirty="0" smtClean="0"/>
              <a:t>Discussão</a:t>
            </a:r>
            <a:endParaRPr lang="pt-BR" sz="2400" dirty="0"/>
          </a:p>
        </p:txBody>
      </p:sp>
      <p:sp>
        <p:nvSpPr>
          <p:cNvPr id="4" name="Espaço Reservado para Conteúdo 2"/>
          <p:cNvSpPr>
            <a:spLocks noGrp="1"/>
          </p:cNvSpPr>
          <p:nvPr>
            <p:ph idx="1"/>
          </p:nvPr>
        </p:nvSpPr>
        <p:spPr>
          <a:xfrm>
            <a:off x="285750" y="1268760"/>
            <a:ext cx="8401050" cy="4911725"/>
          </a:xfrm>
        </p:spPr>
        <p:txBody>
          <a:bodyPr>
            <a:normAutofit fontScale="92500" lnSpcReduction="10000"/>
          </a:bodyPr>
          <a:lstStyle/>
          <a:p>
            <a:pPr algn="just">
              <a:lnSpc>
                <a:spcPct val="150000"/>
              </a:lnSpc>
              <a:buFont typeface="Wingdings" panose="05000000000000000000" pitchFamily="2" charset="2"/>
              <a:buChar char="Ø"/>
            </a:pPr>
            <a:r>
              <a:rPr lang="pt-BR" sz="2200" dirty="0" smtClean="0"/>
              <a:t>Ampliação da cobertura</a:t>
            </a:r>
          </a:p>
          <a:p>
            <a:pPr algn="just">
              <a:lnSpc>
                <a:spcPct val="150000"/>
              </a:lnSpc>
              <a:buFont typeface="Wingdings" panose="05000000000000000000" pitchFamily="2" charset="2"/>
              <a:buChar char="Ø"/>
            </a:pPr>
            <a:r>
              <a:rPr lang="pt-BR" sz="2200" dirty="0" smtClean="0"/>
              <a:t>Atualização dos cadastros</a:t>
            </a:r>
          </a:p>
          <a:p>
            <a:pPr algn="just">
              <a:lnSpc>
                <a:spcPct val="150000"/>
              </a:lnSpc>
              <a:buFont typeface="Wingdings" panose="05000000000000000000" pitchFamily="2" charset="2"/>
              <a:buChar char="Ø"/>
            </a:pPr>
            <a:r>
              <a:rPr lang="pt-BR" sz="2200" dirty="0" smtClean="0"/>
              <a:t>Monitoramento da periodicidade dos exames para as usuárias</a:t>
            </a:r>
          </a:p>
          <a:p>
            <a:pPr algn="just">
              <a:lnSpc>
                <a:spcPct val="150000"/>
              </a:lnSpc>
              <a:buFont typeface="Wingdings" panose="05000000000000000000" pitchFamily="2" charset="2"/>
              <a:buChar char="Ø"/>
            </a:pPr>
            <a:r>
              <a:rPr lang="pt-BR" sz="2200" dirty="0" smtClean="0"/>
              <a:t>Promoção de saúde e atividades educativas</a:t>
            </a:r>
          </a:p>
          <a:p>
            <a:pPr algn="just">
              <a:lnSpc>
                <a:spcPct val="150000"/>
              </a:lnSpc>
              <a:buFont typeface="Wingdings" panose="05000000000000000000" pitchFamily="2" charset="2"/>
              <a:buChar char="Ø"/>
            </a:pPr>
            <a:r>
              <a:rPr lang="pt-BR" sz="2200" dirty="0" smtClean="0"/>
              <a:t>Capacitação dos profissionais</a:t>
            </a:r>
          </a:p>
          <a:p>
            <a:pPr algn="just">
              <a:lnSpc>
                <a:spcPct val="150000"/>
              </a:lnSpc>
              <a:buFont typeface="Wingdings" panose="05000000000000000000" pitchFamily="2" charset="2"/>
              <a:buChar char="Ø"/>
            </a:pPr>
            <a:r>
              <a:rPr lang="pt-BR" sz="2200" b="1" dirty="0" smtClean="0"/>
              <a:t>Implementação na rotina do serviço</a:t>
            </a:r>
          </a:p>
          <a:p>
            <a:pPr algn="just">
              <a:lnSpc>
                <a:spcPct val="150000"/>
              </a:lnSpc>
              <a:buFont typeface="Wingdings" panose="05000000000000000000" pitchFamily="2" charset="2"/>
              <a:buChar char="Ø"/>
            </a:pPr>
            <a:r>
              <a:rPr lang="pt-BR" sz="2200" dirty="0" smtClean="0"/>
              <a:t>Reflexão sobre o processo de trabalho</a:t>
            </a:r>
          </a:p>
          <a:p>
            <a:pPr algn="just">
              <a:lnSpc>
                <a:spcPct val="150000"/>
              </a:lnSpc>
              <a:buFont typeface="Wingdings" panose="05000000000000000000" pitchFamily="2" charset="2"/>
              <a:buChar char="Ø"/>
            </a:pPr>
            <a:r>
              <a:rPr lang="pt-BR" sz="2200" dirty="0"/>
              <a:t> </a:t>
            </a:r>
            <a:r>
              <a:rPr lang="pt-BR" sz="2200" dirty="0" smtClean="0"/>
              <a:t>Reconhecimento pela comunidade</a:t>
            </a:r>
          </a:p>
          <a:p>
            <a:pPr algn="just">
              <a:lnSpc>
                <a:spcPct val="150000"/>
              </a:lnSpc>
              <a:buFont typeface="Wingdings" panose="05000000000000000000" pitchFamily="2" charset="2"/>
              <a:buChar char="Ø"/>
            </a:pPr>
            <a:r>
              <a:rPr lang="pt-BR" sz="2200" dirty="0" smtClean="0"/>
              <a:t>Apoio dos gestores</a:t>
            </a:r>
          </a:p>
          <a:p>
            <a:pPr algn="just">
              <a:lnSpc>
                <a:spcPct val="150000"/>
              </a:lnSpc>
              <a:buFont typeface="Wingdings" panose="05000000000000000000" pitchFamily="2" charset="2"/>
              <a:buChar char="Ø"/>
            </a:pPr>
            <a:r>
              <a:rPr lang="pt-BR" sz="2200" dirty="0" smtClean="0"/>
              <a:t> Próximo passo organização da atenção a usuários hipertenso e diabéticos</a:t>
            </a:r>
            <a:endParaRPr lang="pt-BR" sz="2200" dirty="0"/>
          </a:p>
          <a:p>
            <a:pPr marL="0" indent="0" algn="just">
              <a:lnSpc>
                <a:spcPct val="150000"/>
              </a:lnSpc>
              <a:buNone/>
            </a:pPr>
            <a:endParaRPr lang="pt-BR"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Reflexão sobre o processo de aprendizagem</a:t>
            </a:r>
            <a:endParaRPr lang="pt-BR" dirty="0"/>
          </a:p>
        </p:txBody>
      </p:sp>
      <p:sp>
        <p:nvSpPr>
          <p:cNvPr id="4" name="Espaço Reservado para Conteúdo 3"/>
          <p:cNvSpPr>
            <a:spLocks noGrp="1"/>
          </p:cNvSpPr>
          <p:nvPr>
            <p:ph idx="1"/>
          </p:nvPr>
        </p:nvSpPr>
        <p:spPr>
          <a:xfrm>
            <a:off x="323528" y="1988840"/>
            <a:ext cx="8229600" cy="4525963"/>
          </a:xfrm>
        </p:spPr>
        <p:txBody>
          <a:bodyPr>
            <a:normAutofit fontScale="92500" lnSpcReduction="20000"/>
          </a:bodyPr>
          <a:lstStyle/>
          <a:p>
            <a:pPr algn="just">
              <a:lnSpc>
                <a:spcPct val="150000"/>
              </a:lnSpc>
            </a:pPr>
            <a:r>
              <a:rPr lang="pt-BR" sz="2600" dirty="0" smtClean="0"/>
              <a:t>Superação da dificuldade com idioma;</a:t>
            </a:r>
          </a:p>
          <a:p>
            <a:pPr algn="just">
              <a:lnSpc>
                <a:spcPct val="150000"/>
              </a:lnSpc>
            </a:pPr>
            <a:r>
              <a:rPr lang="pt-BR" sz="2600" dirty="0"/>
              <a:t> </a:t>
            </a:r>
            <a:r>
              <a:rPr lang="pt-BR" sz="2600" dirty="0" smtClean="0"/>
              <a:t>Ótimo material de estudo e auxílio dos orientadores;</a:t>
            </a:r>
          </a:p>
          <a:p>
            <a:pPr algn="just">
              <a:lnSpc>
                <a:spcPct val="150000"/>
              </a:lnSpc>
            </a:pPr>
            <a:r>
              <a:rPr lang="pt-BR" sz="2600" dirty="0" smtClean="0"/>
              <a:t>Reconhecimento da unidade e dos serviços;</a:t>
            </a:r>
          </a:p>
          <a:p>
            <a:pPr algn="just">
              <a:lnSpc>
                <a:spcPct val="150000"/>
              </a:lnSpc>
            </a:pPr>
            <a:r>
              <a:rPr lang="pt-BR" sz="2600" dirty="0" smtClean="0"/>
              <a:t>Organização do trabalho;</a:t>
            </a:r>
          </a:p>
          <a:p>
            <a:pPr algn="just">
              <a:lnSpc>
                <a:spcPct val="150000"/>
              </a:lnSpc>
            </a:pPr>
            <a:r>
              <a:rPr lang="pt-BR" sz="2600" dirty="0"/>
              <a:t> </a:t>
            </a:r>
            <a:r>
              <a:rPr lang="pt-BR" sz="2600" dirty="0" smtClean="0"/>
              <a:t>Qualificação de minha prática clínica;</a:t>
            </a:r>
          </a:p>
          <a:p>
            <a:pPr algn="just">
              <a:lnSpc>
                <a:spcPct val="150000"/>
              </a:lnSpc>
            </a:pPr>
            <a:r>
              <a:rPr lang="pt-BR" sz="2600" dirty="0"/>
              <a:t> </a:t>
            </a:r>
            <a:r>
              <a:rPr lang="pt-BR" sz="2600" dirty="0" smtClean="0"/>
              <a:t>Possibilidade de maior contato com a comunidade</a:t>
            </a:r>
          </a:p>
          <a:p>
            <a:pPr marL="0" indent="0" algn="just">
              <a:lnSpc>
                <a:spcPct val="150000"/>
              </a:lnSpc>
              <a:buNone/>
            </a:pPr>
            <a:endParaRPr lang="pt-BR" sz="2600" dirty="0" smtClean="0"/>
          </a:p>
          <a:p>
            <a:pPr>
              <a:buNone/>
            </a:pPr>
            <a:r>
              <a:rPr lang="pt-BR" dirty="0" smtClean="0"/>
              <a:t> </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571612"/>
            <a:ext cx="8748464" cy="4968552"/>
          </a:xfrm>
        </p:spPr>
        <p:txBody>
          <a:bodyPr>
            <a:normAutofit lnSpcReduction="10000"/>
          </a:bodyPr>
          <a:lstStyle/>
          <a:p>
            <a:pPr>
              <a:lnSpc>
                <a:spcPct val="150000"/>
              </a:lnSpc>
            </a:pPr>
            <a:r>
              <a:rPr lang="pt-BR" sz="2400" dirty="0"/>
              <a:t>Benjamin Constant do Sul é um </a:t>
            </a:r>
            <a:r>
              <a:rPr lang="pt-BR" sz="2400" u="sng" dirty="0">
                <a:hlinkClick r:id="rId4" tooltip="Município"/>
              </a:rPr>
              <a:t>município</a:t>
            </a:r>
            <a:r>
              <a:rPr lang="pt-BR" sz="2400" dirty="0"/>
              <a:t> </a:t>
            </a:r>
            <a:r>
              <a:rPr lang="pt-BR" sz="2400" u="sng" dirty="0">
                <a:hlinkClick r:id="rId5" tooltip="Brasil"/>
              </a:rPr>
              <a:t>brasileiro</a:t>
            </a:r>
            <a:r>
              <a:rPr lang="pt-BR" sz="2400" dirty="0"/>
              <a:t> do </a:t>
            </a:r>
            <a:r>
              <a:rPr lang="pt-BR" sz="2400" u="sng" dirty="0">
                <a:hlinkClick r:id="rId6" tooltip="Estados do Brasil"/>
              </a:rPr>
              <a:t>estado</a:t>
            </a:r>
            <a:r>
              <a:rPr lang="pt-BR" sz="2400" dirty="0"/>
              <a:t> do </a:t>
            </a:r>
            <a:r>
              <a:rPr lang="pt-BR" sz="2400" u="sng" dirty="0">
                <a:hlinkClick r:id="rId7" tooltip="Rio Grande do Sul"/>
              </a:rPr>
              <a:t>Rio Grande do Sul</a:t>
            </a:r>
            <a:r>
              <a:rPr lang="pt-BR" sz="2400" dirty="0"/>
              <a:t>. Antes de ser emancipado pertencia ao município de São </a:t>
            </a:r>
            <a:r>
              <a:rPr lang="pt-BR" sz="2400" dirty="0" err="1"/>
              <a:t>Valemtin</a:t>
            </a:r>
            <a:r>
              <a:rPr lang="pt-BR" sz="2400" dirty="0"/>
              <a:t>. </a:t>
            </a:r>
            <a:endParaRPr lang="pt-BR" sz="2400" dirty="0" smtClean="0"/>
          </a:p>
          <a:p>
            <a:pPr>
              <a:lnSpc>
                <a:spcPct val="150000"/>
              </a:lnSpc>
            </a:pPr>
            <a:r>
              <a:rPr lang="pt-BR" sz="2400" dirty="0" smtClean="0"/>
              <a:t>Não </a:t>
            </a:r>
            <a:r>
              <a:rPr lang="pt-BR" sz="2400" dirty="0"/>
              <a:t>temos disponibilidade de atenção especializada e disponibilidade de serviço hospitalar. </a:t>
            </a:r>
          </a:p>
          <a:p>
            <a:pPr>
              <a:lnSpc>
                <a:spcPct val="150000"/>
              </a:lnSpc>
            </a:pPr>
            <a:r>
              <a:rPr lang="pt-BR" sz="2400" dirty="0"/>
              <a:t>O município possui duas UBS sendo uma localizada na área urbana (UBS-Sede) e outra na reserva indígena (UBS-</a:t>
            </a:r>
            <a:r>
              <a:rPr lang="pt-BR" sz="2400" dirty="0" err="1"/>
              <a:t>Votouro</a:t>
            </a:r>
            <a:r>
              <a:rPr lang="pt-BR" sz="2400" dirty="0"/>
              <a:t>) sendo a população predominantemente da área rural. </a:t>
            </a:r>
            <a:endParaRPr lang="pt-BR" sz="2400" dirty="0" smtClean="0"/>
          </a:p>
          <a:p>
            <a:pPr>
              <a:lnSpc>
                <a:spcPct val="150000"/>
              </a:lnSpc>
            </a:pPr>
            <a:r>
              <a:rPr lang="pt-BR" sz="2400" dirty="0" smtClean="0"/>
              <a:t>O </a:t>
            </a:r>
            <a:r>
              <a:rPr lang="pt-BR" sz="2400" dirty="0"/>
              <a:t>atendimento é 100% fornecido pelo SUS. </a:t>
            </a:r>
          </a:p>
        </p:txBody>
      </p:sp>
      <p:sp>
        <p:nvSpPr>
          <p:cNvPr id="5" name="CaixaDeTexto 4"/>
          <p:cNvSpPr txBox="1"/>
          <p:nvPr/>
        </p:nvSpPr>
        <p:spPr>
          <a:xfrm>
            <a:off x="8028384" y="6309320"/>
            <a:ext cx="1091646" cy="646331"/>
          </a:xfrm>
          <a:prstGeom prst="rect">
            <a:avLst/>
          </a:prstGeom>
          <a:noFill/>
        </p:spPr>
        <p:txBody>
          <a:bodyPr wrap="none" rtlCol="0">
            <a:spAutoFit/>
          </a:bodyPr>
          <a:lstStyle/>
          <a:p>
            <a:r>
              <a:rPr lang="pt-BR" dirty="0" smtClean="0"/>
              <a:t>Inca 2014</a:t>
            </a:r>
            <a:endParaRPr lang="pt-BR" dirty="0"/>
          </a:p>
          <a:p>
            <a:endParaRPr lang="pt-BR" dirty="0"/>
          </a:p>
        </p:txBody>
      </p:sp>
      <p:sp>
        <p:nvSpPr>
          <p:cNvPr id="6" name="Título 1"/>
          <p:cNvSpPr txBox="1">
            <a:spLocks/>
          </p:cNvSpPr>
          <p:nvPr/>
        </p:nvSpPr>
        <p:spPr>
          <a:xfrm>
            <a:off x="0" y="285728"/>
            <a:ext cx="8748464" cy="114298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dirty="0" smtClean="0"/>
              <a:t>Município de Benjamin Constant do Sul</a:t>
            </a:r>
            <a:endParaRPr lang="pt-BR"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1601416"/>
            <a:ext cx="8733656" cy="5256584"/>
          </a:xfrm>
        </p:spPr>
        <p:txBody>
          <a:bodyPr>
            <a:noAutofit/>
          </a:bodyPr>
          <a:lstStyle/>
          <a:p>
            <a:pPr algn="just">
              <a:lnSpc>
                <a:spcPct val="150000"/>
              </a:lnSpc>
            </a:pPr>
            <a:r>
              <a:rPr lang="pt-BR" sz="2400" dirty="0"/>
              <a:t>O modelo de atenção é Estratégia de Saúde da Família. </a:t>
            </a:r>
            <a:endParaRPr lang="pt-BR" sz="2400" dirty="0" smtClean="0"/>
          </a:p>
          <a:p>
            <a:pPr algn="just">
              <a:lnSpc>
                <a:spcPct val="150000"/>
              </a:lnSpc>
            </a:pPr>
            <a:r>
              <a:rPr lang="pt-BR" sz="2400" dirty="0" smtClean="0"/>
              <a:t>Contamos </a:t>
            </a:r>
            <a:r>
              <a:rPr lang="pt-BR" sz="2400" dirty="0"/>
              <a:t>com equipe de Núcleo de Atenção à Saúde da Família (NASF). </a:t>
            </a:r>
            <a:endParaRPr lang="pt-BR" sz="2400" dirty="0" smtClean="0"/>
          </a:p>
          <a:p>
            <a:pPr algn="just">
              <a:lnSpc>
                <a:spcPct val="150000"/>
              </a:lnSpc>
            </a:pPr>
            <a:r>
              <a:rPr lang="pt-BR" sz="2400" dirty="0" smtClean="0"/>
              <a:t>Nossa </a:t>
            </a:r>
            <a:r>
              <a:rPr lang="pt-BR" sz="2400" dirty="0"/>
              <a:t>equipe conta com um médico, um odontólogo, duas enfermeiras, duas técnicas de enfermagem e uma técnica de vacinação, uma psicóloga, uma nutricionista, uma técnica de farmácia, duas fisioterapeutas e uma preparadora física e com cinco agentes comunitários de saúde. </a:t>
            </a:r>
          </a:p>
          <a:p>
            <a:pPr algn="just">
              <a:lnSpc>
                <a:spcPct val="150000"/>
              </a:lnSpc>
            </a:pPr>
            <a:endParaRPr lang="pt-BR" sz="2400" dirty="0"/>
          </a:p>
        </p:txBody>
      </p:sp>
      <p:sp>
        <p:nvSpPr>
          <p:cNvPr id="5" name="Título 1"/>
          <p:cNvSpPr>
            <a:spLocks noGrp="1"/>
          </p:cNvSpPr>
          <p:nvPr>
            <p:ph type="title"/>
          </p:nvPr>
        </p:nvSpPr>
        <p:spPr>
          <a:xfrm>
            <a:off x="0" y="214290"/>
            <a:ext cx="8829708" cy="941804"/>
          </a:xfrm>
        </p:spPr>
        <p:txBody>
          <a:bodyPr>
            <a:normAutofit/>
          </a:bodyPr>
          <a:lstStyle/>
          <a:p>
            <a:r>
              <a:rPr lang="pt-BR" sz="3500" dirty="0" smtClean="0"/>
              <a:t>Sobre nossa UBS </a:t>
            </a:r>
            <a:endParaRPr lang="pt-BR" sz="3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928670"/>
            <a:ext cx="8351438" cy="5375520"/>
          </a:xfrm>
        </p:spPr>
        <p:txBody>
          <a:bodyPr>
            <a:noAutofit/>
          </a:bodyPr>
          <a:lstStyle/>
          <a:p>
            <a:pPr>
              <a:lnSpc>
                <a:spcPct val="150000"/>
              </a:lnSpc>
            </a:pPr>
            <a:r>
              <a:rPr lang="pt-BR" sz="2400" dirty="0" smtClean="0"/>
              <a:t>Bom </a:t>
            </a:r>
            <a:r>
              <a:rPr lang="pt-BR" sz="2400" dirty="0"/>
              <a:t>espaço físico, bem localizado, área bem delimitada, com fácil acesso. </a:t>
            </a:r>
            <a:endParaRPr lang="pt-BR" sz="2400" dirty="0" smtClean="0"/>
          </a:p>
          <a:p>
            <a:pPr>
              <a:lnSpc>
                <a:spcPct val="150000"/>
              </a:lnSpc>
            </a:pPr>
            <a:r>
              <a:rPr lang="pt-BR" sz="2400" dirty="0" smtClean="0"/>
              <a:t>Uma </a:t>
            </a:r>
            <a:r>
              <a:rPr lang="pt-BR" sz="2400" dirty="0"/>
              <a:t>sala de espera espaçosa, </a:t>
            </a:r>
            <a:endParaRPr lang="pt-BR" sz="2400" dirty="0" smtClean="0"/>
          </a:p>
          <a:p>
            <a:pPr>
              <a:lnSpc>
                <a:spcPct val="150000"/>
              </a:lnSpc>
            </a:pPr>
            <a:r>
              <a:rPr lang="pt-BR" sz="2400" dirty="0" smtClean="0"/>
              <a:t>Um </a:t>
            </a:r>
            <a:r>
              <a:rPr lang="pt-BR" sz="2400" dirty="0"/>
              <a:t>fichário para arquivar      5000 prontuários, </a:t>
            </a:r>
            <a:endParaRPr lang="pt-BR" sz="2400" dirty="0" smtClean="0"/>
          </a:p>
          <a:p>
            <a:pPr>
              <a:lnSpc>
                <a:spcPct val="150000"/>
              </a:lnSpc>
            </a:pPr>
            <a:r>
              <a:rPr lang="pt-BR" sz="2400" dirty="0" smtClean="0"/>
              <a:t>Recepção</a:t>
            </a:r>
          </a:p>
          <a:p>
            <a:pPr>
              <a:lnSpc>
                <a:spcPct val="150000"/>
              </a:lnSpc>
            </a:pPr>
            <a:r>
              <a:rPr lang="pt-BR" sz="2400" dirty="0" smtClean="0"/>
              <a:t>Consultório de </a:t>
            </a:r>
            <a:r>
              <a:rPr lang="pt-BR" sz="2400" dirty="0"/>
              <a:t>enfermagem, uma sala para curativos, </a:t>
            </a:r>
            <a:r>
              <a:rPr lang="pt-BR" sz="2400" dirty="0" smtClean="0"/>
              <a:t>um </a:t>
            </a:r>
            <a:r>
              <a:rPr lang="pt-BR" sz="2400" dirty="0"/>
              <a:t>consultório médico. </a:t>
            </a:r>
            <a:endParaRPr lang="pt-BR" sz="2400" dirty="0" smtClean="0"/>
          </a:p>
          <a:p>
            <a:pPr>
              <a:lnSpc>
                <a:spcPct val="150000"/>
              </a:lnSpc>
            </a:pPr>
            <a:r>
              <a:rPr lang="pt-BR" sz="2400" dirty="0" smtClean="0"/>
              <a:t>A </a:t>
            </a:r>
            <a:r>
              <a:rPr lang="pt-BR" sz="2400" dirty="0"/>
              <a:t>unidade possui dois banheiros amplos adaptados para cadeirante e para que as mães possam trocar as fraldas de seus bebês. </a:t>
            </a:r>
            <a:endParaRPr lang="pt-BR" sz="2400" dirty="0" smtClean="0"/>
          </a:p>
          <a:p>
            <a:pPr>
              <a:lnSpc>
                <a:spcPct val="150000"/>
              </a:lnSpc>
            </a:pPr>
            <a:r>
              <a:rPr lang="pt-BR" sz="2400" dirty="0" smtClean="0"/>
              <a:t>Atende uma </a:t>
            </a:r>
            <a:r>
              <a:rPr lang="pt-BR" sz="2400" dirty="0"/>
              <a:t>população de 1200 habitantes, 562 mulheres e 638 homens. </a:t>
            </a:r>
          </a:p>
        </p:txBody>
      </p:sp>
      <p:sp>
        <p:nvSpPr>
          <p:cNvPr id="4" name="Título 1"/>
          <p:cNvSpPr>
            <a:spLocks noGrp="1"/>
          </p:cNvSpPr>
          <p:nvPr>
            <p:ph type="title"/>
          </p:nvPr>
        </p:nvSpPr>
        <p:spPr>
          <a:xfrm>
            <a:off x="107504" y="-27384"/>
            <a:ext cx="8829708" cy="941804"/>
          </a:xfrm>
        </p:spPr>
        <p:txBody>
          <a:bodyPr>
            <a:normAutofit/>
          </a:bodyPr>
          <a:lstStyle/>
          <a:p>
            <a:r>
              <a:rPr lang="pt-BR" sz="3500" dirty="0" smtClean="0"/>
              <a:t>Sobre a estrutura de nossa UBS </a:t>
            </a:r>
            <a:endParaRPr lang="pt-BR" sz="3500" dirty="0"/>
          </a:p>
        </p:txBody>
      </p:sp>
    </p:spTree>
    <p:extLst>
      <p:ext uri="{BB962C8B-B14F-4D97-AF65-F5344CB8AC3E}">
        <p14:creationId xmlns="" xmlns:p14="http://schemas.microsoft.com/office/powerpoint/2010/main" val="179469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85728"/>
            <a:ext cx="8532440" cy="1143000"/>
          </a:xfrm>
        </p:spPr>
        <p:txBody>
          <a:bodyPr>
            <a:noAutofit/>
          </a:bodyPr>
          <a:lstStyle/>
          <a:p>
            <a:r>
              <a:rPr lang="pt-BR" sz="3500" dirty="0"/>
              <a:t>Situação da atenção a saúde da mulher antes da Intervenção</a:t>
            </a:r>
          </a:p>
        </p:txBody>
      </p:sp>
      <p:sp>
        <p:nvSpPr>
          <p:cNvPr id="3" name="Espaço Reservado para Conteúdo 2"/>
          <p:cNvSpPr>
            <a:spLocks noGrp="1"/>
          </p:cNvSpPr>
          <p:nvPr>
            <p:ph idx="1"/>
          </p:nvPr>
        </p:nvSpPr>
        <p:spPr>
          <a:xfrm>
            <a:off x="393794" y="2214554"/>
            <a:ext cx="8750206" cy="5072074"/>
          </a:xfrm>
        </p:spPr>
        <p:txBody>
          <a:bodyPr>
            <a:noAutofit/>
          </a:bodyPr>
          <a:lstStyle/>
          <a:p>
            <a:pPr algn="just">
              <a:lnSpc>
                <a:spcPct val="150000"/>
              </a:lnSpc>
            </a:pPr>
            <a:r>
              <a:rPr lang="pt-BR" sz="2400" dirty="0" smtClean="0"/>
              <a:t>Realização de atividades de educação em saúde;</a:t>
            </a:r>
          </a:p>
          <a:p>
            <a:pPr algn="just">
              <a:lnSpc>
                <a:spcPct val="150000"/>
              </a:lnSpc>
            </a:pPr>
            <a:r>
              <a:rPr lang="pt-BR" sz="2400" dirty="0"/>
              <a:t> </a:t>
            </a:r>
            <a:r>
              <a:rPr lang="pt-BR" sz="2400" dirty="0" smtClean="0"/>
              <a:t>Realização de coleta de preventivo em todos dias da semana;</a:t>
            </a:r>
          </a:p>
          <a:p>
            <a:pPr algn="just">
              <a:lnSpc>
                <a:spcPct val="150000"/>
              </a:lnSpc>
            </a:pPr>
            <a:r>
              <a:rPr lang="pt-BR" sz="2400" dirty="0"/>
              <a:t> </a:t>
            </a:r>
            <a:r>
              <a:rPr lang="pt-BR" sz="2400" dirty="0" smtClean="0"/>
              <a:t>Coleta realizada pela enfermeira;</a:t>
            </a:r>
          </a:p>
          <a:p>
            <a:pPr algn="just">
              <a:lnSpc>
                <a:spcPct val="150000"/>
              </a:lnSpc>
            </a:pPr>
            <a:r>
              <a:rPr lang="pt-BR" sz="2400" dirty="0"/>
              <a:t> </a:t>
            </a:r>
            <a:r>
              <a:rPr lang="pt-BR" sz="2400" dirty="0" smtClean="0"/>
              <a:t>Não se utilizava protocolo;</a:t>
            </a:r>
          </a:p>
          <a:p>
            <a:pPr algn="just">
              <a:lnSpc>
                <a:spcPct val="150000"/>
              </a:lnSpc>
            </a:pPr>
            <a:r>
              <a:rPr lang="pt-BR" sz="2400" dirty="0"/>
              <a:t> </a:t>
            </a:r>
            <a:r>
              <a:rPr lang="pt-BR" sz="2400" dirty="0" smtClean="0"/>
              <a:t>Deficiência nos registros</a:t>
            </a:r>
            <a:endParaRPr lang="pt-B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60648"/>
            <a:ext cx="4572000" cy="1143000"/>
          </a:xfrm>
        </p:spPr>
        <p:txBody>
          <a:bodyPr>
            <a:normAutofit/>
          </a:bodyPr>
          <a:lstStyle/>
          <a:p>
            <a:r>
              <a:rPr lang="pt-BR" sz="3500" dirty="0"/>
              <a:t>Objetivo Geral</a:t>
            </a:r>
          </a:p>
        </p:txBody>
      </p:sp>
      <p:sp>
        <p:nvSpPr>
          <p:cNvPr id="3" name="Espaço Reservado para Conteúdo 2"/>
          <p:cNvSpPr>
            <a:spLocks noGrp="1"/>
          </p:cNvSpPr>
          <p:nvPr>
            <p:ph idx="1"/>
          </p:nvPr>
        </p:nvSpPr>
        <p:spPr>
          <a:xfrm>
            <a:off x="214282" y="2928934"/>
            <a:ext cx="8712968" cy="2263697"/>
          </a:xfrm>
        </p:spPr>
        <p:txBody>
          <a:bodyPr>
            <a:normAutofit/>
          </a:bodyPr>
          <a:lstStyle/>
          <a:p>
            <a:pPr marL="0" indent="0" algn="ctr">
              <a:buNone/>
            </a:pPr>
            <a:r>
              <a:rPr lang="pt-BR" sz="2400" b="1" dirty="0">
                <a:solidFill>
                  <a:schemeClr val="tx2"/>
                </a:solidFill>
              </a:rPr>
              <a:t>Melhoria do programa de Prevenção do Câncer de Colo de útero e mama na UBS Benjamin Constant do Sul, no município de Benjamin Constant do Sul /RS.</a:t>
            </a:r>
          </a:p>
          <a:p>
            <a:pPr marL="0" indent="0" algn="ctr">
              <a:buNone/>
            </a:pPr>
            <a:endParaRPr lang="pt-BR"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4572000" cy="1143000"/>
          </a:xfrm>
        </p:spPr>
        <p:txBody>
          <a:bodyPr>
            <a:normAutofit/>
          </a:bodyPr>
          <a:lstStyle/>
          <a:p>
            <a:r>
              <a:rPr lang="pt-BR" sz="3500" dirty="0" smtClean="0"/>
              <a:t>Objetivos Específicos</a:t>
            </a:r>
            <a:endParaRPr lang="pt-BR" sz="3500" dirty="0"/>
          </a:p>
        </p:txBody>
      </p:sp>
      <p:sp>
        <p:nvSpPr>
          <p:cNvPr id="3" name="Espaço Reservado para Conteúdo 2"/>
          <p:cNvSpPr>
            <a:spLocks noGrp="1"/>
          </p:cNvSpPr>
          <p:nvPr>
            <p:ph idx="1"/>
          </p:nvPr>
        </p:nvSpPr>
        <p:spPr>
          <a:xfrm>
            <a:off x="72008" y="980728"/>
            <a:ext cx="8964488" cy="5760640"/>
          </a:xfrm>
        </p:spPr>
        <p:txBody>
          <a:bodyPr>
            <a:noAutofit/>
          </a:bodyPr>
          <a:lstStyle/>
          <a:p>
            <a:pPr algn="just">
              <a:lnSpc>
                <a:spcPct val="160000"/>
              </a:lnSpc>
            </a:pPr>
            <a:r>
              <a:rPr lang="pt-BR" sz="2200" dirty="0" smtClean="0"/>
              <a:t>Ampliar </a:t>
            </a:r>
            <a:r>
              <a:rPr lang="pt-BR" sz="2200" dirty="0"/>
              <a:t>a cobertura </a:t>
            </a:r>
            <a:r>
              <a:rPr lang="pt-BR" sz="2200" dirty="0" smtClean="0"/>
              <a:t>e </a:t>
            </a:r>
            <a:r>
              <a:rPr lang="pt-BR" sz="2200" dirty="0"/>
              <a:t>detecção precoce do câncer de colo e </a:t>
            </a:r>
            <a:r>
              <a:rPr lang="pt-BR" sz="2200" dirty="0" smtClean="0"/>
              <a:t>de </a:t>
            </a:r>
            <a:r>
              <a:rPr lang="pt-BR" sz="2200" dirty="0"/>
              <a:t>mama</a:t>
            </a:r>
            <a:r>
              <a:rPr lang="pt-BR" sz="2200" dirty="0" smtClean="0"/>
              <a:t>.</a:t>
            </a:r>
          </a:p>
          <a:p>
            <a:pPr algn="just">
              <a:lnSpc>
                <a:spcPct val="160000"/>
              </a:lnSpc>
            </a:pPr>
            <a:r>
              <a:rPr lang="pt-BR" sz="2200" dirty="0"/>
              <a:t>Melhorar a qualidade do atendimento das mulheres que realizam detecção precoce de câncer de colo de útero e de mama na unidade de </a:t>
            </a:r>
            <a:r>
              <a:rPr lang="pt-BR" sz="2200" dirty="0" smtClean="0"/>
              <a:t>saúde.</a:t>
            </a:r>
          </a:p>
          <a:p>
            <a:pPr algn="just">
              <a:lnSpc>
                <a:spcPct val="160000"/>
              </a:lnSpc>
            </a:pPr>
            <a:r>
              <a:rPr lang="pt-BR" sz="2200" dirty="0"/>
              <a:t>Melhorar a adesão das mulheres à realização de exame </a:t>
            </a:r>
            <a:r>
              <a:rPr lang="pt-BR" sz="2200" dirty="0" err="1"/>
              <a:t>citopatológico</a:t>
            </a:r>
            <a:r>
              <a:rPr lang="pt-BR" sz="2200" dirty="0"/>
              <a:t> de colo de útero e mamografia</a:t>
            </a:r>
            <a:r>
              <a:rPr lang="pt-BR" sz="2200" dirty="0" smtClean="0"/>
              <a:t>.</a:t>
            </a:r>
          </a:p>
          <a:p>
            <a:pPr algn="just">
              <a:lnSpc>
                <a:spcPct val="160000"/>
              </a:lnSpc>
            </a:pPr>
            <a:r>
              <a:rPr lang="pt-BR" sz="2200" dirty="0"/>
              <a:t>Melhorar o registro das informações</a:t>
            </a:r>
            <a:r>
              <a:rPr lang="pt-BR" sz="2200" dirty="0" smtClean="0"/>
              <a:t>.</a:t>
            </a:r>
          </a:p>
          <a:p>
            <a:pPr algn="just">
              <a:lnSpc>
                <a:spcPct val="160000"/>
              </a:lnSpc>
            </a:pPr>
            <a:r>
              <a:rPr lang="pt-BR" sz="2200" dirty="0"/>
              <a:t>Mapear as mulheres de risco para câncer de colo de útero e de mama</a:t>
            </a:r>
            <a:r>
              <a:rPr lang="pt-BR" sz="2200" dirty="0" smtClean="0"/>
              <a:t>.</a:t>
            </a:r>
          </a:p>
          <a:p>
            <a:pPr algn="just">
              <a:lnSpc>
                <a:spcPct val="160000"/>
              </a:lnSpc>
            </a:pPr>
            <a:r>
              <a:rPr lang="pt-BR" sz="2200" dirty="0"/>
              <a:t>Promover a saúde das mulheres que realizam detecção precoce de câncer de colo de útero e de mama na unidade de saúde</a:t>
            </a:r>
            <a:r>
              <a:rPr lang="pt-BR" sz="2000" dirty="0"/>
              <a:t>.</a:t>
            </a:r>
            <a:endParaRPr lang="pt-BR" sz="2000" dirty="0" smtClean="0"/>
          </a:p>
        </p:txBody>
      </p:sp>
    </p:spTree>
    <p:extLst>
      <p:ext uri="{BB962C8B-B14F-4D97-AF65-F5344CB8AC3E}">
        <p14:creationId xmlns="" xmlns:p14="http://schemas.microsoft.com/office/powerpoint/2010/main" val="324940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4572000" cy="1143000"/>
          </a:xfrm>
        </p:spPr>
        <p:txBody>
          <a:bodyPr>
            <a:normAutofit/>
          </a:bodyPr>
          <a:lstStyle/>
          <a:p>
            <a:r>
              <a:rPr lang="pt-BR" sz="3500" dirty="0" smtClean="0"/>
              <a:t>Metas de Cobertura</a:t>
            </a:r>
            <a:endParaRPr lang="pt-BR" sz="3500" dirty="0"/>
          </a:p>
        </p:txBody>
      </p:sp>
      <p:sp>
        <p:nvSpPr>
          <p:cNvPr id="3" name="Espaço Reservado para Conteúdo 2"/>
          <p:cNvSpPr>
            <a:spLocks noGrp="1"/>
          </p:cNvSpPr>
          <p:nvPr>
            <p:ph idx="1"/>
          </p:nvPr>
        </p:nvSpPr>
        <p:spPr>
          <a:xfrm>
            <a:off x="72008" y="1340768"/>
            <a:ext cx="8964488" cy="5256584"/>
          </a:xfrm>
        </p:spPr>
        <p:txBody>
          <a:bodyPr>
            <a:noAutofit/>
          </a:bodyPr>
          <a:lstStyle/>
          <a:p>
            <a:pPr algn="just">
              <a:lnSpc>
                <a:spcPct val="150000"/>
              </a:lnSpc>
            </a:pPr>
            <a:r>
              <a:rPr lang="pt-BR" sz="2400" dirty="0" smtClean="0"/>
              <a:t>Ampliar </a:t>
            </a:r>
            <a:r>
              <a:rPr lang="pt-BR" sz="2400" dirty="0"/>
              <a:t>a cobertura de detecção precoce do câncer de colo de útero das mulheres na faixa etária entre 25 e 64 anos de idade para </a:t>
            </a:r>
            <a:r>
              <a:rPr lang="pt-BR" sz="2400" dirty="0" smtClean="0"/>
              <a:t>90</a:t>
            </a:r>
            <a:r>
              <a:rPr lang="pt-BR" sz="2400" dirty="0"/>
              <a:t>%. </a:t>
            </a:r>
          </a:p>
          <a:p>
            <a:pPr algn="just">
              <a:lnSpc>
                <a:spcPct val="150000"/>
              </a:lnSpc>
            </a:pPr>
            <a:r>
              <a:rPr lang="pt-BR" sz="2400" dirty="0" smtClean="0"/>
              <a:t>Ampliar </a:t>
            </a:r>
            <a:r>
              <a:rPr lang="pt-BR" sz="2400" dirty="0"/>
              <a:t>a cobertura de detecção precoce do câncer de mama das mulheres na faixa etária entre 50 e 69 anos de idade para </a:t>
            </a:r>
            <a:r>
              <a:rPr lang="pt-BR" sz="2400" dirty="0" smtClean="0"/>
              <a:t>90%.</a:t>
            </a:r>
          </a:p>
          <a:p>
            <a:pPr marL="0" lvl="0" indent="0">
              <a:lnSpc>
                <a:spcPct val="150000"/>
              </a:lnSpc>
              <a:spcBef>
                <a:spcPct val="0"/>
              </a:spcBef>
              <a:buNone/>
            </a:pPr>
            <a:endParaRPr lang="pt-BR" sz="2400" dirty="0"/>
          </a:p>
          <a:p>
            <a:pPr marL="0" lvl="0" indent="0">
              <a:lnSpc>
                <a:spcPct val="150000"/>
              </a:lnSpc>
              <a:spcBef>
                <a:spcPct val="0"/>
              </a:spcBef>
              <a:buNone/>
            </a:pPr>
            <a:r>
              <a:rPr lang="pt-BR" sz="3500" dirty="0" smtClean="0"/>
              <a:t>   Metas </a:t>
            </a:r>
            <a:r>
              <a:rPr lang="pt-BR" sz="3500" dirty="0"/>
              <a:t>de Qualidade</a:t>
            </a:r>
          </a:p>
          <a:p>
            <a:pPr algn="just">
              <a:lnSpc>
                <a:spcPct val="150000"/>
              </a:lnSpc>
            </a:pPr>
            <a:r>
              <a:rPr lang="pt-BR" sz="2400" dirty="0" smtClean="0"/>
              <a:t>Foi </a:t>
            </a:r>
            <a:r>
              <a:rPr lang="pt-BR" sz="2400" dirty="0"/>
              <a:t>pactuado atingir 100% de todas as metas de qualidade.</a:t>
            </a:r>
          </a:p>
          <a:p>
            <a:pPr marL="0" lvl="0" indent="0">
              <a:lnSpc>
                <a:spcPct val="150000"/>
              </a:lnSpc>
              <a:spcBef>
                <a:spcPct val="0"/>
              </a:spcBef>
              <a:buNone/>
            </a:pPr>
            <a:endParaRPr lang="pt-BR" sz="2400" dirty="0" smtClean="0"/>
          </a:p>
        </p:txBody>
      </p:sp>
    </p:spTree>
    <p:extLst>
      <p:ext uri="{BB962C8B-B14F-4D97-AF65-F5344CB8AC3E}">
        <p14:creationId xmlns="" xmlns:p14="http://schemas.microsoft.com/office/powerpoint/2010/main" val="494997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2285</TotalTime>
  <Words>1393</Words>
  <Application>Microsoft Office PowerPoint</Application>
  <PresentationFormat>Apresentação na tela (4:3)</PresentationFormat>
  <Paragraphs>132</Paragraphs>
  <Slides>24</Slides>
  <Notes>8</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     UNIVERSIDADE FEDERAL DE PELOTAS Faculdade de Medicina Departamento de Medicina Social Curso de Especialização em Saúde da Família - UnaSUS  </vt:lpstr>
      <vt:lpstr>Slide 2</vt:lpstr>
      <vt:lpstr>Slide 3</vt:lpstr>
      <vt:lpstr>Sobre nossa UBS </vt:lpstr>
      <vt:lpstr>Sobre a estrutura de nossa UBS </vt:lpstr>
      <vt:lpstr>Situação da atenção a saúde da mulher antes da Intervenção</vt:lpstr>
      <vt:lpstr>Objetivo Geral</vt:lpstr>
      <vt:lpstr>Objetivos Específicos</vt:lpstr>
      <vt:lpstr>Metas de Cobertura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Discussão</vt:lpstr>
      <vt:lpstr>Reflexão sobre o processo de aprendizagem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Lenise</dc:creator>
  <cp:lastModifiedBy>Usuário</cp:lastModifiedBy>
  <cp:revision>153</cp:revision>
  <dcterms:modified xsi:type="dcterms:W3CDTF">2015-09-16T17:05:21Z</dcterms:modified>
</cp:coreProperties>
</file>