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303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3" r:id="rId14"/>
    <p:sldId id="275" r:id="rId15"/>
    <p:sldId id="285" r:id="rId16"/>
    <p:sldId id="287" r:id="rId17"/>
    <p:sldId id="288" r:id="rId18"/>
    <p:sldId id="296" r:id="rId19"/>
    <p:sldId id="297" r:id="rId20"/>
    <p:sldId id="299" r:id="rId21"/>
    <p:sldId id="300" r:id="rId22"/>
    <p:sldId id="304" r:id="rId23"/>
    <p:sldId id="301" r:id="rId24"/>
    <p:sldId id="302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BFBBD4-7627-42FF-9D81-F9C405810F3D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DFC1A3D-F16B-4A6B-BE16-79ECBC4A0F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BBD4-7627-42FF-9D81-F9C405810F3D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1A3D-F16B-4A6B-BE16-79ECBC4A0F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BBD4-7627-42FF-9D81-F9C405810F3D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1A3D-F16B-4A6B-BE16-79ECBC4A0F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BFBBD4-7627-42FF-9D81-F9C405810F3D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FC1A3D-F16B-4A6B-BE16-79ECBC4A0FE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BFBBD4-7627-42FF-9D81-F9C405810F3D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DFC1A3D-F16B-4A6B-BE16-79ECBC4A0F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BBD4-7627-42FF-9D81-F9C405810F3D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1A3D-F16B-4A6B-BE16-79ECBC4A0FE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BBD4-7627-42FF-9D81-F9C405810F3D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1A3D-F16B-4A6B-BE16-79ECBC4A0FE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BFBBD4-7627-42FF-9D81-F9C405810F3D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FC1A3D-F16B-4A6B-BE16-79ECBC4A0FE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BBD4-7627-42FF-9D81-F9C405810F3D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1A3D-F16B-4A6B-BE16-79ECBC4A0F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BFBBD4-7627-42FF-9D81-F9C405810F3D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FC1A3D-F16B-4A6B-BE16-79ECBC4A0FE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BFBBD4-7627-42FF-9D81-F9C405810F3D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FC1A3D-F16B-4A6B-BE16-79ECBC4A0FE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BFBBD4-7627-42FF-9D81-F9C405810F3D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FC1A3D-F16B-4A6B-BE16-79ECBC4A0F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2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3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4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5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6.xls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-171400"/>
            <a:ext cx="7772400" cy="2975644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/>
              <a:t>UNIVERSIDADE ABERTA DO SUS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UNIVERSIDADE FEDERAL DE PELOTAS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DEPARTAMENTO DE MEDICINA SOCIAL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CURSO DE ESPECIALIZAÇÃO EM SAÚDE DA FAMÍLIA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MODALIDADE A DISTÂNCIA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TURMA 4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 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3080" y="3027370"/>
            <a:ext cx="8280920" cy="1473200"/>
          </a:xfrm>
        </p:spPr>
        <p:txBody>
          <a:bodyPr/>
          <a:lstStyle/>
          <a:p>
            <a:pPr algn="ctr"/>
            <a:r>
              <a:rPr lang="pt-BR" sz="2400" dirty="0"/>
              <a:t>MELHORIA DA ATENÇÃO A SAÚDE DA CRIANÇA DE 0 A 72 MESES NA ESF DE GRAVITO, CATU/BA</a:t>
            </a:r>
          </a:p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71538" y="4500570"/>
            <a:ext cx="76992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FABIANA SAMPAIO SOARES</a:t>
            </a:r>
            <a:endParaRPr lang="pt-BR" sz="2000" dirty="0">
              <a:solidFill>
                <a:schemeClr val="bg1"/>
              </a:solidFill>
            </a:endParaRPr>
          </a:p>
          <a:p>
            <a:endParaRPr lang="pt-BR" sz="2000" dirty="0" smtClean="0">
              <a:solidFill>
                <a:schemeClr val="bg1"/>
              </a:solidFill>
            </a:endParaRPr>
          </a:p>
          <a:p>
            <a:endParaRPr lang="pt-BR" sz="2000" dirty="0">
              <a:solidFill>
                <a:schemeClr val="bg1"/>
              </a:solidFill>
            </a:endParaRPr>
          </a:p>
          <a:p>
            <a:pPr algn="r"/>
            <a:r>
              <a:rPr lang="pt-BR" sz="2000" b="1" dirty="0" smtClean="0"/>
              <a:t>FABIANA SAMPAIO SOARES</a:t>
            </a:r>
            <a:endParaRPr lang="pt-BR" sz="2000" dirty="0" smtClean="0"/>
          </a:p>
          <a:p>
            <a:pPr algn="r"/>
            <a:r>
              <a:rPr lang="pt-BR" sz="2000" dirty="0" smtClean="0"/>
              <a:t>Orientadora: Elisiane </a:t>
            </a:r>
            <a:r>
              <a:rPr lang="pt-BR" sz="2000" dirty="0" err="1" smtClean="0"/>
              <a:t>Bisognin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4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pPr algn="ctr"/>
            <a:r>
              <a:rPr lang="pt-BR" dirty="0"/>
              <a:t>METODOLOGIA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8929717" cy="542926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b="1" dirty="0"/>
              <a:t>Objetivo 6: Promover a </a:t>
            </a:r>
            <a:r>
              <a:rPr lang="pt-BR" b="1" dirty="0" smtClean="0"/>
              <a:t>saúde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Dar orientações para prevenir acidentes na infância em 100% das consultas de saúde da criança.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Colocar 100% das crianças para mamar durante a primeira consulta.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Fornecer orientações nutricionais de acordo com a faixa etária para 100% das crianças.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Fornecer orientações sobre higiene bucal, etiologia e prevenção da cárie para 100% das crianças e seus responsáveis </a:t>
            </a:r>
            <a:r>
              <a:rPr lang="pt-BR" dirty="0" err="1" smtClean="0"/>
              <a:t>frequentadores</a:t>
            </a:r>
            <a:r>
              <a:rPr lang="pt-BR" dirty="0" smtClean="0"/>
              <a:t> da(s) creche(s) foco(s) da intervenção da área de abrangência da unidade de saúde.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Orientar sobre higiene bucal, etiologia e prevenção da cárie para 100% responsáveis das crianças de 0 a 72 meses cadastradas no programa de puericultura da unidade de saúde.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Orientar sobre hábitos de sucção nutritiva e não nutritiva e prevenção de </a:t>
            </a:r>
            <a:r>
              <a:rPr lang="pt-BR" dirty="0" err="1" smtClean="0"/>
              <a:t>oclusopatias</a:t>
            </a:r>
            <a:r>
              <a:rPr lang="pt-BR" dirty="0" smtClean="0"/>
              <a:t> para 100% dos responsáveis de crianças de 0 a 72 meses de idade cadastradas no programa de puericultura da unidade de saúde.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Fornecer orientações nutricionais para 100% das crianças e seus responsáveis </a:t>
            </a:r>
            <a:r>
              <a:rPr lang="pt-BR" dirty="0" err="1" smtClean="0"/>
              <a:t>frequentadores</a:t>
            </a:r>
            <a:r>
              <a:rPr lang="pt-BR" dirty="0" smtClean="0"/>
              <a:t> da(s) creche(s) foco(s) da intervenção da área de abrangência da unidade de saúde.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051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143000"/>
          </a:xfrm>
        </p:spPr>
        <p:txBody>
          <a:bodyPr/>
          <a:lstStyle/>
          <a:p>
            <a:pPr algn="ctr"/>
            <a:r>
              <a:rPr lang="pt-BR" dirty="0"/>
              <a:t>METODOLOGIA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572559" cy="514353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b="1" dirty="0" smtClean="0"/>
              <a:t>Logística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b="1" dirty="0" smtClean="0"/>
          </a:p>
          <a:p>
            <a:pPr marL="0" indent="0">
              <a:buFont typeface="Wingdings" pitchFamily="2" charset="2"/>
              <a:buChar char="ü"/>
            </a:pPr>
            <a:r>
              <a:rPr lang="pt-BR" dirty="0" smtClean="0"/>
              <a:t> Foram utilizados os livros de puericultura , uma ficha de acompanhamento, os prontuários, a caderneta de saúde da criança e a ficha espelho de vacina para a revisão e registro;</a:t>
            </a:r>
          </a:p>
          <a:p>
            <a:pPr marL="0" indent="0">
              <a:buFont typeface="Wingdings" pitchFamily="2" charset="2"/>
              <a:buChar char="ü"/>
            </a:pPr>
            <a:endParaRPr lang="pt-BR" dirty="0" smtClean="0"/>
          </a:p>
          <a:p>
            <a:pPr marL="0" indent="0">
              <a:buFont typeface="Wingdings" pitchFamily="2" charset="2"/>
              <a:buChar char="ü"/>
            </a:pPr>
            <a:r>
              <a:rPr lang="pt-BR" dirty="0" smtClean="0"/>
              <a:t> Os livros de registro e os prontuários </a:t>
            </a:r>
            <a:r>
              <a:rPr lang="pt-BR" dirty="0" smtClean="0"/>
              <a:t>revisados</a:t>
            </a:r>
            <a:r>
              <a:rPr lang="pt-BR" dirty="0" smtClean="0"/>
              <a:t>;</a:t>
            </a:r>
          </a:p>
          <a:p>
            <a:pPr marL="0" indent="0">
              <a:buFont typeface="Wingdings" pitchFamily="2" charset="2"/>
              <a:buChar char="ü"/>
            </a:pPr>
            <a:endParaRPr lang="pt-BR" dirty="0" smtClean="0"/>
          </a:p>
          <a:p>
            <a:pPr marL="0" indent="0">
              <a:buFont typeface="Wingdings" pitchFamily="2" charset="2"/>
              <a:buChar char="ü"/>
            </a:pPr>
            <a:r>
              <a:rPr lang="pt-BR" dirty="0" smtClean="0"/>
              <a:t>Discussão na equipe sobre a intervenção e capacitações;</a:t>
            </a:r>
          </a:p>
          <a:p>
            <a:pPr marL="0" indent="0">
              <a:buFont typeface="Wingdings" pitchFamily="2" charset="2"/>
              <a:buChar char="ü"/>
            </a:pPr>
            <a:endParaRPr lang="pt-BR" dirty="0" smtClean="0"/>
          </a:p>
          <a:p>
            <a:pPr marL="0" indent="0">
              <a:buFont typeface="Wingdings" pitchFamily="2" charset="2"/>
              <a:buChar char="ü"/>
            </a:pPr>
            <a:r>
              <a:rPr lang="pt-BR" dirty="0" smtClean="0"/>
              <a:t>Palestras na comunidade;</a:t>
            </a:r>
          </a:p>
          <a:p>
            <a:pPr marL="0" indent="0">
              <a:buFont typeface="Wingdings" pitchFamily="2" charset="2"/>
              <a:buChar char="ü"/>
            </a:pPr>
            <a:endParaRPr lang="pt-BR" dirty="0" smtClean="0"/>
          </a:p>
          <a:p>
            <a:pPr marL="0" indent="0">
              <a:buFont typeface="Wingdings" pitchFamily="2" charset="2"/>
              <a:buChar char="ü"/>
            </a:pPr>
            <a:r>
              <a:rPr lang="pt-BR" dirty="0" smtClean="0"/>
              <a:t>Avaliação clínica na escola.</a:t>
            </a:r>
          </a:p>
          <a:p>
            <a:pPr marL="0" indent="0">
              <a:buFont typeface="Wingdings" pitchFamily="2" charset="2"/>
              <a:buChar char="ü"/>
            </a:pPr>
            <a:endParaRPr lang="pt-BR" dirty="0" smtClean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9460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pPr algn="ctr"/>
            <a:r>
              <a:rPr lang="pt-BR" dirty="0" smtClean="0"/>
              <a:t>Objetivos e resultados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357158" y="1643050"/>
            <a:ext cx="8496943" cy="546747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b="1" dirty="0" smtClean="0"/>
              <a:t>Objetivo </a:t>
            </a:r>
            <a:r>
              <a:rPr lang="pt-BR" b="1" dirty="0"/>
              <a:t>1: </a:t>
            </a:r>
            <a:r>
              <a:rPr lang="pt-BR" b="1" dirty="0" smtClean="0"/>
              <a:t> </a:t>
            </a:r>
            <a:r>
              <a:rPr lang="pt-BR" b="1" i="1" dirty="0" smtClean="0"/>
              <a:t>Ampliar </a:t>
            </a:r>
            <a:r>
              <a:rPr lang="pt-BR" b="1" i="1" dirty="0"/>
              <a:t>a cobertura da atenção à saúde da criança</a:t>
            </a:r>
            <a:r>
              <a:rPr lang="pt-BR" b="1" i="1" dirty="0" smtClean="0"/>
              <a:t>.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pt-BR" b="1" dirty="0"/>
          </a:p>
          <a:p>
            <a:pPr marL="0" indent="0">
              <a:buFont typeface="Wingdings" pitchFamily="2" charset="2"/>
              <a:buChar char="ü"/>
            </a:pPr>
            <a:r>
              <a:rPr lang="pt-BR" i="1" dirty="0" smtClean="0"/>
              <a:t>Ampliar a cobertura da atenção à saúde de crianças entre zero e 72 meses da unidade saúde para 50%.</a:t>
            </a:r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43083"/>
              </p:ext>
            </p:extLst>
          </p:nvPr>
        </p:nvGraphicFramePr>
        <p:xfrm>
          <a:off x="1403648" y="4077072"/>
          <a:ext cx="561022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Gráfico" r:id="rId4" imgW="5610181" imgH="1962147" progId="Excel.Chart.8">
                  <p:embed/>
                </p:oleObj>
              </mc:Choice>
              <mc:Fallback>
                <p:oleObj name="Gráfico" r:id="rId4" imgW="5610181" imgH="1962147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-32"/>
                      <a:stretch>
                        <a:fillRect/>
                      </a:stretch>
                    </p:blipFill>
                    <p:spPr bwMode="auto">
                      <a:xfrm>
                        <a:off x="1403648" y="4077072"/>
                        <a:ext cx="5610225" cy="195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952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403648" y="5949280"/>
            <a:ext cx="55446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/>
              <a:t>Fonte: Planilha de coleta de dados UNASUS/UFPEL 2014.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36412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143000"/>
          </a:xfrm>
        </p:spPr>
        <p:txBody>
          <a:bodyPr/>
          <a:lstStyle/>
          <a:p>
            <a:pPr algn="ctr"/>
            <a:r>
              <a:rPr lang="pt-BR" dirty="0" smtClean="0"/>
              <a:t>Objetivos e resultados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8143932" cy="42862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b="1" dirty="0"/>
              <a:t>Objetivo </a:t>
            </a:r>
            <a:r>
              <a:rPr lang="pt-BR" b="1" dirty="0" smtClean="0"/>
              <a:t>2: </a:t>
            </a:r>
            <a:r>
              <a:rPr lang="pt-BR" b="1" i="1" dirty="0" smtClean="0"/>
              <a:t>Melhorar </a:t>
            </a:r>
            <a:r>
              <a:rPr lang="pt-BR" b="1" i="1" dirty="0"/>
              <a:t>a adesão ao programa de Saúde da </a:t>
            </a:r>
            <a:r>
              <a:rPr lang="pt-BR" b="1" i="1" dirty="0" smtClean="0"/>
              <a:t>Criança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r>
              <a:rPr lang="pt-BR" i="1" dirty="0" smtClean="0"/>
              <a:t>Fazer busca ativa de 100% das crianças faltosas às consultas.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56924"/>
              </p:ext>
            </p:extLst>
          </p:nvPr>
        </p:nvGraphicFramePr>
        <p:xfrm>
          <a:off x="1403648" y="4221088"/>
          <a:ext cx="5619750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Gráfico" r:id="rId4" imgW="5619629" imgH="1933534" progId="Excel.Chart.8">
                  <p:embed/>
                </p:oleObj>
              </mc:Choice>
              <mc:Fallback>
                <p:oleObj name="Gráfico" r:id="rId4" imgW="5619629" imgH="1933534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221088"/>
                        <a:ext cx="5619750" cy="193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403648" y="604952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100" b="1" dirty="0"/>
              <a:t>Fonte: Planilha de coleta de dados UNASUS/UFPEL 2014.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14767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pPr algn="ctr"/>
            <a:r>
              <a:rPr lang="pt-BR" dirty="0" smtClean="0"/>
              <a:t>Objetivos e resultados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8501122" cy="4022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b="1" dirty="0"/>
              <a:t>Objetivo </a:t>
            </a:r>
            <a:r>
              <a:rPr lang="pt-BR" b="1" dirty="0" smtClean="0"/>
              <a:t>3:  </a:t>
            </a:r>
            <a:r>
              <a:rPr lang="pt-BR" b="1" i="1" dirty="0"/>
              <a:t>Melhorar a qualidade do atendimento à </a:t>
            </a:r>
            <a:r>
              <a:rPr lang="pt-BR" b="1" i="1" dirty="0" smtClean="0"/>
              <a:t>criança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i="1" dirty="0" smtClean="0"/>
              <a:t>Monitorar o crescimento e o desenvolvimento em 100% das crianças.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979662"/>
              </p:ext>
            </p:extLst>
          </p:nvPr>
        </p:nvGraphicFramePr>
        <p:xfrm>
          <a:off x="1547664" y="4293096"/>
          <a:ext cx="5562600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Gráfico" r:id="rId4" imgW="5552954" imgH="1962147" progId="Excel.Chart.8">
                  <p:embed/>
                </p:oleObj>
              </mc:Choice>
              <mc:Fallback>
                <p:oleObj name="Gráfico" r:id="rId4" imgW="5552954" imgH="1962147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-32"/>
                      <a:stretch>
                        <a:fillRect/>
                      </a:stretch>
                    </p:blipFill>
                    <p:spPr bwMode="auto">
                      <a:xfrm>
                        <a:off x="1547664" y="4293096"/>
                        <a:ext cx="5562600" cy="195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952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547664" y="622151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100" b="1" dirty="0"/>
              <a:t>Fonte: Planilha de coleta de dados UNASUS/UFPEL 2014.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9868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143000"/>
          </a:xfrm>
        </p:spPr>
        <p:txBody>
          <a:bodyPr/>
          <a:lstStyle/>
          <a:p>
            <a:pPr algn="ctr"/>
            <a:r>
              <a:rPr lang="pt-BR" dirty="0" smtClean="0"/>
              <a:t>Objetivos e resultados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214282" y="1928802"/>
            <a:ext cx="8643997" cy="41973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b="1" dirty="0"/>
              <a:t>Objetivo </a:t>
            </a:r>
            <a:r>
              <a:rPr lang="pt-BR" b="1" dirty="0" smtClean="0"/>
              <a:t>4: </a:t>
            </a:r>
            <a:r>
              <a:rPr lang="pt-BR" b="1" i="1" dirty="0" smtClean="0"/>
              <a:t>Melhorar </a:t>
            </a:r>
            <a:r>
              <a:rPr lang="pt-BR" b="1" i="1" dirty="0"/>
              <a:t>registros das </a:t>
            </a:r>
            <a:r>
              <a:rPr lang="pt-BR" b="1" i="1" dirty="0" smtClean="0"/>
              <a:t>informações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r>
              <a:rPr lang="pt-BR" i="1" dirty="0" smtClean="0"/>
              <a:t>Manter registro na ficha espelho de saúde da criança/ vacinação de 100% das crianças que consultam no serviço.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  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243901"/>
              </p:ext>
            </p:extLst>
          </p:nvPr>
        </p:nvGraphicFramePr>
        <p:xfrm>
          <a:off x="1475656" y="3933056"/>
          <a:ext cx="577215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Gráfico" r:id="rId4" imgW="5772146" imgH="1866861" progId="Excel.Chart.8">
                  <p:embed/>
                </p:oleObj>
              </mc:Choice>
              <mc:Fallback>
                <p:oleObj name="Gráfico" r:id="rId4" imgW="5772146" imgH="1866861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933056"/>
                        <a:ext cx="5772150" cy="185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463596" y="573325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100" b="1" dirty="0"/>
              <a:t>Fonte: Planilha de coleta de dados UNASUS/UFPEL 2014.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9499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pPr algn="ctr"/>
            <a:r>
              <a:rPr lang="pt-BR" dirty="0" smtClean="0"/>
              <a:t>Objetivos e resultados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214282" y="1785926"/>
            <a:ext cx="8786874" cy="43402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b="1" dirty="0" smtClean="0"/>
              <a:t>Objetivo 5: </a:t>
            </a:r>
            <a:r>
              <a:rPr lang="pt-BR" b="1" i="1" dirty="0"/>
              <a:t>Mapear as crianças de risco pertencentes à área de abrangência</a:t>
            </a:r>
            <a:r>
              <a:rPr lang="pt-BR" b="1" i="1" dirty="0" smtClean="0"/>
              <a:t>. </a:t>
            </a:r>
            <a:endParaRPr lang="pt-BR" b="1" i="1" dirty="0"/>
          </a:p>
          <a:p>
            <a:pPr lvl="0">
              <a:buFont typeface="Wingdings" panose="05000000000000000000" pitchFamily="2" charset="2"/>
              <a:buChar char="Ø"/>
            </a:pPr>
            <a:endParaRPr lang="pt-BR" b="1" dirty="0"/>
          </a:p>
          <a:p>
            <a:pPr marL="0" indent="0">
              <a:buFont typeface="Wingdings" pitchFamily="2" charset="2"/>
              <a:buChar char="ü"/>
            </a:pPr>
            <a:r>
              <a:rPr lang="pt-BR" i="1" dirty="0" smtClean="0"/>
              <a:t>Realizar avaliação de risco em100% das crianças cadastradas no programa.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9295662"/>
              </p:ext>
            </p:extLst>
          </p:nvPr>
        </p:nvGraphicFramePr>
        <p:xfrm>
          <a:off x="1475656" y="4077072"/>
          <a:ext cx="577215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Gráfico" r:id="rId4" imgW="5772146" imgH="1866861" progId="Excel.Chart.8">
                  <p:embed/>
                </p:oleObj>
              </mc:Choice>
              <mc:Fallback>
                <p:oleObj name="Gráfico" r:id="rId4" imgW="5772146" imgH="1866861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077072"/>
                        <a:ext cx="5772150" cy="185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475656" y="5877272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100" b="1" dirty="0"/>
              <a:t>Fonte: Planilha de coleta de dados UNASUS/UFPEL 2014.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6500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pPr algn="ctr"/>
            <a:r>
              <a:rPr lang="pt-BR" dirty="0" smtClean="0"/>
              <a:t>Objetivos e resultados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285721" y="1785926"/>
            <a:ext cx="8858280" cy="47149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b="1" dirty="0"/>
              <a:t>Objetivo </a:t>
            </a:r>
            <a:r>
              <a:rPr lang="pt-BR" b="1" dirty="0" smtClean="0"/>
              <a:t>6:  </a:t>
            </a:r>
            <a:r>
              <a:rPr lang="pt-BR" b="1" i="1" dirty="0"/>
              <a:t>Promover a </a:t>
            </a:r>
            <a:r>
              <a:rPr lang="pt-BR" b="1" i="1" dirty="0" smtClean="0"/>
              <a:t>saúde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r>
              <a:rPr lang="pt-BR" i="1" dirty="0" smtClean="0"/>
              <a:t>Dar orientações para prevenir acidentes na infância em 100% das consultas de saúde da criança.</a:t>
            </a: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813423"/>
              </p:ext>
            </p:extLst>
          </p:nvPr>
        </p:nvGraphicFramePr>
        <p:xfrm>
          <a:off x="1331640" y="4149080"/>
          <a:ext cx="577215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Gráfico" r:id="rId4" imgW="5772146" imgH="1866861" progId="Excel.Chart.8">
                  <p:embed/>
                </p:oleObj>
              </mc:Choice>
              <mc:Fallback>
                <p:oleObj name="Gráfico" r:id="rId4" imgW="5772146" imgH="1866861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149080"/>
                        <a:ext cx="5772150" cy="185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331640" y="602128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100" b="1" dirty="0"/>
              <a:t>Fonte: Planilha de coleta de dados UNASUS/UFPEL 2014.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259884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-1714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07504" y="1268760"/>
            <a:ext cx="8856984" cy="55892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A intervenção </a:t>
            </a:r>
            <a:r>
              <a:rPr lang="pt-BR" dirty="0" smtClean="0"/>
              <a:t>propiciou:</a:t>
            </a:r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A </a:t>
            </a:r>
            <a:r>
              <a:rPr lang="pt-BR" dirty="0" smtClean="0"/>
              <a:t>melhoria da atenção à puericultura, </a:t>
            </a: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Ampliação </a:t>
            </a:r>
            <a:r>
              <a:rPr lang="pt-BR" dirty="0" smtClean="0"/>
              <a:t>da cobertura da atenção as crianças de 0 a 72 meses </a:t>
            </a: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 smtClean="0"/>
              <a:t>melhoria dos registros da unidade;</a:t>
            </a:r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A qualificação da atenção contou com o fluxo contínuo da criança na unidade;</a:t>
            </a:r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As orientações dadas às mães ou responsáveis passaram a ser rotina da consulta de puericultura.</a:t>
            </a: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22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42910" y="0"/>
            <a:ext cx="7467600" cy="1143000"/>
          </a:xfrm>
        </p:spPr>
        <p:txBody>
          <a:bodyPr/>
          <a:lstStyle/>
          <a:p>
            <a:pPr algn="ctr"/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8856984" cy="47149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A importância da intervenção para a comunidade pode-se destacar as palestras na comunidade.</a:t>
            </a:r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As crianças e seus responsáveis demonstram satisfação com:</a:t>
            </a:r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O fluxo de atendimento em um único dia;</a:t>
            </a:r>
          </a:p>
          <a:p>
            <a:pPr>
              <a:buFont typeface="Wingdings" pitchFamily="2" charset="2"/>
              <a:buChar char="ü"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Priorização das crianças no atendimento quando apresentando alguma queixa.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357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143000"/>
          </a:xfrm>
        </p:spPr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79512" y="1428736"/>
            <a:ext cx="8856984" cy="489654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A Puericultura é o acompanhamento sistemático das crianças em uma unidade de saúde. </a:t>
            </a:r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O profissional aborda a criança dentro do seu contexto familiar e suas características e funcionamentos próprios.</a:t>
            </a:r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O município de </a:t>
            </a:r>
            <a:r>
              <a:rPr lang="pt-BR" b="1" dirty="0" err="1" smtClean="0"/>
              <a:t>Catu</a:t>
            </a:r>
            <a:r>
              <a:rPr lang="pt-BR" dirty="0" smtClean="0"/>
              <a:t> está localizado na área metropolitana de Salvador/</a:t>
            </a:r>
            <a:r>
              <a:rPr lang="pt-BR" dirty="0" err="1" smtClean="0"/>
              <a:t>Ba</a:t>
            </a:r>
            <a:r>
              <a:rPr lang="pt-BR" dirty="0" smtClean="0"/>
              <a:t>. </a:t>
            </a:r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População de </a:t>
            </a:r>
            <a:r>
              <a:rPr lang="pt-BR" b="1" dirty="0" smtClean="0"/>
              <a:t>51 mil habitantes</a:t>
            </a:r>
            <a:r>
              <a:rPr lang="pt-BR" dirty="0" smtClean="0"/>
              <a:t>,  com economia baseada no setor petrolífero e comercial, tem um clima quente e úmido(IBGE, 2010).</a:t>
            </a:r>
          </a:p>
          <a:p>
            <a:pPr>
              <a:buFont typeface="Wingdings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397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42910" y="0"/>
            <a:ext cx="7467600" cy="1143000"/>
          </a:xfrm>
        </p:spPr>
        <p:txBody>
          <a:bodyPr/>
          <a:lstStyle/>
          <a:p>
            <a:pPr algn="ctr"/>
            <a:r>
              <a:rPr lang="pt-BR" dirty="0"/>
              <a:t>DISCUSSÃO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79512" y="1643050"/>
            <a:ext cx="8964488" cy="521495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pt-BR" dirty="0" smtClean="0"/>
              <a:t>As mudanças que poderiam acontecer são:</a:t>
            </a:r>
          </a:p>
          <a:p>
            <a:pPr marL="0" indent="0">
              <a:buFont typeface="Wingdings" pitchFamily="2" charset="2"/>
              <a:buChar char="Ø"/>
            </a:pPr>
            <a:endParaRPr lang="pt-BR" dirty="0" smtClean="0"/>
          </a:p>
          <a:p>
            <a:pPr marL="0" indent="0">
              <a:buFont typeface="Wingdings" pitchFamily="2" charset="2"/>
              <a:buChar char="ü"/>
            </a:pPr>
            <a:r>
              <a:rPr lang="pt-BR" dirty="0" smtClean="0"/>
              <a:t>Alteração do cronograma das atividades coletivas na comunidade;</a:t>
            </a:r>
          </a:p>
          <a:p>
            <a:pPr marL="0" indent="0">
              <a:buFont typeface="Wingdings" pitchFamily="2" charset="2"/>
              <a:buChar char="ü"/>
            </a:pPr>
            <a:r>
              <a:rPr lang="pt-BR" dirty="0" smtClean="0"/>
              <a:t>Intensificar as ações de divulgação com as comunidades e lideranças e ampliar o número de atividades coletivas;</a:t>
            </a:r>
          </a:p>
          <a:p>
            <a:pPr marL="0" indent="0">
              <a:buFont typeface="Wingdings" pitchFamily="2" charset="2"/>
              <a:buChar char="ü"/>
            </a:pPr>
            <a:r>
              <a:rPr lang="pt-BR" dirty="0" smtClean="0"/>
              <a:t>Necessidade de maior oferta de materiais disponíveis para a realização das ações de engajamento público;</a:t>
            </a:r>
          </a:p>
          <a:p>
            <a:pPr marL="0" indent="0">
              <a:buFont typeface="Wingdings" pitchFamily="2" charset="2"/>
              <a:buChar char="ü"/>
            </a:pPr>
            <a:r>
              <a:rPr lang="pt-BR" dirty="0" smtClean="0"/>
              <a:t>Ampliar as pequenas capacitações nas reuniões mensais;</a:t>
            </a:r>
          </a:p>
          <a:p>
            <a:pPr marL="0" indent="0">
              <a:buFont typeface="Wingdings" pitchFamily="2" charset="2"/>
              <a:buChar char="ü"/>
            </a:pPr>
            <a:r>
              <a:rPr lang="pt-BR" dirty="0" smtClean="0"/>
              <a:t>Constante busca ativa na comunidade.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61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/>
              <a:t>Reflexão</a:t>
            </a:r>
            <a:r>
              <a:rPr lang="pt-BR" b="1" dirty="0"/>
              <a:t> </a:t>
            </a:r>
            <a:r>
              <a:rPr lang="pt-BR" b="1" dirty="0" smtClean="0"/>
              <a:t>crítica sobre seu processo</a:t>
            </a:r>
            <a:r>
              <a:rPr lang="pt-BR" b="1" dirty="0"/>
              <a:t> </a:t>
            </a:r>
            <a:r>
              <a:rPr lang="pt-BR" b="1" dirty="0" smtClean="0"/>
              <a:t>pessoal</a:t>
            </a:r>
            <a:r>
              <a:rPr lang="pt-BR" b="1" dirty="0"/>
              <a:t> </a:t>
            </a:r>
            <a:r>
              <a:rPr lang="pt-BR" b="1" dirty="0" smtClean="0"/>
              <a:t>de aprendizagem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0" y="2357430"/>
            <a:ext cx="9144000" cy="45005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Visava com o curso a minha qualificação profissional, como especialista em saúde da família, fui observando que o objetivo da minha participação deixou de ser pessoal para ser coletiva.</a:t>
            </a: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Apesar das dificuldades elas não foram  determinantes para o fracasso da intervenção, pelo contrario, mostrou o que deve ser mudado e melhorando nos próximos meses.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718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Reflexão crítica sobre seu processo pessoal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2143116"/>
            <a:ext cx="8784976" cy="43308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A abordagem teve significado para a minha prática profissional a possibilidade de adquirir novos conhecimentos e o aprimoramento de outros.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Foi aprendido que as ações devem ter embasamento, mostrando a realidade da comunidade e suas necessidades.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Com base nesses dados poderemos definir e priorizar as ações para aquela comunidade, diminuindo o impacto do processo saúde/doença.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42910" y="0"/>
            <a:ext cx="7467600" cy="1143000"/>
          </a:xfrm>
        </p:spPr>
        <p:txBody>
          <a:bodyPr/>
          <a:lstStyle/>
          <a:p>
            <a:pPr algn="ctr"/>
            <a:r>
              <a:rPr lang="pt-BR" dirty="0" smtClean="0"/>
              <a:t>Bibliografia 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285721" y="2143116"/>
            <a:ext cx="8572560" cy="442915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Brasil. Ministério da Saúde. Secretaria de Atenção à Saúde. Departamento de Atenção Básica. </a:t>
            </a:r>
            <a:r>
              <a:rPr lang="pt-BR" b="1" dirty="0" smtClean="0"/>
              <a:t>Saúde da criança</a:t>
            </a:r>
            <a:r>
              <a:rPr lang="pt-BR" dirty="0" smtClean="0"/>
              <a:t>: crescimento e desenvolvimento. Brasília: Ministério da Saúde, 2012. 272 p.: il. – (Cadernos de Atenção Básica, nº 33). </a:t>
            </a:r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Brasil. Ministério da Saúde. Sistemas de informação da atenção </a:t>
            </a:r>
            <a:r>
              <a:rPr lang="pt-BR" dirty="0" err="1" smtClean="0"/>
              <a:t>básica-SIAB</a:t>
            </a:r>
            <a:r>
              <a:rPr lang="pt-BR" dirty="0" smtClean="0"/>
              <a:t>: Indicadores do município de </a:t>
            </a:r>
            <a:r>
              <a:rPr lang="pt-BR" dirty="0" err="1" smtClean="0"/>
              <a:t>Catu</a:t>
            </a:r>
            <a:r>
              <a:rPr lang="pt-BR" dirty="0" smtClean="0"/>
              <a:t>/Unidade de Saúde da Família do Gravito, 2013.</a:t>
            </a:r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IBGE - Instituto Brasileiro de Geografia e Estatística. </a:t>
            </a:r>
            <a:r>
              <a:rPr lang="pt-BR" b="1" dirty="0" smtClean="0"/>
              <a:t>Censo demográfico: </a:t>
            </a:r>
            <a:r>
              <a:rPr lang="pt-BR" dirty="0" smtClean="0"/>
              <a:t>resultados Brasil. Rio de Janeiro, 2010. Disponível em: &lt;http://www.ibge.gov.br/home/estatistica/populacao/evolucao_perspectivas_mortalidade/default.shtm&gt; Acessado em: 01 de Agosto de 2013.</a:t>
            </a:r>
          </a:p>
          <a:p>
            <a:pPr>
              <a:buNone/>
            </a:pPr>
            <a:r>
              <a:rPr lang="pt-BR" dirty="0" smtClean="0"/>
              <a:t> 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Fotos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17" y="1600200"/>
            <a:ext cx="3414059" cy="2560545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327076"/>
            <a:ext cx="1728192" cy="230425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293096"/>
            <a:ext cx="1728192" cy="230425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543" y="1533483"/>
            <a:ext cx="3459865" cy="25949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458597"/>
            <a:ext cx="2721617" cy="2041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143000"/>
          </a:xfrm>
        </p:spPr>
        <p:txBody>
          <a:bodyPr/>
          <a:lstStyle/>
          <a:p>
            <a:pPr algn="ctr"/>
            <a:r>
              <a:rPr lang="pt-BR" dirty="0"/>
              <a:t>INTRODUÇÃO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42844" y="1285860"/>
            <a:ext cx="8783835" cy="51125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b="1" dirty="0" smtClean="0"/>
              <a:t>A unidade de saúde do Gravito  </a:t>
            </a:r>
            <a:r>
              <a:rPr lang="pt-BR" dirty="0" smtClean="0"/>
              <a:t>fica localizada na Zona Rural.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Tem uma população de </a:t>
            </a:r>
            <a:r>
              <a:rPr lang="pt-BR" dirty="0"/>
              <a:t>2580 </a:t>
            </a:r>
            <a:r>
              <a:rPr lang="pt-BR" dirty="0" smtClean="0"/>
              <a:t>pessoas sendo exclusivamente SUS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Possui </a:t>
            </a:r>
            <a:r>
              <a:rPr lang="pt-BR" dirty="0"/>
              <a:t>na sua composição </a:t>
            </a:r>
            <a:r>
              <a:rPr lang="pt-BR" b="1" dirty="0"/>
              <a:t>uma equipe </a:t>
            </a:r>
            <a:r>
              <a:rPr lang="pt-BR" dirty="0"/>
              <a:t>de saúde da família </a:t>
            </a:r>
            <a:r>
              <a:rPr lang="pt-BR" dirty="0" smtClean="0"/>
              <a:t>completa.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48751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29684" cy="504351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Situação da ação programática na sua Unidade antes da intervenção: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Falta de fluxo </a:t>
            </a:r>
            <a:r>
              <a:rPr lang="pt-BR" dirty="0" smtClean="0"/>
              <a:t>de atendimento para essas crianças em um mesmo dia dentro da unidade e falta de fluxo para atendimento de media e alta complexidade.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Falta de algumas </a:t>
            </a:r>
            <a:r>
              <a:rPr lang="pt-BR" b="1" dirty="0" smtClean="0"/>
              <a:t>orientações</a:t>
            </a:r>
            <a:r>
              <a:rPr lang="pt-BR" dirty="0" smtClean="0"/>
              <a:t> dadas às mães na consulta de puericultura.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Diminuição da aceitação das mães em levar seus filhos a puericultura dos 24 aos 72 meses.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14348" y="214290"/>
            <a:ext cx="7467600" cy="1143000"/>
          </a:xfrm>
        </p:spPr>
        <p:txBody>
          <a:bodyPr/>
          <a:lstStyle/>
          <a:p>
            <a:pPr algn="ctr"/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251520" y="2348880"/>
            <a:ext cx="8496943" cy="34506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O </a:t>
            </a:r>
            <a:r>
              <a:rPr lang="pt-BR" b="1" dirty="0"/>
              <a:t>objetivo geral </a:t>
            </a:r>
            <a:r>
              <a:rPr lang="pt-BR" dirty="0" smtClean="0"/>
              <a:t>da intervenção é </a:t>
            </a:r>
            <a:r>
              <a:rPr lang="pt-BR" dirty="0"/>
              <a:t>melhorar a atenção </a:t>
            </a:r>
            <a:r>
              <a:rPr lang="pt-BR" dirty="0" smtClean="0"/>
              <a:t>à </a:t>
            </a:r>
            <a:r>
              <a:rPr lang="pt-BR" dirty="0"/>
              <a:t>saúde da criança na Estratégia de Saúde da Família do Gravito, no município de Catu, estado da Bahia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14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143000"/>
          </a:xfrm>
        </p:spPr>
        <p:txBody>
          <a:bodyPr/>
          <a:lstStyle/>
          <a:p>
            <a:pPr algn="ctr"/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214282" y="1500174"/>
            <a:ext cx="8929717" cy="514353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b="1" dirty="0"/>
              <a:t>Objetivo 1: Ampliar a cobertura da atenção à saúde da </a:t>
            </a:r>
            <a:r>
              <a:rPr lang="pt-BR" b="1" dirty="0" smtClean="0"/>
              <a:t>criança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Ampliar a cobertura da atenção à saúde de crianças entre zero (0) a setenta e dois meses (72) da unidade saúde para 50%.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Realizar a primeira consulta na primeira semana de vida para 100% das crianças cadastradas.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Ampliar a cobertura de ação coletiva de exame bucal com finalidade epidemiológica para estabelecimento de prioridade de atendimento (identificação das crianças de alto risco) em 70% das crianças de 6 a 72 meses de idade da(s) creche(s) foco(s) da intervenção da área de abrangência.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Ampliar a cobertura de primeira consulta odontológica para 70% das crianças moradoras da área de abrangência, de 6 a 72 meses de idade.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Ampliar cobertura de primeira consulta odontológica em 100% das crianças de 6 a 72 meses da área classificados como alto risco para doenças bucais.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32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pPr algn="ctr"/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214283" y="1785926"/>
            <a:ext cx="8643998" cy="48577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b="1" dirty="0"/>
              <a:t>O</a:t>
            </a:r>
            <a:r>
              <a:rPr lang="pt-BR" b="1" dirty="0" smtClean="0"/>
              <a:t>bjetivo </a:t>
            </a:r>
            <a:r>
              <a:rPr lang="pt-BR" b="1" dirty="0"/>
              <a:t>2</a:t>
            </a:r>
            <a:r>
              <a:rPr lang="pt-BR" b="1" dirty="0" smtClean="0"/>
              <a:t>: Melhorar </a:t>
            </a:r>
            <a:r>
              <a:rPr lang="pt-BR" b="1" dirty="0"/>
              <a:t>a adesão ao programa de Saúde da </a:t>
            </a:r>
            <a:r>
              <a:rPr lang="pt-BR" b="1" dirty="0" smtClean="0"/>
              <a:t>Criança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pt-BR" dirty="0" smtClean="0"/>
              <a:t>Fazer busca ativa de 100% das crianças faltosas às consultas.</a:t>
            </a:r>
          </a:p>
          <a:p>
            <a:pPr marL="457200" indent="-457200">
              <a:buFont typeface="Wingdings" pitchFamily="2" charset="2"/>
              <a:buChar char="ü"/>
            </a:pPr>
            <a:endParaRPr lang="pt-BR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pt-BR" dirty="0" smtClean="0"/>
              <a:t>Fazer busca ativa de 100% das crianças de 6 a 72 meses da área, com primeira consulta odontológicas, faltosas às consultas.  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352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pPr algn="ctr"/>
            <a:r>
              <a:rPr lang="pt-BR" dirty="0"/>
              <a:t>METODOLOGIA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285721" y="1500174"/>
            <a:ext cx="8643998" cy="507209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b="1" dirty="0"/>
              <a:t>Objetivo 3: Melhorar a qualidade do atendimento à </a:t>
            </a:r>
            <a:r>
              <a:rPr lang="pt-BR" b="1" dirty="0" smtClean="0"/>
              <a:t>criança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Monitorar o crescimento em 100% das crianças.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Monitorar 100% das crianças com déficit de peso.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Monitorar 100% das crianças com excesso de peso.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Monitorar o desenvolvimento em 100% das crianças.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Vacinar 100% das crianças de acordo com a idade.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Realizar suplementação de ferro em 100% das crianças.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Realizar triagem auditiva em 100% das crianças.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Realizar teste do pezinho em 100% das crianças até 7 dias de vida.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Realizar a escovação supervisionada com creme dental em 100% das crianças com idade entre 36 a 72 meses </a:t>
            </a:r>
            <a:r>
              <a:rPr lang="pt-BR" dirty="0" err="1" smtClean="0"/>
              <a:t>frequentadores</a:t>
            </a:r>
            <a:r>
              <a:rPr lang="pt-BR" dirty="0" smtClean="0"/>
              <a:t> da(s) creche(s) foco(s) da intervenção da área de abrangência da unidade de saúde.</a:t>
            </a:r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Concluir o tratamento odontológico em 100% das crianças entre 6 a 72 meses de idade com primeira consulta odontológica programática</a:t>
            </a:r>
          </a:p>
          <a:p>
            <a:pPr>
              <a:buFont typeface="Wingdings" pitchFamily="2" charset="2"/>
              <a:buChar char="ü"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54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pPr algn="ctr"/>
            <a:r>
              <a:rPr lang="pt-BR" dirty="0"/>
              <a:t>METODOLOGIA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357159" y="1714488"/>
            <a:ext cx="8572560" cy="49292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b="1" dirty="0"/>
              <a:t>Objetivo 4: Melhorar registros das </a:t>
            </a:r>
            <a:r>
              <a:rPr lang="pt-BR" b="1" dirty="0" smtClean="0"/>
              <a:t>informações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Manter registro na ficha espelho de saúde da criança/ vacinação de 100% das crianças que consultam no serviço.</a:t>
            </a:r>
          </a:p>
          <a:p>
            <a:pPr lvl="0">
              <a:buFont typeface="Wingdings" pitchFamily="2" charset="2"/>
              <a:buChar char="ü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b="1" dirty="0" smtClean="0"/>
              <a:t>Objetivo 5: Mapear as crianças de risco pertencentes à área de abrangência.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lvl="0">
              <a:buFont typeface="Wingdings" pitchFamily="2" charset="2"/>
              <a:buChar char="ü"/>
            </a:pPr>
            <a:r>
              <a:rPr lang="pt-BR" dirty="0" smtClean="0"/>
              <a:t>Realizar avaliação de risco em 100% das crianças cadastradas no programa.</a:t>
            </a:r>
          </a:p>
          <a:p>
            <a:pPr lvl="0">
              <a:buFont typeface="Wingdings" pitchFamily="2" charset="2"/>
              <a:buChar char="ü"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9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155</TotalTime>
  <Words>1493</Words>
  <Application>Microsoft Office PowerPoint</Application>
  <PresentationFormat>Apresentação na tela (4:3)</PresentationFormat>
  <Paragraphs>172</Paragraphs>
  <Slides>24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6" baseType="lpstr">
      <vt:lpstr>Balcão Envidraçado</vt:lpstr>
      <vt:lpstr>Gráfico</vt:lpstr>
      <vt:lpstr>UNIVERSIDADE ABERTA DO SUS UNIVERSIDADE FEDERAL DE PELOTAS DEPARTAMENTO DE MEDICINA SOCIAL CURSO DE ESPECIALIZAÇÃO EM SAÚDE DA FAMÍLIA MODALIDADE A DISTÂNCIA TURMA 4   </vt:lpstr>
      <vt:lpstr>INTRODUÇÃO</vt:lpstr>
      <vt:lpstr>INTRODUÇÃO</vt:lpstr>
      <vt:lpstr>INTRODUÇÃO</vt:lpstr>
      <vt:lpstr>OBJETIVO GERAL</vt:lpstr>
      <vt:lpstr>METODOLOGIA</vt:lpstr>
      <vt:lpstr>METODOLOGIA</vt:lpstr>
      <vt:lpstr>METODOLOGIA</vt:lpstr>
      <vt:lpstr>METODOLOGIA</vt:lpstr>
      <vt:lpstr>METODOLOGIA</vt:lpstr>
      <vt:lpstr>METODOLOGIA</vt:lpstr>
      <vt:lpstr>Objetivos e resultados</vt:lpstr>
      <vt:lpstr>Objetivos e resultados</vt:lpstr>
      <vt:lpstr>Objetivos e resultados</vt:lpstr>
      <vt:lpstr>Objetivos e resultados</vt:lpstr>
      <vt:lpstr>Objetivos e resultados</vt:lpstr>
      <vt:lpstr>Objetivos e resultados</vt:lpstr>
      <vt:lpstr>DISCUSSÃO</vt:lpstr>
      <vt:lpstr>DISCUSSÃO</vt:lpstr>
      <vt:lpstr>DISCUSSÃO</vt:lpstr>
      <vt:lpstr>Reflexão crítica sobre seu processo pessoal de aprendizagem</vt:lpstr>
      <vt:lpstr>Reflexão crítica sobre seu processo pessoal de aprendizagem</vt:lpstr>
      <vt:lpstr>Bibliografia </vt:lpstr>
      <vt:lpstr>Fotos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DEPARTAMENTO DE MEDICINA SOCIAL CURSO DE ESPECIALIZAÇÃO EM SAÚDE DA FAMÍLIA MODALIDADE A DISTÂNCIA TURMA 4</dc:title>
  <dc:creator>Fabiana</dc:creator>
  <cp:lastModifiedBy>Fabiana</cp:lastModifiedBy>
  <cp:revision>23</cp:revision>
  <dcterms:created xsi:type="dcterms:W3CDTF">2014-03-27T23:38:39Z</dcterms:created>
  <dcterms:modified xsi:type="dcterms:W3CDTF">2014-08-21T23:15:57Z</dcterms:modified>
</cp:coreProperties>
</file>