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312" r:id="rId3"/>
    <p:sldId id="260" r:id="rId4"/>
    <p:sldId id="313" r:id="rId5"/>
    <p:sldId id="261" r:id="rId6"/>
    <p:sldId id="314" r:id="rId7"/>
    <p:sldId id="318" r:id="rId8"/>
    <p:sldId id="259" r:id="rId9"/>
    <p:sldId id="262" r:id="rId10"/>
    <p:sldId id="257" r:id="rId11"/>
    <p:sldId id="316" r:id="rId12"/>
    <p:sldId id="258" r:id="rId13"/>
    <p:sldId id="322" r:id="rId14"/>
    <p:sldId id="263" r:id="rId15"/>
    <p:sldId id="265" r:id="rId16"/>
    <p:sldId id="270" r:id="rId17"/>
    <p:sldId id="275" r:id="rId18"/>
    <p:sldId id="276" r:id="rId19"/>
    <p:sldId id="329" r:id="rId20"/>
    <p:sldId id="299" r:id="rId21"/>
    <p:sldId id="319" r:id="rId22"/>
    <p:sldId id="327" r:id="rId23"/>
    <p:sldId id="321" r:id="rId24"/>
    <p:sldId id="324" r:id="rId25"/>
    <p:sldId id="325" r:id="rId26"/>
    <p:sldId id="326" r:id="rId27"/>
    <p:sldId id="303" r:id="rId28"/>
    <p:sldId id="304" r:id="rId29"/>
    <p:sldId id="305" r:id="rId30"/>
    <p:sldId id="306" r:id="rId31"/>
    <p:sldId id="309" r:id="rId32"/>
    <p:sldId id="307" r:id="rId33"/>
    <p:sldId id="310" r:id="rId34"/>
    <p:sldId id="308" r:id="rId35"/>
    <p:sldId id="311" r:id="rId3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736" autoAdjust="0"/>
    <p:restoredTop sz="93990" autoAdjust="0"/>
  </p:normalViewPr>
  <p:slideViewPr>
    <p:cSldViewPr>
      <p:cViewPr>
        <p:scale>
          <a:sx n="82" d="100"/>
          <a:sy n="82" d="100"/>
        </p:scale>
        <p:origin x="-87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auto.filho\Documents\Particular\Ufpel\Unidade%203\Coleta%20de%20dados%20Sa&#250;de%20Bucal%20escolares%20Fabiane%20(4)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Fabiane\Meus%20documentos\mestrado%20UFRGS\WORD%20Tabalhos%20Feitos\Coleta%20de%20dados%20Sa&#250;de%20Bucal%20escolares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Indicadores!$C$14</c:f>
              <c:strCache>
                <c:ptCount val="1"/>
                <c:pt idx="0">
                  <c:v>Proporção de escolares moradores da área de abrangência da unidade de saúde com primeira consulta odontológica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Indicadores!$D$13:$G$13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Indicadores!$D$14:$G$14</c:f>
              <c:numCache>
                <c:formatCode>0.0%</c:formatCode>
                <c:ptCount val="4"/>
                <c:pt idx="0">
                  <c:v>0.27142857142857302</c:v>
                </c:pt>
                <c:pt idx="1">
                  <c:v>0.45714285714285885</c:v>
                </c:pt>
                <c:pt idx="2">
                  <c:v>0.45714285714285885</c:v>
                </c:pt>
                <c:pt idx="3">
                  <c:v>0.55714285714285761</c:v>
                </c:pt>
              </c:numCache>
            </c:numRef>
          </c:val>
        </c:ser>
        <c:axId val="39620992"/>
        <c:axId val="39622528"/>
      </c:barChart>
      <c:catAx>
        <c:axId val="39620992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9622528"/>
        <c:crosses val="autoZero"/>
        <c:auto val="1"/>
        <c:lblAlgn val="ctr"/>
        <c:lblOffset val="100"/>
      </c:catAx>
      <c:valAx>
        <c:axId val="39622528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9620992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Indicadores!$C$26</c:f>
              <c:strCache>
                <c:ptCount val="1"/>
                <c:pt idx="0">
                  <c:v>Proporção de buscas realizadas aos escolares moradores da área de abrangência da unidade de saúde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Indicadores!$D$25:$G$25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Indicadores!$D$26:$G$26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axId val="39674240"/>
        <c:axId val="39675776"/>
      </c:barChart>
      <c:catAx>
        <c:axId val="39674240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crossAx val="39675776"/>
        <c:crosses val="autoZero"/>
        <c:auto val="1"/>
        <c:lblAlgn val="ctr"/>
        <c:lblOffset val="100"/>
      </c:catAx>
      <c:valAx>
        <c:axId val="39675776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tickLblPos val="nextTo"/>
        <c:spPr>
          <a:ln w="3175">
            <a:solidFill>
              <a:srgbClr val="808080"/>
            </a:solidFill>
            <a:prstDash val="solid"/>
          </a:ln>
        </c:spPr>
        <c:crossAx val="39674240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87F4B9-A1EA-4DDC-8A4F-F8116A3FD5EF}" type="datetimeFigureOut">
              <a:rPr lang="pt-BR" smtClean="0"/>
              <a:pPr/>
              <a:t>1/5/2014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7D134D-0F98-45B3-AD74-8930844EBE3D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885232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CCCC7-A099-4ACE-902C-872A43D6C460}" type="datetimeFigureOut">
              <a:rPr lang="pt-BR" smtClean="0"/>
              <a:pPr/>
              <a:t>1/5/2014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8C8AB-AC9D-4336-8AE8-A50F486DFD23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CCCC7-A099-4ACE-902C-872A43D6C460}" type="datetimeFigureOut">
              <a:rPr lang="pt-BR" smtClean="0"/>
              <a:pPr/>
              <a:t>1/5/2014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8C8AB-AC9D-4336-8AE8-A50F486DFD23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CCCC7-A099-4ACE-902C-872A43D6C460}" type="datetimeFigureOut">
              <a:rPr lang="pt-BR" smtClean="0"/>
              <a:pPr/>
              <a:t>1/5/2014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8C8AB-AC9D-4336-8AE8-A50F486DFD23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CCCC7-A099-4ACE-902C-872A43D6C460}" type="datetimeFigureOut">
              <a:rPr lang="pt-BR" smtClean="0"/>
              <a:pPr/>
              <a:t>1/5/2014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8C8AB-AC9D-4336-8AE8-A50F486DFD23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CCCC7-A099-4ACE-902C-872A43D6C460}" type="datetimeFigureOut">
              <a:rPr lang="pt-BR" smtClean="0"/>
              <a:pPr/>
              <a:t>1/5/2014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8C8AB-AC9D-4336-8AE8-A50F486DFD23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CCCC7-A099-4ACE-902C-872A43D6C460}" type="datetimeFigureOut">
              <a:rPr lang="pt-BR" smtClean="0"/>
              <a:pPr/>
              <a:t>1/5/2014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8C8AB-AC9D-4336-8AE8-A50F486DFD23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CCCC7-A099-4ACE-902C-872A43D6C460}" type="datetimeFigureOut">
              <a:rPr lang="pt-BR" smtClean="0"/>
              <a:pPr/>
              <a:t>1/5/2014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8C8AB-AC9D-4336-8AE8-A50F486DFD23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CCCC7-A099-4ACE-902C-872A43D6C460}" type="datetimeFigureOut">
              <a:rPr lang="pt-BR" smtClean="0"/>
              <a:pPr/>
              <a:t>1/5/2014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8C8AB-AC9D-4336-8AE8-A50F486DFD23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CCCC7-A099-4ACE-902C-872A43D6C460}" type="datetimeFigureOut">
              <a:rPr lang="pt-BR" smtClean="0"/>
              <a:pPr/>
              <a:t>1/5/2014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8C8AB-AC9D-4336-8AE8-A50F486DFD23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CCCC7-A099-4ACE-902C-872A43D6C460}" type="datetimeFigureOut">
              <a:rPr lang="pt-BR" smtClean="0"/>
              <a:pPr/>
              <a:t>1/5/2014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8C8AB-AC9D-4336-8AE8-A50F486DFD23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CCCC7-A099-4ACE-902C-872A43D6C460}" type="datetimeFigureOut">
              <a:rPr lang="pt-BR" smtClean="0"/>
              <a:pPr/>
              <a:t>1/5/2014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8C8AB-AC9D-4336-8AE8-A50F486DFD23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CCCC7-A099-4ACE-902C-872A43D6C460}" type="datetimeFigureOut">
              <a:rPr lang="pt-BR" smtClean="0"/>
              <a:pPr/>
              <a:t>1/5/2014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B8C8AB-AC9D-4336-8AE8-A50F486DFD23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11560" y="1556792"/>
            <a:ext cx="7846640" cy="5158356"/>
          </a:xfrm>
        </p:spPr>
        <p:txBody>
          <a:bodyPr>
            <a:noAutofit/>
          </a:bodyPr>
          <a:lstStyle/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Atenção 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à Saúde Bucal dos Escolares da Associação de Pais e Amigos dos 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Excepcionais - 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APAE 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no Centro Médico Municipal Dr. Cássio Vieira da Costa, centro de referência, do Município 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de Vacaria, RS.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http://unasus.ufpel.edu.br/site/wp-content/uploads/2013/10/ESF-Ufpel-0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0430" y="357166"/>
            <a:ext cx="5486399" cy="1485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sz="3600" dirty="0" smtClean="0"/>
              <a:t>Ação da UBS </a:t>
            </a:r>
            <a:r>
              <a:rPr lang="pt-BR" sz="3600" dirty="0" smtClean="0"/>
              <a:t>depois</a:t>
            </a:r>
            <a:r>
              <a:rPr lang="en-US" sz="3600" dirty="0" smtClean="0"/>
              <a:t> da Intervenção</a:t>
            </a:r>
            <a:endParaRPr lang="pt-BR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pt-BR" dirty="0" smtClean="0"/>
              <a:t>Visando </a:t>
            </a:r>
            <a:r>
              <a:rPr lang="pt-BR" dirty="0"/>
              <a:t>melhorar a saúde bucal dos alunos da </a:t>
            </a:r>
            <a:r>
              <a:rPr lang="pt-BR" dirty="0" smtClean="0"/>
              <a:t>APAE foram realizadas:</a:t>
            </a:r>
          </a:p>
          <a:p>
            <a:pPr algn="just">
              <a:buNone/>
            </a:pPr>
            <a:r>
              <a:rPr lang="pt-BR" dirty="0" smtClean="0"/>
              <a:t>Atividades Preventivas:</a:t>
            </a:r>
          </a:p>
          <a:p>
            <a:pPr algn="just"/>
            <a:r>
              <a:rPr lang="pt-BR" dirty="0" smtClean="0"/>
              <a:t>Palestras</a:t>
            </a:r>
            <a:r>
              <a:rPr lang="pt-BR" dirty="0"/>
              <a:t>, ensinamentos, exames bucais, escovações </a:t>
            </a:r>
            <a:r>
              <a:rPr lang="pt-BR" dirty="0" smtClean="0"/>
              <a:t>supervisionadas.</a:t>
            </a:r>
          </a:p>
          <a:p>
            <a:pPr algn="just"/>
            <a:r>
              <a:rPr lang="pt-BR" dirty="0" smtClean="0"/>
              <a:t>Tratamentos </a:t>
            </a:r>
            <a:r>
              <a:rPr lang="pt-BR" dirty="0"/>
              <a:t>dentários e busca aos </a:t>
            </a:r>
            <a:r>
              <a:rPr lang="pt-BR" dirty="0" smtClean="0"/>
              <a:t>faltosos.</a:t>
            </a:r>
          </a:p>
          <a:p>
            <a:pPr algn="just"/>
            <a:r>
              <a:rPr lang="pt-BR" dirty="0" smtClean="0"/>
              <a:t>Os </a:t>
            </a:r>
            <a:r>
              <a:rPr lang="pt-BR" dirty="0"/>
              <a:t>escolares presentes receberam informações sobre instrução de higiene oral, cárie e orientação nutricional. </a:t>
            </a:r>
            <a:endParaRPr lang="pt-BR" dirty="0" smtClean="0"/>
          </a:p>
          <a:p>
            <a:pPr algn="just"/>
            <a:r>
              <a:rPr lang="pt-BR" dirty="0" smtClean="0"/>
              <a:t>Os </a:t>
            </a:r>
            <a:r>
              <a:rPr lang="pt-BR" dirty="0"/>
              <a:t>escolares que necessitavam de tratamento dentário foram encaminhados para Unidade Básica de Saúde para primeira consulta, agendamento e tiveram </a:t>
            </a:r>
            <a:r>
              <a:rPr lang="pt-BR" dirty="0" smtClean="0"/>
              <a:t>comprometimento aos </a:t>
            </a:r>
            <a:r>
              <a:rPr lang="pt-BR" dirty="0"/>
              <a:t>tratamentos concluídos. 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2396" y="285728"/>
            <a:ext cx="1173230" cy="10527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ATIVIDADE PREVENTIVA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06151" y="1617681"/>
            <a:ext cx="6531697" cy="4525963"/>
          </a:xfrm>
          <a:prstGeom prst="rect">
            <a:avLst/>
          </a:prstGeom>
          <a:noFill/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2396" y="214290"/>
            <a:ext cx="1327160" cy="11908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Objetivo Geral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O Objetivo geral é melhorar a saúde bucal dos escolares da Associação de Pais e Amigos dos Excepcionais – APAE.</a:t>
            </a:r>
          </a:p>
          <a:p>
            <a:endParaRPr lang="pt-BR" dirty="0" smtClean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2396" y="357166"/>
            <a:ext cx="1327160" cy="11908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Objetivos </a:t>
            </a:r>
            <a:r>
              <a:rPr lang="pt-BR" dirty="0" smtClean="0"/>
              <a:t>Específicos</a:t>
            </a:r>
            <a:r>
              <a:rPr lang="en-US" dirty="0" smtClean="0"/>
              <a:t>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1500174"/>
            <a:ext cx="8229600" cy="5143536"/>
          </a:xfrm>
        </p:spPr>
        <p:txBody>
          <a:bodyPr>
            <a:normAutofit fontScale="32500" lnSpcReduction="20000"/>
          </a:bodyPr>
          <a:lstStyle/>
          <a:p>
            <a:pPr algn="just"/>
            <a:r>
              <a:rPr lang="pt-BR" sz="7400" dirty="0" smtClean="0">
                <a:cs typeface="Arial" pitchFamily="34" charset="0"/>
              </a:rPr>
              <a:t>Ampliar a cobertura da atenção à saúde bucal dos escolares da APAE. </a:t>
            </a:r>
          </a:p>
          <a:p>
            <a:pPr algn="just">
              <a:buNone/>
            </a:pPr>
            <a:r>
              <a:rPr lang="pt-BR" sz="7400" dirty="0" smtClean="0">
                <a:cs typeface="Arial" pitchFamily="34" charset="0"/>
              </a:rPr>
              <a:t>	</a:t>
            </a:r>
          </a:p>
          <a:p>
            <a:pPr algn="just"/>
            <a:r>
              <a:rPr lang="pt-BR" sz="7400" dirty="0" smtClean="0">
                <a:cs typeface="Arial" pitchFamily="34" charset="0"/>
              </a:rPr>
              <a:t>Melhorar a adesão ao atendimento em saúde bucal. </a:t>
            </a:r>
          </a:p>
          <a:p>
            <a:pPr algn="just">
              <a:buNone/>
            </a:pPr>
            <a:r>
              <a:rPr lang="pt-BR" sz="7400" dirty="0" smtClean="0">
                <a:cs typeface="Arial" pitchFamily="34" charset="0"/>
              </a:rPr>
              <a:t>		</a:t>
            </a:r>
          </a:p>
          <a:p>
            <a:pPr algn="just"/>
            <a:r>
              <a:rPr lang="pt-BR" sz="7400" dirty="0" smtClean="0">
                <a:cs typeface="Arial" pitchFamily="34" charset="0"/>
              </a:rPr>
              <a:t>Melhorar o registro das informações.</a:t>
            </a:r>
          </a:p>
          <a:p>
            <a:pPr algn="just"/>
            <a:endParaRPr lang="pt-BR" sz="7400" dirty="0" smtClean="0">
              <a:cs typeface="Arial" pitchFamily="34" charset="0"/>
            </a:endParaRPr>
          </a:p>
          <a:p>
            <a:pPr algn="just"/>
            <a:r>
              <a:rPr lang="pt-BR" sz="7400" dirty="0" smtClean="0">
                <a:cs typeface="Arial" pitchFamily="34" charset="0"/>
              </a:rPr>
              <a:t>Promover a saúde bucal dos escolares.</a:t>
            </a:r>
          </a:p>
          <a:p>
            <a:pPr algn="just"/>
            <a:endParaRPr lang="pt-BR" sz="7400" dirty="0" smtClean="0">
              <a:cs typeface="Arial" pitchFamily="34" charset="0"/>
            </a:endParaRPr>
          </a:p>
          <a:p>
            <a:pPr algn="just"/>
            <a:r>
              <a:rPr lang="pt-BR" sz="7400" dirty="0" smtClean="0">
                <a:cs typeface="Arial" pitchFamily="34" charset="0"/>
              </a:rPr>
              <a:t>Melhorar a qualidade da atenção em saúde bucal dos escolares, em particular com ações educativo-preventivas. </a:t>
            </a:r>
          </a:p>
          <a:p>
            <a:pPr algn="just"/>
            <a:endParaRPr lang="pt-BR" sz="7400" dirty="0" smtClean="0">
              <a:cs typeface="Arial" pitchFamily="34" charset="0"/>
            </a:endParaRPr>
          </a:p>
          <a:p>
            <a:pPr algn="just"/>
            <a:endParaRPr lang="pt-BR" sz="59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59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t-BR" sz="5900" dirty="0" smtClean="0">
                <a:latin typeface="Arial" pitchFamily="34" charset="0"/>
                <a:cs typeface="Arial" pitchFamily="34" charset="0"/>
              </a:rPr>
              <a:t>		</a:t>
            </a:r>
          </a:p>
          <a:p>
            <a:pPr algn="just"/>
            <a:endParaRPr lang="pt-BR" sz="59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1400" dirty="0" smtClean="0"/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520" y="214290"/>
            <a:ext cx="1327160" cy="11908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285884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METODOLOGIA – Ações Realizadas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1- Monitoramento </a:t>
            </a:r>
            <a:r>
              <a:rPr lang="en-US" dirty="0" smtClean="0"/>
              <a:t>e Avaliação: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pt-BR" dirty="0" smtClean="0"/>
              <a:t>Monitorar número de escolares moradores da área de abrangência com primeira consulta, a periodicidade das consultas e o registro de todos os escolares da APAE com primeira consulta odontológica. </a:t>
            </a:r>
          </a:p>
          <a:p>
            <a:pPr algn="just"/>
            <a:r>
              <a:rPr lang="pt-BR" dirty="0" smtClean="0"/>
              <a:t>Monitorar a média de ações coletivas de escovação dental supervisionada por escolar.</a:t>
            </a:r>
          </a:p>
          <a:p>
            <a:pPr algn="just"/>
            <a:r>
              <a:rPr lang="pt-BR" dirty="0" smtClean="0"/>
              <a:t>Monitorar e avaliar as atividades educativas coletivas de orientações de higiene, nutrição e cárie.</a:t>
            </a:r>
          </a:p>
          <a:p>
            <a:pPr algn="just"/>
            <a:r>
              <a:rPr lang="pt-BR" dirty="0" smtClean="0"/>
              <a:t>Monitorar os faltosos e a conclusão do tratamento dentário. </a:t>
            </a:r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0958" y="5429264"/>
            <a:ext cx="1327160" cy="11908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2- Organização e Gestão do Serviço: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 lnSpcReduction="10000"/>
          </a:bodyPr>
          <a:lstStyle/>
          <a:p>
            <a:pPr algn="just"/>
            <a:endParaRPr lang="pt-BR" dirty="0" smtClean="0"/>
          </a:p>
          <a:p>
            <a:pPr algn="just"/>
            <a:r>
              <a:rPr lang="pt-BR" dirty="0" smtClean="0"/>
              <a:t>Entrar em contato com APAE , organizar e viabilizar as atividades em saúde bucal. Ver horário, número de turnos.</a:t>
            </a:r>
          </a:p>
          <a:p>
            <a:pPr algn="just"/>
            <a:r>
              <a:rPr lang="pt-BR" dirty="0" smtClean="0"/>
              <a:t>Organizar acolhimento, agenda e cadastrar os escolares da APAE na unidade de saúde. </a:t>
            </a:r>
          </a:p>
          <a:p>
            <a:pPr algn="just"/>
            <a:r>
              <a:rPr lang="pt-BR" dirty="0" smtClean="0"/>
              <a:t>Organizar as chamadas para busca de faltosos.</a:t>
            </a:r>
          </a:p>
          <a:p>
            <a:pPr algn="just"/>
            <a:r>
              <a:rPr lang="pt-BR" dirty="0" smtClean="0"/>
              <a:t>Elaborar listas de freqüência para monitorar o número de escovação supervisionada recebida por cada escolar.</a:t>
            </a:r>
          </a:p>
          <a:p>
            <a:pPr algn="just"/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3</a:t>
            </a:r>
            <a:r>
              <a:rPr lang="pt-BR" dirty="0" smtClean="0"/>
              <a:t>- </a:t>
            </a:r>
            <a:r>
              <a:rPr lang="pt-BR" dirty="0" smtClean="0"/>
              <a:t>Engajamento Público</a:t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857916"/>
          </a:xfrm>
        </p:spPr>
        <p:txBody>
          <a:bodyPr>
            <a:normAutofit fontScale="85000" lnSpcReduction="20000"/>
          </a:bodyPr>
          <a:lstStyle/>
          <a:p>
            <a:pPr algn="just"/>
            <a:endParaRPr lang="pt-BR" dirty="0" smtClean="0"/>
          </a:p>
          <a:p>
            <a:pPr algn="just"/>
            <a:r>
              <a:rPr lang="pt-BR" dirty="0" smtClean="0"/>
              <a:t>Esclarecer a comunidade (os pais/ responsáveis, professores e direção da APAE) sobre a necessidade da realização dos tratamentos odontológicos dos escolares e a importância de concluir os tratamentos.</a:t>
            </a:r>
          </a:p>
          <a:p>
            <a:pPr algn="just"/>
            <a:r>
              <a:rPr lang="pt-BR" dirty="0" smtClean="0"/>
              <a:t> Informar e sensibilizar a comunidade (os pais/ responsáveis) sobre turnos de atividades nas escolas da área de abrangência da unidade de saúde.   </a:t>
            </a:r>
          </a:p>
          <a:p>
            <a:pPr algn="just"/>
            <a:r>
              <a:rPr lang="pt-BR" dirty="0" smtClean="0"/>
              <a:t> Sensibilizar professores e funcionários sobre a dinâmica das atividades e importância das rotinas de escovação dental na escola e a participação, organização, planejamento e gestão de saúde  da instituição nas ações para os escolares.   </a:t>
            </a:r>
          </a:p>
          <a:p>
            <a:pPr algn="just">
              <a:buNone/>
            </a:pPr>
            <a:r>
              <a:rPr lang="pt-BR" dirty="0" smtClean="0"/>
              <a:t> </a:t>
            </a:r>
          </a:p>
          <a:p>
            <a:pPr algn="just"/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4- Qualificação </a:t>
            </a:r>
            <a:r>
              <a:rPr lang="pt-BR" dirty="0" smtClean="0"/>
              <a:t>da Prática Clínica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5214950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/>
              <a:t>Capacitar a equipe para realizar acolhimento, cadastramento e agendamento dos escolares e seus responsáveis.                </a:t>
            </a:r>
          </a:p>
          <a:p>
            <a:pPr algn="just"/>
            <a:r>
              <a:rPr lang="pt-BR" dirty="0" smtClean="0"/>
              <a:t> Capacitar a equipe para esclarecer a comunidade (os pais, professores e direção da APAE) sobre a importância do atendimento em saúde bucal.    </a:t>
            </a:r>
          </a:p>
          <a:p>
            <a:pPr algn="just"/>
            <a:r>
              <a:rPr lang="pt-BR" dirty="0" smtClean="0"/>
              <a:t> Capacitar as ACD, direção da escola e professores para realização de buscas aos escolares faltosos ao tratamento odontológico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572272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/>
              <a:t>Capacitar a equipe para o preparo do ambiente e desenvolvimento de ação coletiva de escovação dental supervisionada</a:t>
            </a:r>
          </a:p>
          <a:p>
            <a:pPr algn="just"/>
            <a:r>
              <a:rPr lang="pt-BR" dirty="0" smtClean="0"/>
              <a:t>Treinar a equipe para realizar diagnósticos das principais doenças bucais de crianças - Treinar a equipe para adequado preenchimento de prontuários, planilhas e fichas de acompanhamento.         </a:t>
            </a:r>
          </a:p>
          <a:p>
            <a:pPr algn="just"/>
            <a:r>
              <a:rPr lang="pt-BR" dirty="0" smtClean="0"/>
              <a:t> Capacitar a equipe para atividades de gestão em saúde, para atividades de fortalecimento do controle social e para o trabalho multidisciplinar.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0034" y="500018"/>
            <a:ext cx="8229600" cy="635798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t-BR" sz="4000" dirty="0" smtClean="0"/>
              <a:t>5</a:t>
            </a:r>
            <a:r>
              <a:rPr lang="pt-BR" sz="4000" dirty="0" smtClean="0"/>
              <a:t>- </a:t>
            </a:r>
            <a:r>
              <a:rPr lang="pt-BR" sz="4000" dirty="0" smtClean="0"/>
              <a:t>Logística Utilizada:</a:t>
            </a:r>
          </a:p>
          <a:p>
            <a:pPr algn="just"/>
            <a:r>
              <a:rPr lang="pt-BR" dirty="0" smtClean="0"/>
              <a:t>Planejar a necessidade de materiais de higiene bucal necessário para realização das atividades.</a:t>
            </a:r>
          </a:p>
          <a:p>
            <a:pPr algn="just"/>
            <a:r>
              <a:rPr lang="pt-BR" dirty="0" smtClean="0"/>
              <a:t>Garantir com o gestor o fornecimento do material necessário para o atendimento odontológico e o oferecimento de serviços diagnósticos.</a:t>
            </a:r>
          </a:p>
          <a:p>
            <a:pPr algn="just"/>
            <a:r>
              <a:rPr lang="pt-BR" dirty="0" smtClean="0"/>
              <a:t>Organizar todo material necessário para essas atividades usando recursos áudio visual.</a:t>
            </a:r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3834" y="142852"/>
            <a:ext cx="1327160" cy="11908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Escola APAE</a:t>
            </a:r>
            <a:endParaRPr lang="pt-BR" dirty="0"/>
          </a:p>
        </p:txBody>
      </p:sp>
      <p:pic>
        <p:nvPicPr>
          <p:cNvPr id="4" name="Espaço Reservado para Conteúdo 3" descr="Equoterapia - fotos 0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6840" y="0"/>
            <a:ext cx="1327160" cy="11908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00174"/>
            <a:ext cx="8229600" cy="1424770"/>
          </a:xfrm>
        </p:spPr>
        <p:txBody>
          <a:bodyPr/>
          <a:lstStyle/>
          <a:p>
            <a:r>
              <a:rPr lang="pt-BR" dirty="0" smtClean="0"/>
              <a:t>METAS E RESULTADOS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0958" y="571480"/>
            <a:ext cx="1327160" cy="1190857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1115616" y="4005064"/>
            <a:ext cx="69127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/>
              <a:t>117 escolares de 0 a 62 anos. </a:t>
            </a:r>
            <a:r>
              <a:rPr lang="pt-BR" sz="2800" dirty="0" smtClean="0"/>
              <a:t> </a:t>
            </a:r>
          </a:p>
          <a:p>
            <a:r>
              <a:rPr lang="pt-BR" sz="2800" dirty="0" smtClean="0"/>
              <a:t>- Cadastrados </a:t>
            </a:r>
            <a:r>
              <a:rPr lang="pt-BR" sz="2800" dirty="0"/>
              <a:t>e acompanhados 70 escolares, uma cobertura de 60%.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6984776" cy="1152128"/>
          </a:xfrm>
        </p:spPr>
        <p:txBody>
          <a:bodyPr>
            <a:normAutofit/>
          </a:bodyPr>
          <a:lstStyle/>
          <a:p>
            <a:r>
              <a:rPr lang="pt-BR" sz="2800" dirty="0"/>
              <a:t>Proporção de escolares da APAE com primeira consulta realizada</a:t>
            </a:r>
            <a:endParaRPr lang="pt-BR" sz="2800" b="1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3834" y="142852"/>
            <a:ext cx="1327160" cy="1190857"/>
          </a:xfrm>
          <a:prstGeom prst="rect">
            <a:avLst/>
          </a:prstGeom>
        </p:spPr>
      </p:pic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xmlns="" val="3952119949"/>
              </p:ext>
            </p:extLst>
          </p:nvPr>
        </p:nvGraphicFramePr>
        <p:xfrm>
          <a:off x="1043608" y="1484784"/>
          <a:ext cx="6773232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tângulo 4"/>
          <p:cNvSpPr/>
          <p:nvPr/>
        </p:nvSpPr>
        <p:spPr>
          <a:xfrm>
            <a:off x="1979712" y="5286389"/>
            <a:ext cx="537837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 smtClean="0"/>
          </a:p>
          <a:p>
            <a:r>
              <a:rPr lang="pt-BR" dirty="0" smtClean="0"/>
              <a:t>Meta de 20%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1928794" y="6072206"/>
            <a:ext cx="6500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No último mês : 56% dos 70 escolares cadastrados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91610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15196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Proporção de escolares com tratamento concluído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2396" y="285728"/>
            <a:ext cx="1327160" cy="1190857"/>
          </a:xfrm>
          <a:prstGeom prst="rect">
            <a:avLst/>
          </a:prstGeom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500166" y="1714488"/>
            <a:ext cx="5846571" cy="340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CaixaDeTexto 8"/>
          <p:cNvSpPr txBox="1"/>
          <p:nvPr/>
        </p:nvSpPr>
        <p:spPr>
          <a:xfrm>
            <a:off x="2071670" y="5429264"/>
            <a:ext cx="1422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Meta de 30%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2071670" y="5929330"/>
            <a:ext cx="6715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Ao final de 16 semanas 46% de 39 escolares com primeira consulta.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6643734" cy="1152128"/>
          </a:xfrm>
        </p:spPr>
        <p:txBody>
          <a:bodyPr>
            <a:normAutofit/>
          </a:bodyPr>
          <a:lstStyle/>
          <a:p>
            <a:r>
              <a:rPr lang="pt-BR" sz="2800" dirty="0"/>
              <a:t>Proporção de buscas realizadas aos escolares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2396" y="285728"/>
            <a:ext cx="1327160" cy="1190857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1547664" y="5517232"/>
            <a:ext cx="1539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M</a:t>
            </a:r>
            <a:r>
              <a:rPr lang="pt-BR" dirty="0" smtClean="0"/>
              <a:t>eta </a:t>
            </a:r>
            <a:r>
              <a:rPr lang="pt-BR" dirty="0"/>
              <a:t>de </a:t>
            </a:r>
            <a:r>
              <a:rPr lang="pt-BR" dirty="0" smtClean="0"/>
              <a:t>100</a:t>
            </a:r>
            <a:r>
              <a:rPr lang="pt-BR" dirty="0"/>
              <a:t>%</a:t>
            </a:r>
          </a:p>
        </p:txBody>
      </p:sp>
      <p:sp>
        <p:nvSpPr>
          <p:cNvPr id="7" name="Retângulo 6"/>
          <p:cNvSpPr/>
          <p:nvPr/>
        </p:nvSpPr>
        <p:spPr>
          <a:xfrm>
            <a:off x="1565804" y="5900503"/>
            <a:ext cx="58344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Foram poucos os faltosos: 7, 1, 3 e 2 nos respectivos meses. </a:t>
            </a:r>
          </a:p>
          <a:p>
            <a:endParaRPr lang="pt-BR" dirty="0"/>
          </a:p>
        </p:txBody>
      </p:sp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xmlns="" val="3504556563"/>
              </p:ext>
            </p:extLst>
          </p:nvPr>
        </p:nvGraphicFramePr>
        <p:xfrm>
          <a:off x="1259632" y="1412776"/>
          <a:ext cx="5515183" cy="3168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231045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dirty="0" smtClean="0"/>
              <a:t>Proporção de escolares com escovação dental supervisionada com creme dental</a:t>
            </a:r>
            <a:endParaRPr lang="pt-BR" sz="28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9586" y="428604"/>
            <a:ext cx="1071570" cy="976567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1428728" y="5429265"/>
            <a:ext cx="63579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cs typeface="Arial" pitchFamily="34" charset="0"/>
              </a:rPr>
              <a:t> Meta atingir 50% dos escolares nas ações de promoção.</a:t>
            </a:r>
          </a:p>
          <a:p>
            <a:pPr algn="just"/>
            <a:endParaRPr lang="pt-BR" dirty="0" smtClean="0">
              <a:cs typeface="Arial" pitchFamily="34" charset="0"/>
            </a:endParaRPr>
          </a:p>
          <a:p>
            <a:pPr algn="just"/>
            <a:r>
              <a:rPr lang="pt-BR" dirty="0" smtClean="0">
                <a:cs typeface="Arial" pitchFamily="34" charset="0"/>
              </a:rPr>
              <a:t> Foi atingida no terceiro e quarto mês, 55% dos 117 alunos. </a:t>
            </a:r>
            <a:endParaRPr lang="pt-BR" dirty="0"/>
          </a:p>
        </p:txBody>
      </p:sp>
      <p:pic>
        <p:nvPicPr>
          <p:cNvPr id="624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714480" y="1714488"/>
            <a:ext cx="5770149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7429552" cy="1143000"/>
          </a:xfrm>
        </p:spPr>
        <p:txBody>
          <a:bodyPr>
            <a:normAutofit/>
          </a:bodyPr>
          <a:lstStyle/>
          <a:p>
            <a:pPr algn="just"/>
            <a:r>
              <a:rPr lang="pt-BR" sz="2800" dirty="0" smtClean="0"/>
              <a:t>Proporção de escolares com registro atualizado</a:t>
            </a:r>
            <a:endParaRPr lang="pt-BR" sz="28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3834" y="357166"/>
            <a:ext cx="1327160" cy="1190857"/>
          </a:xfrm>
          <a:prstGeom prst="rect">
            <a:avLst/>
          </a:prstGeom>
        </p:spPr>
      </p:pic>
      <p:pic>
        <p:nvPicPr>
          <p:cNvPr id="634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357290" y="1428736"/>
            <a:ext cx="551658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aixaDeTexto 6"/>
          <p:cNvSpPr txBox="1"/>
          <p:nvPr/>
        </p:nvSpPr>
        <p:spPr>
          <a:xfrm>
            <a:off x="1000100" y="4357694"/>
            <a:ext cx="692948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pt-BR" dirty="0" smtClean="0"/>
              <a:t> -Era feito!</a:t>
            </a:r>
          </a:p>
          <a:p>
            <a:pPr algn="just">
              <a:buNone/>
            </a:pPr>
            <a:r>
              <a:rPr lang="pt-BR" dirty="0" smtClean="0"/>
              <a:t>  -Respaldo jurídico, pericial e na identificação odontolegal.</a:t>
            </a:r>
          </a:p>
          <a:p>
            <a:pPr algn="just">
              <a:buNone/>
            </a:pPr>
            <a:r>
              <a:rPr lang="pt-BR" dirty="0" smtClean="0"/>
              <a:t>  -Inciso X, do artigo 9º do Código de Ética Odontológica:“</a:t>
            </a:r>
            <a:r>
              <a:rPr lang="pt-BR" i="1" dirty="0" smtClean="0"/>
              <a:t>constituem-se como deveres fundamentais dos profissionais e das entidades de odontologia elaborar e manter atualizados os prontuários na forma das normas em vigor, incluindo os prontuários digitais”.</a:t>
            </a:r>
          </a:p>
          <a:p>
            <a:pPr algn="just">
              <a:buNone/>
            </a:pPr>
            <a:r>
              <a:rPr lang="pt-BR" dirty="0" smtClean="0"/>
              <a:t>   -Completo, bem conservado e com o máximo de informações.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pt-BR" sz="2800" dirty="0" smtClean="0"/>
              <a:t>Proporção de escolares com orientações sobre higiene bucal, orientações nutricionais e orientação sobre cárie dentária </a:t>
            </a:r>
            <a:endParaRPr lang="pt-BR" sz="2800" dirty="0"/>
          </a:p>
        </p:txBody>
      </p:sp>
      <p:pic>
        <p:nvPicPr>
          <p:cNvPr id="645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721338"/>
            <a:ext cx="6215106" cy="306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aixaDeTexto 5"/>
          <p:cNvSpPr txBox="1"/>
          <p:nvPr/>
        </p:nvSpPr>
        <p:spPr>
          <a:xfrm>
            <a:off x="714348" y="5143512"/>
            <a:ext cx="80010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t-BR" dirty="0" smtClean="0"/>
              <a:t>Meta atingir </a:t>
            </a:r>
            <a:r>
              <a:rPr lang="pt-BR" b="1" dirty="0" smtClean="0"/>
              <a:t>50%</a:t>
            </a:r>
            <a:r>
              <a:rPr lang="pt-BR" dirty="0" smtClean="0"/>
              <a:t> dos alunos, público alvo da intervenção 117 alunos de 6 a 62 anos.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8082" y="5572140"/>
            <a:ext cx="1184316" cy="10001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00882" cy="1511288"/>
          </a:xfrm>
        </p:spPr>
        <p:txBody>
          <a:bodyPr>
            <a:normAutofit/>
          </a:bodyPr>
          <a:lstStyle/>
          <a:p>
            <a:r>
              <a:rPr lang="pt-BR" dirty="0" smtClean="0"/>
              <a:t>DISCUSSÃO-Importância da Intervenção para a Equipe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4286280"/>
          </a:xfrm>
        </p:spPr>
        <p:txBody>
          <a:bodyPr/>
          <a:lstStyle/>
          <a:p>
            <a:pPr algn="just"/>
            <a:r>
              <a:rPr lang="pt-BR" dirty="0" smtClean="0"/>
              <a:t>Revisto atribuições da equipe: prioridade de agendamento, atividades preventivas.</a:t>
            </a:r>
          </a:p>
          <a:p>
            <a:pPr algn="just"/>
            <a:r>
              <a:rPr lang="pt-BR" dirty="0" smtClean="0"/>
              <a:t>Maior integração da equipe com a escola.</a:t>
            </a:r>
          </a:p>
          <a:p>
            <a:pPr algn="just"/>
            <a:r>
              <a:rPr lang="pt-BR" dirty="0" smtClean="0"/>
              <a:t>Resultados + qualitativos que quantitativos. </a:t>
            </a:r>
          </a:p>
          <a:p>
            <a:pPr algn="just"/>
            <a:r>
              <a:rPr lang="pt-BR" dirty="0" smtClean="0"/>
              <a:t>Repensar a cada registro nas ações executadas.</a:t>
            </a:r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2396" y="285728"/>
            <a:ext cx="1327160" cy="11908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6929454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DISCUSSÃO-Importância da Intervenção para o Serviço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Melhorar o registro das informações.</a:t>
            </a:r>
          </a:p>
          <a:p>
            <a:pPr algn="just"/>
            <a:r>
              <a:rPr lang="pt-BR" dirty="0" smtClean="0"/>
              <a:t>Ampliar a primeira consulta junto com a manutenção do registro atualizado em prontuário comprometendo–se na conclusão do tratamento iniciado.</a:t>
            </a:r>
          </a:p>
          <a:p>
            <a:pPr algn="just"/>
            <a:r>
              <a:rPr lang="pt-BR" dirty="0" smtClean="0"/>
              <a:t>Organização:agenda, cronograma, transporte e atividades.</a:t>
            </a:r>
          </a:p>
          <a:p>
            <a:pPr algn="just">
              <a:buNone/>
            </a:pPr>
            <a:endParaRPr lang="pt-BR" dirty="0" smtClean="0"/>
          </a:p>
          <a:p>
            <a:pPr algn="just"/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0958" y="357166"/>
            <a:ext cx="1327160" cy="11908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pt-BR" dirty="0" smtClean="0"/>
              <a:t>DISCUSSÃO – Importância da Intervenção para a Comunidade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35771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BR" dirty="0" smtClean="0"/>
              <a:t>Melhorar a adesão ao atendimento e a qualidade da atenção em saúde bucal.</a:t>
            </a:r>
          </a:p>
          <a:p>
            <a:pPr algn="just"/>
            <a:r>
              <a:rPr lang="pt-BR" dirty="0" smtClean="0"/>
              <a:t>Inclusão social.</a:t>
            </a:r>
          </a:p>
          <a:p>
            <a:pPr algn="just"/>
            <a:r>
              <a:rPr lang="pt-BR" dirty="0" smtClean="0"/>
              <a:t>Mudanças propostas na rotina da escola.</a:t>
            </a:r>
          </a:p>
          <a:p>
            <a:pPr algn="just"/>
            <a:r>
              <a:rPr lang="pt-BR" dirty="0" smtClean="0"/>
              <a:t>Mudanças propostas na rotina da família: higiene oral noturna, alimentação.</a:t>
            </a:r>
          </a:p>
          <a:p>
            <a:pPr algn="just"/>
            <a:r>
              <a:rPr lang="pt-BR" dirty="0" smtClean="0"/>
              <a:t>Sensibiliza professores e funcionários.</a:t>
            </a:r>
          </a:p>
          <a:p>
            <a:pPr algn="just"/>
            <a:r>
              <a:rPr lang="pt-BR" dirty="0" smtClean="0"/>
              <a:t>Busca aos faltosos.</a:t>
            </a:r>
          </a:p>
          <a:p>
            <a:pPr algn="just"/>
            <a:r>
              <a:rPr lang="pt-BR" dirty="0" smtClean="0"/>
              <a:t>Ouvir a comunidade.</a:t>
            </a:r>
          </a:p>
          <a:p>
            <a:pPr algn="just"/>
            <a:endParaRPr lang="pt-BR" dirty="0" smtClean="0"/>
          </a:p>
          <a:p>
            <a:pPr algn="just"/>
            <a:endParaRPr lang="pt-BR" dirty="0" smtClean="0"/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0958" y="285728"/>
            <a:ext cx="1327160" cy="11908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3834" y="214290"/>
            <a:ext cx="1327160" cy="119085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dirty="0" smtClean="0">
                <a:latin typeface="Arial" pitchFamily="34" charset="0"/>
                <a:cs typeface="Arial" pitchFamily="34" charset="0"/>
              </a:rPr>
              <a:t>Caracterização do Município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643470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en-US" dirty="0" smtClean="0"/>
              <a:t>		</a:t>
            </a:r>
            <a:r>
              <a:rPr lang="en-US" sz="3500" dirty="0" smtClean="0"/>
              <a:t>O município de Vacaria tem </a:t>
            </a:r>
            <a:r>
              <a:rPr lang="pt-PT" sz="3500" dirty="0"/>
              <a:t>uma população de 62370 </a:t>
            </a:r>
            <a:r>
              <a:rPr lang="pt-PT" sz="3500" dirty="0" smtClean="0"/>
              <a:t>habitantes e 85% da população é usuária do Sistema Único de Saúde e 15% têm plano de saúde.</a:t>
            </a:r>
          </a:p>
          <a:p>
            <a:pPr algn="just">
              <a:buNone/>
            </a:pPr>
            <a:r>
              <a:rPr lang="pt-PT" sz="3500" dirty="0" smtClean="0"/>
              <a:t>		 A economia baseia-se na pecuária, agricultura, transporte rodoviário, floricultura e fruticultura.</a:t>
            </a:r>
          </a:p>
          <a:p>
            <a:pPr algn="just">
              <a:buNone/>
            </a:pPr>
            <a:r>
              <a:rPr lang="pt-PT" sz="3500" dirty="0" smtClean="0"/>
              <a:t>	</a:t>
            </a:r>
            <a:r>
              <a:rPr lang="pt-PT" sz="3500" dirty="0"/>
              <a:t>	 </a:t>
            </a:r>
            <a:r>
              <a:rPr lang="pt-PT" sz="3500" dirty="0" smtClean="0"/>
              <a:t>São 12 </a:t>
            </a:r>
            <a:r>
              <a:rPr lang="pt-BR" sz="3500" dirty="0"/>
              <a:t>unidades de </a:t>
            </a:r>
            <a:r>
              <a:rPr lang="pt-BR" sz="3500" dirty="0" smtClean="0"/>
              <a:t>saúde: 8 ESF e 4 UBS - </a:t>
            </a:r>
            <a:r>
              <a:rPr lang="pt-BR" sz="3500" dirty="0"/>
              <a:t>A cobertura da atenção básica é de 69,5%, parte desta de ESF, 44,77</a:t>
            </a:r>
            <a:r>
              <a:rPr lang="pt-BR" sz="3500" dirty="0" smtClean="0"/>
              <a:t>%.</a:t>
            </a:r>
            <a:endParaRPr lang="pt-BR" sz="3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7000924" cy="1368412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    Mudanças para viabilizar a       	continuação da intervenção: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357430"/>
            <a:ext cx="8229600" cy="3929090"/>
          </a:xfrm>
        </p:spPr>
        <p:txBody>
          <a:bodyPr/>
          <a:lstStyle/>
          <a:p>
            <a:r>
              <a:rPr lang="pt-BR" dirty="0" smtClean="0"/>
              <a:t>Já está incorporada à rotina da unidade.</a:t>
            </a:r>
          </a:p>
          <a:p>
            <a:r>
              <a:rPr lang="pt-BR" dirty="0" smtClean="0"/>
              <a:t>Faremos melhorias, exemplos:</a:t>
            </a:r>
          </a:p>
          <a:p>
            <a:pPr>
              <a:buNone/>
            </a:pPr>
            <a:r>
              <a:rPr lang="pt-BR" dirty="0" smtClean="0"/>
              <a:t>    - Compra de material</a:t>
            </a:r>
          </a:p>
          <a:p>
            <a:pPr>
              <a:buNone/>
            </a:pPr>
            <a:r>
              <a:rPr lang="pt-BR" dirty="0" smtClean="0"/>
              <a:t>    - Mudança no dia da atividade preventiva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520" y="285728"/>
            <a:ext cx="1327160" cy="11908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227269"/>
          </a:xfrm>
        </p:spPr>
        <p:txBody>
          <a:bodyPr/>
          <a:lstStyle/>
          <a:p>
            <a:r>
              <a:rPr lang="pt-BR" dirty="0" smtClean="0"/>
              <a:t>Reflexão Crítica sobre o Processo Pessoal de Aprendizagem 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520" y="285728"/>
            <a:ext cx="1327160" cy="11908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pt-BR" dirty="0" smtClean="0"/>
              <a:t>Desenvolvimento do curso em relação às suas expectativas Iniciais: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4286280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/>
              <a:t>Foi difícil. </a:t>
            </a:r>
            <a:r>
              <a:rPr lang="pt-BR" sz="1100" dirty="0" smtClean="0"/>
              <a:t>Muito trabalho e o trabalho diário é o mesmo, porém permitiu criar o próprio horário de estudo.</a:t>
            </a:r>
          </a:p>
          <a:p>
            <a:pPr algn="just"/>
            <a:r>
              <a:rPr lang="pt-BR" dirty="0" smtClean="0"/>
              <a:t>Algumas expectativas na atividade curativa foram cumpridas, outras não!</a:t>
            </a:r>
            <a:r>
              <a:rPr lang="pt-BR" sz="1100" dirty="0" smtClean="0"/>
              <a:t>como concluir 30% dos tratamentos dentários por mês não foi possível.</a:t>
            </a:r>
          </a:p>
          <a:p>
            <a:pPr algn="just"/>
            <a:r>
              <a:rPr lang="pt-BR" dirty="0" smtClean="0"/>
              <a:t>Na atividade preventiva encontramos dificuldades de atingir um número maior de alunos.</a:t>
            </a:r>
            <a:r>
              <a:rPr lang="pt-BR" sz="1100" dirty="0" smtClean="0"/>
              <a:t>nas escovações supervisionadas e orientações de cárie e nutrição.</a:t>
            </a:r>
          </a:p>
          <a:p>
            <a:pPr algn="just"/>
            <a:r>
              <a:rPr lang="pt-BR" dirty="0" smtClean="0"/>
              <a:t>Trabalho veio “engessado”.</a:t>
            </a:r>
            <a:r>
              <a:rPr lang="pt-BR" sz="1100" dirty="0" smtClean="0"/>
              <a:t> Não permitiu  escolher tema, direcionavam as citações e conteúdos.</a:t>
            </a:r>
            <a:endParaRPr lang="pt-BR" dirty="0" smtClean="0"/>
          </a:p>
          <a:p>
            <a:pPr algn="just"/>
            <a:endParaRPr lang="pt-BR" sz="1100" dirty="0" smtClean="0"/>
          </a:p>
          <a:p>
            <a:pPr algn="just"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Desenvolvimento do curso em relação às suas expectativas Iniciais: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1857364"/>
            <a:ext cx="8229600" cy="485778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BR" dirty="0" smtClean="0"/>
              <a:t>O fórum para discussão de dúvidas clínicas enriqueceu o aprendizado.</a:t>
            </a:r>
          </a:p>
          <a:p>
            <a:pPr algn="just"/>
            <a:r>
              <a:rPr lang="pt-BR" dirty="0" smtClean="0"/>
              <a:t>No fórum da unidade que era para postar toda semana foi um acréscimo ao estudo.</a:t>
            </a:r>
          </a:p>
          <a:p>
            <a:pPr algn="just"/>
            <a:r>
              <a:rPr lang="pt-BR" dirty="0" smtClean="0"/>
              <a:t>O DOE possibilitou uma interação no processo educativo. </a:t>
            </a:r>
            <a:r>
              <a:rPr lang="pt-BR" sz="1200" dirty="0" smtClean="0"/>
              <a:t>Esclarecendo as dúvidas, fazendo questionamentos, sugestões e correções no decorrer do ensino, sempre com muita competência, rapidez e respeito às limitações do aluno.	</a:t>
            </a:r>
          </a:p>
          <a:p>
            <a:pPr algn="just"/>
            <a:r>
              <a:rPr lang="pt-BR" dirty="0" smtClean="0"/>
              <a:t>Reflexão e balanço nas diferentes unidades do curso, buscando senso crítico e contemplando as mudanças propostas no período desta intervenção.</a:t>
            </a:r>
          </a:p>
          <a:p>
            <a:pPr algn="just"/>
            <a:endParaRPr lang="pt-BR" dirty="0" smtClean="0"/>
          </a:p>
          <a:p>
            <a:pPr algn="just"/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pt-BR" dirty="0" smtClean="0"/>
              <a:t>Significado do curso para vida profissional: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786346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pt-BR" dirty="0" smtClean="0"/>
              <a:t>Os aprendizados foram muitos. Cada estudo da prática clínica, fórum ou diálogos com orientador, enriqueceu o conhecimento.</a:t>
            </a:r>
          </a:p>
          <a:p>
            <a:pPr algn="just"/>
            <a:r>
              <a:rPr lang="pt-BR" dirty="0" smtClean="0"/>
              <a:t>Nos fez repensar a cada registro nas ações executadas.</a:t>
            </a:r>
          </a:p>
          <a:p>
            <a:pPr algn="just"/>
            <a:r>
              <a:rPr lang="pt-BR" dirty="0" smtClean="0"/>
              <a:t>Ato de educar revela-se, neste trabalho de conclusão, como a vontade de construir um mundo melhor, acreditando na concretização dos sonhos e, sobretudo, vencendo as próprias barreiras ao tentar criar novos paradigmas na saúde pública.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2396" y="214290"/>
            <a:ext cx="1327160" cy="11908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Aprendizado mais relevante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Planejamento do trabalho.</a:t>
            </a:r>
          </a:p>
          <a:p>
            <a:r>
              <a:rPr lang="pt-BR" dirty="0" smtClean="0"/>
              <a:t>Avaliação e monitoramento dos resultados.</a:t>
            </a:r>
          </a:p>
          <a:p>
            <a:r>
              <a:rPr lang="pt-BR" dirty="0" smtClean="0"/>
              <a:t>Senso crítico.</a:t>
            </a:r>
          </a:p>
          <a:p>
            <a:r>
              <a:rPr lang="pt-BR" dirty="0" smtClean="0"/>
              <a:t>Engajamento público.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4810" y="4572008"/>
            <a:ext cx="1327160" cy="11908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CATEDRAL</a:t>
            </a:r>
            <a:endParaRPr lang="pt-BR" dirty="0"/>
          </a:p>
        </p:txBody>
      </p:sp>
      <p:pic>
        <p:nvPicPr>
          <p:cNvPr id="6" name="Espaço Reservado para Conteúdo 5" descr="Equoterapia - fotos 09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6179" y="1600200"/>
            <a:ext cx="6831642" cy="4525963"/>
          </a:xfr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6840" y="0"/>
            <a:ext cx="1327160" cy="11908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Caracterização da UBS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pt-BR" dirty="0"/>
              <a:t>Trabalhamos em uma unidade básica de saúde-Centro Médico Municipal Cássio Vieira da </a:t>
            </a:r>
            <a:r>
              <a:rPr lang="pt-BR" dirty="0" smtClean="0"/>
              <a:t>Costa, localizada no centro da cidade, que funciona como um centro de referência as demais.</a:t>
            </a:r>
          </a:p>
          <a:p>
            <a:pPr algn="just"/>
            <a:r>
              <a:rPr lang="en-US" dirty="0" smtClean="0"/>
              <a:t>Equipe composta de 5 dentistas e 5 ACD.</a:t>
            </a:r>
          </a:p>
          <a:p>
            <a:pPr algn="just"/>
            <a:r>
              <a:rPr lang="en-US" dirty="0" smtClean="0"/>
              <a:t>Serve de referência as UBS e ESF do município.</a:t>
            </a:r>
          </a:p>
          <a:p>
            <a:pPr algn="just"/>
            <a:r>
              <a:rPr lang="en-US" dirty="0" smtClean="0"/>
              <a:t>Atende DST, presídio, endo ant., Rx , cirurgia, pac. </a:t>
            </a:r>
            <a:r>
              <a:rPr lang="en-US" dirty="0"/>
              <a:t>e</a:t>
            </a:r>
            <a:r>
              <a:rPr lang="en-US" dirty="0" smtClean="0"/>
              <a:t>speciais, CAPS, interior</a:t>
            </a:r>
            <a:r>
              <a:rPr lang="en-US" dirty="0"/>
              <a:t> </a:t>
            </a:r>
            <a:r>
              <a:rPr lang="en-US" dirty="0" smtClean="0"/>
              <a:t>e centro.</a:t>
            </a:r>
          </a:p>
          <a:p>
            <a:pPr algn="just"/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3834" y="357166"/>
            <a:ext cx="1327160" cy="11908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LOCAL DE TRABALHO</a:t>
            </a:r>
            <a:endParaRPr lang="pt-BR" dirty="0"/>
          </a:p>
        </p:txBody>
      </p:sp>
      <p:pic>
        <p:nvPicPr>
          <p:cNvPr id="4" name="Espaço Reservado para Conteúdo 3" descr="Equoterapia - fotos 01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6840" y="0"/>
            <a:ext cx="1327160" cy="11908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C:\Documents and Settings\Fabiane\Desktop\bkp pc dra fabiane\Equoterapia - fotos\Equoterapia - fotos 020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6840" y="0"/>
            <a:ext cx="1327160" cy="11908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Importância da Ação Programática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pt-BR" dirty="0" smtClean="0"/>
              <a:t> 	O trabalho interdisciplinar foi importante porque </a:t>
            </a:r>
            <a:r>
              <a:rPr lang="pt-BR" dirty="0"/>
              <a:t>proporcionou inclusão social </a:t>
            </a:r>
            <a:r>
              <a:rPr lang="pt-BR" dirty="0" smtClean="0"/>
              <a:t>da escola APAE </a:t>
            </a:r>
            <a:r>
              <a:rPr lang="pt-BR" dirty="0"/>
              <a:t>com vulnerabilidade e carências sócio-educativas </a:t>
            </a:r>
            <a:r>
              <a:rPr lang="pt-BR" dirty="0" smtClean="0"/>
              <a:t> com a finalidade de futuramente </a:t>
            </a:r>
            <a:r>
              <a:rPr lang="pt-BR" dirty="0"/>
              <a:t>manter esta </a:t>
            </a:r>
            <a:r>
              <a:rPr lang="pt-BR" dirty="0" smtClean="0"/>
              <a:t>intervenção para evitar </a:t>
            </a:r>
            <a:r>
              <a:rPr lang="pt-BR" dirty="0"/>
              <a:t>o dano e trabalhar a doença instalada.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520" y="4738473"/>
            <a:ext cx="1327160" cy="11908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Situação da UBS antes da Intervenção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Somente atendimento clínico dos pacientes especiais encaminhados das ESF e </a:t>
            </a:r>
            <a:r>
              <a:rPr lang="pt-BR" dirty="0" smtClean="0"/>
              <a:t>Escola</a:t>
            </a:r>
            <a:r>
              <a:rPr lang="en-US" dirty="0" smtClean="0"/>
              <a:t> APAE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520" y="4024093"/>
            <a:ext cx="1327160" cy="11908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887</TotalTime>
  <Words>1381</Words>
  <Application>Microsoft Office PowerPoint</Application>
  <PresentationFormat>Apresentação na tela (4:3)</PresentationFormat>
  <Paragraphs>147</Paragraphs>
  <Slides>35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35</vt:i4>
      </vt:variant>
    </vt:vector>
  </HeadingPairs>
  <TitlesOfParts>
    <vt:vector size="36" baseType="lpstr">
      <vt:lpstr>Tema do Office</vt:lpstr>
      <vt:lpstr>Atenção à Saúde Bucal dos Escolares da Associação de Pais e Amigos dos Excepcionais - APAE no Centro Médico Municipal Dr. Cássio Vieira da Costa, centro de referência, do Município de Vacaria, RS.</vt:lpstr>
      <vt:lpstr>Escola APAE</vt:lpstr>
      <vt:lpstr>Caracterização do Município</vt:lpstr>
      <vt:lpstr>CATEDRAL</vt:lpstr>
      <vt:lpstr>Caracterização da UBS</vt:lpstr>
      <vt:lpstr>LOCAL DE TRABALHO</vt:lpstr>
      <vt:lpstr>Slide 7</vt:lpstr>
      <vt:lpstr>Importância da Ação Programática</vt:lpstr>
      <vt:lpstr>Situação da UBS antes da Intervenção</vt:lpstr>
      <vt:lpstr>Ação da UBS depois da Intervenção</vt:lpstr>
      <vt:lpstr>ATIVIDADE PREVENTIVA</vt:lpstr>
      <vt:lpstr>Objetivo Geral</vt:lpstr>
      <vt:lpstr>Objetivos Específicos:</vt:lpstr>
      <vt:lpstr>METODOLOGIA – Ações Realizadas 1- Monitoramento e Avaliação:</vt:lpstr>
      <vt:lpstr>2- Organização e Gestão do Serviço:</vt:lpstr>
      <vt:lpstr>3- Engajamento Público </vt:lpstr>
      <vt:lpstr>4- Qualificação da Prática Clínica</vt:lpstr>
      <vt:lpstr>Slide 18</vt:lpstr>
      <vt:lpstr>Slide 19</vt:lpstr>
      <vt:lpstr>METAS E RESULTADOS</vt:lpstr>
      <vt:lpstr>Proporção de escolares da APAE com primeira consulta realizada</vt:lpstr>
      <vt:lpstr>Proporção de escolares com tratamento concluído</vt:lpstr>
      <vt:lpstr>Proporção de buscas realizadas aos escolares</vt:lpstr>
      <vt:lpstr>Proporção de escolares com escovação dental supervisionada com creme dental</vt:lpstr>
      <vt:lpstr>Proporção de escolares com registro atualizado</vt:lpstr>
      <vt:lpstr>Proporção de escolares com orientações sobre higiene bucal, orientações nutricionais e orientação sobre cárie dentária </vt:lpstr>
      <vt:lpstr>DISCUSSÃO-Importância da Intervenção para a Equipe</vt:lpstr>
      <vt:lpstr>DISCUSSÃO-Importância da Intervenção para o Serviço</vt:lpstr>
      <vt:lpstr>DISCUSSÃO – Importância da Intervenção para a Comunidade</vt:lpstr>
      <vt:lpstr>    Mudanças para viabilizar a        continuação da intervenção:</vt:lpstr>
      <vt:lpstr>Reflexão Crítica sobre o Processo Pessoal de Aprendizagem </vt:lpstr>
      <vt:lpstr>Desenvolvimento do curso em relação às suas expectativas Iniciais:</vt:lpstr>
      <vt:lpstr>Desenvolvimento do curso em relação às suas expectativas Iniciais:</vt:lpstr>
      <vt:lpstr>Significado do curso para vida profissional:</vt:lpstr>
      <vt:lpstr>Aprendizado mais relevante</vt:lpstr>
    </vt:vector>
  </TitlesOfParts>
  <Company>windows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Atenção à Saúde Bucal dos Escolares da Associação de Pais e Amigos dos Excepcionais - APAE do Município de Vacaria, RS.</dc:title>
  <dc:creator>microsoft</dc:creator>
  <cp:lastModifiedBy>microsoft</cp:lastModifiedBy>
  <cp:revision>163</cp:revision>
  <dcterms:created xsi:type="dcterms:W3CDTF">2014-03-21T16:06:47Z</dcterms:created>
  <dcterms:modified xsi:type="dcterms:W3CDTF">2014-05-01T13:45:00Z</dcterms:modified>
</cp:coreProperties>
</file>