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70" r:id="rId8"/>
    <p:sldId id="269" r:id="rId9"/>
    <p:sldId id="268" r:id="rId10"/>
    <p:sldId id="267" r:id="rId11"/>
    <p:sldId id="272" r:id="rId12"/>
    <p:sldId id="275" r:id="rId13"/>
    <p:sldId id="276" r:id="rId14"/>
    <p:sldId id="274" r:id="rId15"/>
    <p:sldId id="273" r:id="rId16"/>
    <p:sldId id="277" r:id="rId17"/>
    <p:sldId id="278" r:id="rId18"/>
    <p:sldId id="279" r:id="rId19"/>
    <p:sldId id="26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iane Bisognin" initials="E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o\Documents\PROVAB\Curso%20de%20especializa&#231;&#227;o%20em%20medicina%20da%20fam&#237;lia\Interven&#231;&#227;o\PROVAB%20-%20Coleta%20de%20dados%20CA%20colo%20e%20mam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0.11914893617021277</c:v>
                </c:pt>
                <c:pt idx="1">
                  <c:v>0.30212765957446808</c:v>
                </c:pt>
                <c:pt idx="2">
                  <c:v>0.51914893617021274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02688"/>
        <c:axId val="186823080"/>
      </c:barChart>
      <c:catAx>
        <c:axId val="1730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3080"/>
        <c:crosses val="autoZero"/>
        <c:auto val="1"/>
        <c:lblAlgn val="ctr"/>
        <c:lblOffset val="100"/>
        <c:noMultiLvlLbl val="0"/>
      </c:catAx>
      <c:valAx>
        <c:axId val="1868230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3002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0.5</c:v>
                </c:pt>
                <c:pt idx="1">
                  <c:v>0.61290322580645162</c:v>
                </c:pt>
                <c:pt idx="2">
                  <c:v>0.83870967741935487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86024"/>
        <c:axId val="188384848"/>
      </c:barChart>
      <c:catAx>
        <c:axId val="188386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84848"/>
        <c:crosses val="autoZero"/>
        <c:auto val="1"/>
        <c:lblAlgn val="ctr"/>
        <c:lblOffset val="100"/>
        <c:noMultiLvlLbl val="0"/>
      </c:catAx>
      <c:valAx>
        <c:axId val="188384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8602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0.89743589743589747</c:v>
                </c:pt>
                <c:pt idx="1">
                  <c:v>0.95121951219512191</c:v>
                </c:pt>
                <c:pt idx="2">
                  <c:v>0.97014925373134331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42776"/>
        <c:axId val="173041600"/>
      </c:barChart>
      <c:catAx>
        <c:axId val="173042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3041600"/>
        <c:crosses val="autoZero"/>
        <c:auto val="1"/>
        <c:lblAlgn val="ctr"/>
        <c:lblOffset val="100"/>
        <c:noMultiLvlLbl val="0"/>
      </c:catAx>
      <c:valAx>
        <c:axId val="1730416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3042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83280"/>
        <c:axId val="188384456"/>
      </c:barChart>
      <c:catAx>
        <c:axId val="18838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84456"/>
        <c:crosses val="autoZero"/>
        <c:auto val="1"/>
        <c:lblAlgn val="ctr"/>
        <c:lblOffset val="100"/>
        <c:noMultiLvlLbl val="0"/>
      </c:catAx>
      <c:valAx>
        <c:axId val="188384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83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0.74193548387096775</c:v>
                </c:pt>
                <c:pt idx="2">
                  <c:v>0.93548387096774188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60768"/>
        <c:axId val="156858808"/>
      </c:barChart>
      <c:catAx>
        <c:axId val="1568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858808"/>
        <c:crosses val="autoZero"/>
        <c:auto val="1"/>
        <c:lblAlgn val="ctr"/>
        <c:lblOffset val="100"/>
        <c:noMultiLvlLbl val="0"/>
      </c:catAx>
      <c:valAx>
        <c:axId val="15685880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860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1</c:v>
                </c:pt>
                <c:pt idx="1">
                  <c:v>0.98780487804878048</c:v>
                </c:pt>
                <c:pt idx="2">
                  <c:v>0.9925373134328358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58416"/>
        <c:axId val="156861160"/>
      </c:barChart>
      <c:catAx>
        <c:axId val="15685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861160"/>
        <c:crosses val="autoZero"/>
        <c:auto val="1"/>
        <c:lblAlgn val="ctr"/>
        <c:lblOffset val="100"/>
        <c:noMultiLvlLbl val="0"/>
      </c:catAx>
      <c:valAx>
        <c:axId val="1568611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858416"/>
        <c:crosses val="autoZero"/>
        <c:crossBetween val="between"/>
        <c:majorUnit val="0.2"/>
        <c:minorUnit val="1.0000000000000002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Indicadores!$D$80:$F$80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Indicadores!$D$81:$F$81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0.74193548387096775</c:v>
                </c:pt>
                <c:pt idx="2">
                  <c:v>0.93548387096774188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59592"/>
        <c:axId val="187758488"/>
      </c:barChart>
      <c:catAx>
        <c:axId val="15685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758488"/>
        <c:crosses val="autoZero"/>
        <c:auto val="1"/>
        <c:lblAlgn val="ctr"/>
        <c:lblOffset val="100"/>
        <c:noMultiLvlLbl val="0"/>
      </c:catAx>
      <c:valAx>
        <c:axId val="18775848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859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756528"/>
        <c:axId val="187759272"/>
      </c:barChart>
      <c:catAx>
        <c:axId val="18775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759272"/>
        <c:crosses val="autoZero"/>
        <c:auto val="1"/>
        <c:lblAlgn val="ctr"/>
        <c:lblOffset val="100"/>
        <c:noMultiLvlLbl val="0"/>
      </c:catAx>
      <c:valAx>
        <c:axId val="1877592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7565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8.7912087912087919E-2</c:v>
                </c:pt>
                <c:pt idx="1">
                  <c:v>0.15384615384615385</c:v>
                </c:pt>
                <c:pt idx="2">
                  <c:v>0.51648351648351654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25432"/>
        <c:axId val="186825040"/>
      </c:barChart>
      <c:catAx>
        <c:axId val="186825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5040"/>
        <c:crosses val="autoZero"/>
        <c:auto val="1"/>
        <c:lblAlgn val="ctr"/>
        <c:lblOffset val="100"/>
        <c:noMultiLvlLbl val="0"/>
      </c:catAx>
      <c:valAx>
        <c:axId val="186825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543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3.5714285714285712E-2</c:v>
                </c:pt>
                <c:pt idx="1">
                  <c:v>5.6338028169014086E-2</c:v>
                </c:pt>
                <c:pt idx="2">
                  <c:v>4.9180327868852458E-2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21120"/>
        <c:axId val="186826608"/>
      </c:barChart>
      <c:catAx>
        <c:axId val="18682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6608"/>
        <c:crosses val="autoZero"/>
        <c:auto val="1"/>
        <c:lblAlgn val="ctr"/>
        <c:lblOffset val="100"/>
        <c:noMultiLvlLbl val="0"/>
      </c:catAx>
      <c:valAx>
        <c:axId val="1868266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1120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0.375</c:v>
                </c:pt>
                <c:pt idx="1">
                  <c:v>0.35714285714285715</c:v>
                </c:pt>
                <c:pt idx="2">
                  <c:v>0.40425531914893614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19552"/>
        <c:axId val="186823864"/>
      </c:barChart>
      <c:catAx>
        <c:axId val="18681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3864"/>
        <c:crosses val="autoZero"/>
        <c:auto val="1"/>
        <c:lblAlgn val="ctr"/>
        <c:lblOffset val="100"/>
        <c:noMultiLvlLbl val="0"/>
      </c:catAx>
      <c:valAx>
        <c:axId val="186823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1955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4993354783424145"/>
          <c:y val="3.240739644386557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21512"/>
        <c:axId val="186822296"/>
      </c:barChart>
      <c:catAx>
        <c:axId val="18682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2296"/>
        <c:crosses val="autoZero"/>
        <c:auto val="1"/>
        <c:lblAlgn val="ctr"/>
        <c:lblOffset val="100"/>
        <c:noMultiLvlLbl val="0"/>
      </c:catAx>
      <c:valAx>
        <c:axId val="186822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15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21904"/>
        <c:axId val="186823472"/>
      </c:barChart>
      <c:catAx>
        <c:axId val="18682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3472"/>
        <c:crosses val="autoZero"/>
        <c:auto val="1"/>
        <c:lblAlgn val="ctr"/>
        <c:lblOffset val="100"/>
        <c:noMultiLvlLbl val="0"/>
      </c:catAx>
      <c:valAx>
        <c:axId val="186823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6821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Indicadores!$D$34:$F$34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Indicadores!$D$35:$F$35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59088"/>
        <c:axId val="188361048"/>
      </c:barChart>
      <c:catAx>
        <c:axId val="18835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61048"/>
        <c:crosses val="autoZero"/>
        <c:auto val="1"/>
        <c:lblAlgn val="ctr"/>
        <c:lblOffset val="100"/>
        <c:noMultiLvlLbl val="0"/>
      </c:catAx>
      <c:valAx>
        <c:axId val="1883610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59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57912"/>
        <c:axId val="188358304"/>
      </c:barChart>
      <c:catAx>
        <c:axId val="188357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58304"/>
        <c:crosses val="autoZero"/>
        <c:auto val="1"/>
        <c:lblAlgn val="ctr"/>
        <c:lblOffset val="100"/>
        <c:noMultiLvlLbl val="0"/>
      </c:catAx>
      <c:valAx>
        <c:axId val="188358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57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58696"/>
        <c:axId val="188360656"/>
      </c:barChart>
      <c:catAx>
        <c:axId val="188358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60656"/>
        <c:crosses val="autoZero"/>
        <c:auto val="1"/>
        <c:lblAlgn val="ctr"/>
        <c:lblOffset val="100"/>
        <c:noMultiLvlLbl val="0"/>
      </c:catAx>
      <c:valAx>
        <c:axId val="1883606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8358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37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5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36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1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0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36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29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62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9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5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203B-2955-45EB-AB2C-2232F11D35E6}" type="datetimeFigureOut">
              <a:rPr lang="pt-BR" smtClean="0"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A546-A031-4BDD-9E8F-938C62DBC9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 idx="4294967295"/>
          </p:nvPr>
        </p:nvSpPr>
        <p:spPr>
          <a:xfrm>
            <a:off x="0" y="2005013"/>
            <a:ext cx="9439275" cy="1504950"/>
          </a:xfrm>
        </p:spPr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sz="1600" dirty="0"/>
              <a:t> </a:t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93" y="692695"/>
            <a:ext cx="8606569" cy="158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324708" y="2379784"/>
            <a:ext cx="9577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Melhoria da Atenção à Saúde da Mulher: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ações integrais promovendo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prevenção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dos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cânceres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colo uterino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e de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mamas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na UBS de Porto do Carão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, Pendências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- RN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3585" y="4970585"/>
            <a:ext cx="5128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Fabiano Dantas de Carvalho </a:t>
            </a:r>
          </a:p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Orientador: Elisiane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Bisognin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2768" y="365125"/>
            <a:ext cx="7661031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88831"/>
            <a:ext cx="10515600" cy="4688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4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melhorar o registro das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informações.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Meta: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manter resultado dos exames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em registro específico em 100% das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mulheres</a:t>
            </a:r>
            <a:r>
              <a:rPr lang="pt-BR" b="1" dirty="0" smtClean="0"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Resultado: </a:t>
            </a:r>
            <a:r>
              <a:rPr lang="en-US" b="1" dirty="0"/>
              <a:t>- Colo de útero: </a:t>
            </a:r>
            <a:r>
              <a:rPr lang="en-US" b="1" dirty="0" smtClean="0"/>
              <a:t>130 </a:t>
            </a:r>
            <a:r>
              <a:rPr lang="en-US" b="1" dirty="0" err="1" smtClean="0"/>
              <a:t>mulheres</a:t>
            </a:r>
            <a:r>
              <a:rPr lang="en-US" b="1" dirty="0" smtClean="0"/>
              <a:t> (97%).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        - </a:t>
            </a:r>
            <a:r>
              <a:rPr lang="en-US" b="1" dirty="0"/>
              <a:t>Mama: </a:t>
            </a:r>
            <a:r>
              <a:rPr lang="en-US" b="1" dirty="0" smtClean="0"/>
              <a:t>52 </a:t>
            </a:r>
            <a:r>
              <a:rPr lang="en-US" b="1" dirty="0" err="1" smtClean="0"/>
              <a:t>mulheres</a:t>
            </a:r>
            <a:r>
              <a:rPr lang="en-US" b="1" dirty="0" smtClean="0"/>
              <a:t> (83,9%).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276727"/>
              </p:ext>
            </p:extLst>
          </p:nvPr>
        </p:nvGraphicFramePr>
        <p:xfrm>
          <a:off x="5718220" y="4134118"/>
          <a:ext cx="4636394" cy="249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91739"/>
              </p:ext>
            </p:extLst>
          </p:nvPr>
        </p:nvGraphicFramePr>
        <p:xfrm>
          <a:off x="961824" y="4127343"/>
          <a:ext cx="4524375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32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2768" y="365125"/>
            <a:ext cx="7661031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373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Objetivo 5</a:t>
            </a:r>
            <a:r>
              <a:rPr lang="pt-BR" sz="2400" dirty="0" smtClean="0"/>
              <a:t>:</a:t>
            </a:r>
            <a:r>
              <a:rPr lang="pt-BR" sz="2400" dirty="0"/>
              <a:t>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</a:rPr>
              <a:t>mapear as mulheres de risco para câncer de colo de útero e de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mama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pPr marL="0" indent="0">
              <a:buNone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</a:rPr>
              <a:t>realizar avaliação de risco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ou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</a:rPr>
              <a:t>pesquisar sinais de alerta para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os cânceres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</a:rPr>
              <a:t>em 100% das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mulheres.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Resultado: </a:t>
            </a:r>
            <a:r>
              <a:rPr lang="en-US" sz="2400" b="1" dirty="0"/>
              <a:t>- Colo de útero: </a:t>
            </a:r>
            <a:r>
              <a:rPr lang="en-US" sz="2400" b="1" dirty="0" smtClean="0"/>
              <a:t>134 </a:t>
            </a:r>
            <a:r>
              <a:rPr lang="en-US" sz="2400" b="1" dirty="0" err="1"/>
              <a:t>mulheres</a:t>
            </a:r>
            <a:r>
              <a:rPr lang="en-US" sz="2400" b="1" dirty="0"/>
              <a:t> </a:t>
            </a:r>
            <a:r>
              <a:rPr lang="en-US" sz="2400" b="1" dirty="0" smtClean="0"/>
              <a:t>(100%).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                    - Mama: </a:t>
            </a:r>
            <a:r>
              <a:rPr lang="en-US" sz="2400" b="1" dirty="0" smtClean="0"/>
              <a:t>58 </a:t>
            </a:r>
            <a:r>
              <a:rPr lang="en-US" sz="2400" b="1" dirty="0" err="1"/>
              <a:t>mulheres</a:t>
            </a:r>
            <a:r>
              <a:rPr lang="en-US" sz="2400" b="1" dirty="0"/>
              <a:t> </a:t>
            </a:r>
            <a:r>
              <a:rPr lang="en-US" sz="2400" b="1" dirty="0" smtClean="0"/>
              <a:t>(93,5%).</a:t>
            </a:r>
            <a:endParaRPr lang="pt-BR" sz="2400" b="1" dirty="0"/>
          </a:p>
          <a:p>
            <a:pPr marL="0" indent="0">
              <a:buNone/>
            </a:pPr>
            <a:endParaRPr lang="pt-BR" sz="2400" dirty="0"/>
          </a:p>
        </p:txBody>
      </p:sp>
      <p:graphicFrame>
        <p:nvGraphicFramePr>
          <p:cNvPr id="4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088791"/>
              </p:ext>
            </p:extLst>
          </p:nvPr>
        </p:nvGraphicFramePr>
        <p:xfrm>
          <a:off x="838200" y="4130696"/>
          <a:ext cx="448627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292040"/>
              </p:ext>
            </p:extLst>
          </p:nvPr>
        </p:nvGraphicFramePr>
        <p:xfrm>
          <a:off x="5859887" y="4134118"/>
          <a:ext cx="4404373" cy="256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90646" y="365125"/>
            <a:ext cx="7063154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95046"/>
            <a:ext cx="10945969" cy="478191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Objetivo 6</a:t>
            </a:r>
            <a:r>
              <a:rPr lang="pt-BR" dirty="0" smtClean="0">
                <a:cs typeface="Arial" panose="020B0604020202020204" pitchFamily="34" charset="0"/>
              </a:rPr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promover a saúde das mulheres que fazem detecção precoce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dos cânceres.</a:t>
            </a:r>
            <a:endParaRPr lang="pt-BR" b="1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Meta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Orientar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100%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das mulheres sobre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 benefício da detecção precoce do câncer de colo de útero e mama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Resultado: </a:t>
            </a:r>
            <a:r>
              <a:rPr lang="en-US" b="1" dirty="0"/>
              <a:t>- Colo de útero: </a:t>
            </a:r>
            <a:r>
              <a:rPr lang="en-US" b="1" dirty="0" smtClean="0"/>
              <a:t>133 </a:t>
            </a:r>
            <a:r>
              <a:rPr lang="en-US" b="1" dirty="0" err="1"/>
              <a:t>mulheres</a:t>
            </a:r>
            <a:r>
              <a:rPr lang="en-US" b="1" dirty="0"/>
              <a:t> (</a:t>
            </a:r>
            <a:r>
              <a:rPr lang="en-US" b="1" dirty="0" smtClean="0"/>
              <a:t>99,3%).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- Mama: </a:t>
            </a:r>
            <a:r>
              <a:rPr lang="en-US" b="1" dirty="0" smtClean="0"/>
              <a:t>58 </a:t>
            </a:r>
            <a:r>
              <a:rPr lang="en-US" b="1" dirty="0" err="1"/>
              <a:t>mulheres</a:t>
            </a:r>
            <a:r>
              <a:rPr lang="en-US" b="1" dirty="0"/>
              <a:t> </a:t>
            </a:r>
            <a:r>
              <a:rPr lang="en-US" b="1" dirty="0" smtClean="0"/>
              <a:t>(93,5%).</a:t>
            </a:r>
            <a:endParaRPr lang="pt-BR" b="1" dirty="0"/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347718"/>
              </p:ext>
            </p:extLst>
          </p:nvPr>
        </p:nvGraphicFramePr>
        <p:xfrm>
          <a:off x="838199" y="4213271"/>
          <a:ext cx="4695825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80980"/>
              </p:ext>
            </p:extLst>
          </p:nvPr>
        </p:nvGraphicFramePr>
        <p:xfrm>
          <a:off x="6014434" y="4191738"/>
          <a:ext cx="4672348" cy="256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7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03076" y="365125"/>
            <a:ext cx="7250723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24872"/>
            <a:ext cx="10945969" cy="472330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Objetivo 6</a:t>
            </a:r>
            <a:r>
              <a:rPr lang="pt-BR" dirty="0" smtClean="0">
                <a:cs typeface="Arial" panose="020B0604020202020204" pitchFamily="34" charset="0"/>
              </a:rPr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promover a saúde das mulheres que fazem detecção precoce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dos cânceres.</a:t>
            </a:r>
            <a:endParaRPr lang="pt-BR" b="1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Meta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Orientar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100%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das mulheres sobre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 benefício da detecção precoce do câncer de colo de útero e mama</a:t>
            </a:r>
            <a:r>
              <a:rPr lang="pt-BR" dirty="0" smtClean="0"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Resultado: </a:t>
            </a:r>
            <a:r>
              <a:rPr lang="en-US" b="1" dirty="0"/>
              <a:t>- Colo de útero: </a:t>
            </a:r>
            <a:r>
              <a:rPr lang="en-US" b="1" dirty="0" smtClean="0"/>
              <a:t>134 </a:t>
            </a:r>
            <a:r>
              <a:rPr lang="en-US" b="1" dirty="0" err="1"/>
              <a:t>mulheres</a:t>
            </a:r>
            <a:r>
              <a:rPr lang="en-US" b="1" dirty="0"/>
              <a:t> </a:t>
            </a:r>
            <a:r>
              <a:rPr lang="en-US" b="1" dirty="0" smtClean="0"/>
              <a:t>(100%).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- Mama: </a:t>
            </a:r>
            <a:r>
              <a:rPr lang="en-US" b="1" dirty="0" smtClean="0"/>
              <a:t>47 </a:t>
            </a:r>
            <a:r>
              <a:rPr lang="en-US" b="1" dirty="0" err="1"/>
              <a:t>mulheres</a:t>
            </a:r>
            <a:r>
              <a:rPr lang="en-US" b="1" dirty="0"/>
              <a:t> </a:t>
            </a:r>
            <a:r>
              <a:rPr lang="en-US" b="1" dirty="0" smtClean="0"/>
              <a:t>(100%).</a:t>
            </a:r>
            <a:endParaRPr lang="pt-BR" b="1" dirty="0"/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494597"/>
              </p:ext>
            </p:extLst>
          </p:nvPr>
        </p:nvGraphicFramePr>
        <p:xfrm>
          <a:off x="3692769" y="4167523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6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5138" y="281354"/>
            <a:ext cx="7168662" cy="10100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699" y="1547446"/>
            <a:ext cx="11629622" cy="531055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dos registros;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</a:t>
            </a:r>
            <a:r>
              <a:rPr lang="pt-BR" sz="7000" dirty="0">
                <a:latin typeface="Arial" panose="020B0604020202020204" pitchFamily="34" charset="0"/>
                <a:cs typeface="Arial" panose="020B0604020202020204" pitchFamily="34" charset="0"/>
              </a:rPr>
              <a:t>da atenção para esse </a:t>
            </a: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Destaque </a:t>
            </a:r>
            <a:r>
              <a:rPr lang="pt-BR" sz="7000" dirty="0">
                <a:latin typeface="Arial" panose="020B0604020202020204" pitchFamily="34" charset="0"/>
                <a:cs typeface="Arial" panose="020B0604020202020204" pitchFamily="34" charset="0"/>
              </a:rPr>
              <a:t>na ampliação </a:t>
            </a: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das mamografias, </a:t>
            </a:r>
            <a:r>
              <a:rPr lang="pt-BR" sz="7000" dirty="0">
                <a:latin typeface="Arial" panose="020B0604020202020204" pitchFamily="34" charset="0"/>
                <a:cs typeface="Arial" panose="020B0604020202020204" pitchFamily="34" charset="0"/>
              </a:rPr>
              <a:t>que era de apenas 8% e após a intervenção alcançamos 51,6% das </a:t>
            </a: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Capacitação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integrado;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Melhorou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aproximação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Classificação </a:t>
            </a:r>
            <a:r>
              <a:rPr lang="pt-BR" sz="7000" dirty="0">
                <a:latin typeface="Arial" panose="020B0604020202020204" pitchFamily="34" charset="0"/>
                <a:cs typeface="Arial" panose="020B0604020202020204" pitchFamily="34" charset="0"/>
              </a:rPr>
              <a:t>de risco das </a:t>
            </a:r>
            <a:r>
              <a:rPr lang="pt-BR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continuado</a:t>
            </a:r>
            <a:r>
              <a:rPr lang="en-US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77129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8614" y="249214"/>
            <a:ext cx="748518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8034" y="1825625"/>
            <a:ext cx="10825766" cy="48198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Inicialmente não encontrávamos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problemas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relevantes na unidade.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nossas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Conhecemos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vários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Aprendemos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trabalhar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Fizemos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Aprendemos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9" y="2072893"/>
            <a:ext cx="591925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338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C:\Users\Fabiano\Downloads\20130925_11334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5" y="1790908"/>
            <a:ext cx="6130345" cy="4506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88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C:\Users\Fabiano\Downloads\20130925_1133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62" y="1348843"/>
            <a:ext cx="6070640" cy="4601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44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obrigado!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ALGUMAS FOTOS DE SUA INTERVENÇÃO</a:t>
            </a:r>
            <a:endParaRPr lang="pt-B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6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9662" y="365125"/>
            <a:ext cx="7614137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b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15662"/>
            <a:ext cx="10515600" cy="3961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Gerais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Abrange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Forma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seguimento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2" y="176880"/>
            <a:ext cx="3846999" cy="158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6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939" y="328245"/>
            <a:ext cx="6711460" cy="152656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5477" y="1825625"/>
            <a:ext cx="10908323" cy="4351338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/>
              <a:t>	</a:t>
            </a: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Melhorar </a:t>
            </a: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</a:rPr>
              <a:t>a qualidade da atenção às mulheres na busca da prevenção do câncer de colo de útero e de mama na unidade básica de saúde de Porto do Carão.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91" y="623266"/>
            <a:ext cx="4126525" cy="119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4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8585" y="365125"/>
            <a:ext cx="71452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3723" y="1301262"/>
            <a:ext cx="10580077" cy="4875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Capacitação da Equipe - Caderno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 Atenção Básica do Ministério da Saúde, Controle dos Cânceres do Colo do Útero e da Mama, 2ª edição 2013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Ficha espelho e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planilha de coleta de dados (planilha eletrônica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Palestras, cartazes, consultas e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visitas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domiciliares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29" y="330190"/>
            <a:ext cx="4126525" cy="119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169" y="175846"/>
            <a:ext cx="10556631" cy="110271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Objetivos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etas 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8246" y="1184031"/>
            <a:ext cx="11025554" cy="4387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1</a:t>
            </a:r>
            <a:r>
              <a:rPr lang="pt-BR" dirty="0"/>
              <a:t>: Ampliar a cobertura da detecção precoce </a:t>
            </a:r>
            <a:r>
              <a:rPr lang="pt-BR" dirty="0" smtClean="0"/>
              <a:t>dos cânceres.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Meta 1</a:t>
            </a:r>
            <a:r>
              <a:rPr lang="pt-BR" dirty="0" smtClean="0"/>
              <a:t>: </a:t>
            </a:r>
            <a:r>
              <a:rPr lang="pt-BR" dirty="0"/>
              <a:t>ampliar a cobertura das mulheres de 25 a 64 anos </a:t>
            </a:r>
            <a:r>
              <a:rPr lang="pt-BR" dirty="0" smtClean="0"/>
              <a:t>para 50%.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Meta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2: </a:t>
            </a:r>
            <a:r>
              <a:rPr lang="pt-BR" dirty="0"/>
              <a:t>ampliar a cobertura das mulheres de 50 a 69 anos </a:t>
            </a:r>
            <a:r>
              <a:rPr lang="pt-BR" dirty="0" smtClean="0"/>
              <a:t>para </a:t>
            </a:r>
            <a:r>
              <a:rPr lang="pt-BR" dirty="0"/>
              <a:t>70</a:t>
            </a:r>
            <a:r>
              <a:rPr lang="pt-BR" dirty="0" smtClean="0"/>
              <a:t>%.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Resultados:  </a:t>
            </a:r>
            <a:r>
              <a:rPr lang="en-US" sz="2000" dirty="0" smtClean="0"/>
              <a:t> Colo de útero: 122 </a:t>
            </a:r>
            <a:r>
              <a:rPr lang="en-US" sz="2000" dirty="0" err="1" smtClean="0"/>
              <a:t>atendidas</a:t>
            </a:r>
            <a:r>
              <a:rPr lang="en-US" sz="2000" dirty="0" smtClean="0"/>
              <a:t> entre </a:t>
            </a:r>
            <a:r>
              <a:rPr lang="en-US" sz="2000" dirty="0" smtClean="0"/>
              <a:t>235 (51,9%).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Mama</a:t>
            </a:r>
            <a:r>
              <a:rPr lang="en-US" sz="2000" dirty="0" smtClean="0"/>
              <a:t>: 47 </a:t>
            </a:r>
            <a:r>
              <a:rPr lang="en-US" sz="2000" dirty="0" err="1"/>
              <a:t>atendidas</a:t>
            </a:r>
            <a:r>
              <a:rPr lang="en-US" sz="2000" dirty="0"/>
              <a:t> entre </a:t>
            </a:r>
            <a:r>
              <a:rPr lang="en-US" sz="2000" dirty="0" smtClean="0"/>
              <a:t>91 (51,6%).</a:t>
            </a:r>
            <a:endParaRPr lang="en-US" sz="2000" dirty="0" smtClean="0"/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325517"/>
              </p:ext>
            </p:extLst>
          </p:nvPr>
        </p:nvGraphicFramePr>
        <p:xfrm>
          <a:off x="939084" y="4255476"/>
          <a:ext cx="4724400" cy="246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071140"/>
              </p:ext>
            </p:extLst>
          </p:nvPr>
        </p:nvGraphicFramePr>
        <p:xfrm>
          <a:off x="6254705" y="4302369"/>
          <a:ext cx="4769609" cy="243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5" y="93785"/>
            <a:ext cx="3458306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5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2709" y="117231"/>
            <a:ext cx="10791092" cy="1251482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BR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BR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36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Objetivo 2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: melhorar a adesão das mulheres à realização dos exames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pt-B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Meta: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buscar 100% das mulheres faltosas às consultas programadas;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:   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Colo de útero</a:t>
            </a:r>
            <a:r>
              <a:rPr lang="en-US" dirty="0"/>
              <a:t>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6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exames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alterados entre 122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atendidas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(4,9%).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- Mama: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19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exames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alterados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entre 47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atendidas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(40,4%)</a:t>
            </a:r>
            <a:r>
              <a:rPr lang="en-US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586456"/>
              </p:ext>
            </p:extLst>
          </p:nvPr>
        </p:nvGraphicFramePr>
        <p:xfrm>
          <a:off x="838200" y="4325020"/>
          <a:ext cx="467677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013687"/>
              </p:ext>
            </p:extLst>
          </p:nvPr>
        </p:nvGraphicFramePr>
        <p:xfrm>
          <a:off x="5988676" y="4301544"/>
          <a:ext cx="4649944" cy="237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1" y="93785"/>
            <a:ext cx="2848707" cy="131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1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1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b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Objetivos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877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pt-BR" dirty="0"/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melhorar a adesão das mulheres à realização dos exames.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Meta: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buscar 100% das mulheres faltosas às consultas programadas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:   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en-US" sz="2000" b="1" dirty="0"/>
              <a:t>Colo de útero: </a:t>
            </a:r>
            <a:r>
              <a:rPr lang="en-US" sz="2000" b="1" dirty="0" smtClean="0"/>
              <a:t>1 não retornou </a:t>
            </a:r>
            <a:r>
              <a:rPr lang="en-US" sz="2000" b="1" dirty="0"/>
              <a:t>entre </a:t>
            </a:r>
            <a:r>
              <a:rPr lang="en-US" sz="2000" b="1" dirty="0" smtClean="0"/>
              <a:t>as 6 com resultados </a:t>
            </a:r>
            <a:r>
              <a:rPr lang="en-US" sz="2000" b="1" dirty="0" smtClean="0"/>
              <a:t>alterados (100%).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- Mama: 4</a:t>
            </a:r>
            <a:r>
              <a:rPr lang="en-US" sz="2000" b="1" dirty="0" smtClean="0"/>
              <a:t> </a:t>
            </a:r>
            <a:r>
              <a:rPr lang="en-US" sz="2000" b="1" dirty="0"/>
              <a:t>não </a:t>
            </a:r>
            <a:r>
              <a:rPr lang="en-US" sz="2000" b="1" dirty="0" err="1" smtClean="0"/>
              <a:t>retornaram</a:t>
            </a:r>
            <a:r>
              <a:rPr lang="en-US" sz="2000" b="1" dirty="0" smtClean="0"/>
              <a:t> </a:t>
            </a:r>
            <a:r>
              <a:rPr lang="en-US" sz="2000" b="1" dirty="0"/>
              <a:t>entre as </a:t>
            </a:r>
            <a:r>
              <a:rPr lang="en-US" sz="2000" b="1" dirty="0" smtClean="0"/>
              <a:t>19 </a:t>
            </a:r>
            <a:r>
              <a:rPr lang="en-US" sz="2000" b="1" dirty="0"/>
              <a:t>com resultados </a:t>
            </a:r>
            <a:r>
              <a:rPr lang="en-US" sz="2000" b="1" dirty="0"/>
              <a:t>alterados (100%).</a:t>
            </a:r>
            <a:endParaRPr lang="pt-BR" sz="2000" b="1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80284"/>
              </p:ext>
            </p:extLst>
          </p:nvPr>
        </p:nvGraphicFramePr>
        <p:xfrm>
          <a:off x="930431" y="4171347"/>
          <a:ext cx="4638675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992820"/>
              </p:ext>
            </p:extLst>
          </p:nvPr>
        </p:nvGraphicFramePr>
        <p:xfrm>
          <a:off x="5988676" y="4159876"/>
          <a:ext cx="4643773" cy="25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4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0" y="93785"/>
            <a:ext cx="7725508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748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melhorar a adesão das mulheres à realização dos exames.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Meta: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buscar 100% das mulheres faltosas às consultas programadas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:   </a:t>
            </a:r>
          </a:p>
          <a:p>
            <a:pPr marL="0" indent="0">
              <a:buNone/>
            </a:pPr>
            <a:r>
              <a:rPr lang="en-US" b="1" dirty="0"/>
              <a:t>- Colo de útero: </a:t>
            </a:r>
            <a:r>
              <a:rPr lang="en-US" b="1" dirty="0" smtClean="0"/>
              <a:t>100% de </a:t>
            </a:r>
            <a:r>
              <a:rPr lang="en-US" b="1" dirty="0" err="1" smtClean="0"/>
              <a:t>busca</a:t>
            </a:r>
            <a:r>
              <a:rPr lang="en-US" b="1" dirty="0" smtClean="0"/>
              <a:t> </a:t>
            </a:r>
            <a:r>
              <a:rPr lang="en-US" b="1" dirty="0" err="1" smtClean="0"/>
              <a:t>ativa</a:t>
            </a:r>
            <a:r>
              <a:rPr lang="en-US" b="1" dirty="0"/>
              <a:t> (100%).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- Mama: 100% de </a:t>
            </a:r>
            <a:r>
              <a:rPr lang="en-US" b="1" dirty="0" err="1"/>
              <a:t>busca</a:t>
            </a:r>
            <a:r>
              <a:rPr lang="en-US" b="1" dirty="0"/>
              <a:t> </a:t>
            </a:r>
            <a:r>
              <a:rPr lang="en-US" b="1" dirty="0" err="1" smtClean="0"/>
              <a:t>ativa</a:t>
            </a:r>
            <a:r>
              <a:rPr lang="en-US" b="1" dirty="0"/>
              <a:t> (100%).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560053"/>
              </p:ext>
            </p:extLst>
          </p:nvPr>
        </p:nvGraphicFramePr>
        <p:xfrm>
          <a:off x="838200" y="4248887"/>
          <a:ext cx="459105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113087"/>
              </p:ext>
            </p:extLst>
          </p:nvPr>
        </p:nvGraphicFramePr>
        <p:xfrm>
          <a:off x="6211642" y="4223666"/>
          <a:ext cx="453390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93785"/>
            <a:ext cx="34465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15508" y="365125"/>
            <a:ext cx="7438292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3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melhorar a qualidade do atendimento das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mulheres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Meta: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obter 100% de coleta de amostras satisfatórias do exame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citopatológico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Resultado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: 122 mulheres (100%).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22060"/>
              </p:ext>
            </p:extLst>
          </p:nvPr>
        </p:nvGraphicFramePr>
        <p:xfrm>
          <a:off x="3761301" y="3805238"/>
          <a:ext cx="451485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199292"/>
            <a:ext cx="3903784" cy="11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7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943</Words>
  <Application>Microsoft Office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do Office</vt:lpstr>
      <vt:lpstr>       </vt:lpstr>
      <vt:lpstr>Introdução </vt:lpstr>
      <vt:lpstr>Objetivo geral </vt:lpstr>
      <vt:lpstr>Metodologia </vt:lpstr>
      <vt:lpstr>                      Objetivos, Metas e Resultados </vt:lpstr>
      <vt:lpstr>                        Objetivos, Metas e Resultados </vt:lpstr>
      <vt:lpstr>                                                 Objetivos, Metas e Resultados </vt:lpstr>
      <vt:lpstr>Objetivos, Metas e Resultados </vt:lpstr>
      <vt:lpstr> Objetivos, Metas e Resultados </vt:lpstr>
      <vt:lpstr>Objetivos, Metas e Resultados</vt:lpstr>
      <vt:lpstr>Objetivos, Metas e Resultados </vt:lpstr>
      <vt:lpstr>Objetivos, Metas e Resultados </vt:lpstr>
      <vt:lpstr>Objetivos, Metas e Resultados</vt:lpstr>
      <vt:lpstr>Discussão </vt:lpstr>
      <vt:lpstr>Reflexão crítica sobre o processo de aprendizagem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</dc:title>
  <dc:creator>Fabiano</dc:creator>
  <cp:lastModifiedBy>Fabiano</cp:lastModifiedBy>
  <cp:revision>45</cp:revision>
  <dcterms:created xsi:type="dcterms:W3CDTF">2014-02-18T21:22:00Z</dcterms:created>
  <dcterms:modified xsi:type="dcterms:W3CDTF">2014-03-07T22:55:00Z</dcterms:modified>
</cp:coreProperties>
</file>