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93" r:id="rId8"/>
    <p:sldId id="296" r:id="rId9"/>
    <p:sldId id="295" r:id="rId10"/>
    <p:sldId id="294" r:id="rId11"/>
    <p:sldId id="297" r:id="rId12"/>
    <p:sldId id="315" r:id="rId13"/>
    <p:sldId id="291" r:id="rId14"/>
    <p:sldId id="264" r:id="rId15"/>
    <p:sldId id="265" r:id="rId16"/>
    <p:sldId id="266" r:id="rId17"/>
    <p:sldId id="267" r:id="rId18"/>
    <p:sldId id="298" r:id="rId19"/>
    <p:sldId id="268" r:id="rId20"/>
    <p:sldId id="269" r:id="rId21"/>
    <p:sldId id="299" r:id="rId22"/>
    <p:sldId id="270" r:id="rId23"/>
    <p:sldId id="300" r:id="rId24"/>
    <p:sldId id="283" r:id="rId25"/>
    <p:sldId id="301" r:id="rId26"/>
    <p:sldId id="286" r:id="rId27"/>
    <p:sldId id="302" r:id="rId28"/>
    <p:sldId id="285" r:id="rId29"/>
    <p:sldId id="303" r:id="rId30"/>
    <p:sldId id="284" r:id="rId31"/>
    <p:sldId id="304" r:id="rId32"/>
    <p:sldId id="287" r:id="rId33"/>
    <p:sldId id="292" r:id="rId34"/>
    <p:sldId id="306" r:id="rId35"/>
    <p:sldId id="305" r:id="rId36"/>
    <p:sldId id="271" r:id="rId37"/>
    <p:sldId id="308" r:id="rId38"/>
    <p:sldId id="307" r:id="rId39"/>
    <p:sldId id="272" r:id="rId40"/>
    <p:sldId id="309" r:id="rId41"/>
    <p:sldId id="274" r:id="rId42"/>
    <p:sldId id="311" r:id="rId43"/>
    <p:sldId id="310" r:id="rId44"/>
    <p:sldId id="290" r:id="rId45"/>
    <p:sldId id="288" r:id="rId46"/>
    <p:sldId id="312" r:id="rId47"/>
    <p:sldId id="314" r:id="rId48"/>
    <p:sldId id="313" r:id="rId49"/>
    <p:sldId id="276" r:id="rId50"/>
    <p:sldId id="277" r:id="rId51"/>
    <p:sldId id="278" r:id="rId52"/>
    <p:sldId id="279" r:id="rId53"/>
    <p:sldId id="280" r:id="rId54"/>
    <p:sldId id="281" r:id="rId55"/>
    <p:sldId id="282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1" d="100"/>
          <a:sy n="81" d="100"/>
        </p:scale>
        <p:origin x="10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0.15121951219512195</c:v>
                </c:pt>
                <c:pt idx="1">
                  <c:v>0.28292682926829266</c:v>
                </c:pt>
                <c:pt idx="2">
                  <c:v>0.34146341463414637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0792"/>
        <c:axId val="221343680"/>
      </c:barChart>
      <c:catAx>
        <c:axId val="473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1343680"/>
        <c:crosses val="autoZero"/>
        <c:auto val="1"/>
        <c:lblAlgn val="ctr"/>
        <c:lblOffset val="100"/>
        <c:noMultiLvlLbl val="0"/>
      </c:catAx>
      <c:valAx>
        <c:axId val="2213436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307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Indicadores!$D$46:$F$46</c:f>
              <c:numCache>
                <c:formatCode>0.0%</c:formatCode>
                <c:ptCount val="3"/>
                <c:pt idx="0">
                  <c:v>1</c:v>
                </c:pt>
                <c:pt idx="1">
                  <c:v>0.98275862068965514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86040"/>
        <c:axId val="222986824"/>
      </c:barChart>
      <c:catAx>
        <c:axId val="22298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86824"/>
        <c:crosses val="autoZero"/>
        <c:auto val="1"/>
        <c:lblAlgn val="ctr"/>
        <c:lblOffset val="100"/>
        <c:noMultiLvlLbl val="0"/>
      </c:catAx>
      <c:valAx>
        <c:axId val="2229868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860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criança fabio semana 12 em 301014.xls]Indicadores'!$C$51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criança fabio semana 12 em 301014.xls]Indicadores'!$D$50:$F$50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criança fabio semana 12 em 301014.xls]Indicadores'!$D$51:$F$51</c:f>
              <c:numCache>
                <c:formatCode>0.0%</c:formatCode>
                <c:ptCount val="3"/>
                <c:pt idx="0">
                  <c:v>1</c:v>
                </c:pt>
                <c:pt idx="1">
                  <c:v>0.98275862068965514</c:v>
                </c:pt>
                <c:pt idx="2">
                  <c:v>0.98571428571428577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87608"/>
        <c:axId val="222988000"/>
      </c:barChart>
      <c:catAx>
        <c:axId val="222987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88000"/>
        <c:crosses val="autoZero"/>
        <c:auto val="1"/>
        <c:lblAlgn val="ctr"/>
        <c:lblOffset val="100"/>
        <c:noMultiLvlLbl val="0"/>
      </c:catAx>
      <c:valAx>
        <c:axId val="2229880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876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criança fabio semana 12 em 301014.xls]Indicadores'!$C$57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criança fabio semana 12 em 301014.xls]Indicadores'!$D$56:$F$56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criança fabio semana 12 em 301014.xls]Indicadores'!$D$57:$F$57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89568"/>
        <c:axId val="222990352"/>
      </c:barChart>
      <c:catAx>
        <c:axId val="22298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90352"/>
        <c:crosses val="autoZero"/>
        <c:auto val="1"/>
        <c:lblAlgn val="ctr"/>
        <c:lblOffset val="100"/>
        <c:noMultiLvlLbl val="0"/>
      </c:catAx>
      <c:valAx>
        <c:axId val="2229903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895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criança fabio semana 12 em 301014.xls]Indicadores'!$C$62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criança fabio semana 12 em 301014.xls]Indicadores'!$D$61:$F$61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criança fabio semana 12 em 301014.xls]Indicadores'!$D$62:$F$62</c:f>
              <c:numCache>
                <c:formatCode>0.0%</c:formatCode>
                <c:ptCount val="3"/>
                <c:pt idx="0">
                  <c:v>0.41666666666666669</c:v>
                </c:pt>
                <c:pt idx="1">
                  <c:v>0.30434782608695654</c:v>
                </c:pt>
                <c:pt idx="2">
                  <c:v>0.36206896551724138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342504"/>
        <c:axId val="283335840"/>
      </c:barChart>
      <c:catAx>
        <c:axId val="28334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35840"/>
        <c:crosses val="autoZero"/>
        <c:auto val="1"/>
        <c:lblAlgn val="ctr"/>
        <c:lblOffset val="100"/>
        <c:noMultiLvlLbl val="0"/>
      </c:catAx>
      <c:valAx>
        <c:axId val="2833358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425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de 6 a 72 meses com necessidade de tratamento odontológico.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0.36363636363636365</c:v>
                </c:pt>
                <c:pt idx="1">
                  <c:v>0.33333333333333331</c:v>
                </c:pt>
                <c:pt idx="2">
                  <c:v>0.32258064516129031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341720"/>
        <c:axId val="283338976"/>
      </c:barChart>
      <c:catAx>
        <c:axId val="283341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38976"/>
        <c:crosses val="autoZero"/>
        <c:auto val="1"/>
        <c:lblAlgn val="ctr"/>
        <c:lblOffset val="100"/>
        <c:noMultiLvlLbl val="0"/>
      </c:catAx>
      <c:valAx>
        <c:axId val="2833389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417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de 6 a 72 meses com com fluorterapia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Indicadores!$D$13:$F$13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Indicadores!$D$14:$F$14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337408"/>
        <c:axId val="283341328"/>
      </c:barChart>
      <c:catAx>
        <c:axId val="28333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41328"/>
        <c:crosses val="autoZero"/>
        <c:auto val="1"/>
        <c:lblAlgn val="ctr"/>
        <c:lblOffset val="100"/>
        <c:noMultiLvlLbl val="0"/>
      </c:catAx>
      <c:valAx>
        <c:axId val="2833413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374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saude bucal semana 12 em 301014.xls]Indicadores'!$C$19</c:f>
              <c:strCache>
                <c:ptCount val="1"/>
                <c:pt idx="0">
                  <c:v>Proporção de crianças com tratamento dentário concluído. 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saude bucal semana 12 em 301014.xls]Indicadores'!$D$18:$F$18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saude bucal semana 12 em 301014.xls]Indicadores'!$D$19:$F$19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0.90322580645161288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340936"/>
        <c:axId val="283339368"/>
      </c:barChart>
      <c:catAx>
        <c:axId val="283340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39368"/>
        <c:crosses val="autoZero"/>
        <c:auto val="1"/>
        <c:lblAlgn val="ctr"/>
        <c:lblOffset val="100"/>
        <c:noMultiLvlLbl val="0"/>
      </c:catAx>
      <c:valAx>
        <c:axId val="2833393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409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Indicadores!$D$67:$F$67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Indicadores!$D$68:$F$68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342112"/>
        <c:axId val="283337016"/>
      </c:barChart>
      <c:catAx>
        <c:axId val="28334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37016"/>
        <c:crosses val="autoZero"/>
        <c:auto val="1"/>
        <c:lblAlgn val="ctr"/>
        <c:lblOffset val="100"/>
        <c:noMultiLvlLbl val="0"/>
      </c:catAx>
      <c:valAx>
        <c:axId val="283337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421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saude bucal semana 12 em 301014.xls]Indicadores'!$C$25</c:f>
              <c:strCache>
                <c:ptCount val="1"/>
                <c:pt idx="0">
                  <c:v>Proporção de buscas realizadas às  crianças residentes da área de abrangência da unidade de saúde.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dados saude bucal semana 12 em 301014.xls]Indicadores'!$D$24:$F$24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saude bucal semana 12 em 301014.xls]Indicadores'!$D$25:$F$25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340544"/>
        <c:axId val="283339760"/>
      </c:barChart>
      <c:catAx>
        <c:axId val="28334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39760"/>
        <c:crosses val="autoZero"/>
        <c:auto val="1"/>
        <c:lblAlgn val="ctr"/>
        <c:lblOffset val="100"/>
        <c:noMultiLvlLbl val="0"/>
      </c:catAx>
      <c:valAx>
        <c:axId val="2833397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40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Indicadores!$D$74:$F$74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Indicadores!$D$75:$F$75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336624"/>
        <c:axId val="283338584"/>
      </c:barChart>
      <c:catAx>
        <c:axId val="28333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38584"/>
        <c:crosses val="autoZero"/>
        <c:auto val="1"/>
        <c:lblAlgn val="ctr"/>
        <c:lblOffset val="100"/>
        <c:noMultiLvlLbl val="0"/>
      </c:catAx>
      <c:valAx>
        <c:axId val="283338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3366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residentes na área de abrangência da unidade de saúde com primeira consulta odontológica programática.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5.8823529411764705E-2</c:v>
                </c:pt>
                <c:pt idx="1">
                  <c:v>9.6256684491978606E-2</c:v>
                </c:pt>
                <c:pt idx="2">
                  <c:v>0.16577540106951871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614392"/>
        <c:axId val="221708512"/>
      </c:barChart>
      <c:catAx>
        <c:axId val="221614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1708512"/>
        <c:crosses val="autoZero"/>
        <c:auto val="1"/>
        <c:lblAlgn val="ctr"/>
        <c:lblOffset val="100"/>
        <c:noMultiLvlLbl val="0"/>
      </c:catAx>
      <c:valAx>
        <c:axId val="2217085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16143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Indicadores!$D$74:$F$74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Indicadores!$D$75:$F$75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751712"/>
        <c:axId val="283749360"/>
      </c:barChart>
      <c:catAx>
        <c:axId val="2837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749360"/>
        <c:crosses val="autoZero"/>
        <c:auto val="1"/>
        <c:lblAlgn val="ctr"/>
        <c:lblOffset val="100"/>
        <c:noMultiLvlLbl val="0"/>
      </c:catAx>
      <c:valAx>
        <c:axId val="2837493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7517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Indicadores!$D$82:$F$82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750144"/>
        <c:axId val="283748576"/>
      </c:barChart>
      <c:catAx>
        <c:axId val="28375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748576"/>
        <c:crosses val="autoZero"/>
        <c:auto val="1"/>
        <c:lblAlgn val="ctr"/>
        <c:lblOffset val="100"/>
        <c:noMultiLvlLbl val="0"/>
      </c:catAx>
      <c:valAx>
        <c:axId val="2837485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7501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crianças cujas mães receberam orientações sobre prevenção de acidentes na infância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Indicadores!$D$88:$F$88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Indicadores!$D$89:$F$89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751320"/>
        <c:axId val="283752104"/>
      </c:barChart>
      <c:catAx>
        <c:axId val="283751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752104"/>
        <c:crosses val="autoZero"/>
        <c:auto val="1"/>
        <c:lblAlgn val="ctr"/>
        <c:lblOffset val="100"/>
        <c:noMultiLvlLbl val="0"/>
      </c:catAx>
      <c:valAx>
        <c:axId val="2837521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7513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0.0%</c:formatCode>
                <c:ptCount val="3"/>
                <c:pt idx="0">
                  <c:v>0.38709677419354838</c:v>
                </c:pt>
                <c:pt idx="1">
                  <c:v>0.36206896551724138</c:v>
                </c:pt>
                <c:pt idx="2">
                  <c:v>0.38571428571428573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568768"/>
        <c:axId val="286569160"/>
      </c:barChart>
      <c:catAx>
        <c:axId val="28656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69160"/>
        <c:crosses val="autoZero"/>
        <c:auto val="1"/>
        <c:lblAlgn val="ctr"/>
        <c:lblOffset val="100"/>
        <c:noMultiLvlLbl val="0"/>
      </c:catAx>
      <c:valAx>
        <c:axId val="2865691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687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Indicadores!$C$101</c:f>
              <c:strCache>
                <c:ptCount val="1"/>
                <c:pt idx="0">
                  <c:v>Proporção de crianças cujas mães receberam orientações nutricionais de acordo com a faixa etária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Indicadores!$D$100:$F$100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Indicadores!$D$101:$F$101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572688"/>
        <c:axId val="286569552"/>
      </c:barChart>
      <c:catAx>
        <c:axId val="28657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69552"/>
        <c:crosses val="autoZero"/>
        <c:auto val="1"/>
        <c:lblAlgn val="ctr"/>
        <c:lblOffset val="100"/>
        <c:noMultiLvlLbl val="0"/>
      </c:catAx>
      <c:valAx>
        <c:axId val="2865695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726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Indicadores!$C$108</c:f>
              <c:strCache>
                <c:ptCount val="1"/>
                <c:pt idx="0">
                  <c:v>Proporção de crianças cujas mães receberam orientação sobre higiene bucal, etiologia e prevenção da cárie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Indicadores!$D$107:$F$107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Indicadores!$D$108:$F$108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571904"/>
        <c:axId val="286569944"/>
      </c:barChart>
      <c:catAx>
        <c:axId val="28657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69944"/>
        <c:crosses val="autoZero"/>
        <c:auto val="1"/>
        <c:lblAlgn val="ctr"/>
        <c:lblOffset val="100"/>
        <c:noMultiLvlLbl val="0"/>
      </c:catAx>
      <c:valAx>
        <c:axId val="2865699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719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crianças com orientações sobre higiene bucal.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Indicadores!$D$35:$F$35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Indicadores!$D$36:$F$36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570728"/>
        <c:axId val="286571120"/>
      </c:barChart>
      <c:catAx>
        <c:axId val="286570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71120"/>
        <c:crosses val="autoZero"/>
        <c:auto val="1"/>
        <c:lblAlgn val="ctr"/>
        <c:lblOffset val="100"/>
        <c:noMultiLvlLbl val="0"/>
      </c:catAx>
      <c:valAx>
        <c:axId val="2865711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707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crianças com orientações sobre dieta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571512"/>
        <c:axId val="286572296"/>
      </c:barChart>
      <c:catAx>
        <c:axId val="286571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72296"/>
        <c:crosses val="autoZero"/>
        <c:auto val="1"/>
        <c:lblAlgn val="ctr"/>
        <c:lblOffset val="100"/>
        <c:noMultiLvlLbl val="0"/>
      </c:catAx>
      <c:valAx>
        <c:axId val="286572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715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crianças cujos responsáveis receberam orientações sobre hábitos de sucção nutritiva e não nutritiva e prevenção de oclusopatias.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575040"/>
        <c:axId val="286573472"/>
      </c:barChart>
      <c:catAx>
        <c:axId val="2865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73472"/>
        <c:crosses val="autoZero"/>
        <c:auto val="1"/>
        <c:lblAlgn val="ctr"/>
        <c:lblOffset val="100"/>
        <c:noMultiLvlLbl val="0"/>
      </c:catAx>
      <c:valAx>
        <c:axId val="2865734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5750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242168317669968"/>
          <c:y val="0.22174612788786016"/>
          <c:w val="0.84757831682330032"/>
          <c:h val="0.63636545431821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coleta dados criança fabio semana 12 em 301014.xls]Indicadores'!$C$9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criança fabio semana 12 em 301014.xls]Indicadores'!$D$8:$F$8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criança fabio semana 12 em 301014.xls]Indicadores'!$D$9:$F$9</c:f>
              <c:numCache>
                <c:formatCode>0.0%</c:formatCode>
                <c:ptCount val="3"/>
                <c:pt idx="0">
                  <c:v>0.67741935483870963</c:v>
                </c:pt>
                <c:pt idx="1">
                  <c:v>0.63793103448275867</c:v>
                </c:pt>
                <c:pt idx="2">
                  <c:v>0.61428571428571432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443696"/>
        <c:axId val="220438208"/>
      </c:barChart>
      <c:catAx>
        <c:axId val="22044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0438208"/>
        <c:crosses val="autoZero"/>
        <c:auto val="1"/>
        <c:lblAlgn val="ctr"/>
        <c:lblOffset val="100"/>
        <c:noMultiLvlLbl val="0"/>
      </c:catAx>
      <c:valAx>
        <c:axId val="2204382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04436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criança fabio semana 12 em 301014.xls]Indicadores'!$C$14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criança fabio semana 12 em 301014.xls]Indicadores'!$D$13:$F$13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criança fabio semana 12 em 301014.xls]Indicadores'!$D$14:$F$14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437424"/>
        <c:axId val="220438600"/>
      </c:barChart>
      <c:catAx>
        <c:axId val="22043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0438600"/>
        <c:crosses val="autoZero"/>
        <c:auto val="1"/>
        <c:lblAlgn val="ctr"/>
        <c:lblOffset val="100"/>
        <c:noMultiLvlLbl val="0"/>
      </c:catAx>
      <c:valAx>
        <c:axId val="2204386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04374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criança fabio semana 12 em 301014.xls]Indicadores'!$C$19</c:f>
              <c:strCache>
                <c:ptCount val="1"/>
                <c:pt idx="0">
                  <c:v>Proporção de crianças com déficit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criança fabio semana 12 em 301014.xls]Indicadores'!$D$18:$F$18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criança fabio semana 12 em 301014.xls]Indicadores'!$D$19:$F$19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440168"/>
        <c:axId val="220440952"/>
      </c:barChart>
      <c:catAx>
        <c:axId val="220440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0440952"/>
        <c:crosses val="autoZero"/>
        <c:auto val="1"/>
        <c:lblAlgn val="ctr"/>
        <c:lblOffset val="100"/>
        <c:noMultiLvlLbl val="0"/>
      </c:catAx>
      <c:valAx>
        <c:axId val="2204409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04401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criança fabio semana 12 em 301014.xls]Indicadores'!$C$24</c:f>
              <c:strCache>
                <c:ptCount val="1"/>
                <c:pt idx="0">
                  <c:v>Proporção de crianças com excesso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criança fabio semana 12 em 301014.xls]Indicadores'!$D$23:$F$23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criança fabio semana 12 em 301014.xls]Indicadores'!$D$24:$F$24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442128"/>
        <c:axId val="222990744"/>
      </c:barChart>
      <c:catAx>
        <c:axId val="22044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90744"/>
        <c:crosses val="autoZero"/>
        <c:auto val="1"/>
        <c:lblAlgn val="ctr"/>
        <c:lblOffset val="100"/>
        <c:noMultiLvlLbl val="0"/>
      </c:catAx>
      <c:valAx>
        <c:axId val="2229907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04421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criança fabio semana 12 em 301014.xls]Indicadores'!$C$29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criança fabio semana 12 em 301014.xls]Indicadores'!$D$28:$F$28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criança fabio semana 12 em 301014.xls]Indicadores'!$D$29:$F$29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86432"/>
        <c:axId val="222989960"/>
      </c:barChart>
      <c:catAx>
        <c:axId val="22298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89960"/>
        <c:crosses val="autoZero"/>
        <c:auto val="1"/>
        <c:lblAlgn val="ctr"/>
        <c:lblOffset val="100"/>
        <c:noMultiLvlLbl val="0"/>
      </c:catAx>
      <c:valAx>
        <c:axId val="2229899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864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criança fabio semana 12 em 301014.xls]Indicadores'!$C$34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criança fabio semana 12 em 301014.xls]Indicadores'!$D$33:$F$33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criança fabio semana 12 em 301014.xls]Indicadores'!$D$34:$F$34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85256"/>
        <c:axId val="222991528"/>
      </c:barChart>
      <c:catAx>
        <c:axId val="222985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91528"/>
        <c:crosses val="autoZero"/>
        <c:auto val="1"/>
        <c:lblAlgn val="ctr"/>
        <c:lblOffset val="100"/>
        <c:noMultiLvlLbl val="0"/>
      </c:catAx>
      <c:valAx>
        <c:axId val="2229915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852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criança fabio semana 12 em 301014.xls]Indicadores'!$C$40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dados criança fabio semana 12 em 301014.xls]Indicadores'!$D$39:$F$39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criança fabio semana 12 em 301014.xls]Indicadores'!$D$40:$F$40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88784"/>
        <c:axId val="222984472"/>
      </c:barChart>
      <c:catAx>
        <c:axId val="22298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84472"/>
        <c:crosses val="autoZero"/>
        <c:auto val="1"/>
        <c:lblAlgn val="ctr"/>
        <c:lblOffset val="100"/>
        <c:noMultiLvlLbl val="0"/>
      </c:catAx>
      <c:valAx>
        <c:axId val="2229844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29887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6D2CC-05C8-4EF5-8956-A90AE5630C8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D7B8A-774C-40DE-9D0E-A991762E2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2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89D7-2A5C-43E9-9F8C-C7EE3E7FE19C}" type="slidenum">
              <a:rPr lang="pt-BR" smtClean="0">
                <a:solidFill>
                  <a:prstClr val="black"/>
                </a:solidFill>
              </a:rPr>
              <a:pPr/>
              <a:t>39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5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89D7-2A5C-43E9-9F8C-C7EE3E7FE19C}" type="slidenum">
              <a:rPr lang="pt-BR" smtClean="0">
                <a:solidFill>
                  <a:prstClr val="black"/>
                </a:solidFill>
              </a:rPr>
              <a:pPr/>
              <a:t>40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5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3F83-C62B-45DC-9C29-92C1977C467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5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7026-6831-41A4-9E1B-72220E59405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3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1B-4D6B-488B-8E98-775AB54EAE5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3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19E9-1BC0-41C2-81BD-EB20C83306B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58CC-88D2-4768-AAE0-D7670664AE2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D5FC-F05B-4DBE-B0FC-AA2B09E9D7E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5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A2A-3A78-4ED5-92FA-E2EDF4623A9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4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F10-A5F5-4246-949A-D4E21F43613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8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3401-7AB0-44CA-9528-806C5FD577B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4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6FE4-0BEE-45A0-A558-70BDD2ACDF8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FEF-2775-4841-BCF2-1B80FD2E9B0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0406-6A2C-4477-82E0-3A36AA23304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Pelotas 2013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B3B5F-5F01-48B7-8307-7C37D4B3D1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0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2428868"/>
            <a:ext cx="7772400" cy="2000264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Bef>
                <a:spcPts val="1200"/>
              </a:spcBef>
            </a:pPr>
            <a:r>
              <a:rPr lang="pt-BR" sz="2800" b="1" dirty="0" smtClean="0">
                <a:latin typeface="Garamond" panose="02020404030301010803" pitchFamily="18" charset="0"/>
                <a:ea typeface="Calibri"/>
                <a:cs typeface="Times New Roman"/>
              </a:rPr>
              <a:t>Qualificação </a:t>
            </a:r>
            <a:r>
              <a:rPr lang="pt-BR" sz="2800" b="1" dirty="0">
                <a:latin typeface="Garamond" panose="02020404030301010803" pitchFamily="18" charset="0"/>
                <a:ea typeface="Calibri"/>
                <a:cs typeface="Times New Roman"/>
              </a:rPr>
              <a:t>da Atenção à Saúde da Criança de zero a setenta e dois meses na Unidade Sanitária de Progresso/ESF, Progresso/RS</a:t>
            </a:r>
            <a:r>
              <a:rPr lang="pt-BR" sz="2400" b="1" dirty="0">
                <a:latin typeface="Garamond" panose="02020404030301010803" pitchFamily="18" charset="0"/>
                <a:ea typeface="Calibri"/>
                <a:cs typeface="Times New Roman"/>
              </a:rPr>
              <a:t/>
            </a:r>
            <a:br>
              <a:rPr lang="pt-BR" sz="2400" b="1" dirty="0">
                <a:latin typeface="Garamond" panose="02020404030301010803" pitchFamily="18" charset="0"/>
                <a:ea typeface="Calibri"/>
                <a:cs typeface="Times New Roman"/>
              </a:rPr>
            </a:b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28992" y="5143512"/>
            <a:ext cx="5357850" cy="1512168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Aluno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: </a:t>
            </a:r>
            <a:r>
              <a:rPr lang="pt-BR" sz="2400" dirty="0" smtClean="0">
                <a:solidFill>
                  <a:schemeClr val="tx1"/>
                </a:solidFill>
                <a:latin typeface="Garamond" pitchFamily="18" charset="0"/>
              </a:rPr>
              <a:t>Fábio André </a:t>
            </a:r>
            <a:r>
              <a:rPr lang="pt-BR" sz="2400" dirty="0">
                <a:solidFill>
                  <a:schemeClr val="tx1"/>
                </a:solidFill>
                <a:latin typeface="Garamond" pitchFamily="18" charset="0"/>
              </a:rPr>
              <a:t>Z</a:t>
            </a:r>
            <a:r>
              <a:rPr lang="pt-BR" sz="2400" dirty="0" smtClean="0">
                <a:solidFill>
                  <a:schemeClr val="tx1"/>
                </a:solidFill>
                <a:latin typeface="Garamond" pitchFamily="18" charset="0"/>
              </a:rPr>
              <a:t>anella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Orientadora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: Denise </a:t>
            </a:r>
            <a:r>
              <a:rPr lang="en-US" sz="2400" dirty="0">
                <a:solidFill>
                  <a:schemeClr val="tx1"/>
                </a:solidFill>
                <a:latin typeface="Garamond" pitchFamily="18" charset="0"/>
              </a:rPr>
              <a:t>Bermudez 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Pereira</a:t>
            </a:r>
            <a:endParaRPr lang="pt-BR" sz="24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188640"/>
            <a:ext cx="72728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kern="0" dirty="0">
                <a:solidFill>
                  <a:prstClr val="black"/>
                </a:solidFill>
                <a:latin typeface="Garamond" pitchFamily="18" charset="0"/>
                <a:ea typeface="Times New Roman"/>
                <a:cs typeface="Times New Roman"/>
              </a:rPr>
              <a:t>Universidade Federal de Pelotas </a:t>
            </a:r>
            <a:endParaRPr lang="pt-BR" sz="2400" kern="0" dirty="0">
              <a:solidFill>
                <a:prstClr val="black"/>
              </a:solidFill>
              <a:latin typeface="Garamond" pitchFamily="18" charset="0"/>
              <a:ea typeface="SimSun"/>
            </a:endParaRPr>
          </a:p>
          <a:p>
            <a:pPr algn="ctr"/>
            <a:r>
              <a:rPr lang="pt-BR" sz="2400" kern="0" dirty="0">
                <a:solidFill>
                  <a:prstClr val="black"/>
                </a:solidFill>
                <a:latin typeface="Garamond" pitchFamily="18" charset="0"/>
                <a:ea typeface="Times New Roman"/>
                <a:cs typeface="Times New Roman"/>
              </a:rPr>
              <a:t>Departamento de Medicina Social </a:t>
            </a:r>
            <a:endParaRPr lang="pt-BR" sz="2400" kern="0" dirty="0">
              <a:solidFill>
                <a:prstClr val="black"/>
              </a:solidFill>
              <a:latin typeface="Garamond" pitchFamily="18" charset="0"/>
              <a:ea typeface="SimSun"/>
            </a:endParaRPr>
          </a:p>
          <a:p>
            <a:pPr algn="ctr"/>
            <a:r>
              <a:rPr lang="pt-BR" sz="2400" kern="0" dirty="0">
                <a:solidFill>
                  <a:prstClr val="black"/>
                </a:solidFill>
                <a:latin typeface="Garamond" pitchFamily="18" charset="0"/>
                <a:ea typeface="Times New Roman"/>
                <a:cs typeface="Times New Roman"/>
              </a:rPr>
              <a:t>Especialização em Saúde da Família </a:t>
            </a:r>
            <a:endParaRPr lang="pt-BR" sz="2400" kern="0" dirty="0">
              <a:solidFill>
                <a:prstClr val="black"/>
              </a:solidFill>
              <a:latin typeface="Garamond" pitchFamily="18" charset="0"/>
              <a:ea typeface="SimSun"/>
            </a:endParaRPr>
          </a:p>
          <a:p>
            <a:pPr algn="ctr"/>
            <a:r>
              <a:rPr lang="pt-BR" sz="2400" kern="0" dirty="0">
                <a:solidFill>
                  <a:prstClr val="black"/>
                </a:solidFill>
                <a:latin typeface="Garamond" pitchFamily="18" charset="0"/>
                <a:ea typeface="Times New Roman"/>
                <a:cs typeface="Times New Roman"/>
              </a:rPr>
              <a:t>Modalidade à Distância </a:t>
            </a:r>
            <a:endParaRPr lang="pt-BR" sz="2400" dirty="0">
              <a:solidFill>
                <a:prstClr val="black"/>
              </a:solidFill>
              <a:latin typeface="Garamond" pitchFamily="18" charset="0"/>
              <a:ea typeface="Calibri"/>
              <a:cs typeface="Times New Roman"/>
            </a:endParaRPr>
          </a:p>
          <a:p>
            <a:endParaRPr lang="pt-B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Garamond" pitchFamily="18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Ações</a:t>
            </a:r>
            <a:r>
              <a:rPr lang="pt-BR" dirty="0">
                <a:solidFill>
                  <a:prstClr val="black"/>
                </a:solidFill>
                <a:latin typeface="Garamond" panose="02020404030301010803" pitchFamily="18" charset="0"/>
              </a:rPr>
              <a:t>:</a:t>
            </a:r>
          </a:p>
          <a:p>
            <a:pPr lvl="1" algn="just"/>
            <a:r>
              <a:rPr lang="pt-BR" dirty="0">
                <a:solidFill>
                  <a:prstClr val="black"/>
                </a:solidFill>
                <a:latin typeface="Garamond" panose="02020404030301010803" pitchFamily="18" charset="0"/>
              </a:rPr>
              <a:t>Monitorar e avaliar: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 percentual que </a:t>
            </a:r>
            <a:r>
              <a:rPr lang="pt-BR" dirty="0" smtClean="0">
                <a:latin typeface="Garamond" panose="02020404030301010803" pitchFamily="18" charset="0"/>
              </a:rPr>
              <a:t>recebeu </a:t>
            </a:r>
            <a:r>
              <a:rPr lang="pt-BR" dirty="0" smtClean="0">
                <a:latin typeface="Garamond" panose="02020404030301010803" pitchFamily="18" charset="0"/>
              </a:rPr>
              <a:t>Sulfato Ferroso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 percentual que </a:t>
            </a:r>
            <a:r>
              <a:rPr lang="pt-BR" dirty="0" smtClean="0">
                <a:latin typeface="Garamond" panose="02020404030301010803" pitchFamily="18" charset="0"/>
              </a:rPr>
              <a:t>realizou </a:t>
            </a:r>
            <a:r>
              <a:rPr lang="pt-BR" dirty="0" smtClean="0">
                <a:latin typeface="Garamond" panose="02020404030301010803" pitchFamily="18" charset="0"/>
              </a:rPr>
              <a:t>teste do pezinho até os 7 dias de </a:t>
            </a:r>
            <a:r>
              <a:rPr lang="pt-BR" dirty="0" smtClean="0">
                <a:latin typeface="Garamond" panose="02020404030301010803" pitchFamily="18" charset="0"/>
              </a:rPr>
              <a:t>vida e </a:t>
            </a:r>
            <a:r>
              <a:rPr lang="pt-BR" dirty="0" smtClean="0">
                <a:latin typeface="Garamond" panose="02020404030301010803" pitchFamily="18" charset="0"/>
              </a:rPr>
              <a:t>realizaram o teste da orelhinha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A necessidade de tratamento odontológico (6 a 72 meses)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 </a:t>
            </a:r>
            <a:r>
              <a:rPr lang="pt-BR" dirty="0">
                <a:latin typeface="Garamond" panose="02020404030301010803" pitchFamily="18" charset="0"/>
              </a:rPr>
              <a:t>número de crianças que tiveram o tratamento dentário </a:t>
            </a:r>
            <a:r>
              <a:rPr lang="pt-BR" dirty="0" smtClean="0">
                <a:latin typeface="Garamond" panose="02020404030301010803" pitchFamily="18" charset="0"/>
              </a:rPr>
              <a:t>concluído</a:t>
            </a:r>
            <a:endParaRPr lang="pt-BR" dirty="0" smtClean="0">
              <a:latin typeface="Garamond" panose="02020404030301010803" pitchFamily="18" charset="0"/>
            </a:endParaRP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Os registros </a:t>
            </a:r>
            <a:r>
              <a:rPr lang="pt-BR" dirty="0">
                <a:latin typeface="Garamond" panose="02020404030301010803" pitchFamily="18" charset="0"/>
              </a:rPr>
              <a:t>de todos os acompanhamentos da criança </a:t>
            </a:r>
            <a:r>
              <a:rPr lang="pt-BR" dirty="0" smtClean="0">
                <a:latin typeface="Garamond" panose="02020404030301010803" pitchFamily="18" charset="0"/>
              </a:rPr>
              <a:t>e implementar as </a:t>
            </a:r>
            <a:r>
              <a:rPr lang="pt-BR" dirty="0" smtClean="0">
                <a:latin typeface="Garamond" panose="02020404030301010803" pitchFamily="18" charset="0"/>
              </a:rPr>
              <a:t>fichas-espelho.</a:t>
            </a:r>
            <a:endParaRPr lang="pt-BR" dirty="0" smtClean="0">
              <a:latin typeface="Garamond" panose="02020404030301010803" pitchFamily="18" charset="0"/>
            </a:endParaRPr>
          </a:p>
          <a:p>
            <a:pPr lvl="2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Garamond" pitchFamily="18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Ações</a:t>
            </a:r>
            <a:r>
              <a:rPr lang="pt-BR" dirty="0">
                <a:solidFill>
                  <a:prstClr val="black"/>
                </a:solidFill>
                <a:latin typeface="Garamond" panose="02020404030301010803" pitchFamily="18" charset="0"/>
              </a:rPr>
              <a:t>:</a:t>
            </a:r>
          </a:p>
          <a:p>
            <a:pPr lvl="1" algn="just"/>
            <a:r>
              <a:rPr lang="pt-BR" dirty="0">
                <a:solidFill>
                  <a:prstClr val="black"/>
                </a:solidFill>
                <a:latin typeface="Garamond" panose="02020404030301010803" pitchFamily="18" charset="0"/>
              </a:rPr>
              <a:t>Monitorar e avaliar: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 </a:t>
            </a:r>
            <a:r>
              <a:rPr lang="pt-BR" dirty="0">
                <a:latin typeface="Garamond" panose="02020404030301010803" pitchFamily="18" charset="0"/>
              </a:rPr>
              <a:t>número de crianças de alto risco existentes na </a:t>
            </a:r>
            <a:r>
              <a:rPr lang="pt-BR" dirty="0" smtClean="0">
                <a:latin typeface="Garamond" panose="02020404030301010803" pitchFamily="18" charset="0"/>
              </a:rPr>
              <a:t>comunidade</a:t>
            </a:r>
            <a:r>
              <a:rPr lang="pt-BR" dirty="0" smtClean="0">
                <a:latin typeface="Garamond" panose="02020404030301010803" pitchFamily="18" charset="0"/>
              </a:rPr>
              <a:t>, identificando-as </a:t>
            </a:r>
            <a:r>
              <a:rPr lang="pt-BR" dirty="0" smtClean="0">
                <a:latin typeface="Garamond" panose="02020404030301010803" pitchFamily="18" charset="0"/>
              </a:rPr>
              <a:t>nas </a:t>
            </a:r>
            <a:r>
              <a:rPr lang="pt-BR" dirty="0" smtClean="0">
                <a:latin typeface="Garamond" panose="02020404030301010803" pitchFamily="18" charset="0"/>
              </a:rPr>
              <a:t>fichas-espelho </a:t>
            </a:r>
            <a:r>
              <a:rPr lang="pt-BR" dirty="0" smtClean="0">
                <a:latin typeface="Garamond" panose="02020404030301010803" pitchFamily="18" charset="0"/>
              </a:rPr>
              <a:t>e priorizando seu atendimento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 </a:t>
            </a:r>
            <a:r>
              <a:rPr lang="pt-BR" dirty="0">
                <a:latin typeface="Garamond" panose="02020404030301010803" pitchFamily="18" charset="0"/>
              </a:rPr>
              <a:t>registro das orientações sobre prevenção de </a:t>
            </a:r>
            <a:r>
              <a:rPr lang="pt-BR" dirty="0" smtClean="0">
                <a:latin typeface="Garamond" panose="02020404030301010803" pitchFamily="18" charset="0"/>
              </a:rPr>
              <a:t>acidentes, nutrição segundo faixa etária, higiene bucal, hábitos de sucção nutritiva e percentual de crianças colocadas a mamar na primeira consulta.</a:t>
            </a:r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Metodologia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3000" b="1" dirty="0" smtClean="0">
                <a:latin typeface="Garamond" pitchFamily="18" charset="0"/>
              </a:rPr>
              <a:t>Logística</a:t>
            </a:r>
            <a:r>
              <a:rPr lang="pt-BR" dirty="0" smtClean="0">
                <a:latin typeface="Garamond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atin typeface="Garamond" pitchFamily="18" charset="0"/>
              </a:rPr>
              <a:t>Utilização </a:t>
            </a:r>
            <a:r>
              <a:rPr lang="pt-BR" dirty="0">
                <a:latin typeface="Garamond" pitchFamily="18" charset="0"/>
              </a:rPr>
              <a:t>do caderno 33 do Ministério da Saúde.</a:t>
            </a:r>
          </a:p>
          <a:p>
            <a:pPr lvl="1" algn="just">
              <a:lnSpc>
                <a:spcPct val="150000"/>
              </a:lnSpc>
            </a:pPr>
            <a:r>
              <a:rPr lang="pt-BR" dirty="0">
                <a:latin typeface="Garamond" pitchFamily="18" charset="0"/>
              </a:rPr>
              <a:t>Fichas-espelho, prontuário e planilhas eletrônicas. </a:t>
            </a:r>
          </a:p>
          <a:p>
            <a:pPr lvl="1" algn="just">
              <a:lnSpc>
                <a:spcPct val="150000"/>
              </a:lnSpc>
            </a:pPr>
            <a:r>
              <a:rPr lang="pt-BR" dirty="0">
                <a:latin typeface="Garamond" pitchFamily="18" charset="0"/>
              </a:rPr>
              <a:t>Estabelecido a função de cada membro da equipe na intervenção.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atin typeface="Garamond" pitchFamily="18" charset="0"/>
              </a:rPr>
              <a:t>Arquivo </a:t>
            </a:r>
            <a:r>
              <a:rPr lang="pt-BR" dirty="0">
                <a:latin typeface="Garamond" pitchFamily="18" charset="0"/>
              </a:rPr>
              <a:t>específico para as fichas-espelho.</a:t>
            </a:r>
          </a:p>
          <a:p>
            <a:pPr lvl="1" algn="just">
              <a:lnSpc>
                <a:spcPct val="150000"/>
              </a:lnSpc>
            </a:pPr>
            <a:r>
              <a:rPr lang="pt-BR" dirty="0">
                <a:latin typeface="Garamond" pitchFamily="18" charset="0"/>
              </a:rPr>
              <a:t>Treinamento de equipe</a:t>
            </a:r>
            <a:r>
              <a:rPr lang="pt-BR" dirty="0" smtClean="0">
                <a:latin typeface="Garamond" pitchFamily="18" charset="0"/>
              </a:rPr>
              <a:t>.</a:t>
            </a:r>
            <a:endParaRPr lang="pt-BR" dirty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Metodologia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Garamond" pitchFamily="18" charset="0"/>
              </a:rPr>
              <a:t>Logística</a:t>
            </a:r>
            <a:r>
              <a:rPr lang="pt-BR" dirty="0" smtClean="0">
                <a:latin typeface="Garamond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atin typeface="Garamond" pitchFamily="18" charset="0"/>
              </a:rPr>
              <a:t>Divulgamos a atuação a população na unidade de saúde e através das ACS;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atin typeface="Garamond" pitchFamily="18" charset="0"/>
              </a:rPr>
              <a:t>Reunimo-nos com funcionários da creche e hospital local para divulgação do programa.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Metodologia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3000" b="1" dirty="0">
                <a:latin typeface="Garamond" pitchFamily="18" charset="0"/>
              </a:rPr>
              <a:t>Logística</a:t>
            </a:r>
            <a:r>
              <a:rPr lang="pt-BR" sz="3500" dirty="0" smtClean="0">
                <a:latin typeface="Garamond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atin typeface="Garamond" pitchFamily="18" charset="0"/>
              </a:rPr>
              <a:t>Criação de um ambulatório de puericultura, de segunda a sexta feira, nos dois turnos de atendimento;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atin typeface="Garamond" pitchFamily="18" charset="0"/>
              </a:rPr>
              <a:t>Priorização ao atendimento das crianças de 0 a 72 meses, especialmente até 12 meses de idade;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atin typeface="Garamond" pitchFamily="18" charset="0"/>
              </a:rPr>
              <a:t>Unificação de todas as ações da saúde da criança neste programa, com controle mensal das mesmas.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b="1" dirty="0" smtClean="0">
                <a:latin typeface="Garamond" pitchFamily="18" charset="0"/>
              </a:rPr>
              <a:t>Objetivo 1</a:t>
            </a:r>
            <a:r>
              <a:rPr lang="pt-BR" sz="2800" dirty="0" smtClean="0">
                <a:latin typeface="Garamond" pitchFamily="18" charset="0"/>
              </a:rPr>
              <a:t>. Ampliar </a:t>
            </a:r>
            <a:r>
              <a:rPr lang="pt-BR" sz="2800" dirty="0">
                <a:latin typeface="Garamond" pitchFamily="18" charset="0"/>
              </a:rPr>
              <a:t>a cobertura do Programa de Atenção à Saúde da Criança</a:t>
            </a:r>
            <a:endParaRPr lang="pt-BR" sz="2800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Meta 1: </a:t>
            </a:r>
            <a:r>
              <a:rPr lang="pt-BR" sz="2800" dirty="0" smtClean="0">
                <a:latin typeface="Garamond" pitchFamily="18" charset="0"/>
              </a:rPr>
              <a:t>Ampliar </a:t>
            </a:r>
            <a:r>
              <a:rPr lang="pt-BR" sz="2800" dirty="0">
                <a:latin typeface="Garamond" pitchFamily="18" charset="0"/>
              </a:rPr>
              <a:t>a cobertura da atenção à saúde para 30% das crianças entre zero e setenta e dois meses pertencentes a área de abrangência da </a:t>
            </a:r>
            <a:r>
              <a:rPr lang="pt-BR" sz="2800" dirty="0" smtClean="0">
                <a:latin typeface="Garamond" pitchFamily="18" charset="0"/>
              </a:rPr>
              <a:t>UBS.</a:t>
            </a:r>
            <a:endParaRPr lang="pt-BR" sz="1600" dirty="0" smtClean="0">
              <a:latin typeface="Garamond" pitchFamily="18" charset="0"/>
            </a:endParaRPr>
          </a:p>
          <a:p>
            <a:pPr lvl="2">
              <a:lnSpc>
                <a:spcPct val="150000"/>
              </a:lnSpc>
            </a:pPr>
            <a:r>
              <a:rPr lang="pt-BR" sz="2000" dirty="0" smtClean="0">
                <a:latin typeface="Garamond" pitchFamily="18" charset="0"/>
              </a:rPr>
              <a:t>Resultado: 70 crianças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241662794"/>
              </p:ext>
            </p:extLst>
          </p:nvPr>
        </p:nvGraphicFramePr>
        <p:xfrm>
          <a:off x="1763688" y="3501008"/>
          <a:ext cx="54726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53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 </a:t>
            </a:r>
            <a:r>
              <a:rPr lang="pt-BR" sz="2800" b="1" dirty="0" smtClean="0">
                <a:latin typeface="Garamond" pitchFamily="18" charset="0"/>
              </a:rPr>
              <a:t>Meta 2:</a:t>
            </a:r>
            <a:r>
              <a:rPr lang="pt-BR" sz="2800" dirty="0" smtClean="0">
                <a:latin typeface="Garamond" pitchFamily="18" charset="0"/>
              </a:rPr>
              <a:t> Ampliar </a:t>
            </a:r>
            <a:r>
              <a:rPr lang="pt-BR" sz="2800" dirty="0">
                <a:latin typeface="Garamond" pitchFamily="18" charset="0"/>
              </a:rPr>
              <a:t>a cobertura de primeira consulta odontológica programática para 30% das crianças de 6 a 72 meses de idade residentes na área de abrangência da unidade de saúde</a:t>
            </a:r>
            <a:r>
              <a:rPr lang="pt-BR" sz="2800" dirty="0" smtClean="0">
                <a:latin typeface="Garamond" pitchFamily="18" charset="0"/>
              </a:rPr>
              <a:t>.</a:t>
            </a:r>
          </a:p>
          <a:p>
            <a:pPr lvl="2"/>
            <a:r>
              <a:rPr lang="pt-BR" sz="2000" dirty="0" smtClean="0">
                <a:latin typeface="Garamond" pitchFamily="18" charset="0"/>
              </a:rPr>
              <a:t>Resultado: 31 crianças</a:t>
            </a:r>
            <a:r>
              <a:rPr lang="pt-BR" sz="2000" dirty="0" smtClean="0"/>
              <a:t>	</a:t>
            </a: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862010"/>
              </p:ext>
            </p:extLst>
          </p:nvPr>
        </p:nvGraphicFramePr>
        <p:xfrm>
          <a:off x="1763688" y="3717032"/>
          <a:ext cx="5402952" cy="259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34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Garamond" pitchFamily="18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t-BR" sz="2800" b="1" dirty="0">
                <a:solidFill>
                  <a:prstClr val="black"/>
                </a:solidFill>
                <a:latin typeface="Garamond" pitchFamily="18" charset="0"/>
              </a:rPr>
              <a:t>Objetivo </a:t>
            </a:r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2.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Garamond" pitchFamily="18" charset="0"/>
              </a:rPr>
              <a:t>Melhorar a qualidade da atenção à saúde da criança na UBS.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</a:p>
        </p:txBody>
      </p:sp>
    </p:spTree>
    <p:extLst>
      <p:ext uri="{BB962C8B-B14F-4D97-AF65-F5344CB8AC3E}">
        <p14:creationId xmlns:p14="http://schemas.microsoft.com/office/powerpoint/2010/main" val="42053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Meta 3: </a:t>
            </a:r>
            <a:r>
              <a:rPr lang="pt-BR" sz="2800" dirty="0" smtClean="0">
                <a:latin typeface="Garamond" pitchFamily="18" charset="0"/>
              </a:rPr>
              <a:t>Realizar </a:t>
            </a:r>
            <a:r>
              <a:rPr lang="pt-BR" sz="2800" dirty="0">
                <a:latin typeface="Garamond" pitchFamily="18" charset="0"/>
              </a:rPr>
              <a:t>a primeira consulta na primeira semana de vida para 100% das crianças </a:t>
            </a:r>
            <a:r>
              <a:rPr lang="pt-BR" sz="2800" dirty="0" smtClean="0">
                <a:latin typeface="Garamond" pitchFamily="18" charset="0"/>
              </a:rPr>
              <a:t>cadastradas.</a:t>
            </a: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71958742"/>
              </p:ext>
            </p:extLst>
          </p:nvPr>
        </p:nvGraphicFramePr>
        <p:xfrm>
          <a:off x="1907704" y="2996952"/>
          <a:ext cx="56166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9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Introdução</a:t>
            </a:r>
            <a:endParaRPr lang="pt-BR" sz="32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3000" dirty="0" smtClean="0">
                <a:latin typeface="Garamond" pitchFamily="18" charset="0"/>
              </a:rPr>
              <a:t>Puericultura é uma importante estratégia da atenção básica a saúde para o adequado acompanhamento de nossas crianças</a:t>
            </a:r>
          </a:p>
          <a:p>
            <a:pPr algn="just">
              <a:lnSpc>
                <a:spcPct val="150000"/>
              </a:lnSpc>
            </a:pPr>
            <a:r>
              <a:rPr lang="pt-BR" sz="3000" dirty="0" smtClean="0">
                <a:latin typeface="Garamond" pitchFamily="18" charset="0"/>
              </a:rPr>
              <a:t>Com o acompanhamento programático e contínuo conseguimos interver positivamente no desenvolvimento de nossas crianças, além de prevenirmos inúmeros agravos de saúde.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t-BR" sz="1700" dirty="0" smtClean="0">
                <a:latin typeface="Garamond" pitchFamily="18" charset="0"/>
              </a:rPr>
              <a:t>(CADERNO ATENÇÃO BÁSICA Nº 33, BRASIL, 2012)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Meta 4: 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Monitorar </a:t>
            </a:r>
            <a:r>
              <a:rPr lang="pt-BR" sz="2800" dirty="0">
                <a:solidFill>
                  <a:prstClr val="black"/>
                </a:solidFill>
                <a:latin typeface="Garamond" pitchFamily="18" charset="0"/>
              </a:rPr>
              <a:t>100% 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das crianças.</a:t>
            </a:r>
            <a:endParaRPr lang="pt-BR" sz="2800" dirty="0">
              <a:solidFill>
                <a:prstClr val="black"/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030733604"/>
              </p:ext>
            </p:extLst>
          </p:nvPr>
        </p:nvGraphicFramePr>
        <p:xfrm>
          <a:off x="1907704" y="2564904"/>
          <a:ext cx="54726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0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Meta 5: 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Monitorar </a:t>
            </a:r>
            <a:r>
              <a:rPr lang="pt-BR" sz="2800" dirty="0">
                <a:solidFill>
                  <a:prstClr val="black"/>
                </a:solidFill>
                <a:latin typeface="Garamond" pitchFamily="18" charset="0"/>
              </a:rPr>
              <a:t>100% das crianças com déficit de peso.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161992904"/>
              </p:ext>
            </p:extLst>
          </p:nvPr>
        </p:nvGraphicFramePr>
        <p:xfrm>
          <a:off x="1907704" y="2636912"/>
          <a:ext cx="544981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 smtClean="0">
                <a:latin typeface="Garamond" panose="02020404030301010803" pitchFamily="18" charset="0"/>
              </a:rPr>
              <a:t>Meta 6:</a:t>
            </a:r>
            <a:r>
              <a:rPr lang="pt-BR" sz="2800" dirty="0" smtClean="0">
                <a:latin typeface="Garamond" panose="02020404030301010803" pitchFamily="18" charset="0"/>
              </a:rPr>
              <a:t> Monitorar 100% das crianças com excesso de peso.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732147183"/>
              </p:ext>
            </p:extLst>
          </p:nvPr>
        </p:nvGraphicFramePr>
        <p:xfrm>
          <a:off x="1907704" y="2780928"/>
          <a:ext cx="48245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1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7: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Monitorar o desenvolvimento em 100% das crianças.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386992952"/>
              </p:ext>
            </p:extLst>
          </p:nvPr>
        </p:nvGraphicFramePr>
        <p:xfrm>
          <a:off x="2123728" y="2924944"/>
          <a:ext cx="5112568" cy="287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6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Meta 8: 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Vacinar </a:t>
            </a:r>
            <a:r>
              <a:rPr lang="pt-BR" sz="2800" dirty="0">
                <a:solidFill>
                  <a:prstClr val="black"/>
                </a:solidFill>
                <a:latin typeface="Garamond" pitchFamily="18" charset="0"/>
              </a:rPr>
              <a:t>100% das crianças de acordo com a 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idade.</a:t>
            </a:r>
            <a:endParaRPr lang="pt-BR" sz="2800" dirty="0">
              <a:solidFill>
                <a:prstClr val="black"/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6758987"/>
              </p:ext>
            </p:extLst>
          </p:nvPr>
        </p:nvGraphicFramePr>
        <p:xfrm>
          <a:off x="2051720" y="2852936"/>
          <a:ext cx="49685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5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Meta 9: 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Realizar </a:t>
            </a:r>
            <a:r>
              <a:rPr lang="pt-BR" sz="2800" dirty="0">
                <a:solidFill>
                  <a:prstClr val="black"/>
                </a:solidFill>
                <a:latin typeface="Garamond" pitchFamily="18" charset="0"/>
              </a:rPr>
              <a:t>suplementação de ferro em 100% das crianças de 6 a 24 meses..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284612080"/>
              </p:ext>
            </p:extLst>
          </p:nvPr>
        </p:nvGraphicFramePr>
        <p:xfrm>
          <a:off x="1907704" y="2924944"/>
          <a:ext cx="5224264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5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10: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Realizar triagem auditiva em 100% das crianças.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47465491"/>
              </p:ext>
            </p:extLst>
          </p:nvPr>
        </p:nvGraphicFramePr>
        <p:xfrm>
          <a:off x="1763688" y="2924944"/>
          <a:ext cx="4896543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7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11: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Realizar teste do pezinho em 100% das crianças até 7 dias de vida.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761470256"/>
              </p:ext>
            </p:extLst>
          </p:nvPr>
        </p:nvGraphicFramePr>
        <p:xfrm>
          <a:off x="2195736" y="3068960"/>
          <a:ext cx="48245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5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12: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Realizar avaliação da necessidade de atendimento odontológico em 100% das crianças de 6 e 72 meses.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016842058"/>
              </p:ext>
            </p:extLst>
          </p:nvPr>
        </p:nvGraphicFramePr>
        <p:xfrm>
          <a:off x="1835696" y="3212976"/>
          <a:ext cx="51125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7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13: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Realizar primeira consulta odontológica para </a:t>
            </a:r>
            <a:r>
              <a:rPr lang="pt-BR" sz="2800" dirty="0" smtClean="0">
                <a:latin typeface="Garamond" panose="02020404030301010803" pitchFamily="18" charset="0"/>
              </a:rPr>
              <a:t>100</a:t>
            </a:r>
            <a:r>
              <a:rPr lang="pt-BR" sz="2800" dirty="0">
                <a:latin typeface="Garamond" panose="02020404030301010803" pitchFamily="18" charset="0"/>
              </a:rPr>
              <a:t>% das crianças de 6 a 72 meses de idade moradoras da área de abrangência, cadastradas na unidade de saúde.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0997296"/>
              </p:ext>
            </p:extLst>
          </p:nvPr>
        </p:nvGraphicFramePr>
        <p:xfrm>
          <a:off x="2267744" y="3356992"/>
          <a:ext cx="4652392" cy="281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0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Garamond" pitchFamily="18" charset="0"/>
              </a:rPr>
              <a:t>Introdução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A intervenção ocorreu  no Município de  Progresso -  Rio Grande do Sul, uma região basicamente agrícola, com aproximadamente 7000 habitantes, de etnia predominantemente italiana.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A cidade tem como principal fonte de renda o cultivo de fumo</a:t>
            </a:r>
            <a:r>
              <a:rPr lang="pt-BR" sz="2800" dirty="0" smtClean="0">
                <a:latin typeface="Garamond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Há 2 UBS (Unidades mistas) e 1 hospital no </a:t>
            </a:r>
            <a:r>
              <a:rPr lang="pt-BR" sz="2800" dirty="0" smtClean="0">
                <a:latin typeface="Garamond" pitchFamily="18" charset="0"/>
              </a:rPr>
              <a:t>município. </a:t>
            </a:r>
            <a:endParaRPr lang="pt-BR" sz="2800" dirty="0" smtClean="0">
              <a:latin typeface="Garamond" pitchFamily="18" charset="0"/>
            </a:endParaRPr>
          </a:p>
          <a:p>
            <a:pPr marL="0" indent="0" algn="r">
              <a:buNone/>
            </a:pPr>
            <a:endParaRPr lang="pt-BR" sz="1700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 smtClean="0">
                <a:latin typeface="Garamond" panose="02020404030301010803" pitchFamily="18" charset="0"/>
              </a:rPr>
              <a:t>Meta 14: </a:t>
            </a:r>
            <a:r>
              <a:rPr lang="pt-BR" sz="2800" dirty="0" smtClean="0">
                <a:latin typeface="Garamond" panose="02020404030301010803" pitchFamily="18" charset="0"/>
              </a:rPr>
              <a:t>Realizar </a:t>
            </a:r>
            <a:r>
              <a:rPr lang="pt-BR" sz="2800" dirty="0">
                <a:latin typeface="Garamond" panose="02020404030301010803" pitchFamily="18" charset="0"/>
              </a:rPr>
              <a:t>tratamento odontológico para 100% das crianças de 6 a 72 meses que necessitam, cadastradas no programa Saúde da Criança da unidade, pertencentes a área de </a:t>
            </a:r>
            <a:r>
              <a:rPr lang="pt-BR" sz="2800" dirty="0" smtClean="0">
                <a:latin typeface="Garamond" panose="02020404030301010803" pitchFamily="18" charset="0"/>
              </a:rPr>
              <a:t>abrangência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49739722"/>
              </p:ext>
            </p:extLst>
          </p:nvPr>
        </p:nvGraphicFramePr>
        <p:xfrm>
          <a:off x="2339752" y="3573016"/>
          <a:ext cx="4392488" cy="274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7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15: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Realizar </a:t>
            </a:r>
            <a:r>
              <a:rPr lang="pt-BR" sz="2800" dirty="0" err="1">
                <a:latin typeface="Garamond" panose="02020404030301010803" pitchFamily="18" charset="0"/>
              </a:rPr>
              <a:t>fluorterapia</a:t>
            </a:r>
            <a:r>
              <a:rPr lang="pt-BR" sz="2800" dirty="0">
                <a:latin typeface="Garamond" panose="02020404030301010803" pitchFamily="18" charset="0"/>
              </a:rPr>
              <a:t> nas crianças entre 6 e 72 meses que tenham indicação, pertencentes a área de abrangência da unidade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862756098"/>
              </p:ext>
            </p:extLst>
          </p:nvPr>
        </p:nvGraphicFramePr>
        <p:xfrm>
          <a:off x="2051720" y="3284984"/>
          <a:ext cx="494994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0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16: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Concluir o tratamento dentário em 100% das crianças com primeira consulta odontológica programática.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sz="2800" dirty="0">
              <a:latin typeface="Garamond" panose="02020404030301010803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54997106"/>
              </p:ext>
            </p:extLst>
          </p:nvPr>
        </p:nvGraphicFramePr>
        <p:xfrm>
          <a:off x="2339752" y="2996952"/>
          <a:ext cx="46085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pt-BR" sz="2800" b="1" dirty="0">
                <a:solidFill>
                  <a:prstClr val="black"/>
                </a:solidFill>
                <a:latin typeface="Garamond" pitchFamily="18" charset="0"/>
              </a:rPr>
              <a:t>Objetivo </a:t>
            </a:r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3.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 Melhorar </a:t>
            </a:r>
            <a:r>
              <a:rPr lang="pt-BR" sz="2800" dirty="0">
                <a:solidFill>
                  <a:prstClr val="black"/>
                </a:solidFill>
                <a:latin typeface="Garamond" pitchFamily="18" charset="0"/>
              </a:rPr>
              <a:t>a adesão ao programa de saúde da criança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.</a:t>
            </a:r>
            <a:endParaRPr lang="pt-BR" sz="2800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Meta 17: 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Fazer </a:t>
            </a:r>
            <a:r>
              <a:rPr lang="pt-BR" sz="2800" dirty="0">
                <a:solidFill>
                  <a:prstClr val="black"/>
                </a:solidFill>
                <a:latin typeface="Garamond" pitchFamily="18" charset="0"/>
              </a:rPr>
              <a:t>busca ativa de 100% das crianças faltosas às consultas.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79859777"/>
              </p:ext>
            </p:extLst>
          </p:nvPr>
        </p:nvGraphicFramePr>
        <p:xfrm>
          <a:off x="1907704" y="3068960"/>
          <a:ext cx="5184576" cy="276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31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2800" b="1" dirty="0" smtClean="0">
                <a:solidFill>
                  <a:prstClr val="black"/>
                </a:solidFill>
                <a:latin typeface="Garamond" pitchFamily="18" charset="0"/>
              </a:rPr>
              <a:t>Meta 18: 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</a:rPr>
              <a:t>Fazer </a:t>
            </a:r>
            <a:r>
              <a:rPr lang="pt-BR" sz="2800" dirty="0">
                <a:solidFill>
                  <a:prstClr val="black"/>
                </a:solidFill>
                <a:latin typeface="Garamond" pitchFamily="18" charset="0"/>
              </a:rPr>
              <a:t>busca ativa de 100% das crianças com primeira consulta odontológica programática faltosas às consultas subsequentes.</a:t>
            </a: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085404867"/>
              </p:ext>
            </p:extLst>
          </p:nvPr>
        </p:nvGraphicFramePr>
        <p:xfrm>
          <a:off x="2051720" y="3212976"/>
          <a:ext cx="51125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31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Garamond" pitchFamily="18" charset="0"/>
              </a:rPr>
              <a:t>Objetivo 4. </a:t>
            </a:r>
            <a:r>
              <a:rPr lang="pt-BR" sz="2800" dirty="0" smtClean="0">
                <a:latin typeface="Garamond" pitchFamily="18" charset="0"/>
              </a:rPr>
              <a:t>Qualificar </a:t>
            </a:r>
            <a:r>
              <a:rPr lang="pt-BR" sz="2800" dirty="0">
                <a:latin typeface="Garamond" pitchFamily="18" charset="0"/>
              </a:rPr>
              <a:t>o registro das </a:t>
            </a:r>
            <a:r>
              <a:rPr lang="pt-BR" sz="2800" dirty="0" smtClean="0">
                <a:latin typeface="Garamond" pitchFamily="18" charset="0"/>
              </a:rPr>
              <a:t>informações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Meta 19: </a:t>
            </a:r>
            <a:r>
              <a:rPr lang="pt-BR" sz="2800" dirty="0" smtClean="0">
                <a:latin typeface="Garamond" pitchFamily="18" charset="0"/>
              </a:rPr>
              <a:t>Manter </a:t>
            </a:r>
            <a:r>
              <a:rPr lang="pt-BR" sz="2800" dirty="0">
                <a:latin typeface="Garamond" pitchFamily="18" charset="0"/>
              </a:rPr>
              <a:t>registro na ficha espelho de saúde da criança/ vacinação de 100% das crianças que consultam no serviço. </a:t>
            </a:r>
            <a:endParaRPr lang="pt-BR" sz="2800" dirty="0" smtClean="0">
              <a:latin typeface="Garamond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32152486"/>
              </p:ext>
            </p:extLst>
          </p:nvPr>
        </p:nvGraphicFramePr>
        <p:xfrm>
          <a:off x="2195736" y="3212976"/>
          <a:ext cx="4896544" cy="2886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6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Meta 20: </a:t>
            </a:r>
            <a:r>
              <a:rPr lang="pt-BR" sz="2800" dirty="0" smtClean="0">
                <a:latin typeface="Garamond" pitchFamily="18" charset="0"/>
              </a:rPr>
              <a:t>Manter </a:t>
            </a:r>
            <a:r>
              <a:rPr lang="pt-BR" sz="2800" dirty="0">
                <a:latin typeface="Garamond" pitchFamily="18" charset="0"/>
              </a:rPr>
              <a:t>registro atualizado em planilha e/ou prontuário de 100% das crianças com primeira consulta odontológica programática</a:t>
            </a:r>
            <a:endParaRPr lang="pt-BR" sz="2800" dirty="0" smtClean="0">
              <a:latin typeface="Garamond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2425489"/>
              </p:ext>
            </p:extLst>
          </p:nvPr>
        </p:nvGraphicFramePr>
        <p:xfrm>
          <a:off x="1979712" y="3212976"/>
          <a:ext cx="5084440" cy="274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6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>
                <a:latin typeface="Garamond" pitchFamily="18" charset="0"/>
              </a:rPr>
              <a:t>Objetivo 5. </a:t>
            </a:r>
            <a:r>
              <a:rPr lang="pt-BR" sz="2800" dirty="0" smtClean="0">
                <a:latin typeface="Garamond" pitchFamily="18" charset="0"/>
              </a:rPr>
              <a:t>Mapear </a:t>
            </a:r>
            <a:r>
              <a:rPr lang="pt-BR" sz="2800" dirty="0">
                <a:latin typeface="Garamond" pitchFamily="18" charset="0"/>
              </a:rPr>
              <a:t>as crianças de </a:t>
            </a:r>
            <a:r>
              <a:rPr lang="pt-BR" sz="2800" dirty="0" smtClean="0">
                <a:latin typeface="Garamond" pitchFamily="18" charset="0"/>
              </a:rPr>
              <a:t>risco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Garamond" pitchFamily="18" charset="0"/>
              </a:rPr>
              <a:t>Introdução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A Unidade Sanitária de Progresso localiza-se na área urbana e o modelo de saúde é o Misto.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A população adstrita à unidade é de pouco mais de 4 mil usuários, sendo provenientes da área urbana e rural.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Participaram da intervenção: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</a:rPr>
              <a:t>1 </a:t>
            </a:r>
            <a:r>
              <a:rPr lang="pt-BR" sz="2400" dirty="0" smtClean="0">
                <a:latin typeface="Garamond" pitchFamily="18" charset="0"/>
              </a:rPr>
              <a:t>médico</a:t>
            </a:r>
            <a:r>
              <a:rPr lang="pt-BR" sz="2400" dirty="0" smtClean="0">
                <a:latin typeface="Garamond" pitchFamily="18" charset="0"/>
              </a:rPr>
              <a:t>, 1 enfermeira, 5 técnicas de enfermagem e 8 ACS</a:t>
            </a:r>
          </a:p>
          <a:p>
            <a:pPr lvl="1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>
                <a:latin typeface="Garamond" pitchFamily="18" charset="0"/>
              </a:rPr>
              <a:t>Meta 21: </a:t>
            </a:r>
            <a:r>
              <a:rPr lang="pt-BR" sz="2800" dirty="0" smtClean="0">
                <a:latin typeface="Garamond" pitchFamily="18" charset="0"/>
              </a:rPr>
              <a:t>Realizar avaliação de risco em 100% das crianças cadastradas no programa.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678772793"/>
              </p:ext>
            </p:extLst>
          </p:nvPr>
        </p:nvGraphicFramePr>
        <p:xfrm>
          <a:off x="2051720" y="2780928"/>
          <a:ext cx="5112568" cy="279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7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Garamond" pitchFamily="18" charset="0"/>
              </a:rPr>
              <a:t>Objetivo 6. </a:t>
            </a:r>
            <a:r>
              <a:rPr lang="pt-BR" sz="2800" dirty="0">
                <a:latin typeface="Garamond" pitchFamily="18" charset="0"/>
              </a:rPr>
              <a:t>Realizar ações de promoção à </a:t>
            </a:r>
            <a:r>
              <a:rPr lang="pt-BR" sz="2800" dirty="0" smtClean="0">
                <a:latin typeface="Garamond" pitchFamily="18" charset="0"/>
              </a:rPr>
              <a:t>saúde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Pelotas,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>
                <a:latin typeface="Garamond" pitchFamily="18" charset="0"/>
              </a:rPr>
              <a:t>Meta 22:</a:t>
            </a:r>
            <a:r>
              <a:rPr lang="pt-BR" sz="2800" dirty="0" smtClean="0">
                <a:latin typeface="Garamond" pitchFamily="18" charset="0"/>
              </a:rPr>
              <a:t> </a:t>
            </a:r>
            <a:r>
              <a:rPr lang="pt-BR" sz="2800" dirty="0">
                <a:latin typeface="Garamond" pitchFamily="18" charset="0"/>
              </a:rPr>
              <a:t>Dar orientações para prevenir acidentes na infância em 100% das consultas de saúde da criança.</a:t>
            </a:r>
            <a:endParaRPr lang="pt-BR" sz="2800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Pelotas,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29309945"/>
              </p:ext>
            </p:extLst>
          </p:nvPr>
        </p:nvGraphicFramePr>
        <p:xfrm>
          <a:off x="1835696" y="2996952"/>
          <a:ext cx="53285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8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>
                <a:latin typeface="Garamond" pitchFamily="18" charset="0"/>
              </a:rPr>
              <a:t>Meta 23:</a:t>
            </a:r>
            <a:r>
              <a:rPr lang="pt-BR" sz="2800" dirty="0" smtClean="0">
                <a:latin typeface="Garamond" pitchFamily="18" charset="0"/>
              </a:rPr>
              <a:t> Colocar </a:t>
            </a:r>
            <a:r>
              <a:rPr lang="pt-BR" sz="2800" dirty="0">
                <a:latin typeface="Garamond" pitchFamily="18" charset="0"/>
              </a:rPr>
              <a:t>100% das crianças para mamar durante a primeira consulta</a:t>
            </a:r>
            <a:r>
              <a:rPr lang="pt-BR" sz="2800" dirty="0" smtClean="0">
                <a:latin typeface="Garamond" pitchFamily="18" charset="0"/>
              </a:rPr>
              <a:t>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Pelotas,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86838422"/>
              </p:ext>
            </p:extLst>
          </p:nvPr>
        </p:nvGraphicFramePr>
        <p:xfrm>
          <a:off x="1979712" y="2924944"/>
          <a:ext cx="4921374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8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24: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Fornecer orientações nutricionais de acordo com a faixa etária para 100% das crianças.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887529047"/>
              </p:ext>
            </p:extLst>
          </p:nvPr>
        </p:nvGraphicFramePr>
        <p:xfrm>
          <a:off x="2051720" y="3068960"/>
          <a:ext cx="489654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7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25: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Fornecer orientações sobre higiene bucal para 100% das crianças de acordo com a faixa etária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61527584"/>
              </p:ext>
            </p:extLst>
          </p:nvPr>
        </p:nvGraphicFramePr>
        <p:xfrm>
          <a:off x="2123728" y="3068960"/>
          <a:ext cx="46863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7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26:</a:t>
            </a:r>
            <a:r>
              <a:rPr lang="pt-BR" sz="2800" dirty="0" smtClean="0">
                <a:latin typeface="Garamond" panose="02020404030301010803" pitchFamily="18" charset="0"/>
              </a:rPr>
              <a:t> Fornecer </a:t>
            </a:r>
            <a:r>
              <a:rPr lang="pt-BR" sz="2800" dirty="0">
                <a:latin typeface="Garamond" panose="02020404030301010803" pitchFamily="18" charset="0"/>
              </a:rPr>
              <a:t>orientações sobre higiene bucal para 100% dos responsáveis por crianças com primeira consulta odontológica programática.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41972107"/>
              </p:ext>
            </p:extLst>
          </p:nvPr>
        </p:nvGraphicFramePr>
        <p:xfrm>
          <a:off x="2123728" y="3212976"/>
          <a:ext cx="4792216" cy="25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9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27: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Fornecer orientação sobre dieta para 100% dos responsáveis por crianças com primeira consulta odontológica programática.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50400243"/>
              </p:ext>
            </p:extLst>
          </p:nvPr>
        </p:nvGraphicFramePr>
        <p:xfrm>
          <a:off x="2123728" y="3356992"/>
          <a:ext cx="4868416" cy="231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9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Objetivos, Metas e Resultados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Garamond" panose="02020404030301010803" pitchFamily="18" charset="0"/>
              </a:rPr>
              <a:t>Meta </a:t>
            </a:r>
            <a:r>
              <a:rPr lang="pt-BR" sz="2800" b="1" dirty="0" smtClean="0">
                <a:latin typeface="Garamond" panose="02020404030301010803" pitchFamily="18" charset="0"/>
              </a:rPr>
              <a:t>28:</a:t>
            </a:r>
            <a:r>
              <a:rPr lang="pt-BR" sz="2800" dirty="0" smtClean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Garamond" panose="02020404030301010803" pitchFamily="18" charset="0"/>
              </a:rPr>
              <a:t>Fornecer orientações sobre hábitos de sucção nutritiva e não nutritiva e prevenção de </a:t>
            </a:r>
            <a:r>
              <a:rPr lang="pt-BR" sz="2800" dirty="0" err="1">
                <a:latin typeface="Garamond" panose="02020404030301010803" pitchFamily="18" charset="0"/>
              </a:rPr>
              <a:t>oclusopatias</a:t>
            </a:r>
            <a:r>
              <a:rPr lang="pt-BR" sz="2800" dirty="0">
                <a:latin typeface="Garamond" panose="02020404030301010803" pitchFamily="18" charset="0"/>
              </a:rPr>
              <a:t> para 100% dos responsáveis por crianças com primeira consulta odontológica programática.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86644044"/>
              </p:ext>
            </p:extLst>
          </p:nvPr>
        </p:nvGraphicFramePr>
        <p:xfrm>
          <a:off x="2320997" y="3538586"/>
          <a:ext cx="470535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9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Discussão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	</a:t>
            </a:r>
            <a:r>
              <a:rPr lang="pt-BR" sz="2800" b="1" dirty="0" smtClean="0">
                <a:latin typeface="Garamond" pitchFamily="18" charset="0"/>
              </a:rPr>
              <a:t>Importância da intervenção para a equipe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Qualificação da equipe e da prática clínica</a:t>
            </a:r>
            <a:r>
              <a:rPr lang="pt-BR" sz="2800" dirty="0">
                <a:latin typeface="Garamond" pitchFamily="18" charset="0"/>
              </a:rPr>
              <a:t>;</a:t>
            </a:r>
            <a:endParaRPr lang="pt-BR" sz="2800" dirty="0" smtClean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Integração de toda a equipe;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União de todos os profissionais focados no mesmo objetivo;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Aprendizado conjunto para posterior implementação de outros programas em outras áreas básicas de saúde.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Introdução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Antes da intervenção não havia um programa de atenção à saúde da criança, tínhamos apenas uma assistência fragmentada, como a vacinação, a realização do teste do pezinho e outro exames.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Não havia segmento clínico das crianças, nem monitoramento regular ou registro específico.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Discussão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b="1" dirty="0" smtClean="0">
                <a:latin typeface="Garamond" pitchFamily="18" charset="0"/>
              </a:rPr>
              <a:t>	Importância da intervenção para o serviço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Garamond" pitchFamily="18" charset="0"/>
              </a:rPr>
              <a:t>A intervenção promoveu a implementação do serviço de puericultura, unificando todas as ações em saúde da criança.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Garamond" pitchFamily="18" charset="0"/>
              </a:rPr>
              <a:t> Melhoria no agendamento de consultas e organização dos registros e seu monitoramento.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Garamond" pitchFamily="18" charset="0"/>
              </a:rPr>
              <a:t>Priorização para o atendimento das crianças, em especial até 1 ano de idade.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Discussão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b="1" dirty="0" smtClean="0">
                <a:latin typeface="Garamond" pitchFamily="18" charset="0"/>
              </a:rPr>
              <a:t>	Importância da intervenção para a comunidade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Melhoria na qualidade do atendimento às crianças.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Facilidade no agendamento de consultas e realização de exames. 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Início de ações voltadas ao acompanhamento das crianças, não focando apenas nos agravos a saúde.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Discussão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		As </a:t>
            </a:r>
            <a:r>
              <a:rPr lang="pt-BR" sz="2800" dirty="0" smtClean="0">
                <a:latin typeface="Garamond" pitchFamily="18" charset="0"/>
              </a:rPr>
              <a:t>ações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pt-BR" sz="2800" dirty="0" smtClean="0">
                <a:latin typeface="Garamond" pitchFamily="18" charset="0"/>
              </a:rPr>
              <a:t>desenvolvidas na intervenção já fazem parte da rotina do serviço</a:t>
            </a:r>
            <a:r>
              <a:rPr lang="en-US" sz="2800" dirty="0" smtClean="0">
                <a:latin typeface="Garamond" pitchFamily="18" charset="0"/>
              </a:rPr>
              <a:t>. </a:t>
            </a:r>
            <a:r>
              <a:rPr lang="pt-BR" sz="2800" dirty="0" smtClean="0">
                <a:latin typeface="Garamond" pitchFamily="18" charset="0"/>
              </a:rPr>
              <a:t>Para viabilizar a continuidade dessas ações, o controle, atendimento e organização do programa foram transferidos de forma gradual para a enfermeira da unidade, para que as melhorias implantadas não fossem interrompidas ao término do PROVAB.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Reflexão crítica sobre o meu processo pessoal de aprendizagem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		No início, duvidei do método EAD na melhoria da prática clínica e do serviço da minha unidade, mas com o passar do ano pude ver que isso não era verdade.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		Surpreendi-me com o resultado final, com a melhoria na atenção à criança na minha UBS e nos meus conhecimentos em Atenção Básica.</a:t>
            </a:r>
          </a:p>
          <a:p>
            <a:pPr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Reflexão crítica sobre o meu processo pessoal de aprendizagem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		Em relação a minha vida profissional, aperfeiçoei meus conhecimentos em atenção básica e clínica médica.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    	O grande aprendizado pessoal foi ver como um planejamento e um cronograma prévios a uma ação trazem grande benefício no resultado final; isso, com certeza, levarei para sempre na minha vida.</a:t>
            </a:r>
          </a:p>
          <a:p>
            <a:pPr algn="just">
              <a:lnSpc>
                <a:spcPct val="150000"/>
              </a:lnSpc>
              <a:buNone/>
            </a:pP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Garamond" pitchFamily="18" charset="0"/>
              </a:rPr>
              <a:t>MUITO </a:t>
            </a:r>
            <a:r>
              <a:rPr lang="pt-BR" sz="48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Garamond" pitchFamily="18" charset="0"/>
              </a:rPr>
              <a:t>OBRIGADo</a:t>
            </a:r>
            <a:r>
              <a:rPr lang="en-US" sz="48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Garamond" pitchFamily="18" charset="0"/>
              </a:rPr>
              <a:t>!</a:t>
            </a:r>
            <a:endParaRPr lang="pt-BR" sz="48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Garamond" pitchFamily="18" charset="0"/>
              </a:rPr>
              <a:t>Objetivos</a:t>
            </a:r>
            <a:endParaRPr lang="pt-BR" sz="28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Garamond" pitchFamily="18" charset="0"/>
              </a:rPr>
              <a:t>Objetivo</a:t>
            </a:r>
            <a:r>
              <a:rPr lang="en-US" sz="2800" b="1" dirty="0" smtClean="0">
                <a:latin typeface="Garamond" pitchFamily="18" charset="0"/>
              </a:rPr>
              <a:t> </a:t>
            </a:r>
            <a:r>
              <a:rPr lang="en-US" sz="2800" b="1" dirty="0" err="1" smtClean="0">
                <a:latin typeface="Garamond" pitchFamily="18" charset="0"/>
              </a:rPr>
              <a:t>geral</a:t>
            </a:r>
            <a:r>
              <a:rPr lang="en-US" sz="2800" b="1" dirty="0" smtClean="0">
                <a:latin typeface="Garamond" pitchFamily="18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	Qualificar </a:t>
            </a:r>
            <a:r>
              <a:rPr lang="pt-BR" sz="2800" dirty="0">
                <a:latin typeface="Garamond" pitchFamily="18" charset="0"/>
              </a:rPr>
              <a:t>a atenção à saúde da criança de zero a setenta e dois meses na Unidade Sanitária de Progresso, em Progresso/RS.</a:t>
            </a:r>
            <a:endParaRPr lang="en-US" dirty="0" smtClean="0">
              <a:latin typeface="Garamond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Garamond" pitchFamily="18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3000" b="1" dirty="0" smtClean="0">
                <a:latin typeface="Garamond" panose="02020404030301010803" pitchFamily="18" charset="0"/>
              </a:rPr>
              <a:t>Ações</a:t>
            </a:r>
            <a:r>
              <a:rPr lang="pt-BR" dirty="0" smtClean="0">
                <a:latin typeface="Garamond" panose="02020404030301010803" pitchFamily="18" charset="0"/>
              </a:rPr>
              <a:t>:</a:t>
            </a:r>
          </a:p>
          <a:p>
            <a:pPr lvl="1" algn="just"/>
            <a:r>
              <a:rPr lang="pt-BR" dirty="0" smtClean="0">
                <a:latin typeface="Garamond" panose="02020404030301010803" pitchFamily="18" charset="0"/>
              </a:rPr>
              <a:t>Cadastrar </a:t>
            </a:r>
            <a:r>
              <a:rPr lang="pt-BR" dirty="0">
                <a:latin typeface="Garamond" panose="02020404030301010803" pitchFamily="18" charset="0"/>
              </a:rPr>
              <a:t>a população de crianças entre zero e 72 meses da área </a:t>
            </a:r>
            <a:r>
              <a:rPr lang="pt-BR" dirty="0" smtClean="0">
                <a:latin typeface="Garamond" panose="02020404030301010803" pitchFamily="18" charset="0"/>
              </a:rPr>
              <a:t>adstrita, monitorando este cadastro, além de priorizar o atendimento destes.</a:t>
            </a:r>
          </a:p>
          <a:p>
            <a:pPr lvl="1" algn="just"/>
            <a:r>
              <a:rPr lang="pt-BR" dirty="0" smtClean="0">
                <a:latin typeface="Garamond" panose="02020404030301010803" pitchFamily="18" charset="0"/>
              </a:rPr>
              <a:t>Orientar </a:t>
            </a:r>
            <a:r>
              <a:rPr lang="pt-BR" dirty="0">
                <a:latin typeface="Garamond" panose="02020404030301010803" pitchFamily="18" charset="0"/>
              </a:rPr>
              <a:t>a </a:t>
            </a:r>
            <a:r>
              <a:rPr lang="pt-BR" dirty="0" smtClean="0">
                <a:latin typeface="Garamond" panose="02020404030301010803" pitchFamily="18" charset="0"/>
              </a:rPr>
              <a:t>comunidade e familiares </a:t>
            </a:r>
            <a:r>
              <a:rPr lang="pt-BR" dirty="0">
                <a:latin typeface="Garamond" panose="02020404030301010803" pitchFamily="18" charset="0"/>
              </a:rPr>
              <a:t>sobre o programa de saúde da criança e quais os seus </a:t>
            </a:r>
            <a:r>
              <a:rPr lang="pt-BR" dirty="0" smtClean="0">
                <a:latin typeface="Garamond" panose="02020404030301010803" pitchFamily="18" charset="0"/>
              </a:rPr>
              <a:t>benefícios, além de dividir com eles todas as orientações necessárias.</a:t>
            </a:r>
          </a:p>
          <a:p>
            <a:pPr lvl="1" algn="just"/>
            <a:r>
              <a:rPr lang="pt-BR" dirty="0" smtClean="0">
                <a:latin typeface="Garamond" panose="02020404030301010803" pitchFamily="18" charset="0"/>
              </a:rPr>
              <a:t>Capacitar a equipe, padronizando-a, segundo os protocolos do MS e sobre como deve se dirigir e informar a população</a:t>
            </a:r>
          </a:p>
          <a:p>
            <a:pPr lvl="1" algn="just"/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Garamond" pitchFamily="18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Garamond" panose="02020404030301010803" pitchFamily="18" charset="0"/>
              </a:rPr>
              <a:t>Ações</a:t>
            </a:r>
            <a:r>
              <a:rPr lang="pt-BR" dirty="0" smtClean="0">
                <a:latin typeface="Garamond" panose="02020404030301010803" pitchFamily="18" charset="0"/>
              </a:rPr>
              <a:t>:</a:t>
            </a:r>
          </a:p>
          <a:p>
            <a:pPr lvl="1" algn="just"/>
            <a:r>
              <a:rPr lang="pt-BR" dirty="0" smtClean="0">
                <a:latin typeface="Garamond" panose="02020404030301010803" pitchFamily="18" charset="0"/>
              </a:rPr>
              <a:t>Garantir todo o material, vacinas e medicações em condições adequadas e protocolos impressos na UBS</a:t>
            </a:r>
            <a:endParaRPr lang="pt-BR" dirty="0">
              <a:latin typeface="Garamond" panose="02020404030301010803" pitchFamily="18" charset="0"/>
            </a:endParaRPr>
          </a:p>
          <a:p>
            <a:pPr lvl="1" algn="just"/>
            <a:r>
              <a:rPr lang="pt-BR" dirty="0" smtClean="0">
                <a:latin typeface="Garamond" panose="02020404030301010803" pitchFamily="18" charset="0"/>
              </a:rPr>
              <a:t>Organizar a agenda de atendimento méd</a:t>
            </a:r>
            <a:r>
              <a:rPr lang="pt-BR" dirty="0">
                <a:latin typeface="Garamond" panose="02020404030301010803" pitchFamily="18" charset="0"/>
              </a:rPr>
              <a:t>i</a:t>
            </a:r>
            <a:r>
              <a:rPr lang="pt-BR" dirty="0" smtClean="0">
                <a:latin typeface="Garamond" panose="02020404030301010803" pitchFamily="18" charset="0"/>
              </a:rPr>
              <a:t>co e odontológico, realizar reuniões periódicas com a equipe e organizar visitas domiciliares com as ACS</a:t>
            </a:r>
          </a:p>
          <a:p>
            <a:pPr lvl="1" algn="just"/>
            <a:r>
              <a:rPr lang="pt-BR" dirty="0" smtClean="0">
                <a:latin typeface="Garamond" panose="02020404030301010803" pitchFamily="18" charset="0"/>
              </a:rPr>
              <a:t>Esclarecer a comunidade sobre todas as ações e como participar do programa e do cuidado de seus filhos, capacitando a equipe para promover tal ação</a:t>
            </a:r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Garamond" pitchFamily="18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Garamond" panose="02020404030301010803" pitchFamily="18" charset="0"/>
              </a:rPr>
              <a:t>Ações</a:t>
            </a:r>
            <a:r>
              <a:rPr lang="pt-BR" dirty="0">
                <a:latin typeface="Garamond" panose="02020404030301010803" pitchFamily="18" charset="0"/>
              </a:rPr>
              <a:t>:</a:t>
            </a:r>
          </a:p>
          <a:p>
            <a:pPr lvl="1" algn="just"/>
            <a:r>
              <a:rPr lang="pt-BR" dirty="0">
                <a:latin typeface="Garamond" panose="02020404030301010803" pitchFamily="18" charset="0"/>
              </a:rPr>
              <a:t>Monitorar e </a:t>
            </a:r>
            <a:r>
              <a:rPr lang="pt-BR" dirty="0" smtClean="0">
                <a:latin typeface="Garamond" panose="02020404030301010803" pitchFamily="18" charset="0"/>
              </a:rPr>
              <a:t>avaliar: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 </a:t>
            </a:r>
            <a:r>
              <a:rPr lang="pt-BR" dirty="0">
                <a:latin typeface="Garamond" panose="02020404030301010803" pitchFamily="18" charset="0"/>
              </a:rPr>
              <a:t>nº de </a:t>
            </a:r>
            <a:r>
              <a:rPr lang="pt-BR" dirty="0" smtClean="0">
                <a:latin typeface="Garamond" panose="02020404030301010803" pitchFamily="18" charset="0"/>
              </a:rPr>
              <a:t>crianças </a:t>
            </a:r>
            <a:r>
              <a:rPr lang="pt-BR" dirty="0">
                <a:latin typeface="Garamond" panose="02020404030301010803" pitchFamily="18" charset="0"/>
              </a:rPr>
              <a:t>i</a:t>
            </a:r>
            <a:r>
              <a:rPr lang="pt-BR" dirty="0" smtClean="0">
                <a:latin typeface="Garamond" panose="02020404030301010803" pitchFamily="18" charset="0"/>
              </a:rPr>
              <a:t>nscritas </a:t>
            </a:r>
            <a:r>
              <a:rPr lang="pt-BR" dirty="0">
                <a:latin typeface="Garamond" panose="02020404030301010803" pitchFamily="18" charset="0"/>
              </a:rPr>
              <a:t>no </a:t>
            </a:r>
            <a:r>
              <a:rPr lang="pt-BR" dirty="0" smtClean="0">
                <a:latin typeface="Garamond" panose="02020404030301010803" pitchFamily="18" charset="0"/>
              </a:rPr>
              <a:t>programa;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 percentual que ingressaram na 1ª semana de vida,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 percentual com avaliação da curva de crescimento, com excesso ou déficit de peso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 </a:t>
            </a:r>
            <a:r>
              <a:rPr lang="pt-BR" dirty="0">
                <a:latin typeface="Garamond" panose="02020404030301010803" pitchFamily="18" charset="0"/>
              </a:rPr>
              <a:t>percentual </a:t>
            </a:r>
            <a:r>
              <a:rPr lang="pt-BR" dirty="0" smtClean="0">
                <a:latin typeface="Garamond" panose="02020404030301010803" pitchFamily="18" charset="0"/>
              </a:rPr>
              <a:t>com </a:t>
            </a:r>
            <a:r>
              <a:rPr lang="pt-BR" dirty="0">
                <a:latin typeface="Garamond" panose="02020404030301010803" pitchFamily="18" charset="0"/>
              </a:rPr>
              <a:t>avaliação do desenvolvimento </a:t>
            </a:r>
            <a:r>
              <a:rPr lang="pt-BR" dirty="0" err="1">
                <a:latin typeface="Garamond" panose="02020404030301010803" pitchFamily="18" charset="0"/>
              </a:rPr>
              <a:t>neuro</a:t>
            </a:r>
            <a:r>
              <a:rPr lang="pt-BR" dirty="0">
                <a:latin typeface="Garamond" panose="02020404030301010803" pitchFamily="18" charset="0"/>
              </a:rPr>
              <a:t>- cognitivo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  <a:p>
            <a:pPr lvl="2" algn="just"/>
            <a:r>
              <a:rPr lang="pt-BR" dirty="0" smtClean="0">
                <a:latin typeface="Garamond" panose="02020404030301010803" pitchFamily="18" charset="0"/>
              </a:rPr>
              <a:t>O percentual de vacinas atrasadas e incompletas ao </a:t>
            </a:r>
            <a:r>
              <a:rPr lang="pt-BR" dirty="0" smtClean="0">
                <a:latin typeface="Garamond" panose="02020404030301010803" pitchFamily="18" charset="0"/>
              </a:rPr>
              <a:t>final </a:t>
            </a:r>
            <a:r>
              <a:rPr lang="pt-BR" dirty="0" smtClean="0">
                <a:latin typeface="Garamond" panose="02020404030301010803" pitchFamily="18" charset="0"/>
              </a:rPr>
              <a:t>da puericultura</a:t>
            </a:r>
            <a:endParaRPr lang="pt-BR" dirty="0">
              <a:latin typeface="Garamond" panose="02020404030301010803" pitchFamily="18" charset="0"/>
            </a:endParaRPr>
          </a:p>
          <a:p>
            <a:pPr algn="just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Pelotas 2015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1938</Words>
  <Application>Microsoft Office PowerPoint</Application>
  <PresentationFormat>Apresentação na tela (4:3)</PresentationFormat>
  <Paragraphs>253</Paragraphs>
  <Slides>55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1" baseType="lpstr">
      <vt:lpstr>SimSun</vt:lpstr>
      <vt:lpstr>Arial</vt:lpstr>
      <vt:lpstr>Calibri</vt:lpstr>
      <vt:lpstr>Garamond</vt:lpstr>
      <vt:lpstr>Times New Roman</vt:lpstr>
      <vt:lpstr>1_Tema do Office</vt:lpstr>
      <vt:lpstr>Qualificação da Atenção à Saúde da Criança de zero a setenta e dois meses na Unidade Sanitária de Progresso/ESF, Progresso/RS </vt:lpstr>
      <vt:lpstr>Introdução</vt:lpstr>
      <vt:lpstr>Introdução</vt:lpstr>
      <vt:lpstr>Introdução</vt:lpstr>
      <vt:lpstr>Introdução</vt:lpstr>
      <vt:lpstr>Objetivos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</vt:lpstr>
      <vt:lpstr>Discussão</vt:lpstr>
      <vt:lpstr>Reflexão crítica sobre o meu processo pessoal de aprendizagem</vt:lpstr>
      <vt:lpstr>Reflexão crítica sobre o meu processo pessoal de aprendizagem</vt:lpstr>
      <vt:lpstr>MUITO OBRIGADo!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PREVENÇÃO DO CÂNCER DE COLO DE ÚTERO E MAMA DAS MULHERES CADASTRADAS NA UBS ACLIMAÇÃO DO MUNICÍPIO DE CASCAVEL - PR</dc:title>
  <dc:creator>Fábio Zanella</dc:creator>
  <cp:lastModifiedBy>Denise Bermudez</cp:lastModifiedBy>
  <cp:revision>53</cp:revision>
  <dcterms:created xsi:type="dcterms:W3CDTF">2015-01-19T23:27:15Z</dcterms:created>
  <dcterms:modified xsi:type="dcterms:W3CDTF">2015-01-22T02:10:05Z</dcterms:modified>
</cp:coreProperties>
</file>