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ommentAuthors.xml" ContentType="application/vnd.openxmlformats-officedocument.presentationml.commentAuthors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76" r:id="rId4"/>
    <p:sldId id="321" r:id="rId5"/>
    <p:sldId id="279" r:id="rId6"/>
    <p:sldId id="277" r:id="rId7"/>
    <p:sldId id="280" r:id="rId8"/>
    <p:sldId id="322" r:id="rId9"/>
    <p:sldId id="278" r:id="rId10"/>
    <p:sldId id="258" r:id="rId11"/>
    <p:sldId id="259" r:id="rId12"/>
    <p:sldId id="288" r:id="rId13"/>
    <p:sldId id="290" r:id="rId14"/>
    <p:sldId id="283" r:id="rId15"/>
    <p:sldId id="291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262" r:id="rId33"/>
    <p:sldId id="316" r:id="rId34"/>
    <p:sldId id="317" r:id="rId35"/>
    <p:sldId id="318" r:id="rId36"/>
    <p:sldId id="319" r:id="rId37"/>
    <p:sldId id="263" r:id="rId38"/>
    <p:sldId id="320" r:id="rId3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randa teste" initials="Mt" lastIdx="4" clrIdx="0"/>
  <p:cmAuthor id="1" name="Simone" initials="S" lastIdx="2" clrIdx="1">
    <p:extLst>
      <p:ext uri="{19B8F6BF-5375-455C-9EA6-DF929625EA0E}">
        <p15:presenceInfo xmlns:p15="http://schemas.microsoft.com/office/powerpoint/2012/main" xmlns="" userId="Simo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sta_de_Trabalho_do_Microsoft_Office_Excel_2007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asta_de_Trabalho_do_Microsoft_Office_Excel_20072.xlsx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imone\Downloads\planilha%20coleta%20de%20dados.xls" TargetMode="External"/><Relationship Id="rId1" Type="http://schemas.openxmlformats.org/officeDocument/2006/relationships/themeOverride" Target="../theme/themeOverride10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PROVAB\Curso%20de%20Especializa&#231;&#227;o\Planilha%20Coleta%20de%20dados%20HAS%20e%20DM%20-%20nov&#237;ssima.xls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imone\Downloads\planilha%20coleta%20de%20dados.xls" TargetMode="External"/><Relationship Id="rId1" Type="http://schemas.openxmlformats.org/officeDocument/2006/relationships/themeOverride" Target="../theme/themeOverride11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imone\Downloads\planilha%20coleta%20de%20dados.xls" TargetMode="External"/><Relationship Id="rId1" Type="http://schemas.openxmlformats.org/officeDocument/2006/relationships/themeOverride" Target="../theme/themeOverride12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imone\Downloads\planilha%20coleta%20de%20dados.xls" TargetMode="External"/><Relationship Id="rId1" Type="http://schemas.openxmlformats.org/officeDocument/2006/relationships/themeOverride" Target="../theme/themeOverride13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imone\Downloads\planilha%20coleta%20de%20dados.xls" TargetMode="External"/><Relationship Id="rId1" Type="http://schemas.openxmlformats.org/officeDocument/2006/relationships/themeOverride" Target="../theme/themeOverride14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imone\Downloads\planilha%20coleta%20de%20dados.xls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imone\Downloads\planilha%20coleta%20de%20dados.xls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imone\Downloads\planilha%20coleta%20de%20dados.xls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imone\Downloads\planilha%20coleta%20de%20dados.xls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imone\Downloads\planilha%20coleta%20de%20dados.xls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imone\Downloads\planilha%20coleta%20de%20dados.xls" TargetMode="External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imone\Downloads\planilha%20coleta%20de%20dados.xls" TargetMode="External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imone\Downloads\planilha%20coleta%20de%20dados.xls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1693559898681583"/>
          <c:y val="0.28937832452754741"/>
          <c:w val="0.84677502714590702"/>
          <c:h val="0.5934087161197796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0.15697674418604654</c:v>
                </c:pt>
                <c:pt idx="1">
                  <c:v>0.22965116279069769</c:v>
                </c:pt>
                <c:pt idx="2">
                  <c:v>0.33720930232558138</c:v>
                </c:pt>
              </c:numCache>
            </c:numRef>
          </c:val>
        </c:ser>
        <c:dLbls/>
        <c:axId val="110993792"/>
        <c:axId val="110995328"/>
      </c:barChart>
      <c:catAx>
        <c:axId val="110993792"/>
        <c:scaling>
          <c:orientation val="minMax"/>
        </c:scaling>
        <c:axPos val="b"/>
        <c:numFmt formatCode="General" sourceLinked="1"/>
        <c:tickLblPos val="nextTo"/>
        <c:spPr>
          <a:noFill/>
          <a:ln w="3175" cap="flat" cmpd="sng" algn="ctr">
            <a:solidFill>
              <a:srgbClr val="808080"/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0995328"/>
        <c:crosses val="autoZero"/>
        <c:auto val="1"/>
        <c:lblAlgn val="ctr"/>
        <c:lblOffset val="100"/>
      </c:catAx>
      <c:valAx>
        <c:axId val="110995328"/>
        <c:scaling>
          <c:orientation val="minMax"/>
          <c:max val="1"/>
          <c:min val="0.1"/>
        </c:scaling>
        <c:axPos val="l"/>
        <c:majorGridlines>
          <c:spPr>
            <a:ln w="3175" cap="flat" cmpd="sng" algn="ctr">
              <a:solidFill>
                <a:srgbClr val="808080"/>
              </a:solidFill>
              <a:prstDash val="solid"/>
              <a:round/>
            </a:ln>
            <a:effectLst/>
          </c:spPr>
        </c:majorGridlines>
        <c:numFmt formatCode="0%" sourceLinked="0"/>
        <c:tickLblPos val="nextTo"/>
        <c:spPr>
          <a:noFill/>
          <a:ln w="3175" cap="flat" cmpd="sng" algn="ctr">
            <a:solidFill>
              <a:srgbClr val="808080"/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0993792"/>
        <c:crosses val="autoZero"/>
        <c:crossBetween val="between"/>
        <c:majorUnit val="0.1"/>
        <c:minorUnit val="0.1"/>
      </c:valAx>
      <c:spPr>
        <a:solidFill>
          <a:srgbClr val="FFFFFF"/>
        </a:solidFill>
        <a:ln w="25399">
          <a:noFill/>
        </a:ln>
        <a:effectLst/>
      </c:spPr>
    </c:plotArea>
    <c:plotVisOnly val="1"/>
    <c:dispBlanksAs val="gap"/>
  </c:chart>
  <c:spPr>
    <a:solidFill>
      <a:srgbClr val="FFFFFF"/>
    </a:solidFill>
    <a:ln w="3175" cap="flat" cmpd="sng" algn="ctr">
      <a:solidFill>
        <a:srgbClr val="808080"/>
      </a:solidFill>
      <a:prstDash val="solid"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2291691674177399"/>
          <c:y val="0.34751893395021088"/>
          <c:w val="0.83958504147347512"/>
          <c:h val="0.539008958779915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Indicadores!$R$26</c:f>
              <c:strCache>
                <c:ptCount val="1"/>
                <c:pt idx="0">
                  <c:v>Proporção de diabéticos com prescrição de medicamentos  da lista do Hiperdia ou da Farmácia Popular</c:v>
                </c:pt>
              </c:strCache>
            </c:strRef>
          </c:tx>
          <c:spPr>
            <a:solidFill>
              <a:srgbClr val="4F81BD"/>
            </a:solidFill>
            <a:ln w="25394">
              <a:noFill/>
            </a:ln>
          </c:spPr>
          <c:cat>
            <c:strRef>
              <c:f>Indicadores!$S$25:$U$25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Indicadores!$S$26:$U$26</c:f>
              <c:numCache>
                <c:formatCode>0.0%</c:formatCode>
                <c:ptCount val="3"/>
                <c:pt idx="0">
                  <c:v>0.91304347826086962</c:v>
                </c:pt>
                <c:pt idx="1">
                  <c:v>0.93548387096773999</c:v>
                </c:pt>
                <c:pt idx="2">
                  <c:v>0.93617021276595769</c:v>
                </c:pt>
              </c:numCache>
            </c:numRef>
          </c:val>
        </c:ser>
        <c:dLbls/>
        <c:axId val="131775104"/>
        <c:axId val="132448640"/>
      </c:barChart>
      <c:catAx>
        <c:axId val="131775104"/>
        <c:scaling>
          <c:orientation val="minMax"/>
        </c:scaling>
        <c:axPos val="b"/>
        <c:numFmt formatCode="General" sourceLinked="1"/>
        <c:tickLblPos val="nextTo"/>
        <c:spPr>
          <a:ln w="3174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2448640"/>
        <c:crosses val="autoZero"/>
        <c:auto val="1"/>
        <c:lblAlgn val="ctr"/>
        <c:lblOffset val="100"/>
      </c:catAx>
      <c:valAx>
        <c:axId val="132448640"/>
        <c:scaling>
          <c:orientation val="minMax"/>
          <c:min val="0.1"/>
        </c:scaling>
        <c:axPos val="l"/>
        <c:majorGridlines>
          <c:spPr>
            <a:ln w="3174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4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1775104"/>
        <c:crosses val="autoZero"/>
        <c:crossBetween val="between"/>
        <c:minorUnit val="0.1"/>
      </c:valAx>
      <c:spPr>
        <a:solidFill>
          <a:srgbClr val="FFFFFF"/>
        </a:solidFill>
        <a:ln w="25394">
          <a:noFill/>
        </a:ln>
      </c:spPr>
    </c:plotArea>
    <c:plotVisOnly val="1"/>
    <c:dispBlanksAs val="gap"/>
  </c:chart>
  <c:spPr>
    <a:solidFill>
      <a:srgbClr val="FFFFFF"/>
    </a:solidFill>
    <a:ln w="3174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740890688259108"/>
          <c:y val="0.30651455682230638"/>
          <c:w val="0.84615384615384859"/>
          <c:h val="0.5708833620815451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Indicadores!$C$31</c:f>
              <c:strCache>
                <c:ptCount val="1"/>
                <c:pt idx="0">
                  <c:v>Proporção de hipertensos com registro adequado na ficha de acompanhamento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Indicadores!$D$30:$F$30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Indicadores!$D$31:$F$31</c:f>
              <c:numCache>
                <c:formatCode>0.0%</c:formatCode>
                <c:ptCount val="3"/>
                <c:pt idx="0">
                  <c:v>0.98148148148148151</c:v>
                </c:pt>
                <c:pt idx="1">
                  <c:v>0.93670886075949555</c:v>
                </c:pt>
                <c:pt idx="2">
                  <c:v>0.97413793103448365</c:v>
                </c:pt>
              </c:numCache>
            </c:numRef>
          </c:val>
        </c:ser>
        <c:dLbls/>
        <c:axId val="76970240"/>
        <c:axId val="76685312"/>
      </c:barChart>
      <c:catAx>
        <c:axId val="769702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685312"/>
        <c:crosses val="autoZero"/>
        <c:auto val="1"/>
        <c:lblAlgn val="ctr"/>
        <c:lblOffset val="100"/>
      </c:catAx>
      <c:valAx>
        <c:axId val="76685312"/>
        <c:scaling>
          <c:orientation val="minMax"/>
          <c:max val="1"/>
          <c:min val="0.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970240"/>
        <c:crosses val="autoZero"/>
        <c:crossBetween val="between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2317327766179548"/>
          <c:y val="0.30888089119979839"/>
          <c:w val="0.83924843423799611"/>
          <c:h val="0.5675686375796286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Indicadores!$R$31</c:f>
              <c:strCache>
                <c:ptCount val="1"/>
                <c:pt idx="0">
                  <c:v>Proporção de diabéticos com registro adequado na ficha de acompanhamento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Indicadores!$S$30:$U$30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Indicadores!$S$31:$U$31</c:f>
              <c:numCache>
                <c:formatCode>0.0%</c:formatCode>
                <c:ptCount val="3"/>
                <c:pt idx="0">
                  <c:v>1</c:v>
                </c:pt>
                <c:pt idx="1">
                  <c:v>0.93548387096774177</c:v>
                </c:pt>
                <c:pt idx="2">
                  <c:v>0.95744680851063835</c:v>
                </c:pt>
              </c:numCache>
            </c:numRef>
          </c:val>
        </c:ser>
        <c:dLbls/>
        <c:axId val="76692864"/>
        <c:axId val="76698752"/>
      </c:barChart>
      <c:catAx>
        <c:axId val="766928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698752"/>
        <c:crosses val="autoZero"/>
        <c:auto val="1"/>
        <c:lblAlgn val="ctr"/>
        <c:lblOffset val="100"/>
      </c:catAx>
      <c:valAx>
        <c:axId val="7669875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692864"/>
        <c:crosses val="autoZero"/>
        <c:crossBetween val="between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85245901639344"/>
          <c:y val="0.28937832452754741"/>
          <c:w val="0.84426229508196438"/>
          <c:h val="0.5934087161197777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Indicadores!$D$36:$F$36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Indicadores!$D$37:$F$37</c:f>
              <c:numCache>
                <c:formatCode>0.0%</c:formatCode>
                <c:ptCount val="3"/>
                <c:pt idx="0">
                  <c:v>0.85185185185185264</c:v>
                </c:pt>
                <c:pt idx="1">
                  <c:v>0.83544303797468555</c:v>
                </c:pt>
                <c:pt idx="2">
                  <c:v>0.82758620689655149</c:v>
                </c:pt>
              </c:numCache>
            </c:numRef>
          </c:val>
        </c:ser>
        <c:dLbls/>
        <c:axId val="77091584"/>
        <c:axId val="77093120"/>
      </c:barChart>
      <c:catAx>
        <c:axId val="770915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093120"/>
        <c:crosses val="autoZero"/>
        <c:auto val="1"/>
        <c:lblAlgn val="ctr"/>
        <c:lblOffset val="100"/>
      </c:catAx>
      <c:valAx>
        <c:axId val="77093120"/>
        <c:scaling>
          <c:orientation val="minMax"/>
          <c:max val="1"/>
          <c:min val="0.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091584"/>
        <c:crosses val="autoZero"/>
        <c:crossBetween val="between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66124717918366"/>
          <c:y val="0.29368029739777168"/>
          <c:w val="0.83991769254898585"/>
          <c:h val="0.5873605947955362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Indicadores!$R$37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Indicadores!$S$36:$U$36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Indicadores!$S$37:$U$37</c:f>
              <c:numCache>
                <c:formatCode>0.0%</c:formatCode>
                <c:ptCount val="3"/>
                <c:pt idx="0">
                  <c:v>0.86956521739130621</c:v>
                </c:pt>
                <c:pt idx="1">
                  <c:v>0.83870967741935842</c:v>
                </c:pt>
                <c:pt idx="2">
                  <c:v>0.82978723404255361</c:v>
                </c:pt>
              </c:numCache>
            </c:numRef>
          </c:val>
        </c:ser>
        <c:dLbls/>
        <c:axId val="77006720"/>
        <c:axId val="77008256"/>
      </c:barChart>
      <c:catAx>
        <c:axId val="770067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008256"/>
        <c:crosses val="autoZero"/>
        <c:auto val="1"/>
        <c:lblAlgn val="ctr"/>
        <c:lblOffset val="100"/>
      </c:catAx>
      <c:valAx>
        <c:axId val="77008256"/>
        <c:scaling>
          <c:orientation val="minMax"/>
          <c:min val="0.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006720"/>
        <c:crosses val="autoZero"/>
        <c:crossBetween val="between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85245901639344"/>
          <c:y val="0.21951306653751704"/>
          <c:w val="0.84426229508196438"/>
          <c:h val="0.6544741428248176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avaliação odontológica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Indicadores!$D$42:$F$42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Indicadores!$D$43:$F$43</c:f>
              <c:numCache>
                <c:formatCode>0.0%</c:formatCode>
                <c:ptCount val="3"/>
                <c:pt idx="0">
                  <c:v>0.14814814814814864</c:v>
                </c:pt>
                <c:pt idx="1">
                  <c:v>0.12658227848101269</c:v>
                </c:pt>
                <c:pt idx="2">
                  <c:v>0.12068965517241392</c:v>
                </c:pt>
              </c:numCache>
            </c:numRef>
          </c:val>
        </c:ser>
        <c:dLbls/>
        <c:axId val="77100544"/>
        <c:axId val="77267712"/>
      </c:barChart>
      <c:catAx>
        <c:axId val="771005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267712"/>
        <c:crosses val="autoZero"/>
        <c:auto val="1"/>
        <c:lblAlgn val="ctr"/>
        <c:lblOffset val="100"/>
      </c:catAx>
      <c:valAx>
        <c:axId val="77267712"/>
        <c:scaling>
          <c:orientation val="minMax"/>
          <c:max val="1"/>
          <c:min val="0.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100544"/>
        <c:crosses val="autoZero"/>
        <c:crossBetween val="between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91691674177399"/>
          <c:y val="0.22088440043141491"/>
          <c:w val="0.83958504147347512"/>
          <c:h val="0.6546210412785609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Indicadores!$R$43</c:f>
              <c:strCache>
                <c:ptCount val="1"/>
                <c:pt idx="0">
                  <c:v>Proporção de diabéticos com avaliação odontológica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Indicadores!$S$42:$U$42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Indicadores!$S$43:$U$43</c:f>
              <c:numCache>
                <c:formatCode>0.0%</c:formatCode>
                <c:ptCount val="3"/>
                <c:pt idx="0">
                  <c:v>0.17391304347826181</c:v>
                </c:pt>
                <c:pt idx="1">
                  <c:v>0.12903225806451613</c:v>
                </c:pt>
                <c:pt idx="2">
                  <c:v>0.12765957446808443</c:v>
                </c:pt>
              </c:numCache>
            </c:numRef>
          </c:val>
        </c:ser>
        <c:dLbls/>
        <c:axId val="77316480"/>
        <c:axId val="77318016"/>
      </c:barChart>
      <c:catAx>
        <c:axId val="773164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318016"/>
        <c:crosses val="autoZero"/>
        <c:auto val="1"/>
        <c:lblAlgn val="ctr"/>
        <c:lblOffset val="100"/>
      </c:catAx>
      <c:valAx>
        <c:axId val="77318016"/>
        <c:scaling>
          <c:orientation val="minMax"/>
          <c:max val="1"/>
          <c:min val="0.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316480"/>
        <c:crosses val="autoZero"/>
        <c:crossBetween val="between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31732776617957"/>
          <c:y val="0.28214334916181144"/>
          <c:w val="0.83924843423799766"/>
          <c:h val="0.6035724811183055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Indicadores!$R$4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Indicadores!$S$3:$U$3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Indicadores!$S$4:$U$4</c:f>
              <c:numCache>
                <c:formatCode>0.0%</c:formatCode>
                <c:ptCount val="3"/>
                <c:pt idx="0">
                  <c:v>0.27058823529411891</c:v>
                </c:pt>
                <c:pt idx="1">
                  <c:v>0.36470588235294288</c:v>
                </c:pt>
                <c:pt idx="2">
                  <c:v>0.5529411764705926</c:v>
                </c:pt>
              </c:numCache>
            </c:numRef>
          </c:val>
        </c:ser>
        <c:dLbls/>
        <c:axId val="70320896"/>
        <c:axId val="70322432"/>
      </c:barChart>
      <c:catAx>
        <c:axId val="703208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322432"/>
        <c:crosses val="autoZero"/>
        <c:auto val="1"/>
        <c:lblAlgn val="ctr"/>
        <c:lblOffset val="100"/>
      </c:catAx>
      <c:valAx>
        <c:axId val="70322432"/>
        <c:scaling>
          <c:orientation val="minMax"/>
          <c:max val="1"/>
          <c:min val="0.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320896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646609184019642"/>
          <c:y val="0.30042918454935746"/>
          <c:w val="0.84739121994073963"/>
          <c:h val="0.5665236051502144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hipertensos faltosos às consultas com busca ativa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Indicadores!$D$8:$F$8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Indicadores!$D$9:$F$9</c:f>
              <c:numCache>
                <c:formatCode>0.0%</c:formatCode>
                <c:ptCount val="3"/>
                <c:pt idx="0">
                  <c:v>0.63636363636363846</c:v>
                </c:pt>
                <c:pt idx="1">
                  <c:v>0.60000000000000064</c:v>
                </c:pt>
                <c:pt idx="2">
                  <c:v>0.57894736842105254</c:v>
                </c:pt>
              </c:numCache>
            </c:numRef>
          </c:val>
        </c:ser>
        <c:dLbls/>
        <c:axId val="70416256"/>
        <c:axId val="70417792"/>
      </c:barChart>
      <c:catAx>
        <c:axId val="704162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417792"/>
        <c:crosses val="autoZero"/>
        <c:auto val="1"/>
        <c:lblAlgn val="ctr"/>
        <c:lblOffset val="100"/>
      </c:catAx>
      <c:valAx>
        <c:axId val="70417792"/>
        <c:scaling>
          <c:orientation val="minMax"/>
          <c:max val="1"/>
          <c:min val="0.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70416256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31732776617957"/>
          <c:y val="0.311689629369715"/>
          <c:w val="0.83924843423799766"/>
          <c:h val="0.5541148966572674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Indicadores!$R$9</c:f>
              <c:strCache>
                <c:ptCount val="1"/>
                <c:pt idx="0">
                  <c:v>Proporção de diabéticos faltosos às consultas com busca ativa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Indicadores!$S$8:$U$8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Indicadores!$S$9:$U$9</c:f>
              <c:numCache>
                <c:formatCode>0.0%</c:formatCode>
                <c:ptCount val="3"/>
                <c:pt idx="0">
                  <c:v>0.750000000000002</c:v>
                </c:pt>
                <c:pt idx="1">
                  <c:v>0.66666666666666663</c:v>
                </c:pt>
                <c:pt idx="2">
                  <c:v>0.71428571428571463</c:v>
                </c:pt>
              </c:numCache>
            </c:numRef>
          </c:val>
        </c:ser>
        <c:dLbls/>
        <c:axId val="76315648"/>
        <c:axId val="68817664"/>
      </c:barChart>
      <c:catAx>
        <c:axId val="763156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817664"/>
        <c:crosses val="autoZero"/>
        <c:auto val="1"/>
        <c:lblAlgn val="ctr"/>
        <c:lblOffset val="100"/>
      </c:catAx>
      <c:valAx>
        <c:axId val="68817664"/>
        <c:scaling>
          <c:orientation val="minMax"/>
          <c:max val="1"/>
          <c:min val="0.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315648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394891944990149"/>
          <c:y val="0.29699248120300897"/>
          <c:w val="0.85068762278978638"/>
          <c:h val="0.5827067669172909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0.92592592592592549</c:v>
                </c:pt>
                <c:pt idx="1">
                  <c:v>0.91139240506329111</c:v>
                </c:pt>
                <c:pt idx="2">
                  <c:v>0.93965517241379737</c:v>
                </c:pt>
              </c:numCache>
            </c:numRef>
          </c:val>
        </c:ser>
        <c:dLbls/>
        <c:axId val="76616064"/>
        <c:axId val="76617600"/>
      </c:barChart>
      <c:catAx>
        <c:axId val="766160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617600"/>
        <c:crosses val="autoZero"/>
        <c:auto val="1"/>
        <c:lblAlgn val="ctr"/>
        <c:lblOffset val="100"/>
      </c:catAx>
      <c:valAx>
        <c:axId val="76617600"/>
        <c:scaling>
          <c:orientation val="minMax"/>
          <c:min val="0.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616064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526565250475322"/>
          <c:y val="0.30152727950426506"/>
          <c:w val="0.8365197811334365"/>
          <c:h val="0.5763369519638444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Indicadores!$R$15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Indicadores!$S$14:$U$14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Indicadores!$S$15:$U$15</c:f>
              <c:numCache>
                <c:formatCode>0.0%</c:formatCode>
                <c:ptCount val="3"/>
                <c:pt idx="0">
                  <c:v>0.86956521739130621</c:v>
                </c:pt>
                <c:pt idx="1">
                  <c:v>0.90322580645161465</c:v>
                </c:pt>
                <c:pt idx="2">
                  <c:v>0.93617021276595769</c:v>
                </c:pt>
              </c:numCache>
            </c:numRef>
          </c:val>
        </c:ser>
        <c:dLbls/>
        <c:axId val="76641792"/>
        <c:axId val="76643328"/>
      </c:barChart>
      <c:catAx>
        <c:axId val="766417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643328"/>
        <c:crosses val="autoZero"/>
        <c:auto val="1"/>
        <c:lblAlgn val="ctr"/>
        <c:lblOffset val="100"/>
      </c:catAx>
      <c:valAx>
        <c:axId val="76643328"/>
        <c:scaling>
          <c:orientation val="minMax"/>
          <c:max val="1"/>
          <c:min val="0.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641792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85245901639344"/>
          <c:y val="0.29411764705882382"/>
          <c:w val="0.84426229508196438"/>
          <c:h val="0.5882352941176449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Indicadores!$C$20</c:f>
              <c:strCache>
                <c:ptCount val="1"/>
                <c:pt idx="0">
                  <c:v>Proporção de hipertensos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Indicadores!$D$19:$F$19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Indicadores!$D$20:$F$20</c:f>
              <c:numCache>
                <c:formatCode>0.0%</c:formatCode>
                <c:ptCount val="3"/>
                <c:pt idx="0">
                  <c:v>0.85185185185185264</c:v>
                </c:pt>
                <c:pt idx="1">
                  <c:v>0.84810126582278478</c:v>
                </c:pt>
                <c:pt idx="2">
                  <c:v>0.8448275862068988</c:v>
                </c:pt>
              </c:numCache>
            </c:numRef>
          </c:val>
        </c:ser>
        <c:dLbls/>
        <c:axId val="76659328"/>
        <c:axId val="76759424"/>
      </c:barChart>
      <c:catAx>
        <c:axId val="766593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759424"/>
        <c:crosses val="autoZero"/>
        <c:auto val="1"/>
        <c:lblAlgn val="ctr"/>
        <c:lblOffset val="100"/>
      </c:catAx>
      <c:valAx>
        <c:axId val="76759424"/>
        <c:scaling>
          <c:orientation val="minMax"/>
          <c:max val="1"/>
          <c:min val="0.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659328"/>
        <c:crosses val="autoZero"/>
        <c:crossBetween val="between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553191489361687"/>
          <c:y val="0.29151344037102234"/>
          <c:w val="0.8361702127659576"/>
          <c:h val="0.590406967840041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Indicadores!$R$20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Indicadores!$S$19:$U$19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Indicadores!$S$20:$U$20</c:f>
              <c:numCache>
                <c:formatCode>0.0%</c:formatCode>
                <c:ptCount val="3"/>
                <c:pt idx="0">
                  <c:v>0.91304347826086962</c:v>
                </c:pt>
                <c:pt idx="1">
                  <c:v>0.93548387096773999</c:v>
                </c:pt>
                <c:pt idx="2">
                  <c:v>0.91489361702127903</c:v>
                </c:pt>
              </c:numCache>
            </c:numRef>
          </c:val>
        </c:ser>
        <c:dLbls/>
        <c:axId val="76828672"/>
        <c:axId val="76830208"/>
      </c:barChart>
      <c:catAx>
        <c:axId val="768286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830208"/>
        <c:crosses val="autoZero"/>
        <c:auto val="1"/>
        <c:lblAlgn val="ctr"/>
        <c:lblOffset val="100"/>
      </c:catAx>
      <c:valAx>
        <c:axId val="76830208"/>
        <c:scaling>
          <c:orientation val="minMax"/>
          <c:min val="0.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828672"/>
        <c:crosses val="autoZero"/>
        <c:crossBetween val="between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717194833480969"/>
          <c:y val="0.37121349436809886"/>
          <c:w val="0.84646631641871162"/>
          <c:h val="0.5075776351563799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Indicadores!$C$26</c:f>
              <c:strCache>
                <c:ptCount val="1"/>
                <c:pt idx="0">
                  <c:v>Proporção de hipertensos com prescrição de medicamentos  da lista do Hiperdia ou da Farmácia Popular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Indicadores!$D$25:$F$25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Indicadores!$D$26:$F$26</c:f>
              <c:numCache>
                <c:formatCode>0.0%</c:formatCode>
                <c:ptCount val="3"/>
                <c:pt idx="0">
                  <c:v>0.87037037037037246</c:v>
                </c:pt>
                <c:pt idx="1">
                  <c:v>0.84810126582278478</c:v>
                </c:pt>
                <c:pt idx="2">
                  <c:v>0.86956521739130621</c:v>
                </c:pt>
              </c:numCache>
            </c:numRef>
          </c:val>
        </c:ser>
        <c:dLbls/>
        <c:axId val="76850304"/>
        <c:axId val="76851840"/>
      </c:barChart>
      <c:catAx>
        <c:axId val="768503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851840"/>
        <c:crosses val="autoZero"/>
        <c:auto val="1"/>
        <c:lblAlgn val="ctr"/>
        <c:lblOffset val="100"/>
      </c:catAx>
      <c:valAx>
        <c:axId val="76851840"/>
        <c:scaling>
          <c:orientation val="minMax"/>
          <c:min val="0.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850304"/>
        <c:crosses val="autoZero"/>
        <c:crossBetween val="between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C99D2D0-62C9-49CB-B8A0-CC7ABEE01DCE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92DD29E-CD53-47CE-A466-9CFA987E8F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D2D0-62C9-49CB-B8A0-CC7ABEE01DCE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D29E-CD53-47CE-A466-9CFA987E8F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D2D0-62C9-49CB-B8A0-CC7ABEE01DCE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D29E-CD53-47CE-A466-9CFA987E8F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99D2D0-62C9-49CB-B8A0-CC7ABEE01DCE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2DD29E-CD53-47CE-A466-9CFA987E8F9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C99D2D0-62C9-49CB-B8A0-CC7ABEE01DCE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92DD29E-CD53-47CE-A466-9CFA987E8F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D2D0-62C9-49CB-B8A0-CC7ABEE01DCE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D29E-CD53-47CE-A466-9CFA987E8F9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D2D0-62C9-49CB-B8A0-CC7ABEE01DCE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D29E-CD53-47CE-A466-9CFA987E8F9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99D2D0-62C9-49CB-B8A0-CC7ABEE01DCE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2DD29E-CD53-47CE-A466-9CFA987E8F9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D2D0-62C9-49CB-B8A0-CC7ABEE01DCE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D29E-CD53-47CE-A466-9CFA987E8F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99D2D0-62C9-49CB-B8A0-CC7ABEE01DCE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2DD29E-CD53-47CE-A466-9CFA987E8F9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99D2D0-62C9-49CB-B8A0-CC7ABEE01DCE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2DD29E-CD53-47CE-A466-9CFA987E8F9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C99D2D0-62C9-49CB-B8A0-CC7ABEE01DCE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92DD29E-CD53-47CE-A466-9CFA987E8F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51355" y="4468895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700" dirty="0" smtClean="0"/>
              <a:t>Qualificação da Atenção aos Hipertensos e Diabéticos da Unidade Básica de Saúde de Cidade Nova, Natal/RN.</a:t>
            </a:r>
            <a:br>
              <a:rPr lang="pt-BR" sz="2700" dirty="0" smtClean="0"/>
            </a:br>
            <a:r>
              <a:rPr lang="pt-BR" sz="2700" dirty="0" smtClean="0"/>
              <a:t> </a:t>
            </a:r>
            <a:br>
              <a:rPr lang="pt-BR" sz="2700" dirty="0" smtClean="0"/>
            </a:br>
            <a:r>
              <a:rPr lang="pt-BR" dirty="0"/>
              <a:t> 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 </a:t>
            </a:r>
            <a:br>
              <a:rPr lang="pt-BR" dirty="0"/>
            </a:br>
            <a:r>
              <a:rPr lang="pt-BR" dirty="0"/>
              <a:t> 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00232" y="5003322"/>
            <a:ext cx="6172200" cy="1371600"/>
          </a:xfrm>
        </p:spPr>
        <p:txBody>
          <a:bodyPr>
            <a:normAutofit/>
          </a:bodyPr>
          <a:lstStyle/>
          <a:p>
            <a:pPr algn="ctr"/>
            <a:r>
              <a:rPr lang="pt-BR" sz="1400" dirty="0" smtClean="0"/>
              <a:t>Autora: Fabyanna da Cunha Farias Albuquerque</a:t>
            </a:r>
            <a:endParaRPr lang="pt-BR" sz="1400" dirty="0"/>
          </a:p>
        </p:txBody>
      </p:sp>
      <p:pic>
        <p:nvPicPr>
          <p:cNvPr id="5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9244" y="285728"/>
            <a:ext cx="1376160" cy="1050153"/>
          </a:xfrm>
          <a:prstGeom prst="rect">
            <a:avLst/>
          </a:prstGeom>
          <a:noFill/>
        </p:spPr>
      </p:pic>
      <p:pic>
        <p:nvPicPr>
          <p:cNvPr id="6" name="Imagem 5"/>
          <p:cNvPicPr/>
          <p:nvPr/>
        </p:nvPicPr>
        <p:blipFill>
          <a:blip r:embed="rId3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5664"/>
            <a:ext cx="1224135" cy="122413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ixaDeTexto 6"/>
          <p:cNvSpPr txBox="1"/>
          <p:nvPr/>
        </p:nvSpPr>
        <p:spPr>
          <a:xfrm>
            <a:off x="1691680" y="307219"/>
            <a:ext cx="56120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/>
              <a:t>UNASUS – UNIVERSIDADE ABERTA DO SUS</a:t>
            </a:r>
            <a:r>
              <a:rPr lang="pt-BR" sz="1600" dirty="0"/>
              <a:t/>
            </a:r>
            <a:br>
              <a:rPr lang="pt-BR" sz="1600" dirty="0"/>
            </a:br>
            <a:r>
              <a:rPr lang="pt-BR" sz="1600" b="1" dirty="0"/>
              <a:t>UFPEL – UNIVERSIDADE FEDERAL DE PELOTAS</a:t>
            </a:r>
            <a:r>
              <a:rPr lang="pt-BR" sz="1600" dirty="0"/>
              <a:t/>
            </a:r>
            <a:br>
              <a:rPr lang="pt-BR" sz="1600" dirty="0"/>
            </a:br>
            <a:r>
              <a:rPr lang="pt-BR" sz="1600" b="1" dirty="0" smtClean="0"/>
              <a:t>ESPECIALIZAÇÃO </a:t>
            </a:r>
            <a:r>
              <a:rPr lang="pt-BR" sz="1600" b="1" dirty="0"/>
              <a:t>EM SAÚDE DA FAMÍLIA</a:t>
            </a:r>
            <a:r>
              <a:rPr lang="pt-BR" sz="1600" dirty="0"/>
              <a:t/>
            </a:r>
            <a:br>
              <a:rPr lang="pt-BR" sz="1600" dirty="0"/>
            </a:br>
            <a:endParaRPr lang="pt-BR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4"/>
            <a:ext cx="7467600" cy="1143000"/>
          </a:xfrm>
        </p:spPr>
        <p:txBody>
          <a:bodyPr/>
          <a:lstStyle/>
          <a:p>
            <a:r>
              <a:rPr lang="pt-BR" b="1" dirty="0" smtClean="0"/>
              <a:t>Objetivo geral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76300" y="2198586"/>
            <a:ext cx="7467600" cy="4873752"/>
          </a:xfrm>
        </p:spPr>
        <p:txBody>
          <a:bodyPr>
            <a:normAutofit/>
          </a:bodyPr>
          <a:lstStyle/>
          <a:p>
            <a:r>
              <a:rPr lang="pt-BR" sz="2800" dirty="0" smtClean="0"/>
              <a:t>Melhorar a atenção aos adultos portadores de HAS e/ou DM</a:t>
            </a:r>
            <a:endParaRPr lang="pt-BR" sz="2800" dirty="0"/>
          </a:p>
        </p:txBody>
      </p:sp>
      <p:pic>
        <p:nvPicPr>
          <p:cNvPr id="4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4930" y="367485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4"/>
            <a:ext cx="7467600" cy="1143000"/>
          </a:xfrm>
        </p:spPr>
        <p:txBody>
          <a:bodyPr/>
          <a:lstStyle/>
          <a:p>
            <a:r>
              <a:rPr lang="pt-BR" b="1" dirty="0" smtClean="0"/>
              <a:t>Metodologia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71638"/>
            <a:ext cx="8401080" cy="454344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800" dirty="0" smtClean="0"/>
              <a:t>Ações realizadas:</a:t>
            </a:r>
          </a:p>
          <a:p>
            <a:pPr lvl="1"/>
            <a:r>
              <a:rPr lang="pt-BR" sz="2400" dirty="0" smtClean="0"/>
              <a:t>Monitorar o número de hipertensos e diabéticos cadastrados;</a:t>
            </a:r>
          </a:p>
          <a:p>
            <a:pPr lvl="1"/>
            <a:r>
              <a:rPr lang="pt-BR" sz="2400" dirty="0" smtClean="0"/>
              <a:t>Implantar a ficha espelho como  registro dos hipertensos e diabéticos;</a:t>
            </a:r>
          </a:p>
          <a:p>
            <a:pPr lvl="1"/>
            <a:r>
              <a:rPr lang="pt-BR" sz="2400" dirty="0" smtClean="0"/>
              <a:t>Melhorar o acolhimento;</a:t>
            </a:r>
          </a:p>
          <a:p>
            <a:pPr lvl="1"/>
            <a:r>
              <a:rPr lang="pt-BR" sz="2400" dirty="0" smtClean="0"/>
              <a:t>Informar a comunidade sobre a ação programática aos hipertenso e diabéticos; </a:t>
            </a:r>
          </a:p>
          <a:p>
            <a:pPr lvl="1"/>
            <a:r>
              <a:rPr lang="pt-BR" sz="2400" dirty="0" smtClean="0"/>
              <a:t>Capacitar a equipe;</a:t>
            </a:r>
          </a:p>
          <a:p>
            <a:pPr lvl="1"/>
            <a:r>
              <a:rPr lang="pt-BR" sz="2400" dirty="0"/>
              <a:t>Monitorar </a:t>
            </a:r>
            <a:r>
              <a:rPr lang="pt-BR" sz="2400" dirty="0" smtClean="0"/>
              <a:t> a ação programática  mensalmente;</a:t>
            </a:r>
          </a:p>
          <a:p>
            <a:pPr lvl="1"/>
            <a:r>
              <a:rPr lang="pt-BR" sz="2400" dirty="0" smtClean="0"/>
              <a:t>Visita  domiciliar; </a:t>
            </a:r>
          </a:p>
        </p:txBody>
      </p:sp>
      <p:pic>
        <p:nvPicPr>
          <p:cNvPr id="4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4930" y="367485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4"/>
            <a:ext cx="7467600" cy="1143000"/>
          </a:xfrm>
        </p:spPr>
        <p:txBody>
          <a:bodyPr/>
          <a:lstStyle/>
          <a:p>
            <a:r>
              <a:rPr lang="pt-BR" b="1" dirty="0" smtClean="0"/>
              <a:t>Metodologia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1428736"/>
            <a:ext cx="8429684" cy="487375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800" dirty="0" smtClean="0"/>
              <a:t>Ações realizadas:</a:t>
            </a:r>
          </a:p>
          <a:p>
            <a:pPr lvl="1"/>
            <a:r>
              <a:rPr lang="pt-BR" sz="2400" dirty="0" smtClean="0"/>
              <a:t>SIAB atualizado, planilhas de registro </a:t>
            </a:r>
            <a:r>
              <a:rPr lang="pt-BR" sz="2400" dirty="0" smtClean="0"/>
              <a:t>específicas, </a:t>
            </a:r>
            <a:r>
              <a:rPr lang="pt-BR" sz="2400" dirty="0" smtClean="0"/>
              <a:t>pactuar com a equipe o registro das informações e definir responsável pelo monitoramento dos registros</a:t>
            </a:r>
          </a:p>
          <a:p>
            <a:pPr lvl="1"/>
            <a:r>
              <a:rPr lang="pt-BR" sz="2400" dirty="0" smtClean="0"/>
              <a:t>Ter versão </a:t>
            </a:r>
            <a:r>
              <a:rPr lang="pt-BR" sz="2400" dirty="0"/>
              <a:t>atualizada do protocolo </a:t>
            </a:r>
            <a:r>
              <a:rPr lang="pt-BR" sz="2400" dirty="0" smtClean="0"/>
              <a:t>de </a:t>
            </a:r>
            <a:r>
              <a:rPr lang="pt-BR" sz="2400" dirty="0"/>
              <a:t>HAS e </a:t>
            </a:r>
            <a:r>
              <a:rPr lang="pt-BR" sz="2400" dirty="0" smtClean="0"/>
              <a:t>DM</a:t>
            </a:r>
            <a:endParaRPr lang="pt-BR" sz="2400" dirty="0"/>
          </a:p>
          <a:p>
            <a:pPr lvl="1"/>
            <a:r>
              <a:rPr lang="pt-BR" sz="2400" dirty="0" smtClean="0"/>
              <a:t>Monitorar </a:t>
            </a:r>
            <a:r>
              <a:rPr lang="pt-BR" sz="2400" dirty="0"/>
              <a:t>o número de hipertensos e diabéticos com pelo menos uma estratificação de risco por ano</a:t>
            </a:r>
          </a:p>
          <a:p>
            <a:pPr lvl="1"/>
            <a:r>
              <a:rPr lang="pt-BR" sz="2400" dirty="0"/>
              <a:t>Priorizar atendimentos dos usuários avaliados com alto risco cardiovascular e organizar agenda para atendimento desta </a:t>
            </a:r>
            <a:r>
              <a:rPr lang="pt-BR" sz="2400" dirty="0" smtClean="0"/>
              <a:t>demanda</a:t>
            </a:r>
          </a:p>
          <a:p>
            <a:pPr lvl="1"/>
            <a:r>
              <a:rPr lang="pt-BR" sz="2400" dirty="0"/>
              <a:t>Monitorar acesso à farmácia popular</a:t>
            </a:r>
          </a:p>
          <a:p>
            <a:pPr lvl="1"/>
            <a:endParaRPr lang="pt-BR" sz="2400" dirty="0"/>
          </a:p>
          <a:p>
            <a:pPr lvl="1"/>
            <a:endParaRPr lang="pt-BR" sz="2400" dirty="0" smtClean="0"/>
          </a:p>
        </p:txBody>
      </p:sp>
      <p:pic>
        <p:nvPicPr>
          <p:cNvPr id="4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4930" y="367485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4"/>
            <a:ext cx="7467600" cy="1143000"/>
          </a:xfrm>
        </p:spPr>
        <p:txBody>
          <a:bodyPr/>
          <a:lstStyle/>
          <a:p>
            <a:r>
              <a:rPr lang="pt-BR" b="1" dirty="0" smtClean="0"/>
              <a:t>Metodologia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69958"/>
            <a:ext cx="7467600" cy="487375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800" dirty="0" smtClean="0"/>
              <a:t>Ações realizadas:</a:t>
            </a:r>
          </a:p>
          <a:p>
            <a:pPr lvl="1"/>
            <a:r>
              <a:rPr lang="pt-BR" sz="2400" dirty="0" smtClean="0"/>
              <a:t>Monitorar consultas periódicas, anuais, com o dentista</a:t>
            </a:r>
          </a:p>
          <a:p>
            <a:pPr lvl="1"/>
            <a:r>
              <a:rPr lang="pt-BR" sz="2400" dirty="0" smtClean="0"/>
              <a:t>Organizar agenda de saúde bucal</a:t>
            </a:r>
          </a:p>
          <a:p>
            <a:pPr lvl="1"/>
            <a:r>
              <a:rPr lang="pt-BR" sz="2400" dirty="0" smtClean="0"/>
              <a:t>Organizar práticas coletivas de educação nutricional e educação física</a:t>
            </a:r>
          </a:p>
          <a:p>
            <a:pPr lvl="1"/>
            <a:r>
              <a:rPr lang="pt-BR" sz="2400" dirty="0"/>
              <a:t>Garantir o comprometimento da Gestão com a ação programática;</a:t>
            </a:r>
          </a:p>
          <a:p>
            <a:pPr lvl="1"/>
            <a:r>
              <a:rPr lang="pt-BR" sz="2400" dirty="0" smtClean="0"/>
              <a:t>Mobilizar comunidade para o gestor garantir ampliação do serviço de saúde bucal </a:t>
            </a:r>
          </a:p>
        </p:txBody>
      </p:sp>
      <p:pic>
        <p:nvPicPr>
          <p:cNvPr id="4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4930" y="367485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7467600" cy="1143000"/>
          </a:xfrm>
        </p:spPr>
        <p:txBody>
          <a:bodyPr/>
          <a:lstStyle/>
          <a:p>
            <a:r>
              <a:rPr lang="pt-BR" dirty="0" smtClean="0"/>
              <a:t> </a:t>
            </a:r>
            <a:r>
              <a:rPr lang="pt-BR" b="1" dirty="0" smtClean="0"/>
              <a:t>Logística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69958"/>
            <a:ext cx="7467600" cy="487375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200" dirty="0" smtClean="0"/>
              <a:t>Caderno de Atenção Básica de Hipertensão Arterial Sistêmica, de 2006 e o Caderno de Atenção Básica de Diabetes Mellitus, de 2006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200" dirty="0" smtClean="0"/>
              <a:t>Cartão do HIPERDIA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200" dirty="0" smtClean="0"/>
              <a:t>Ficha espelho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200" dirty="0" smtClean="0"/>
              <a:t>Atualização da planilha pela enfermeira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200" dirty="0" smtClean="0"/>
              <a:t>Agendamento de consultas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200" dirty="0" smtClean="0"/>
              <a:t>Solicitação de insumos a gestão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200" dirty="0" smtClean="0"/>
              <a:t>Capacitação da equipe </a:t>
            </a:r>
            <a:endParaRPr lang="pt-BR" sz="2200" dirty="0"/>
          </a:p>
        </p:txBody>
      </p:sp>
      <p:pic>
        <p:nvPicPr>
          <p:cNvPr id="4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4930" y="428604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4"/>
          <p:cNvGraphicFramePr/>
          <p:nvPr/>
        </p:nvGraphicFramePr>
        <p:xfrm>
          <a:off x="1571604" y="3500438"/>
          <a:ext cx="5500726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5762" y="357174"/>
            <a:ext cx="6615130" cy="1143000"/>
          </a:xfrm>
        </p:spPr>
        <p:txBody>
          <a:bodyPr>
            <a:normAutofit/>
          </a:bodyPr>
          <a:lstStyle/>
          <a:p>
            <a:r>
              <a:rPr lang="pt-BR" b="1" dirty="0" smtClean="0"/>
              <a:t>Objetivo: Ampliar a cobertura à hipertensos e/ou diabéticos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69958"/>
            <a:ext cx="7467600" cy="4873752"/>
          </a:xfrm>
        </p:spPr>
        <p:txBody>
          <a:bodyPr>
            <a:normAutofit/>
          </a:bodyPr>
          <a:lstStyle/>
          <a:p>
            <a:r>
              <a:rPr lang="pt-BR" sz="2400" dirty="0" smtClean="0"/>
              <a:t>Meta: Cadastrar 70% dos hipertensos da área de abrangência no Programa de Atenção à HAS e DM da UBS</a:t>
            </a:r>
          </a:p>
          <a:p>
            <a:r>
              <a:rPr lang="pt-BR" sz="2400" dirty="0" smtClean="0"/>
              <a:t>Resultado: 33,7%</a:t>
            </a:r>
          </a:p>
          <a:p>
            <a:pPr lvl="1">
              <a:buNone/>
            </a:pPr>
            <a:endParaRPr lang="pt-BR" dirty="0" smtClean="0"/>
          </a:p>
        </p:txBody>
      </p:sp>
      <p:pic>
        <p:nvPicPr>
          <p:cNvPr id="5" name="Picture 2" descr="logo_saudeFamili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4930" y="402748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>
            <a:normAutofit/>
          </a:bodyPr>
          <a:lstStyle/>
          <a:p>
            <a:r>
              <a:rPr lang="pt-BR" b="1" dirty="0" smtClean="0"/>
              <a:t>Objetivo: Ampliar a cobertura à hipertensos e/ou diabéticos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69958"/>
            <a:ext cx="7467600" cy="4873752"/>
          </a:xfrm>
        </p:spPr>
        <p:txBody>
          <a:bodyPr>
            <a:normAutofit/>
          </a:bodyPr>
          <a:lstStyle/>
          <a:p>
            <a:r>
              <a:rPr lang="pt-BR" sz="2400" dirty="0" smtClean="0"/>
              <a:t>Meta: Cadastrar 70% dos diabéticos da área de abrangência nos Programas de Atenção à HAS e DM da UBS</a:t>
            </a:r>
          </a:p>
          <a:p>
            <a:r>
              <a:rPr lang="pt-BR" sz="2400" dirty="0" smtClean="0"/>
              <a:t>Resultado: 55,3%</a:t>
            </a:r>
          </a:p>
          <a:p>
            <a:pPr lvl="1">
              <a:buNone/>
            </a:pPr>
            <a:endParaRPr lang="pt-BR" dirty="0" smtClean="0"/>
          </a:p>
        </p:txBody>
      </p:sp>
      <p:graphicFrame>
        <p:nvGraphicFramePr>
          <p:cNvPr id="5" name="Gráfico 4"/>
          <p:cNvGraphicFramePr/>
          <p:nvPr/>
        </p:nvGraphicFramePr>
        <p:xfrm>
          <a:off x="1571604" y="3571876"/>
          <a:ext cx="5540005" cy="3000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 descr="logo_saudeFamili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4930" y="402748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2886" y="274638"/>
            <a:ext cx="6900882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Objetivo: melhorar a adesão do hipertenso e diabético ao programa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69958"/>
            <a:ext cx="7467600" cy="4873752"/>
          </a:xfrm>
        </p:spPr>
        <p:txBody>
          <a:bodyPr>
            <a:normAutofit/>
          </a:bodyPr>
          <a:lstStyle/>
          <a:p>
            <a:r>
              <a:rPr lang="pt-BR" sz="2400" dirty="0" smtClean="0"/>
              <a:t>Meta: Buscar 100% dos hipertensos faltosos às consultas, na UBS, conforme a periodicidade recomendada</a:t>
            </a:r>
          </a:p>
          <a:p>
            <a:r>
              <a:rPr lang="pt-BR" sz="2400" dirty="0" smtClean="0"/>
              <a:t>Resultado: 57,9% </a:t>
            </a:r>
          </a:p>
          <a:p>
            <a:pPr lvl="1">
              <a:buNone/>
            </a:pPr>
            <a:endParaRPr lang="pt-BR" dirty="0" smtClean="0"/>
          </a:p>
        </p:txBody>
      </p:sp>
      <p:graphicFrame>
        <p:nvGraphicFramePr>
          <p:cNvPr id="4" name="Gráfico 3"/>
          <p:cNvGraphicFramePr/>
          <p:nvPr/>
        </p:nvGraphicFramePr>
        <p:xfrm>
          <a:off x="1285852" y="3571876"/>
          <a:ext cx="5857916" cy="2869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logo_saudeFamili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4930" y="402748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2886" y="274638"/>
            <a:ext cx="697232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Objetivo: melhorar a adesão do hipertenso e diabético ao programa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69958"/>
            <a:ext cx="7467600" cy="4873752"/>
          </a:xfrm>
        </p:spPr>
        <p:txBody>
          <a:bodyPr>
            <a:normAutofit/>
          </a:bodyPr>
          <a:lstStyle/>
          <a:p>
            <a:r>
              <a:rPr lang="pt-BR" sz="2400" dirty="0" smtClean="0"/>
              <a:t>Meta: Buscar 100% dos diabéticos faltosos às consultas, na UBS, conforme a periodicidade recomendada</a:t>
            </a:r>
          </a:p>
          <a:p>
            <a:r>
              <a:rPr lang="pt-BR" sz="2400" dirty="0" smtClean="0"/>
              <a:t>Resultado: 71,4% </a:t>
            </a:r>
          </a:p>
          <a:p>
            <a:pPr lvl="1">
              <a:buNone/>
            </a:pPr>
            <a:endParaRPr lang="pt-BR" dirty="0" smtClean="0"/>
          </a:p>
        </p:txBody>
      </p:sp>
      <p:graphicFrame>
        <p:nvGraphicFramePr>
          <p:cNvPr id="4" name="Gráfico 3"/>
          <p:cNvGraphicFramePr/>
          <p:nvPr/>
        </p:nvGraphicFramePr>
        <p:xfrm>
          <a:off x="1285852" y="3714752"/>
          <a:ext cx="5500726" cy="2848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logo_saudeFamili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4930" y="402748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7000924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Objetivo: melhorar a qualidade do atendimento ao paciente hipertenso e/ou diabético realizado na UBS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00034" y="1760557"/>
            <a:ext cx="7786742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Meta: Realizar exame clínico apropriado em 100% dos hipertensos</a:t>
            </a:r>
          </a:p>
          <a:p>
            <a:r>
              <a:rPr lang="pt-BR" sz="2400" dirty="0" smtClean="0"/>
              <a:t>Resultado: 94%</a:t>
            </a:r>
          </a:p>
          <a:p>
            <a:pPr lvl="1">
              <a:buNone/>
            </a:pPr>
            <a:endParaRPr lang="pt-BR" dirty="0" smtClean="0"/>
          </a:p>
        </p:txBody>
      </p:sp>
      <p:graphicFrame>
        <p:nvGraphicFramePr>
          <p:cNvPr id="4" name="Gráfico 3"/>
          <p:cNvGraphicFramePr/>
          <p:nvPr/>
        </p:nvGraphicFramePr>
        <p:xfrm>
          <a:off x="1714480" y="3429000"/>
          <a:ext cx="4929222" cy="2901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logo_saudeFamili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4930" y="402748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4"/>
            <a:ext cx="7467600" cy="1143000"/>
          </a:xfrm>
        </p:spPr>
        <p:txBody>
          <a:bodyPr/>
          <a:lstStyle/>
          <a:p>
            <a:r>
              <a:rPr lang="pt-BR" b="1" dirty="0" smtClean="0"/>
              <a:t>Introdução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69958"/>
            <a:ext cx="7467600" cy="487375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800" dirty="0" smtClean="0"/>
              <a:t>A HAS e/ou DM atinge um número expressivo da população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800" dirty="0" smtClean="0"/>
              <a:t>Baixa cobertura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800" dirty="0" smtClean="0"/>
              <a:t>Atenção à saúde incipiente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800" dirty="0" smtClean="0"/>
              <a:t>Pobreza de indicadores</a:t>
            </a:r>
          </a:p>
          <a:p>
            <a:endParaRPr lang="pt-BR" sz="2800" dirty="0"/>
          </a:p>
        </p:txBody>
      </p:sp>
      <p:pic>
        <p:nvPicPr>
          <p:cNvPr id="4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4930" y="371684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7286676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Objetivo: melhorar a qualidade do atendimento ao paciente hipertenso e/ou diabético realizado na UBS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00034" y="1760557"/>
            <a:ext cx="7858180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Meta: Realizar exame clínico apropriado em 100% dos diabéticos</a:t>
            </a:r>
          </a:p>
          <a:p>
            <a:r>
              <a:rPr lang="pt-BR" sz="2400" dirty="0" smtClean="0"/>
              <a:t>Resultado: 93,6%</a:t>
            </a:r>
          </a:p>
          <a:p>
            <a:pPr lvl="1">
              <a:buNone/>
            </a:pPr>
            <a:endParaRPr lang="pt-BR" dirty="0" smtClean="0"/>
          </a:p>
        </p:txBody>
      </p:sp>
      <p:graphicFrame>
        <p:nvGraphicFramePr>
          <p:cNvPr id="4" name="Gráfico 3"/>
          <p:cNvGraphicFramePr/>
          <p:nvPr/>
        </p:nvGraphicFramePr>
        <p:xfrm>
          <a:off x="1714480" y="3214686"/>
          <a:ext cx="5214974" cy="3137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logo_saudeFamili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4930" y="402748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71438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Objetivo: melhorar a qualidade do atendimento ao paciente hipertenso e/ou diabético realizado na UBS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00034" y="1760557"/>
            <a:ext cx="7786742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Meta: Garantir a 100% dos hipertensos a realização de exames complementares, em dia, de acordo com o protocolo</a:t>
            </a:r>
          </a:p>
          <a:p>
            <a:r>
              <a:rPr lang="pt-BR" sz="2400" dirty="0" smtClean="0"/>
              <a:t>Resultado: 84,5%</a:t>
            </a:r>
          </a:p>
          <a:p>
            <a:pPr lvl="1">
              <a:buNone/>
            </a:pPr>
            <a:endParaRPr lang="pt-BR" dirty="0" smtClean="0"/>
          </a:p>
        </p:txBody>
      </p:sp>
      <p:graphicFrame>
        <p:nvGraphicFramePr>
          <p:cNvPr id="4" name="Gráfico 3"/>
          <p:cNvGraphicFramePr/>
          <p:nvPr/>
        </p:nvGraphicFramePr>
        <p:xfrm>
          <a:off x="1857356" y="3714752"/>
          <a:ext cx="5072098" cy="2709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logo_saudeFamili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4930" y="402748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7572428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Objetivo: melhorar a qualidade do atendimento ao paciente hipertenso e/ou diabético realizado na UBS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00034" y="1760557"/>
            <a:ext cx="7786742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Meta: Garantir a 100% dos diabéticos a realização de exames complementares, em dia, de acordo com o protocolo</a:t>
            </a:r>
          </a:p>
          <a:p>
            <a:r>
              <a:rPr lang="pt-BR" sz="2400" dirty="0" smtClean="0"/>
              <a:t>Resultado: 91,5%</a:t>
            </a:r>
          </a:p>
          <a:p>
            <a:pPr lvl="1">
              <a:buNone/>
            </a:pPr>
            <a:endParaRPr lang="pt-BR" dirty="0" smtClean="0"/>
          </a:p>
        </p:txBody>
      </p:sp>
      <p:graphicFrame>
        <p:nvGraphicFramePr>
          <p:cNvPr id="4" name="Gráfico 3"/>
          <p:cNvGraphicFramePr/>
          <p:nvPr/>
        </p:nvGraphicFramePr>
        <p:xfrm>
          <a:off x="1571604" y="3643314"/>
          <a:ext cx="5803542" cy="2637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logo_saudeFamili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4930" y="402748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7072362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Objetivo: melhorar a qualidade do atendimento ao paciente hipertenso e/ou diabético realizado na UBS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00034" y="1760557"/>
            <a:ext cx="8229600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Meta: Garantir a totalidade da prescrição de medicamentos da farmácia popular para 100% dos hipertensos cadastrados na UBS</a:t>
            </a:r>
          </a:p>
          <a:p>
            <a:r>
              <a:rPr lang="pt-BR" sz="2400" dirty="0" smtClean="0"/>
              <a:t>Resultado: 87%</a:t>
            </a:r>
          </a:p>
          <a:p>
            <a:pPr lvl="1">
              <a:buNone/>
            </a:pPr>
            <a:endParaRPr lang="pt-BR" dirty="0" smtClean="0"/>
          </a:p>
        </p:txBody>
      </p:sp>
      <p:graphicFrame>
        <p:nvGraphicFramePr>
          <p:cNvPr id="4" name="Gráfico 3"/>
          <p:cNvGraphicFramePr/>
          <p:nvPr/>
        </p:nvGraphicFramePr>
        <p:xfrm>
          <a:off x="1785918" y="3571876"/>
          <a:ext cx="5143536" cy="2779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logo_saudeFamili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4930" y="402748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71438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Objetivo: melhorar a qualidade do atendimento ao paciente hipertenso e/ou diabético realizado na UBS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00034" y="1760557"/>
            <a:ext cx="8229600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Meta: Garantir a totalidade da prescrição de medicamentos da farmácia popular para 100% dos diabéticos cadastrados na UBS</a:t>
            </a:r>
          </a:p>
          <a:p>
            <a:r>
              <a:rPr lang="pt-BR" sz="2400" dirty="0" smtClean="0"/>
              <a:t>Resultado: 93,6%</a:t>
            </a:r>
          </a:p>
          <a:p>
            <a:pPr lvl="1">
              <a:buNone/>
            </a:pPr>
            <a:endParaRPr lang="pt-BR" dirty="0" smtClean="0"/>
          </a:p>
        </p:txBody>
      </p:sp>
      <p:graphicFrame>
        <p:nvGraphicFramePr>
          <p:cNvPr id="4" name="Gráfico 3"/>
          <p:cNvGraphicFramePr/>
          <p:nvPr/>
        </p:nvGraphicFramePr>
        <p:xfrm>
          <a:off x="1785918" y="3571876"/>
          <a:ext cx="5143536" cy="2871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logo_saudeFamili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4930" y="402748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357174"/>
            <a:ext cx="6786610" cy="1143000"/>
          </a:xfrm>
        </p:spPr>
        <p:txBody>
          <a:bodyPr>
            <a:normAutofit/>
          </a:bodyPr>
          <a:lstStyle/>
          <a:p>
            <a:r>
              <a:rPr lang="pt-BR" b="1" dirty="0" smtClean="0"/>
              <a:t>Objetivo: melhorar o registro das informações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00034" y="1760557"/>
            <a:ext cx="8229600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Meta: Manter ficha de acompanhamento de 100% dos hipertensos cadastrados na UBS</a:t>
            </a:r>
          </a:p>
          <a:p>
            <a:r>
              <a:rPr lang="pt-BR" sz="2400" dirty="0" smtClean="0"/>
              <a:t>Resultado: 97,4%</a:t>
            </a:r>
          </a:p>
          <a:p>
            <a:pPr lvl="1">
              <a:buNone/>
            </a:pPr>
            <a:endParaRPr lang="pt-BR" dirty="0" smtClean="0"/>
          </a:p>
        </p:txBody>
      </p:sp>
      <p:graphicFrame>
        <p:nvGraphicFramePr>
          <p:cNvPr id="4" name="Gráfico 3"/>
          <p:cNvGraphicFramePr/>
          <p:nvPr/>
        </p:nvGraphicFramePr>
        <p:xfrm>
          <a:off x="1500166" y="3214686"/>
          <a:ext cx="5914605" cy="3383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logo_saudeFamili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4930" y="402748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357174"/>
            <a:ext cx="6786610" cy="1143000"/>
          </a:xfrm>
        </p:spPr>
        <p:txBody>
          <a:bodyPr>
            <a:normAutofit/>
          </a:bodyPr>
          <a:lstStyle/>
          <a:p>
            <a:r>
              <a:rPr lang="pt-BR" b="1" dirty="0" smtClean="0"/>
              <a:t>Objetivo: melhorar o registro das informações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00034" y="1760557"/>
            <a:ext cx="8229600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Meta: Manter ficha de acompanhamento de 100% dos diabéticos cadastrados na UBS</a:t>
            </a:r>
          </a:p>
          <a:p>
            <a:r>
              <a:rPr lang="pt-BR" sz="2400" dirty="0" smtClean="0"/>
              <a:t>Resultado: 95,7%</a:t>
            </a:r>
          </a:p>
          <a:p>
            <a:pPr lvl="1">
              <a:buNone/>
            </a:pPr>
            <a:endParaRPr lang="pt-BR" dirty="0" smtClean="0"/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1643042" y="3214686"/>
          <a:ext cx="5643602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 descr="logo_saudeFamili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4930" y="402748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929486" cy="1143000"/>
          </a:xfrm>
        </p:spPr>
        <p:txBody>
          <a:bodyPr>
            <a:noAutofit/>
          </a:bodyPr>
          <a:lstStyle/>
          <a:p>
            <a:r>
              <a:rPr lang="pt-BR" sz="2700" b="1" dirty="0" smtClean="0"/>
              <a:t>Objetivo: mapear hipertensos e diabéticos de risco para doença cardiovascular</a:t>
            </a:r>
            <a:endParaRPr lang="pt-BR" sz="27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00034" y="1760557"/>
            <a:ext cx="8229600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Meta: Realizar estratificação do risco cardiovascular em 100% dos hipertensos cadastrados, na UBS</a:t>
            </a:r>
          </a:p>
          <a:p>
            <a:r>
              <a:rPr lang="pt-BR" sz="2400" dirty="0" smtClean="0"/>
              <a:t>Resultado: 82,8%</a:t>
            </a:r>
          </a:p>
          <a:p>
            <a:pPr lvl="1">
              <a:buNone/>
            </a:pPr>
            <a:endParaRPr lang="pt-BR" dirty="0" smtClean="0"/>
          </a:p>
        </p:txBody>
      </p:sp>
      <p:graphicFrame>
        <p:nvGraphicFramePr>
          <p:cNvPr id="5" name="Gráfico 4"/>
          <p:cNvGraphicFramePr/>
          <p:nvPr/>
        </p:nvGraphicFramePr>
        <p:xfrm>
          <a:off x="1571604" y="3286124"/>
          <a:ext cx="5715040" cy="3147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 descr="logo_saudeFamili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4930" y="402748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1438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Objetivo: mapear hipertensos e diabéticos de risco para doença cardiovascular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00034" y="1760557"/>
            <a:ext cx="8229600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Meta: Realizar estratificação do risco cardiovascular em 100% dos diabéticos cadastrados na UBS</a:t>
            </a:r>
          </a:p>
          <a:p>
            <a:r>
              <a:rPr lang="pt-BR" sz="2400" dirty="0" smtClean="0"/>
              <a:t>Resultado: 83%</a:t>
            </a:r>
          </a:p>
          <a:p>
            <a:pPr lvl="1">
              <a:buNone/>
            </a:pPr>
            <a:endParaRPr lang="pt-BR" dirty="0" smtClean="0"/>
          </a:p>
        </p:txBody>
      </p:sp>
      <p:graphicFrame>
        <p:nvGraphicFramePr>
          <p:cNvPr id="6" name="Gráfico 5"/>
          <p:cNvGraphicFramePr/>
          <p:nvPr/>
        </p:nvGraphicFramePr>
        <p:xfrm>
          <a:off x="1714480" y="3286124"/>
          <a:ext cx="5214974" cy="3120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logo_saudeFamili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4930" y="402748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Objetivo: Promoção da saúde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Meta: Garantir avaliação odontológica a 100% dos hipertensos </a:t>
            </a:r>
          </a:p>
          <a:p>
            <a:r>
              <a:rPr lang="pt-BR" sz="2400" dirty="0" smtClean="0"/>
              <a:t>Resultado: 12,1%</a:t>
            </a:r>
          </a:p>
          <a:p>
            <a:pPr lvl="1">
              <a:buNone/>
            </a:pPr>
            <a:endParaRPr lang="pt-BR" dirty="0" smtClean="0"/>
          </a:p>
        </p:txBody>
      </p:sp>
      <p:graphicFrame>
        <p:nvGraphicFramePr>
          <p:cNvPr id="6" name="Gráfico 5"/>
          <p:cNvGraphicFramePr/>
          <p:nvPr/>
        </p:nvGraphicFramePr>
        <p:xfrm>
          <a:off x="1357290" y="3143248"/>
          <a:ext cx="5857916" cy="3328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logo_saudeFamili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4930" y="402748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4"/>
            <a:ext cx="7467600" cy="1143000"/>
          </a:xfrm>
        </p:spPr>
        <p:txBody>
          <a:bodyPr/>
          <a:lstStyle/>
          <a:p>
            <a:r>
              <a:rPr lang="pt-BR" b="1" dirty="0" smtClean="0"/>
              <a:t>O município de Natal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69958"/>
            <a:ext cx="7467600" cy="487375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800" dirty="0" smtClean="0"/>
              <a:t>População de 817.590 habitantes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800" dirty="0" smtClean="0"/>
              <a:t>5 distritos sanitários: </a:t>
            </a:r>
          </a:p>
          <a:p>
            <a:pPr lvl="1"/>
            <a:r>
              <a:rPr lang="pt-BR" sz="2400" dirty="0" smtClean="0"/>
              <a:t>Distrito Norte 1 </a:t>
            </a:r>
          </a:p>
          <a:p>
            <a:pPr lvl="1"/>
            <a:r>
              <a:rPr lang="pt-BR" sz="2400" dirty="0" smtClean="0"/>
              <a:t>Distrito Norte 2 </a:t>
            </a:r>
          </a:p>
          <a:p>
            <a:pPr lvl="1"/>
            <a:r>
              <a:rPr lang="pt-BR" sz="2400" dirty="0" smtClean="0"/>
              <a:t>Distrito Sul </a:t>
            </a:r>
          </a:p>
          <a:p>
            <a:pPr lvl="1"/>
            <a:r>
              <a:rPr lang="pt-BR" sz="2400" dirty="0" smtClean="0"/>
              <a:t>Distrito Leste</a:t>
            </a:r>
          </a:p>
          <a:p>
            <a:pPr lvl="1"/>
            <a:r>
              <a:rPr lang="pt-BR" sz="2400" dirty="0" smtClean="0"/>
              <a:t>Distrito </a:t>
            </a:r>
            <a:r>
              <a:rPr lang="pt-BR" sz="2400" dirty="0" smtClean="0"/>
              <a:t>Oeste</a:t>
            </a:r>
            <a:endParaRPr lang="pt-BR" sz="2400" dirty="0" smtClean="0"/>
          </a:p>
          <a:p>
            <a:pPr>
              <a:buNone/>
            </a:pPr>
            <a:endParaRPr lang="pt-BR" sz="2800" dirty="0" smtClean="0"/>
          </a:p>
          <a:p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/>
          </a:p>
        </p:txBody>
      </p:sp>
      <p:pic>
        <p:nvPicPr>
          <p:cNvPr id="4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4930" y="321061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Objetivo: Promoção da saúde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Meta: Garantir avaliação odontológica a 100% dos diabéticos</a:t>
            </a:r>
          </a:p>
          <a:p>
            <a:r>
              <a:rPr lang="pt-BR" dirty="0" smtClean="0"/>
              <a:t>Resultado: 12,8%</a:t>
            </a:r>
          </a:p>
          <a:p>
            <a:pPr lvl="1">
              <a:buNone/>
            </a:pPr>
            <a:endParaRPr lang="pt-BR" sz="2000" dirty="0" smtClean="0"/>
          </a:p>
        </p:txBody>
      </p:sp>
      <p:graphicFrame>
        <p:nvGraphicFramePr>
          <p:cNvPr id="4" name="Gráfico 3"/>
          <p:cNvGraphicFramePr/>
          <p:nvPr/>
        </p:nvGraphicFramePr>
        <p:xfrm>
          <a:off x="1500166" y="3286124"/>
          <a:ext cx="5565543" cy="3109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logo_saudeFamili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4930" y="402748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4"/>
            <a:ext cx="7467600" cy="1143000"/>
          </a:xfrm>
        </p:spPr>
        <p:txBody>
          <a:bodyPr>
            <a:normAutofit/>
          </a:bodyPr>
          <a:lstStyle/>
          <a:p>
            <a:r>
              <a:rPr lang="pt-BR" b="1" dirty="0" smtClean="0"/>
              <a:t>Objetivo: Promoção da saúde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69958"/>
            <a:ext cx="7686700" cy="487375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800" dirty="0" smtClean="0"/>
              <a:t>M</a:t>
            </a:r>
            <a:r>
              <a:rPr lang="pt-BR" sz="2800" dirty="0" smtClean="0"/>
              <a:t>etas: </a:t>
            </a:r>
          </a:p>
          <a:p>
            <a:pPr lvl="1"/>
            <a:r>
              <a:rPr lang="pt-BR" sz="2500" dirty="0" smtClean="0"/>
              <a:t>orientação </a:t>
            </a:r>
            <a:r>
              <a:rPr lang="pt-BR" sz="2500" dirty="0" smtClean="0"/>
              <a:t>nutricional sobre alimentação </a:t>
            </a:r>
            <a:r>
              <a:rPr lang="pt-BR" sz="2500" dirty="0" smtClean="0"/>
              <a:t>saudável</a:t>
            </a:r>
          </a:p>
          <a:p>
            <a:pPr lvl="1"/>
            <a:r>
              <a:rPr lang="pt-BR" sz="2500" dirty="0" smtClean="0"/>
              <a:t>orientação </a:t>
            </a:r>
            <a:r>
              <a:rPr lang="pt-BR" sz="2500" dirty="0"/>
              <a:t>à prática de atividade física </a:t>
            </a:r>
            <a:r>
              <a:rPr lang="pt-BR" sz="2500" dirty="0" smtClean="0"/>
              <a:t>regular </a:t>
            </a:r>
          </a:p>
          <a:p>
            <a:pPr lvl="1"/>
            <a:r>
              <a:rPr lang="pt-BR" sz="2500" dirty="0" smtClean="0"/>
              <a:t>orientação </a:t>
            </a:r>
            <a:r>
              <a:rPr lang="pt-BR" sz="2500" dirty="0"/>
              <a:t>sobre os riscos do </a:t>
            </a:r>
            <a:r>
              <a:rPr lang="pt-BR" sz="2500" dirty="0" smtClean="0"/>
              <a:t>tabagismo para hipertensos e </a:t>
            </a:r>
            <a:r>
              <a:rPr lang="pt-BR" sz="2500" dirty="0" smtClean="0"/>
              <a:t>diabéticos</a:t>
            </a:r>
            <a:endParaRPr lang="pt-BR" sz="25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800" dirty="0" smtClean="0"/>
              <a:t>R</a:t>
            </a:r>
            <a:r>
              <a:rPr lang="pt-BR" sz="2800" dirty="0" smtClean="0"/>
              <a:t>esultado: 100</a:t>
            </a:r>
            <a:r>
              <a:rPr lang="pt-BR" sz="2800" dirty="0" smtClean="0"/>
              <a:t>% nos 3 meses de </a:t>
            </a:r>
            <a:r>
              <a:rPr lang="pt-BR" sz="2800" dirty="0" smtClean="0"/>
              <a:t>intervenção</a:t>
            </a:r>
            <a:endParaRPr lang="pt-BR" sz="2800" dirty="0" smtClean="0"/>
          </a:p>
          <a:p>
            <a:pPr lvl="1">
              <a:buNone/>
            </a:pPr>
            <a:endParaRPr lang="pt-BR" sz="2400" dirty="0" smtClean="0"/>
          </a:p>
        </p:txBody>
      </p:sp>
      <p:pic>
        <p:nvPicPr>
          <p:cNvPr id="4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4930" y="402748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4"/>
            <a:ext cx="7467600" cy="1143000"/>
          </a:xfrm>
        </p:spPr>
        <p:txBody>
          <a:bodyPr/>
          <a:lstStyle/>
          <a:p>
            <a:r>
              <a:rPr lang="pt-BR" b="1" dirty="0" smtClean="0"/>
              <a:t>Discussão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69958"/>
            <a:ext cx="7686700" cy="487375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800" dirty="0" smtClean="0"/>
              <a:t>Importância para a equipe:</a:t>
            </a:r>
          </a:p>
          <a:p>
            <a:pPr lvl="1"/>
            <a:r>
              <a:rPr lang="pt-BR" sz="2400" dirty="0" smtClean="0"/>
              <a:t>Atualização da proposta do MS para a cobertura de promoção, prevenção, monitoramento e reabilitação dos hipertensos e diabéticos. </a:t>
            </a:r>
          </a:p>
          <a:p>
            <a:pPr lvl="1"/>
            <a:r>
              <a:rPr lang="pt-BR" sz="2400" dirty="0" smtClean="0"/>
              <a:t>Interação, sincronismo e ânimo</a:t>
            </a:r>
          </a:p>
          <a:p>
            <a:pPr lvl="1"/>
            <a:r>
              <a:rPr lang="pt-BR" sz="2400" dirty="0" smtClean="0"/>
              <a:t>Busca ativa dos faltosos</a:t>
            </a:r>
          </a:p>
          <a:p>
            <a:pPr lvl="1"/>
            <a:r>
              <a:rPr lang="pt-BR" sz="2400" dirty="0" smtClean="0"/>
              <a:t>Promoção e prevenção da saúde</a:t>
            </a:r>
          </a:p>
          <a:p>
            <a:pPr lvl="1"/>
            <a:r>
              <a:rPr lang="pt-BR" sz="2400" dirty="0" smtClean="0"/>
              <a:t>Melhoria da qualidade do preparo dos usuários</a:t>
            </a:r>
          </a:p>
          <a:p>
            <a:pPr lvl="1"/>
            <a:r>
              <a:rPr lang="pt-BR" sz="2400" dirty="0" smtClean="0"/>
              <a:t>Conscientização da importância da coleta de dados</a:t>
            </a:r>
          </a:p>
        </p:txBody>
      </p:sp>
      <p:pic>
        <p:nvPicPr>
          <p:cNvPr id="4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4930" y="402748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4"/>
            <a:ext cx="7467600" cy="1143000"/>
          </a:xfrm>
        </p:spPr>
        <p:txBody>
          <a:bodyPr/>
          <a:lstStyle/>
          <a:p>
            <a:r>
              <a:rPr lang="pt-BR" b="1" dirty="0" smtClean="0"/>
              <a:t>Discussão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69958"/>
            <a:ext cx="7467600" cy="487375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800" dirty="0" smtClean="0"/>
              <a:t>Importância para o serviço:</a:t>
            </a:r>
          </a:p>
          <a:p>
            <a:pPr lvl="1"/>
            <a:r>
              <a:rPr lang="pt-BR" sz="2400" dirty="0" smtClean="0"/>
              <a:t>Agendamento dos hipertensos e diabéticos e a garantia do retorno</a:t>
            </a:r>
          </a:p>
          <a:p>
            <a:pPr lvl="1"/>
            <a:r>
              <a:rPr lang="pt-BR" sz="2400" dirty="0" smtClean="0"/>
              <a:t>Prontuários mais organizados</a:t>
            </a:r>
          </a:p>
          <a:p>
            <a:pPr lvl="1"/>
            <a:r>
              <a:rPr lang="pt-BR" sz="2400" dirty="0" smtClean="0"/>
              <a:t>Melhoria do preparo dos usuários antes das consultas ou atividades educativas</a:t>
            </a:r>
          </a:p>
          <a:p>
            <a:pPr lvl="1"/>
            <a:r>
              <a:rPr lang="pt-BR" sz="2400" dirty="0" smtClean="0"/>
              <a:t>Organização da Saúde Bucal</a:t>
            </a:r>
          </a:p>
          <a:p>
            <a:pPr lvl="1"/>
            <a:r>
              <a:rPr lang="pt-BR" sz="2400" dirty="0" smtClean="0"/>
              <a:t>Presença dos protocolos de HAS e DM</a:t>
            </a:r>
          </a:p>
        </p:txBody>
      </p:sp>
      <p:pic>
        <p:nvPicPr>
          <p:cNvPr id="4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4930" y="402748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4"/>
            <a:ext cx="7467600" cy="1143000"/>
          </a:xfrm>
        </p:spPr>
        <p:txBody>
          <a:bodyPr/>
          <a:lstStyle/>
          <a:p>
            <a:r>
              <a:rPr lang="pt-BR" b="1" dirty="0" smtClean="0"/>
              <a:t>Discussão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69958"/>
            <a:ext cx="7467600" cy="487375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800" dirty="0" smtClean="0"/>
              <a:t>Importância para a comunidade:</a:t>
            </a:r>
          </a:p>
          <a:p>
            <a:pPr lvl="1"/>
            <a:r>
              <a:rPr lang="pt-BR" sz="2400" dirty="0" smtClean="0"/>
              <a:t>Confiança</a:t>
            </a:r>
          </a:p>
          <a:p>
            <a:pPr lvl="1"/>
            <a:r>
              <a:rPr lang="pt-BR" sz="2400" dirty="0" smtClean="0"/>
              <a:t>Adesão</a:t>
            </a:r>
          </a:p>
          <a:p>
            <a:pPr lvl="1"/>
            <a:r>
              <a:rPr lang="pt-BR" sz="2400" dirty="0" smtClean="0"/>
              <a:t>Melhoria da assistência</a:t>
            </a:r>
          </a:p>
          <a:p>
            <a:pPr lvl="1"/>
            <a:r>
              <a:rPr lang="pt-BR" sz="2400" dirty="0" smtClean="0"/>
              <a:t>Melhoria da qualidade de vida </a:t>
            </a:r>
          </a:p>
        </p:txBody>
      </p:sp>
      <p:pic>
        <p:nvPicPr>
          <p:cNvPr id="4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4930" y="402748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4"/>
            <a:ext cx="7467600" cy="1143000"/>
          </a:xfrm>
        </p:spPr>
        <p:txBody>
          <a:bodyPr/>
          <a:lstStyle/>
          <a:p>
            <a:r>
              <a:rPr lang="pt-BR" b="1" dirty="0" smtClean="0"/>
              <a:t>Discussão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69958"/>
            <a:ext cx="7467600" cy="487375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800" dirty="0" smtClean="0"/>
              <a:t>Incorporação à rotina do serviço:</a:t>
            </a:r>
          </a:p>
          <a:p>
            <a:pPr lvl="1"/>
            <a:r>
              <a:rPr lang="pt-BR" sz="2400" dirty="0" smtClean="0"/>
              <a:t>Primitiva</a:t>
            </a:r>
          </a:p>
          <a:p>
            <a:pPr lvl="1"/>
            <a:r>
              <a:rPr lang="pt-BR" sz="2400" dirty="0" smtClean="0"/>
              <a:t>Greve dos servidores municipais de saúde</a:t>
            </a:r>
          </a:p>
          <a:p>
            <a:pPr lvl="1"/>
            <a:r>
              <a:rPr lang="pt-BR" sz="2400" dirty="0" smtClean="0"/>
              <a:t>Falta de ACS</a:t>
            </a:r>
          </a:p>
          <a:p>
            <a:pPr lvl="1"/>
            <a:r>
              <a:rPr lang="pt-BR" sz="2400" dirty="0" smtClean="0"/>
              <a:t>Falta de insumos</a:t>
            </a:r>
          </a:p>
          <a:p>
            <a:pPr lvl="1"/>
            <a:r>
              <a:rPr lang="pt-BR" sz="2400" dirty="0" smtClean="0"/>
              <a:t>Informatização e acesso à internet precários</a:t>
            </a:r>
          </a:p>
          <a:p>
            <a:pPr lvl="1"/>
            <a:r>
              <a:rPr lang="pt-BR" sz="2400" dirty="0" smtClean="0"/>
              <a:t>Dificuldade de acesso a exames e atenção secundária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/>
          </a:p>
        </p:txBody>
      </p:sp>
      <p:pic>
        <p:nvPicPr>
          <p:cNvPr id="4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4930" y="402748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4"/>
            <a:ext cx="7467600" cy="1143000"/>
          </a:xfrm>
        </p:spPr>
        <p:txBody>
          <a:bodyPr/>
          <a:lstStyle/>
          <a:p>
            <a:r>
              <a:rPr lang="pt-BR" b="1" dirty="0" smtClean="0"/>
              <a:t>Discussão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69958"/>
            <a:ext cx="7467600" cy="487375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800" dirty="0" smtClean="0"/>
              <a:t>Mudanças:</a:t>
            </a:r>
          </a:p>
          <a:p>
            <a:pPr lvl="1"/>
            <a:r>
              <a:rPr lang="pt-BR" sz="2400" dirty="0" smtClean="0"/>
              <a:t>Reunião com a Gestão</a:t>
            </a:r>
          </a:p>
          <a:p>
            <a:pPr lvl="1"/>
            <a:r>
              <a:rPr lang="pt-BR" sz="2400" dirty="0" smtClean="0"/>
              <a:t>Oficinas de treinamentos</a:t>
            </a:r>
          </a:p>
          <a:p>
            <a:pPr lvl="1"/>
            <a:r>
              <a:rPr lang="pt-BR" sz="2400" dirty="0" smtClean="0"/>
              <a:t>Organização dos prontuários</a:t>
            </a:r>
            <a:endParaRPr lang="pt-BR" sz="2400" dirty="0"/>
          </a:p>
        </p:txBody>
      </p:sp>
      <p:pic>
        <p:nvPicPr>
          <p:cNvPr id="4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4930" y="402748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4"/>
            <a:ext cx="7467600" cy="1143000"/>
          </a:xfrm>
        </p:spPr>
        <p:txBody>
          <a:bodyPr/>
          <a:lstStyle/>
          <a:p>
            <a:r>
              <a:rPr lang="pt-BR" b="1" dirty="0" smtClean="0"/>
              <a:t>Reflexão</a:t>
            </a:r>
            <a:r>
              <a:rPr lang="pt-BR" dirty="0" smtClean="0"/>
              <a:t> </a:t>
            </a:r>
            <a:r>
              <a:rPr lang="pt-BR" b="1" dirty="0" smtClean="0"/>
              <a:t>crítica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69958"/>
            <a:ext cx="7467600" cy="487375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800" dirty="0" smtClean="0"/>
              <a:t>Expectativas superadas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800" dirty="0" smtClean="0"/>
              <a:t>Divisor de águas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800" dirty="0" smtClean="0"/>
              <a:t>Atualização do conhecimento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800" dirty="0" smtClean="0"/>
              <a:t>Ampliação do olhar</a:t>
            </a:r>
          </a:p>
        </p:txBody>
      </p:sp>
      <p:pic>
        <p:nvPicPr>
          <p:cNvPr id="4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4930" y="402748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1143000"/>
          </a:xfrm>
        </p:spPr>
        <p:txBody>
          <a:bodyPr/>
          <a:lstStyle/>
          <a:p>
            <a:pPr algn="ctr"/>
            <a:r>
              <a:rPr lang="pt-BR" b="1" dirty="0" smtClean="0"/>
              <a:t>Obrigada</a:t>
            </a:r>
            <a:endParaRPr lang="pt-BR" b="1" dirty="0"/>
          </a:p>
        </p:txBody>
      </p:sp>
      <p:pic>
        <p:nvPicPr>
          <p:cNvPr id="4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4930" y="402748"/>
            <a:ext cx="1376160" cy="1050153"/>
          </a:xfrm>
          <a:prstGeom prst="rect">
            <a:avLst/>
          </a:prstGeom>
          <a:noFill/>
        </p:spPr>
      </p:pic>
      <p:pic>
        <p:nvPicPr>
          <p:cNvPr id="8" name="Imagem 7" descr="C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1732847"/>
            <a:ext cx="7643834" cy="422064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4"/>
            <a:ext cx="7467600" cy="1143000"/>
          </a:xfrm>
        </p:spPr>
        <p:txBody>
          <a:bodyPr/>
          <a:lstStyle/>
          <a:p>
            <a:r>
              <a:rPr lang="pt-BR" b="1" dirty="0" smtClean="0"/>
              <a:t>O município de Natal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69958"/>
            <a:ext cx="7467600" cy="487375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800" dirty="0" smtClean="0"/>
              <a:t>Rede </a:t>
            </a:r>
            <a:r>
              <a:rPr lang="pt-BR" sz="2800" dirty="0" smtClean="0"/>
              <a:t>Municipal de saúde possui 147 unidades:</a:t>
            </a:r>
          </a:p>
          <a:p>
            <a:pPr lvl="1"/>
            <a:r>
              <a:rPr lang="pt-BR" sz="2400" dirty="0" smtClean="0"/>
              <a:t>80 públicas municipais</a:t>
            </a:r>
          </a:p>
          <a:p>
            <a:pPr lvl="1"/>
            <a:r>
              <a:rPr lang="pt-BR" sz="2400" dirty="0" smtClean="0"/>
              <a:t>10 estaduais</a:t>
            </a:r>
          </a:p>
          <a:p>
            <a:pPr lvl="1"/>
            <a:r>
              <a:rPr lang="pt-BR" sz="2400" dirty="0" smtClean="0"/>
              <a:t>4 federais</a:t>
            </a:r>
          </a:p>
          <a:p>
            <a:pPr lvl="1"/>
            <a:r>
              <a:rPr lang="pt-BR" sz="2400" dirty="0" smtClean="0"/>
              <a:t>6 unidades filantrópicas</a:t>
            </a:r>
          </a:p>
          <a:p>
            <a:pPr lvl="1"/>
            <a:r>
              <a:rPr lang="pt-BR" sz="2400" dirty="0" smtClean="0"/>
              <a:t>47 unidades privadas</a:t>
            </a:r>
          </a:p>
          <a:p>
            <a:pPr>
              <a:buNone/>
            </a:pPr>
            <a:endParaRPr lang="pt-BR" sz="2800" dirty="0" smtClean="0"/>
          </a:p>
          <a:p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/>
          </a:p>
        </p:txBody>
      </p:sp>
      <p:pic>
        <p:nvPicPr>
          <p:cNvPr id="4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4930" y="321061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4"/>
            <a:ext cx="7467600" cy="1143000"/>
          </a:xfrm>
        </p:spPr>
        <p:txBody>
          <a:bodyPr/>
          <a:lstStyle/>
          <a:p>
            <a:r>
              <a:rPr lang="pt-BR" b="1" dirty="0" smtClean="0"/>
              <a:t>O município de Natal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69958"/>
            <a:ext cx="7467600" cy="4873752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800" dirty="0" smtClean="0"/>
              <a:t>Divisão das 147 unidades:</a:t>
            </a:r>
          </a:p>
          <a:p>
            <a:pPr lvl="1"/>
            <a:r>
              <a:rPr lang="pt-BR" sz="2400" dirty="0" smtClean="0"/>
              <a:t>35 UBS com ESF</a:t>
            </a:r>
          </a:p>
          <a:p>
            <a:pPr lvl="1"/>
            <a:r>
              <a:rPr lang="pt-BR" sz="2400" dirty="0" smtClean="0"/>
              <a:t>25 UBS tradicionais</a:t>
            </a:r>
          </a:p>
          <a:p>
            <a:pPr lvl="1"/>
            <a:r>
              <a:rPr lang="pt-BR" sz="2400" dirty="0" smtClean="0"/>
              <a:t>1 Posto de Saúde</a:t>
            </a:r>
          </a:p>
          <a:p>
            <a:pPr lvl="1"/>
            <a:r>
              <a:rPr lang="pt-BR" sz="2400" dirty="0" smtClean="0"/>
              <a:t>2 Unidades Mistas</a:t>
            </a:r>
          </a:p>
          <a:p>
            <a:pPr lvl="1"/>
            <a:r>
              <a:rPr lang="pt-BR" sz="2400" dirty="0" smtClean="0"/>
              <a:t>41 Clínicas e Policlínicas</a:t>
            </a:r>
          </a:p>
          <a:p>
            <a:pPr lvl="1"/>
            <a:r>
              <a:rPr lang="pt-BR" sz="2400" dirty="0" smtClean="0"/>
              <a:t>23 Hospitais</a:t>
            </a:r>
          </a:p>
          <a:p>
            <a:pPr lvl="1"/>
            <a:r>
              <a:rPr lang="pt-BR" sz="2400" dirty="0" smtClean="0"/>
              <a:t>1 Unidade de Vigilância à Saúde</a:t>
            </a:r>
          </a:p>
          <a:p>
            <a:pPr lvl="1"/>
            <a:r>
              <a:rPr lang="pt-BR" sz="2400" dirty="0" smtClean="0"/>
              <a:t>1 Serviço de Atendimento Móvel às Urgências (SAMU)</a:t>
            </a:r>
          </a:p>
          <a:p>
            <a:pPr lvl="1"/>
            <a:r>
              <a:rPr lang="pt-BR" sz="2400" dirty="0" smtClean="0"/>
              <a:t>18 Unidade de Apoio Diagnose e Terapia</a:t>
            </a:r>
          </a:p>
          <a:p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/>
          </a:p>
        </p:txBody>
      </p:sp>
      <p:pic>
        <p:nvPicPr>
          <p:cNvPr id="4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4930" y="377793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4"/>
            <a:ext cx="7467600" cy="1143000"/>
          </a:xfrm>
        </p:spPr>
        <p:txBody>
          <a:bodyPr/>
          <a:lstStyle/>
          <a:p>
            <a:r>
              <a:rPr lang="pt-BR" b="1" dirty="0" smtClean="0"/>
              <a:t>UBS de Cidade Nova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69958"/>
            <a:ext cx="7467600" cy="487375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800" dirty="0" smtClean="0"/>
              <a:t>Inserida no Distrito Oeste, no bairro de Cidade Nova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800" dirty="0" smtClean="0"/>
              <a:t>11721 habitantes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800" dirty="0" smtClean="0"/>
              <a:t>Totalmente urbana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800" dirty="0" smtClean="0"/>
              <a:t>Modelo de atenção da ESF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800" dirty="0" smtClean="0"/>
              <a:t>Possui 4 equipes:</a:t>
            </a:r>
          </a:p>
          <a:p>
            <a:pPr lvl="1"/>
            <a:r>
              <a:rPr lang="pt-BR" sz="2400" dirty="0" smtClean="0"/>
              <a:t>Azul</a:t>
            </a:r>
          </a:p>
          <a:p>
            <a:pPr lvl="1"/>
            <a:r>
              <a:rPr lang="pt-BR" sz="2400" dirty="0" smtClean="0"/>
              <a:t>Vermelha</a:t>
            </a:r>
          </a:p>
          <a:p>
            <a:pPr lvl="1"/>
            <a:r>
              <a:rPr lang="pt-BR" sz="2400" dirty="0" smtClean="0"/>
              <a:t>Amarela</a:t>
            </a:r>
          </a:p>
          <a:p>
            <a:pPr lvl="1"/>
            <a:r>
              <a:rPr lang="pt-BR" sz="2400" dirty="0" smtClean="0"/>
              <a:t>Verde</a:t>
            </a:r>
            <a:endParaRPr lang="pt-BR" sz="2400" dirty="0"/>
          </a:p>
        </p:txBody>
      </p:sp>
      <p:pic>
        <p:nvPicPr>
          <p:cNvPr id="4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4930" y="374024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4"/>
            <a:ext cx="7467600" cy="1143000"/>
          </a:xfrm>
        </p:spPr>
        <p:txBody>
          <a:bodyPr/>
          <a:lstStyle/>
          <a:p>
            <a:r>
              <a:rPr lang="pt-BR" b="1" dirty="0" smtClean="0"/>
              <a:t>UBS de Cidade Nova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1785926"/>
            <a:ext cx="8401080" cy="507209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800" dirty="0" smtClean="0"/>
              <a:t>Composição de cada equipe:</a:t>
            </a:r>
          </a:p>
          <a:p>
            <a:pPr lvl="1"/>
            <a:r>
              <a:rPr lang="pt-BR" sz="2400" dirty="0" smtClean="0"/>
              <a:t>1 médico</a:t>
            </a:r>
          </a:p>
          <a:p>
            <a:pPr lvl="1"/>
            <a:r>
              <a:rPr lang="pt-BR" sz="2400" dirty="0" smtClean="0"/>
              <a:t>1 enfermeiro</a:t>
            </a:r>
          </a:p>
          <a:p>
            <a:pPr lvl="1"/>
            <a:r>
              <a:rPr lang="pt-BR" sz="2400" dirty="0" smtClean="0"/>
              <a:t>2 técnicos de enfermagem</a:t>
            </a:r>
          </a:p>
          <a:p>
            <a:pPr lvl="1"/>
            <a:r>
              <a:rPr lang="pt-BR" sz="2400" dirty="0" smtClean="0"/>
              <a:t>6 </a:t>
            </a:r>
            <a:r>
              <a:rPr lang="pt-BR" sz="2400" dirty="0" smtClean="0"/>
              <a:t>ACS</a:t>
            </a:r>
            <a:endParaRPr lang="pt-BR" sz="2400" dirty="0" smtClean="0"/>
          </a:p>
        </p:txBody>
      </p:sp>
      <p:pic>
        <p:nvPicPr>
          <p:cNvPr id="4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4930" y="402748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4"/>
            <a:ext cx="7467600" cy="1143000"/>
          </a:xfrm>
        </p:spPr>
        <p:txBody>
          <a:bodyPr/>
          <a:lstStyle/>
          <a:p>
            <a:r>
              <a:rPr lang="pt-BR" b="1" dirty="0" smtClean="0"/>
              <a:t>UBS de Cidade Nova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1785926"/>
            <a:ext cx="8401080" cy="507209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800" dirty="0" smtClean="0"/>
              <a:t>A </a:t>
            </a:r>
            <a:r>
              <a:rPr lang="pt-BR" sz="2800" dirty="0" smtClean="0"/>
              <a:t>unidade possui:</a:t>
            </a:r>
          </a:p>
          <a:p>
            <a:pPr lvl="1"/>
            <a:r>
              <a:rPr lang="pt-BR" sz="2400" dirty="0" smtClean="0"/>
              <a:t>1 diretor</a:t>
            </a:r>
          </a:p>
          <a:p>
            <a:pPr lvl="1"/>
            <a:r>
              <a:rPr lang="pt-BR" sz="2400" dirty="0" smtClean="0"/>
              <a:t>1 nutricionista</a:t>
            </a:r>
          </a:p>
          <a:p>
            <a:pPr lvl="1"/>
            <a:r>
              <a:rPr lang="pt-BR" sz="2400" dirty="0" smtClean="0"/>
              <a:t>1 dentista</a:t>
            </a:r>
          </a:p>
          <a:p>
            <a:pPr lvl="1"/>
            <a:r>
              <a:rPr lang="pt-BR" sz="2400" dirty="0" smtClean="0"/>
              <a:t>2 auxiliares de dentista</a:t>
            </a:r>
          </a:p>
          <a:p>
            <a:pPr lvl="1"/>
            <a:r>
              <a:rPr lang="pt-BR" sz="2400" dirty="0" smtClean="0"/>
              <a:t>4 técnicos de enfermagem</a:t>
            </a:r>
          </a:p>
          <a:p>
            <a:pPr lvl="1"/>
            <a:r>
              <a:rPr lang="pt-BR" sz="2400" dirty="0" smtClean="0"/>
              <a:t>2 arquivistas</a:t>
            </a:r>
          </a:p>
          <a:p>
            <a:pPr lvl="1"/>
            <a:r>
              <a:rPr lang="pt-BR" sz="2400" dirty="0" smtClean="0"/>
              <a:t>3 auxiliares de serviços gerais</a:t>
            </a:r>
            <a:endParaRPr lang="pt-BR" sz="2400" dirty="0"/>
          </a:p>
        </p:txBody>
      </p:sp>
      <p:pic>
        <p:nvPicPr>
          <p:cNvPr id="4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4930" y="402748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6758006" cy="1500198"/>
          </a:xfrm>
        </p:spPr>
        <p:txBody>
          <a:bodyPr>
            <a:normAutofit/>
          </a:bodyPr>
          <a:lstStyle/>
          <a:p>
            <a:r>
              <a:rPr lang="pt-BR" b="1" dirty="0" smtClean="0"/>
              <a:t>Situação da atenção aos hipertensos e/ou diabéticos antes da intervenção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912834"/>
            <a:ext cx="7467600" cy="487375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dirty="0" smtClean="0"/>
              <a:t>2470 hipertensos e 706 diabéticos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dirty="0" smtClean="0"/>
              <a:t>Cobertura: 1108 (44%) hipertensos e 349 (49,4%) diabéticos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dirty="0" smtClean="0"/>
              <a:t>Deficiência no vínculo entre a equipe de saúde e os usuários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dirty="0" smtClean="0"/>
              <a:t>Precária estrutura protocolar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dirty="0" smtClean="0"/>
              <a:t>Precária infra estrutura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dirty="0" smtClean="0"/>
              <a:t>Micro áreas descobertas</a:t>
            </a:r>
            <a:endParaRPr lang="pt-BR" dirty="0"/>
          </a:p>
        </p:txBody>
      </p:sp>
      <p:pic>
        <p:nvPicPr>
          <p:cNvPr id="4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4930" y="402748"/>
            <a:ext cx="1376160" cy="1050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535</TotalTime>
  <Words>1226</Words>
  <Application>Microsoft Office PowerPoint</Application>
  <PresentationFormat>Apresentação na tela (4:3)</PresentationFormat>
  <Paragraphs>201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39" baseType="lpstr">
      <vt:lpstr>Balcão Envidraçado</vt:lpstr>
      <vt:lpstr>Qualificação da Atenção aos Hipertensos e Diabéticos da Unidade Básica de Saúde de Cidade Nova, Natal/RN.          </vt:lpstr>
      <vt:lpstr>Introdução </vt:lpstr>
      <vt:lpstr>O município de Natal </vt:lpstr>
      <vt:lpstr>O município de Natal </vt:lpstr>
      <vt:lpstr>O município de Natal </vt:lpstr>
      <vt:lpstr>UBS de Cidade Nova </vt:lpstr>
      <vt:lpstr>UBS de Cidade Nova </vt:lpstr>
      <vt:lpstr>UBS de Cidade Nova </vt:lpstr>
      <vt:lpstr>Situação da atenção aos hipertensos e/ou diabéticos antes da intervenção</vt:lpstr>
      <vt:lpstr>Objetivo geral </vt:lpstr>
      <vt:lpstr>Metodologia </vt:lpstr>
      <vt:lpstr>Metodologia </vt:lpstr>
      <vt:lpstr>Metodologia </vt:lpstr>
      <vt:lpstr> Logística </vt:lpstr>
      <vt:lpstr>Objetivo: Ampliar a cobertura à hipertensos e/ou diabéticos</vt:lpstr>
      <vt:lpstr>Objetivo: Ampliar a cobertura à hipertensos e/ou diabéticos</vt:lpstr>
      <vt:lpstr>Objetivo: melhorar a adesão do hipertenso e diabético ao programa</vt:lpstr>
      <vt:lpstr>Objetivo: melhorar a adesão do hipertenso e diabético ao programa</vt:lpstr>
      <vt:lpstr>Objetivo: melhorar a qualidade do atendimento ao paciente hipertenso e/ou diabético realizado na UBS</vt:lpstr>
      <vt:lpstr>Objetivo: melhorar a qualidade do atendimento ao paciente hipertenso e/ou diabético realizado na UBS</vt:lpstr>
      <vt:lpstr>Objetivo: melhorar a qualidade do atendimento ao paciente hipertenso e/ou diabético realizado na UBS</vt:lpstr>
      <vt:lpstr>Objetivo: melhorar a qualidade do atendimento ao paciente hipertenso e/ou diabético realizado na UBS</vt:lpstr>
      <vt:lpstr>Objetivo: melhorar a qualidade do atendimento ao paciente hipertenso e/ou diabético realizado na UBS</vt:lpstr>
      <vt:lpstr>Objetivo: melhorar a qualidade do atendimento ao paciente hipertenso e/ou diabético realizado na UBS</vt:lpstr>
      <vt:lpstr>Objetivo: melhorar o registro das informações</vt:lpstr>
      <vt:lpstr>Objetivo: melhorar o registro das informações</vt:lpstr>
      <vt:lpstr>Objetivo: mapear hipertensos e diabéticos de risco para doença cardiovascular</vt:lpstr>
      <vt:lpstr>Objetivo: mapear hipertensos e diabéticos de risco para doença cardiovascular</vt:lpstr>
      <vt:lpstr>Objetivo: Promoção da saúde</vt:lpstr>
      <vt:lpstr>Objetivo: Promoção da saúde</vt:lpstr>
      <vt:lpstr>Objetivo: Promoção da saúde</vt:lpstr>
      <vt:lpstr>Discussão</vt:lpstr>
      <vt:lpstr>Discussão</vt:lpstr>
      <vt:lpstr>Discussão</vt:lpstr>
      <vt:lpstr>Discussão</vt:lpstr>
      <vt:lpstr>Discussão</vt:lpstr>
      <vt:lpstr>Reflexão crítica</vt:lpstr>
      <vt:lpstr>Obrigada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Miranda teste</dc:creator>
  <cp:lastModifiedBy>Miranda teste</cp:lastModifiedBy>
  <cp:revision>29</cp:revision>
  <dcterms:created xsi:type="dcterms:W3CDTF">2014-02-26T00:10:01Z</dcterms:created>
  <dcterms:modified xsi:type="dcterms:W3CDTF">2014-02-28T01:07:16Z</dcterms:modified>
</cp:coreProperties>
</file>