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2" r:id="rId5"/>
    <p:sldId id="258" r:id="rId6"/>
    <p:sldId id="289" r:id="rId7"/>
    <p:sldId id="259" r:id="rId8"/>
    <p:sldId id="265" r:id="rId9"/>
    <p:sldId id="280" r:id="rId10"/>
    <p:sldId id="267" r:id="rId11"/>
    <p:sldId id="281" r:id="rId12"/>
    <p:sldId id="268" r:id="rId13"/>
    <p:sldId id="279" r:id="rId14"/>
    <p:sldId id="282" r:id="rId15"/>
    <p:sldId id="283" r:id="rId16"/>
    <p:sldId id="269" r:id="rId17"/>
    <p:sldId id="284" r:id="rId18"/>
    <p:sldId id="270" r:id="rId19"/>
    <p:sldId id="285" r:id="rId20"/>
    <p:sldId id="271" r:id="rId21"/>
    <p:sldId id="272" r:id="rId22"/>
    <p:sldId id="286" r:id="rId23"/>
    <p:sldId id="287" r:id="rId24"/>
    <p:sldId id="288" r:id="rId25"/>
    <p:sldId id="273" r:id="rId26"/>
    <p:sldId id="274" r:id="rId27"/>
    <p:sldId id="275" r:id="rId28"/>
    <p:sldId id="276" r:id="rId29"/>
    <p:sldId id="277" r:id="rId30"/>
    <p:sldId id="278" r:id="rId3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80" d="100"/>
          <a:sy n="80" d="100"/>
        </p:scale>
        <p:origin x="-105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felipeuchoa\Desktop\UFPEL\Planilha%20final%20(coleta%20de%20dados).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3.xml.rels><?xml version="1.0" encoding="UTF-8" standalone="yes"?>
<Relationships xmlns="http://schemas.openxmlformats.org/package/2006/relationships"><Relationship Id="rId1" Type="http://schemas.openxmlformats.org/officeDocument/2006/relationships/oleObject" Target="file:///C:\Users\felipeuchoa\Desktop\UFPEL\Planilha%20final%20(coleta%20de%20dados).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felipeuchoa\Desktop\UFPEL\Planilha%20final%20(coleta%20de%20dados).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6.xml.rels><?xml version="1.0" encoding="UTF-8" standalone="yes"?>
<Relationships xmlns="http://schemas.openxmlformats.org/package/2006/relationships"><Relationship Id="rId1" Type="http://schemas.openxmlformats.org/officeDocument/2006/relationships/oleObject" Target="file:///F:\pablo\Planilha%20final%20Felipe.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F:\pablo\Planilha%20final%20Felipe.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felipeuchoa\Desktop\UFPEL\Planilha%20final%20(coleta%20de%20dados).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felipeuchoa\Desktop\UFPEL\Planilha%20final%20(coleta%20de%20dado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Indicadores!$C$4</c:f>
              <c:strCache>
                <c:ptCount val="1"/>
                <c:pt idx="0">
                  <c:v>Cobertura do programa de atenção ao  hipertenso na unidade de saúde</c:v>
                </c:pt>
              </c:strCache>
            </c:strRef>
          </c:tx>
          <c:invertIfNegative val="0"/>
          <c:dLbls>
            <c:dLbl>
              <c:idx val="3"/>
              <c:delete val="1"/>
            </c:dLbl>
            <c:showLegendKey val="0"/>
            <c:showVal val="1"/>
            <c:showCatName val="0"/>
            <c:showSerName val="0"/>
            <c:showPercent val="0"/>
            <c:showBubbleSize val="0"/>
            <c:showLeaderLines val="0"/>
          </c:dLbls>
          <c:cat>
            <c:strRef>
              <c:f>Indicadores!$D$3:$G$3</c:f>
              <c:strCache>
                <c:ptCount val="4"/>
                <c:pt idx="0">
                  <c:v>Mês 1</c:v>
                </c:pt>
                <c:pt idx="1">
                  <c:v>Mês 2</c:v>
                </c:pt>
                <c:pt idx="2">
                  <c:v>Mês 3</c:v>
                </c:pt>
                <c:pt idx="3">
                  <c:v>Mês 4</c:v>
                </c:pt>
              </c:strCache>
            </c:strRef>
          </c:cat>
          <c:val>
            <c:numRef>
              <c:f>Indicadores!$D$4:$G$4</c:f>
              <c:numCache>
                <c:formatCode>0.0%</c:formatCode>
                <c:ptCount val="4"/>
                <c:pt idx="0">
                  <c:v>0.66137566137566139</c:v>
                </c:pt>
                <c:pt idx="1">
                  <c:v>0.82539682539682535</c:v>
                </c:pt>
                <c:pt idx="2">
                  <c:v>0.97354497354497349</c:v>
                </c:pt>
                <c:pt idx="3">
                  <c:v>0</c:v>
                </c:pt>
              </c:numCache>
            </c:numRef>
          </c:val>
        </c:ser>
        <c:dLbls>
          <c:showLegendKey val="0"/>
          <c:showVal val="1"/>
          <c:showCatName val="0"/>
          <c:showSerName val="0"/>
          <c:showPercent val="0"/>
          <c:showBubbleSize val="0"/>
        </c:dLbls>
        <c:gapWidth val="75"/>
        <c:axId val="32721152"/>
        <c:axId val="39486592"/>
      </c:barChart>
      <c:catAx>
        <c:axId val="32721152"/>
        <c:scaling>
          <c:orientation val="minMax"/>
        </c:scaling>
        <c:delete val="0"/>
        <c:axPos val="b"/>
        <c:numFmt formatCode="General" sourceLinked="1"/>
        <c:majorTickMark val="none"/>
        <c:minorTickMark val="none"/>
        <c:tickLblPos val="nextTo"/>
        <c:txPr>
          <a:bodyPr rot="0" vert="horz"/>
          <a:lstStyle/>
          <a:p>
            <a:pPr>
              <a:defRPr/>
            </a:pPr>
            <a:endParaRPr lang="pt-BR"/>
          </a:p>
        </c:txPr>
        <c:crossAx val="39486592"/>
        <c:crosses val="autoZero"/>
        <c:auto val="1"/>
        <c:lblAlgn val="ctr"/>
        <c:lblOffset val="100"/>
        <c:noMultiLvlLbl val="0"/>
      </c:catAx>
      <c:valAx>
        <c:axId val="39486592"/>
        <c:scaling>
          <c:orientation val="minMax"/>
          <c:max val="1"/>
          <c:min val="0"/>
        </c:scaling>
        <c:delete val="0"/>
        <c:axPos val="l"/>
        <c:numFmt formatCode="0.0%" sourceLinked="1"/>
        <c:majorTickMark val="none"/>
        <c:minorTickMark val="none"/>
        <c:tickLblPos val="nextTo"/>
        <c:txPr>
          <a:bodyPr rot="0" vert="horz"/>
          <a:lstStyle/>
          <a:p>
            <a:pPr>
              <a:defRPr/>
            </a:pPr>
            <a:endParaRPr lang="pt-BR"/>
          </a:p>
        </c:txPr>
        <c:crossAx val="32721152"/>
        <c:crosses val="autoZero"/>
        <c:crossBetween val="between"/>
        <c:majorUnit val="0.1"/>
        <c:minorUnit val="0.1"/>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Indicadores!$S$4</c:f>
              <c:strCache>
                <c:ptCount val="1"/>
                <c:pt idx="0">
                  <c:v>Cobertura do programa de atenção ao  diabético na unidade de saúde</c:v>
                </c:pt>
              </c:strCache>
            </c:strRef>
          </c:tx>
          <c:invertIfNegative val="0"/>
          <c:dLbls>
            <c:dLbl>
              <c:idx val="2"/>
              <c:layout/>
              <c:tx>
                <c:rich>
                  <a:bodyPr/>
                  <a:lstStyle/>
                  <a:p>
                    <a:r>
                      <a:rPr lang="en-US"/>
                      <a:t>100%</a:t>
                    </a:r>
                  </a:p>
                </c:rich>
              </c:tx>
              <c:showLegendKey val="0"/>
              <c:showVal val="1"/>
              <c:showCatName val="0"/>
              <c:showSerName val="0"/>
              <c:showPercent val="0"/>
              <c:showBubbleSize val="0"/>
            </c:dLbl>
            <c:dLbl>
              <c:idx val="3"/>
              <c:delete val="1"/>
            </c:dLbl>
            <c:showLegendKey val="0"/>
            <c:showVal val="1"/>
            <c:showCatName val="0"/>
            <c:showSerName val="0"/>
            <c:showPercent val="0"/>
            <c:showBubbleSize val="0"/>
            <c:showLeaderLines val="0"/>
          </c:dLbls>
          <c:cat>
            <c:strRef>
              <c:f>Indicadores!$T$3:$W$3</c:f>
              <c:strCache>
                <c:ptCount val="4"/>
                <c:pt idx="0">
                  <c:v>Mês 1</c:v>
                </c:pt>
                <c:pt idx="1">
                  <c:v>Mês 2</c:v>
                </c:pt>
                <c:pt idx="2">
                  <c:v>Mês 3</c:v>
                </c:pt>
                <c:pt idx="3">
                  <c:v>Mês 4</c:v>
                </c:pt>
              </c:strCache>
            </c:strRef>
          </c:cat>
          <c:val>
            <c:numRef>
              <c:f>Indicadores!$T$4:$W$4</c:f>
              <c:numCache>
                <c:formatCode>0.0%</c:formatCode>
                <c:ptCount val="4"/>
                <c:pt idx="0">
                  <c:v>0.60215053763440862</c:v>
                </c:pt>
                <c:pt idx="1">
                  <c:v>0.76344086021505375</c:v>
                </c:pt>
                <c:pt idx="2">
                  <c:v>1</c:v>
                </c:pt>
                <c:pt idx="3">
                  <c:v>0</c:v>
                </c:pt>
              </c:numCache>
            </c:numRef>
          </c:val>
        </c:ser>
        <c:dLbls>
          <c:showLegendKey val="0"/>
          <c:showVal val="1"/>
          <c:showCatName val="0"/>
          <c:showSerName val="0"/>
          <c:showPercent val="0"/>
          <c:showBubbleSize val="0"/>
        </c:dLbls>
        <c:gapWidth val="75"/>
        <c:axId val="32461568"/>
        <c:axId val="32464256"/>
      </c:barChart>
      <c:catAx>
        <c:axId val="32461568"/>
        <c:scaling>
          <c:orientation val="minMax"/>
        </c:scaling>
        <c:delete val="0"/>
        <c:axPos val="b"/>
        <c:numFmt formatCode="General" sourceLinked="1"/>
        <c:majorTickMark val="none"/>
        <c:minorTickMark val="none"/>
        <c:tickLblPos val="nextTo"/>
        <c:txPr>
          <a:bodyPr rot="0" vert="horz"/>
          <a:lstStyle/>
          <a:p>
            <a:pPr>
              <a:defRPr/>
            </a:pPr>
            <a:endParaRPr lang="pt-BR"/>
          </a:p>
        </c:txPr>
        <c:crossAx val="32464256"/>
        <c:crosses val="autoZero"/>
        <c:auto val="1"/>
        <c:lblAlgn val="ctr"/>
        <c:lblOffset val="100"/>
        <c:noMultiLvlLbl val="0"/>
      </c:catAx>
      <c:valAx>
        <c:axId val="32464256"/>
        <c:scaling>
          <c:orientation val="minMax"/>
          <c:max val="1"/>
        </c:scaling>
        <c:delete val="0"/>
        <c:axPos val="l"/>
        <c:numFmt formatCode="0.0%" sourceLinked="1"/>
        <c:majorTickMark val="none"/>
        <c:minorTickMark val="none"/>
        <c:tickLblPos val="nextTo"/>
        <c:txPr>
          <a:bodyPr rot="0" vert="horz"/>
          <a:lstStyle/>
          <a:p>
            <a:pPr>
              <a:defRPr/>
            </a:pPr>
            <a:endParaRPr lang="pt-BR"/>
          </a:p>
        </c:txPr>
        <c:crossAx val="32461568"/>
        <c:crosses val="autoZero"/>
        <c:crossBetween val="between"/>
        <c:majorUnit val="0.1"/>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Indicadores!$C$10</c:f>
              <c:strCache>
                <c:ptCount val="1"/>
                <c:pt idx="0">
                  <c:v>Proporção de hipertensos com o exame clínico em dia de acordo com o protocolo</c:v>
                </c:pt>
              </c:strCache>
            </c:strRef>
          </c:tx>
          <c:spPr>
            <a:gradFill rotWithShape="0">
              <a:gsLst>
                <a:gs pos="0">
                  <a:srgbClr val="3A7CCB"/>
                </a:gs>
                <a:gs pos="20000">
                  <a:srgbClr val="3C7BC7"/>
                </a:gs>
                <a:gs pos="100000">
                  <a:srgbClr val="2C5D98"/>
                </a:gs>
              </a:gsLst>
              <a:lin ang="5400000"/>
            </a:gradFill>
            <a:ln w="25400">
              <a:noFill/>
            </a:ln>
            <a:effectLst>
              <a:outerShdw dist="35921" dir="2700000" algn="br">
                <a:srgbClr val="000000"/>
              </a:outerShdw>
            </a:effectLst>
          </c:spPr>
          <c:invertIfNegative val="0"/>
          <c:dLbls>
            <c:dLbl>
              <c:idx val="3"/>
              <c:delete val="1"/>
            </c:dLbl>
            <c:showLegendKey val="0"/>
            <c:showVal val="1"/>
            <c:showCatName val="0"/>
            <c:showSerName val="0"/>
            <c:showPercent val="0"/>
            <c:showBubbleSize val="0"/>
            <c:showLeaderLines val="0"/>
          </c:dLbls>
          <c:cat>
            <c:strRef>
              <c:f>Indicadores!$D$9:$G$9</c:f>
              <c:strCache>
                <c:ptCount val="4"/>
                <c:pt idx="0">
                  <c:v>Mês 1</c:v>
                </c:pt>
                <c:pt idx="1">
                  <c:v>Mês 2</c:v>
                </c:pt>
                <c:pt idx="2">
                  <c:v>Mês 3</c:v>
                </c:pt>
                <c:pt idx="3">
                  <c:v>Mês 4</c:v>
                </c:pt>
              </c:strCache>
            </c:strRef>
          </c:cat>
          <c:val>
            <c:numRef>
              <c:f>Indicadores!$D$10:$G$10</c:f>
              <c:numCache>
                <c:formatCode>0.0%</c:formatCode>
                <c:ptCount val="4"/>
                <c:pt idx="0">
                  <c:v>0.99199999999999999</c:v>
                </c:pt>
                <c:pt idx="1">
                  <c:v>0.99358974358974361</c:v>
                </c:pt>
                <c:pt idx="2">
                  <c:v>0.99456521739130432</c:v>
                </c:pt>
                <c:pt idx="3">
                  <c:v>0</c:v>
                </c:pt>
              </c:numCache>
            </c:numRef>
          </c:val>
        </c:ser>
        <c:dLbls>
          <c:showLegendKey val="0"/>
          <c:showVal val="1"/>
          <c:showCatName val="0"/>
          <c:showSerName val="0"/>
          <c:showPercent val="0"/>
          <c:showBubbleSize val="0"/>
        </c:dLbls>
        <c:gapWidth val="75"/>
        <c:axId val="32480640"/>
        <c:axId val="35407360"/>
      </c:barChart>
      <c:catAx>
        <c:axId val="32480640"/>
        <c:scaling>
          <c:orientation val="minMax"/>
        </c:scaling>
        <c:delete val="0"/>
        <c:axPos val="b"/>
        <c:numFmt formatCode="General" sourceLinked="1"/>
        <c:majorTickMark val="none"/>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35407360"/>
        <c:crosses val="autoZero"/>
        <c:auto val="1"/>
        <c:lblAlgn val="ctr"/>
        <c:lblOffset val="100"/>
        <c:noMultiLvlLbl val="0"/>
      </c:catAx>
      <c:valAx>
        <c:axId val="35407360"/>
        <c:scaling>
          <c:orientation val="minMax"/>
          <c:max val="1"/>
        </c:scaling>
        <c:delete val="0"/>
        <c:axPos val="l"/>
        <c:numFmt formatCode="0.0%" sourceLinked="1"/>
        <c:majorTickMark val="none"/>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32480640"/>
        <c:crosses val="autoZero"/>
        <c:crossBetween val="between"/>
        <c:majorUnit val="0.1"/>
      </c:valAx>
      <c:spPr>
        <a:noFill/>
        <a:ln w="25400">
          <a:noFill/>
        </a:ln>
      </c:spPr>
    </c:plotArea>
    <c:plotVisOnly val="1"/>
    <c:dispBlanksAs val="gap"/>
    <c:showDLblsOverMax val="0"/>
  </c:chart>
  <c:spPr>
    <a:noFill/>
    <a:ln w="3175">
      <a:no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Indicadores!$C$15</c:f>
              <c:strCache>
                <c:ptCount val="1"/>
                <c:pt idx="0">
                  <c:v>Proporção de hipertensos com os exames complementares em dia de acordo com o protocolo</c:v>
                </c:pt>
              </c:strCache>
            </c:strRef>
          </c:tx>
          <c:invertIfNegative val="0"/>
          <c:dLbls>
            <c:dLbl>
              <c:idx val="3"/>
              <c:delete val="1"/>
            </c:dLbl>
            <c:showLegendKey val="0"/>
            <c:showVal val="1"/>
            <c:showCatName val="0"/>
            <c:showSerName val="0"/>
            <c:showPercent val="0"/>
            <c:showBubbleSize val="0"/>
            <c:showLeaderLines val="0"/>
          </c:dLbls>
          <c:cat>
            <c:strRef>
              <c:f>Indicadores!$D$14:$G$14</c:f>
              <c:strCache>
                <c:ptCount val="4"/>
                <c:pt idx="0">
                  <c:v>Mês 1</c:v>
                </c:pt>
                <c:pt idx="1">
                  <c:v>Mês 2</c:v>
                </c:pt>
                <c:pt idx="2">
                  <c:v>Mês 3</c:v>
                </c:pt>
                <c:pt idx="3">
                  <c:v>Mês 4</c:v>
                </c:pt>
              </c:strCache>
            </c:strRef>
          </c:cat>
          <c:val>
            <c:numRef>
              <c:f>Indicadores!$D$15:$G$15</c:f>
              <c:numCache>
                <c:formatCode>0.0%</c:formatCode>
                <c:ptCount val="4"/>
                <c:pt idx="0">
                  <c:v>0.46400000000000002</c:v>
                </c:pt>
                <c:pt idx="1">
                  <c:v>0.57051282051282048</c:v>
                </c:pt>
                <c:pt idx="2">
                  <c:v>0.63586956521739135</c:v>
                </c:pt>
                <c:pt idx="3">
                  <c:v>0</c:v>
                </c:pt>
              </c:numCache>
            </c:numRef>
          </c:val>
        </c:ser>
        <c:dLbls>
          <c:showLegendKey val="0"/>
          <c:showVal val="1"/>
          <c:showCatName val="0"/>
          <c:showSerName val="0"/>
          <c:showPercent val="0"/>
          <c:showBubbleSize val="0"/>
        </c:dLbls>
        <c:gapWidth val="75"/>
        <c:axId val="35436032"/>
        <c:axId val="35447168"/>
      </c:barChart>
      <c:catAx>
        <c:axId val="35436032"/>
        <c:scaling>
          <c:orientation val="minMax"/>
        </c:scaling>
        <c:delete val="0"/>
        <c:axPos val="b"/>
        <c:numFmt formatCode="General" sourceLinked="1"/>
        <c:majorTickMark val="none"/>
        <c:minorTickMark val="none"/>
        <c:tickLblPos val="nextTo"/>
        <c:txPr>
          <a:bodyPr rot="0" vert="horz"/>
          <a:lstStyle/>
          <a:p>
            <a:pPr>
              <a:defRPr/>
            </a:pPr>
            <a:endParaRPr lang="pt-BR"/>
          </a:p>
        </c:txPr>
        <c:crossAx val="35447168"/>
        <c:crosses val="autoZero"/>
        <c:auto val="1"/>
        <c:lblAlgn val="ctr"/>
        <c:lblOffset val="100"/>
        <c:noMultiLvlLbl val="0"/>
      </c:catAx>
      <c:valAx>
        <c:axId val="35447168"/>
        <c:scaling>
          <c:orientation val="minMax"/>
          <c:max val="1"/>
        </c:scaling>
        <c:delete val="0"/>
        <c:axPos val="l"/>
        <c:numFmt formatCode="0.0%" sourceLinked="1"/>
        <c:majorTickMark val="none"/>
        <c:minorTickMark val="none"/>
        <c:tickLblPos val="nextTo"/>
        <c:txPr>
          <a:bodyPr rot="0" vert="horz"/>
          <a:lstStyle/>
          <a:p>
            <a:pPr>
              <a:defRPr/>
            </a:pPr>
            <a:endParaRPr lang="pt-BR"/>
          </a:p>
        </c:txPr>
        <c:crossAx val="35436032"/>
        <c:crosses val="autoZero"/>
        <c:crossBetween val="between"/>
        <c:majorUnit val="0.1"/>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Indicadores!$S$15</c:f>
              <c:strCache>
                <c:ptCount val="1"/>
                <c:pt idx="0">
                  <c:v>Proporção de diabéticos com os exames complementares  em dia de acordo com o protocolo</c:v>
                </c:pt>
              </c:strCache>
            </c:strRef>
          </c:tx>
          <c:invertIfNegative val="0"/>
          <c:dLbls>
            <c:dLbl>
              <c:idx val="3"/>
              <c:delete val="1"/>
            </c:dLbl>
            <c:showLegendKey val="0"/>
            <c:showVal val="1"/>
            <c:showCatName val="0"/>
            <c:showSerName val="0"/>
            <c:showPercent val="0"/>
            <c:showBubbleSize val="0"/>
            <c:showLeaderLines val="0"/>
          </c:dLbls>
          <c:cat>
            <c:strRef>
              <c:f>Indicadores!$T$14:$W$14</c:f>
              <c:strCache>
                <c:ptCount val="4"/>
                <c:pt idx="0">
                  <c:v>Mês 1</c:v>
                </c:pt>
                <c:pt idx="1">
                  <c:v>Mês 2</c:v>
                </c:pt>
                <c:pt idx="2">
                  <c:v>Mês 3</c:v>
                </c:pt>
                <c:pt idx="3">
                  <c:v>Mês 4</c:v>
                </c:pt>
              </c:strCache>
            </c:strRef>
          </c:cat>
          <c:val>
            <c:numRef>
              <c:f>Indicadores!$T$15:$W$15</c:f>
              <c:numCache>
                <c:formatCode>0.0%</c:formatCode>
                <c:ptCount val="4"/>
                <c:pt idx="0">
                  <c:v>0.5178571428571429</c:v>
                </c:pt>
                <c:pt idx="1">
                  <c:v>0.61971830985915488</c:v>
                </c:pt>
                <c:pt idx="2">
                  <c:v>0.70967741935483875</c:v>
                </c:pt>
                <c:pt idx="3">
                  <c:v>0</c:v>
                </c:pt>
              </c:numCache>
            </c:numRef>
          </c:val>
        </c:ser>
        <c:dLbls>
          <c:showLegendKey val="0"/>
          <c:showVal val="1"/>
          <c:showCatName val="0"/>
          <c:showSerName val="0"/>
          <c:showPercent val="0"/>
          <c:showBubbleSize val="0"/>
        </c:dLbls>
        <c:gapWidth val="75"/>
        <c:axId val="40574336"/>
        <c:axId val="40585472"/>
      </c:barChart>
      <c:catAx>
        <c:axId val="40574336"/>
        <c:scaling>
          <c:orientation val="minMax"/>
        </c:scaling>
        <c:delete val="0"/>
        <c:axPos val="b"/>
        <c:numFmt formatCode="General" sourceLinked="1"/>
        <c:majorTickMark val="none"/>
        <c:minorTickMark val="none"/>
        <c:tickLblPos val="nextTo"/>
        <c:txPr>
          <a:bodyPr rot="0" vert="horz"/>
          <a:lstStyle/>
          <a:p>
            <a:pPr>
              <a:defRPr/>
            </a:pPr>
            <a:endParaRPr lang="pt-BR"/>
          </a:p>
        </c:txPr>
        <c:crossAx val="40585472"/>
        <c:crosses val="autoZero"/>
        <c:auto val="1"/>
        <c:lblAlgn val="ctr"/>
        <c:lblOffset val="100"/>
        <c:noMultiLvlLbl val="0"/>
      </c:catAx>
      <c:valAx>
        <c:axId val="40585472"/>
        <c:scaling>
          <c:orientation val="minMax"/>
          <c:max val="1"/>
        </c:scaling>
        <c:delete val="0"/>
        <c:axPos val="l"/>
        <c:numFmt formatCode="0.0%" sourceLinked="1"/>
        <c:majorTickMark val="none"/>
        <c:minorTickMark val="none"/>
        <c:tickLblPos val="nextTo"/>
        <c:txPr>
          <a:bodyPr rot="0" vert="horz"/>
          <a:lstStyle/>
          <a:p>
            <a:pPr>
              <a:defRPr/>
            </a:pPr>
            <a:endParaRPr lang="pt-BR"/>
          </a:p>
        </c:txPr>
        <c:crossAx val="40574336"/>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7.2214317627082927E-2"/>
          <c:y val="6.3697760671482334E-2"/>
          <c:w val="0.91416058683036172"/>
          <c:h val="0.79257502450747874"/>
        </c:manualLayout>
      </c:layout>
      <c:barChart>
        <c:barDir val="col"/>
        <c:grouping val="clustered"/>
        <c:varyColors val="0"/>
        <c:ser>
          <c:idx val="0"/>
          <c:order val="0"/>
          <c:tx>
            <c:strRef>
              <c:f>Indicadores!$C$32</c:f>
              <c:strCache>
                <c:ptCount val="1"/>
                <c:pt idx="0">
                  <c:v>Proporção de hipertensos faltosos às consultas com busca ativa </c:v>
                </c:pt>
              </c:strCache>
            </c:strRef>
          </c:tx>
          <c:invertIfNegative val="0"/>
          <c:dLbls>
            <c:dLbl>
              <c:idx val="0"/>
              <c:layout/>
              <c:tx>
                <c:rich>
                  <a:bodyPr/>
                  <a:lstStyle/>
                  <a:p>
                    <a:r>
                      <a:rPr lang="en-US"/>
                      <a:t>100%</a:t>
                    </a:r>
                  </a:p>
                </c:rich>
              </c:tx>
              <c:showLegendKey val="0"/>
              <c:showVal val="1"/>
              <c:showCatName val="0"/>
              <c:showSerName val="0"/>
              <c:showPercent val="0"/>
              <c:showBubbleSize val="0"/>
            </c:dLbl>
            <c:dLbl>
              <c:idx val="1"/>
              <c:layout/>
              <c:tx>
                <c:rich>
                  <a:bodyPr/>
                  <a:lstStyle/>
                  <a:p>
                    <a:r>
                      <a:rPr lang="en-US"/>
                      <a:t>0%</a:t>
                    </a:r>
                  </a:p>
                </c:rich>
              </c:tx>
              <c:showLegendKey val="0"/>
              <c:showVal val="1"/>
              <c:showCatName val="0"/>
              <c:showSerName val="0"/>
              <c:showPercent val="0"/>
              <c:showBubbleSize val="0"/>
            </c:dLbl>
            <c:dLbl>
              <c:idx val="2"/>
              <c:layout/>
              <c:tx>
                <c:rich>
                  <a:bodyPr/>
                  <a:lstStyle/>
                  <a:p>
                    <a:r>
                      <a:rPr lang="en-US"/>
                      <a:t>0%</a:t>
                    </a:r>
                  </a:p>
                </c:rich>
              </c:tx>
              <c:showLegendKey val="0"/>
              <c:showVal val="1"/>
              <c:showCatName val="0"/>
              <c:showSerName val="0"/>
              <c:showPercent val="0"/>
              <c:showBubbleSize val="0"/>
            </c:dLbl>
            <c:dLbl>
              <c:idx val="3"/>
              <c:delete val="1"/>
            </c:dLbl>
            <c:showLegendKey val="0"/>
            <c:showVal val="1"/>
            <c:showCatName val="0"/>
            <c:showSerName val="0"/>
            <c:showPercent val="0"/>
            <c:showBubbleSize val="0"/>
            <c:showLeaderLines val="0"/>
          </c:dLbls>
          <c:cat>
            <c:strRef>
              <c:f>Indicadores!$D$31:$G$31</c:f>
              <c:strCache>
                <c:ptCount val="4"/>
                <c:pt idx="0">
                  <c:v>Mês 1</c:v>
                </c:pt>
                <c:pt idx="1">
                  <c:v>Mês 2</c:v>
                </c:pt>
                <c:pt idx="2">
                  <c:v>Mês 3</c:v>
                </c:pt>
                <c:pt idx="3">
                  <c:v>Mês 4</c:v>
                </c:pt>
              </c:strCache>
            </c:strRef>
          </c:cat>
          <c:val>
            <c:numRef>
              <c:f>Indicadores!$D$32:$G$32</c:f>
              <c:numCache>
                <c:formatCode>0.0%</c:formatCode>
                <c:ptCount val="4"/>
                <c:pt idx="0">
                  <c:v>1</c:v>
                </c:pt>
                <c:pt idx="1">
                  <c:v>0</c:v>
                </c:pt>
                <c:pt idx="2">
                  <c:v>0</c:v>
                </c:pt>
                <c:pt idx="3">
                  <c:v>0</c:v>
                </c:pt>
              </c:numCache>
            </c:numRef>
          </c:val>
        </c:ser>
        <c:dLbls>
          <c:showLegendKey val="0"/>
          <c:showVal val="1"/>
          <c:showCatName val="0"/>
          <c:showSerName val="0"/>
          <c:showPercent val="0"/>
          <c:showBubbleSize val="0"/>
        </c:dLbls>
        <c:gapWidth val="75"/>
        <c:axId val="40623104"/>
        <c:axId val="40925056"/>
      </c:barChart>
      <c:catAx>
        <c:axId val="40623104"/>
        <c:scaling>
          <c:orientation val="minMax"/>
        </c:scaling>
        <c:delete val="0"/>
        <c:axPos val="b"/>
        <c:numFmt formatCode="General" sourceLinked="1"/>
        <c:majorTickMark val="none"/>
        <c:minorTickMark val="none"/>
        <c:tickLblPos val="nextTo"/>
        <c:txPr>
          <a:bodyPr rot="0" vert="horz"/>
          <a:lstStyle/>
          <a:p>
            <a:pPr>
              <a:defRPr/>
            </a:pPr>
            <a:endParaRPr lang="pt-BR"/>
          </a:p>
        </c:txPr>
        <c:crossAx val="40925056"/>
        <c:crosses val="autoZero"/>
        <c:auto val="1"/>
        <c:lblAlgn val="ctr"/>
        <c:lblOffset val="100"/>
        <c:noMultiLvlLbl val="0"/>
      </c:catAx>
      <c:valAx>
        <c:axId val="40925056"/>
        <c:scaling>
          <c:orientation val="minMax"/>
          <c:max val="1"/>
        </c:scaling>
        <c:delete val="0"/>
        <c:axPos val="l"/>
        <c:numFmt formatCode="0.0%" sourceLinked="1"/>
        <c:majorTickMark val="none"/>
        <c:minorTickMark val="none"/>
        <c:tickLblPos val="nextTo"/>
        <c:txPr>
          <a:bodyPr rot="0" vert="horz"/>
          <a:lstStyle/>
          <a:p>
            <a:pPr>
              <a:defRPr/>
            </a:pPr>
            <a:endParaRPr lang="pt-BR"/>
          </a:p>
        </c:txPr>
        <c:crossAx val="40623104"/>
        <c:crosses val="autoZero"/>
        <c:crossBetween val="between"/>
        <c:majorUnit val="0.1"/>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Indicadores!$S$32</c:f>
              <c:strCache>
                <c:ptCount val="1"/>
                <c:pt idx="0">
                  <c:v>Proporção de diabéticos faltosos às consultas com busca ativa </c:v>
                </c:pt>
              </c:strCache>
            </c:strRef>
          </c:tx>
          <c:invertIfNegative val="0"/>
          <c:dLbls>
            <c:dLbl>
              <c:idx val="0"/>
              <c:layout/>
              <c:tx>
                <c:rich>
                  <a:bodyPr/>
                  <a:lstStyle/>
                  <a:p>
                    <a:r>
                      <a:rPr lang="en-US"/>
                      <a:t>100%</a:t>
                    </a:r>
                  </a:p>
                </c:rich>
              </c:tx>
              <c:showLegendKey val="0"/>
              <c:showVal val="1"/>
              <c:showCatName val="0"/>
              <c:showSerName val="0"/>
              <c:showPercent val="0"/>
              <c:showBubbleSize val="0"/>
            </c:dLbl>
            <c:dLbl>
              <c:idx val="1"/>
              <c:layout/>
              <c:tx>
                <c:rich>
                  <a:bodyPr/>
                  <a:lstStyle/>
                  <a:p>
                    <a:r>
                      <a:rPr lang="en-US"/>
                      <a:t>0%</a:t>
                    </a:r>
                  </a:p>
                </c:rich>
              </c:tx>
              <c:showLegendKey val="0"/>
              <c:showVal val="1"/>
              <c:showCatName val="0"/>
              <c:showSerName val="0"/>
              <c:showPercent val="0"/>
              <c:showBubbleSize val="0"/>
            </c:dLbl>
            <c:dLbl>
              <c:idx val="2"/>
              <c:layout/>
              <c:tx>
                <c:rich>
                  <a:bodyPr/>
                  <a:lstStyle/>
                  <a:p>
                    <a:r>
                      <a:rPr lang="en-US"/>
                      <a:t>0%</a:t>
                    </a:r>
                  </a:p>
                </c:rich>
              </c:tx>
              <c:showLegendKey val="0"/>
              <c:showVal val="1"/>
              <c:showCatName val="0"/>
              <c:showSerName val="0"/>
              <c:showPercent val="0"/>
              <c:showBubbleSize val="0"/>
            </c:dLbl>
            <c:dLbl>
              <c:idx val="3"/>
              <c:delete val="1"/>
            </c:dLbl>
            <c:showLegendKey val="0"/>
            <c:showVal val="1"/>
            <c:showCatName val="0"/>
            <c:showSerName val="0"/>
            <c:showPercent val="0"/>
            <c:showBubbleSize val="0"/>
            <c:showLeaderLines val="0"/>
          </c:dLbls>
          <c:cat>
            <c:strRef>
              <c:f>Indicadores!$T$31:$W$31</c:f>
              <c:strCache>
                <c:ptCount val="4"/>
                <c:pt idx="0">
                  <c:v>Mês 1</c:v>
                </c:pt>
                <c:pt idx="1">
                  <c:v>Mês 2</c:v>
                </c:pt>
                <c:pt idx="2">
                  <c:v>Mês 3</c:v>
                </c:pt>
                <c:pt idx="3">
                  <c:v>Mês 4</c:v>
                </c:pt>
              </c:strCache>
            </c:strRef>
          </c:cat>
          <c:val>
            <c:numRef>
              <c:f>Indicadores!$T$32:$W$32</c:f>
              <c:numCache>
                <c:formatCode>0.0%</c:formatCode>
                <c:ptCount val="4"/>
                <c:pt idx="0">
                  <c:v>1</c:v>
                </c:pt>
                <c:pt idx="1">
                  <c:v>0</c:v>
                </c:pt>
                <c:pt idx="2">
                  <c:v>0</c:v>
                </c:pt>
                <c:pt idx="3">
                  <c:v>0</c:v>
                </c:pt>
              </c:numCache>
            </c:numRef>
          </c:val>
        </c:ser>
        <c:dLbls>
          <c:showLegendKey val="0"/>
          <c:showVal val="1"/>
          <c:showCatName val="0"/>
          <c:showSerName val="0"/>
          <c:showPercent val="0"/>
          <c:showBubbleSize val="0"/>
        </c:dLbls>
        <c:gapWidth val="75"/>
        <c:axId val="40952960"/>
        <c:axId val="40955904"/>
      </c:barChart>
      <c:catAx>
        <c:axId val="40952960"/>
        <c:scaling>
          <c:orientation val="minMax"/>
        </c:scaling>
        <c:delete val="0"/>
        <c:axPos val="b"/>
        <c:numFmt formatCode="General" sourceLinked="1"/>
        <c:majorTickMark val="none"/>
        <c:minorTickMark val="none"/>
        <c:tickLblPos val="nextTo"/>
        <c:txPr>
          <a:bodyPr rot="0" vert="horz"/>
          <a:lstStyle/>
          <a:p>
            <a:pPr>
              <a:defRPr/>
            </a:pPr>
            <a:endParaRPr lang="pt-BR"/>
          </a:p>
        </c:txPr>
        <c:crossAx val="40955904"/>
        <c:crosses val="autoZero"/>
        <c:auto val="1"/>
        <c:lblAlgn val="ctr"/>
        <c:lblOffset val="100"/>
        <c:noMultiLvlLbl val="0"/>
      </c:catAx>
      <c:valAx>
        <c:axId val="40955904"/>
        <c:scaling>
          <c:orientation val="minMax"/>
          <c:max val="1"/>
        </c:scaling>
        <c:delete val="0"/>
        <c:axPos val="l"/>
        <c:numFmt formatCode="0.0%" sourceLinked="1"/>
        <c:majorTickMark val="none"/>
        <c:minorTickMark val="none"/>
        <c:tickLblPos val="nextTo"/>
        <c:txPr>
          <a:bodyPr rot="0" vert="horz"/>
          <a:lstStyle/>
          <a:p>
            <a:pPr>
              <a:defRPr/>
            </a:pPr>
            <a:endParaRPr lang="pt-BR"/>
          </a:p>
        </c:txPr>
        <c:crossAx val="40952960"/>
        <c:crosses val="autoZero"/>
        <c:crossBetween val="between"/>
        <c:majorUnit val="0.1"/>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Indicadores!$C$37</c:f>
              <c:strCache>
                <c:ptCount val="1"/>
                <c:pt idx="0">
                  <c:v>Proporção de hipertensos com registro adequado na ficha de acompanhamento</c:v>
                </c:pt>
              </c:strCache>
            </c:strRef>
          </c:tx>
          <c:spPr>
            <a:gradFill rotWithShape="0">
              <a:gsLst>
                <a:gs pos="0">
                  <a:srgbClr val="3A7CCB"/>
                </a:gs>
                <a:gs pos="20000">
                  <a:srgbClr val="3C7BC7"/>
                </a:gs>
                <a:gs pos="100000">
                  <a:srgbClr val="2C5D98"/>
                </a:gs>
              </a:gsLst>
              <a:lin ang="5400000"/>
            </a:gradFill>
            <a:ln w="25400">
              <a:noFill/>
            </a:ln>
            <a:effectLst>
              <a:outerShdw dist="35921" dir="2700000" algn="br">
                <a:srgbClr val="000000"/>
              </a:outerShdw>
            </a:effectLst>
          </c:spPr>
          <c:invertIfNegative val="0"/>
          <c:dLbls>
            <c:dLbl>
              <c:idx val="3"/>
              <c:delete val="1"/>
            </c:dLbl>
            <c:showLegendKey val="0"/>
            <c:showVal val="1"/>
            <c:showCatName val="0"/>
            <c:showSerName val="0"/>
            <c:showPercent val="0"/>
            <c:showBubbleSize val="0"/>
            <c:showLeaderLines val="0"/>
          </c:dLbls>
          <c:cat>
            <c:strRef>
              <c:f>Indicadores!$D$36:$G$36</c:f>
              <c:strCache>
                <c:ptCount val="4"/>
                <c:pt idx="0">
                  <c:v>Mês 1</c:v>
                </c:pt>
                <c:pt idx="1">
                  <c:v>Mês 2</c:v>
                </c:pt>
                <c:pt idx="2">
                  <c:v>Mês 3</c:v>
                </c:pt>
                <c:pt idx="3">
                  <c:v>Mês 4</c:v>
                </c:pt>
              </c:strCache>
            </c:strRef>
          </c:cat>
          <c:val>
            <c:numRef>
              <c:f>Indicadores!$D$37:$G$37</c:f>
              <c:numCache>
                <c:formatCode>0.0%</c:formatCode>
                <c:ptCount val="4"/>
                <c:pt idx="0">
                  <c:v>8.0000000000000002E-3</c:v>
                </c:pt>
                <c:pt idx="1">
                  <c:v>0.20512820512820512</c:v>
                </c:pt>
                <c:pt idx="2">
                  <c:v>0.32608695652173914</c:v>
                </c:pt>
                <c:pt idx="3">
                  <c:v>0</c:v>
                </c:pt>
              </c:numCache>
            </c:numRef>
          </c:val>
        </c:ser>
        <c:dLbls>
          <c:showLegendKey val="0"/>
          <c:showVal val="1"/>
          <c:showCatName val="0"/>
          <c:showSerName val="0"/>
          <c:showPercent val="0"/>
          <c:showBubbleSize val="0"/>
        </c:dLbls>
        <c:gapWidth val="75"/>
        <c:axId val="35466624"/>
        <c:axId val="40962304"/>
      </c:barChart>
      <c:catAx>
        <c:axId val="35466624"/>
        <c:scaling>
          <c:orientation val="minMax"/>
        </c:scaling>
        <c:delete val="0"/>
        <c:axPos val="b"/>
        <c:numFmt formatCode="General" sourceLinked="1"/>
        <c:majorTickMark val="none"/>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40962304"/>
        <c:crosses val="autoZero"/>
        <c:auto val="1"/>
        <c:lblAlgn val="ctr"/>
        <c:lblOffset val="100"/>
        <c:noMultiLvlLbl val="0"/>
      </c:catAx>
      <c:valAx>
        <c:axId val="40962304"/>
        <c:scaling>
          <c:orientation val="minMax"/>
          <c:max val="1"/>
        </c:scaling>
        <c:delete val="0"/>
        <c:axPos val="l"/>
        <c:numFmt formatCode="0.0%" sourceLinked="1"/>
        <c:majorTickMark val="none"/>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35466624"/>
        <c:crosses val="autoZero"/>
        <c:crossBetween val="between"/>
        <c:majorUnit val="0.1"/>
      </c:valAx>
      <c:spPr>
        <a:noFill/>
        <a:ln w="25400">
          <a:noFill/>
        </a:ln>
      </c:spPr>
    </c:plotArea>
    <c:plotVisOnly val="1"/>
    <c:dispBlanksAs val="gap"/>
    <c:showDLblsOverMax val="0"/>
  </c:chart>
  <c:spPr>
    <a:noFill/>
    <a:ln w="3175">
      <a:no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Indicadores!$S$37</c:f>
              <c:strCache>
                <c:ptCount val="1"/>
                <c:pt idx="0">
                  <c:v>Proporção de diabéticos com registro adequado na ficha de acompanhamento</c:v>
                </c:pt>
              </c:strCache>
            </c:strRef>
          </c:tx>
          <c:invertIfNegative val="0"/>
          <c:dLbls>
            <c:dLbl>
              <c:idx val="0"/>
              <c:layout/>
              <c:tx>
                <c:rich>
                  <a:bodyPr/>
                  <a:lstStyle/>
                  <a:p>
                    <a:r>
                      <a:rPr lang="en-US"/>
                      <a:t>0%</a:t>
                    </a:r>
                  </a:p>
                </c:rich>
              </c:tx>
              <c:showLegendKey val="0"/>
              <c:showVal val="1"/>
              <c:showCatName val="0"/>
              <c:showSerName val="0"/>
              <c:showPercent val="0"/>
              <c:showBubbleSize val="0"/>
            </c:dLbl>
            <c:dLbl>
              <c:idx val="3"/>
              <c:delete val="1"/>
            </c:dLbl>
            <c:showLegendKey val="0"/>
            <c:showVal val="1"/>
            <c:showCatName val="0"/>
            <c:showSerName val="0"/>
            <c:showPercent val="0"/>
            <c:showBubbleSize val="0"/>
            <c:showLeaderLines val="0"/>
          </c:dLbls>
          <c:cat>
            <c:strRef>
              <c:f>Indicadores!$T$36:$W$36</c:f>
              <c:strCache>
                <c:ptCount val="4"/>
                <c:pt idx="0">
                  <c:v>Mês 1</c:v>
                </c:pt>
                <c:pt idx="1">
                  <c:v>Mês 2</c:v>
                </c:pt>
                <c:pt idx="2">
                  <c:v>Mês 3</c:v>
                </c:pt>
                <c:pt idx="3">
                  <c:v>Mês 4</c:v>
                </c:pt>
              </c:strCache>
            </c:strRef>
          </c:cat>
          <c:val>
            <c:numRef>
              <c:f>Indicadores!$T$37:$W$37</c:f>
              <c:numCache>
                <c:formatCode>0.0%</c:formatCode>
                <c:ptCount val="4"/>
                <c:pt idx="0">
                  <c:v>0</c:v>
                </c:pt>
                <c:pt idx="1">
                  <c:v>0.21126760563380281</c:v>
                </c:pt>
                <c:pt idx="2">
                  <c:v>0.39784946236559138</c:v>
                </c:pt>
                <c:pt idx="3">
                  <c:v>0</c:v>
                </c:pt>
              </c:numCache>
            </c:numRef>
          </c:val>
        </c:ser>
        <c:dLbls>
          <c:showLegendKey val="0"/>
          <c:showVal val="1"/>
          <c:showCatName val="0"/>
          <c:showSerName val="0"/>
          <c:showPercent val="0"/>
          <c:showBubbleSize val="0"/>
        </c:dLbls>
        <c:gapWidth val="75"/>
        <c:axId val="40977920"/>
        <c:axId val="40993152"/>
      </c:barChart>
      <c:catAx>
        <c:axId val="40977920"/>
        <c:scaling>
          <c:orientation val="minMax"/>
        </c:scaling>
        <c:delete val="0"/>
        <c:axPos val="b"/>
        <c:numFmt formatCode="General" sourceLinked="1"/>
        <c:majorTickMark val="none"/>
        <c:minorTickMark val="none"/>
        <c:tickLblPos val="nextTo"/>
        <c:txPr>
          <a:bodyPr rot="0" vert="horz"/>
          <a:lstStyle/>
          <a:p>
            <a:pPr>
              <a:defRPr/>
            </a:pPr>
            <a:endParaRPr lang="pt-BR"/>
          </a:p>
        </c:txPr>
        <c:crossAx val="40993152"/>
        <c:crosses val="autoZero"/>
        <c:auto val="1"/>
        <c:lblAlgn val="ctr"/>
        <c:lblOffset val="100"/>
        <c:noMultiLvlLbl val="0"/>
      </c:catAx>
      <c:valAx>
        <c:axId val="40993152"/>
        <c:scaling>
          <c:orientation val="minMax"/>
          <c:max val="1"/>
        </c:scaling>
        <c:delete val="0"/>
        <c:axPos val="l"/>
        <c:numFmt formatCode="0.0%" sourceLinked="1"/>
        <c:majorTickMark val="none"/>
        <c:minorTickMark val="none"/>
        <c:tickLblPos val="nextTo"/>
        <c:txPr>
          <a:bodyPr rot="0" vert="horz"/>
          <a:lstStyle/>
          <a:p>
            <a:pPr>
              <a:defRPr/>
            </a:pPr>
            <a:endParaRPr lang="pt-BR"/>
          </a:p>
        </c:txPr>
        <c:crossAx val="40977920"/>
        <c:crosses val="autoZero"/>
        <c:crossBetween val="between"/>
        <c:majorUnit val="0.1"/>
      </c:valAx>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BDCBE255-85F4-43F7-B2C9-FC4D0140647F}" type="datetimeFigureOut">
              <a:rPr lang="es-ES" smtClean="0"/>
              <a:t>07/09/2015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C641C95-9201-4950-801F-3E47DAB20AE4}" type="slidenum">
              <a:rPr lang="es-ES" smtClean="0"/>
              <a:t>‹nº›</a:t>
            </a:fld>
            <a:endParaRPr lang="es-ES"/>
          </a:p>
        </p:txBody>
      </p:sp>
    </p:spTree>
    <p:extLst>
      <p:ext uri="{BB962C8B-B14F-4D97-AF65-F5344CB8AC3E}">
        <p14:creationId xmlns:p14="http://schemas.microsoft.com/office/powerpoint/2010/main" val="1771988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DCBE255-85F4-43F7-B2C9-FC4D0140647F}" type="datetimeFigureOut">
              <a:rPr lang="es-ES" smtClean="0"/>
              <a:t>07/09/2015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C641C95-9201-4950-801F-3E47DAB20AE4}" type="slidenum">
              <a:rPr lang="es-ES" smtClean="0"/>
              <a:t>‹nº›</a:t>
            </a:fld>
            <a:endParaRPr lang="es-ES"/>
          </a:p>
        </p:txBody>
      </p:sp>
    </p:spTree>
    <p:extLst>
      <p:ext uri="{BB962C8B-B14F-4D97-AF65-F5344CB8AC3E}">
        <p14:creationId xmlns:p14="http://schemas.microsoft.com/office/powerpoint/2010/main" val="3927751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DCBE255-85F4-43F7-B2C9-FC4D0140647F}" type="datetimeFigureOut">
              <a:rPr lang="es-ES" smtClean="0"/>
              <a:t>07/09/2015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C641C95-9201-4950-801F-3E47DAB20AE4}" type="slidenum">
              <a:rPr lang="es-ES" smtClean="0"/>
              <a:t>‹nº›</a:t>
            </a:fld>
            <a:endParaRPr lang="es-ES"/>
          </a:p>
        </p:txBody>
      </p:sp>
    </p:spTree>
    <p:extLst>
      <p:ext uri="{BB962C8B-B14F-4D97-AF65-F5344CB8AC3E}">
        <p14:creationId xmlns:p14="http://schemas.microsoft.com/office/powerpoint/2010/main" val="1492426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DCBE255-85F4-43F7-B2C9-FC4D0140647F}" type="datetimeFigureOut">
              <a:rPr lang="es-ES" smtClean="0"/>
              <a:t>07/09/2015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C641C95-9201-4950-801F-3E47DAB20AE4}" type="slidenum">
              <a:rPr lang="es-ES" smtClean="0"/>
              <a:t>‹nº›</a:t>
            </a:fld>
            <a:endParaRPr lang="es-ES"/>
          </a:p>
        </p:txBody>
      </p:sp>
    </p:spTree>
    <p:extLst>
      <p:ext uri="{BB962C8B-B14F-4D97-AF65-F5344CB8AC3E}">
        <p14:creationId xmlns:p14="http://schemas.microsoft.com/office/powerpoint/2010/main" val="989740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DCBE255-85F4-43F7-B2C9-FC4D0140647F}" type="datetimeFigureOut">
              <a:rPr lang="es-ES" smtClean="0"/>
              <a:t>07/09/2015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C641C95-9201-4950-801F-3E47DAB20AE4}" type="slidenum">
              <a:rPr lang="es-ES" smtClean="0"/>
              <a:t>‹nº›</a:t>
            </a:fld>
            <a:endParaRPr lang="es-ES"/>
          </a:p>
        </p:txBody>
      </p:sp>
    </p:spTree>
    <p:extLst>
      <p:ext uri="{BB962C8B-B14F-4D97-AF65-F5344CB8AC3E}">
        <p14:creationId xmlns:p14="http://schemas.microsoft.com/office/powerpoint/2010/main" val="3718509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BDCBE255-85F4-43F7-B2C9-FC4D0140647F}" type="datetimeFigureOut">
              <a:rPr lang="es-ES" smtClean="0"/>
              <a:t>07/09/2015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C641C95-9201-4950-801F-3E47DAB20AE4}" type="slidenum">
              <a:rPr lang="es-ES" smtClean="0"/>
              <a:t>‹nº›</a:t>
            </a:fld>
            <a:endParaRPr lang="es-ES"/>
          </a:p>
        </p:txBody>
      </p:sp>
    </p:spTree>
    <p:extLst>
      <p:ext uri="{BB962C8B-B14F-4D97-AF65-F5344CB8AC3E}">
        <p14:creationId xmlns:p14="http://schemas.microsoft.com/office/powerpoint/2010/main" val="1184977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BDCBE255-85F4-43F7-B2C9-FC4D0140647F}" type="datetimeFigureOut">
              <a:rPr lang="es-ES" smtClean="0"/>
              <a:t>07/09/2015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CC641C95-9201-4950-801F-3E47DAB20AE4}" type="slidenum">
              <a:rPr lang="es-ES" smtClean="0"/>
              <a:t>‹nº›</a:t>
            </a:fld>
            <a:endParaRPr lang="es-ES"/>
          </a:p>
        </p:txBody>
      </p:sp>
    </p:spTree>
    <p:extLst>
      <p:ext uri="{BB962C8B-B14F-4D97-AF65-F5344CB8AC3E}">
        <p14:creationId xmlns:p14="http://schemas.microsoft.com/office/powerpoint/2010/main" val="461719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DCBE255-85F4-43F7-B2C9-FC4D0140647F}" type="datetimeFigureOut">
              <a:rPr lang="es-ES" smtClean="0"/>
              <a:t>07/09/2015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CC641C95-9201-4950-801F-3E47DAB20AE4}" type="slidenum">
              <a:rPr lang="es-ES" smtClean="0"/>
              <a:t>‹nº›</a:t>
            </a:fld>
            <a:endParaRPr lang="es-ES"/>
          </a:p>
        </p:txBody>
      </p:sp>
    </p:spTree>
    <p:extLst>
      <p:ext uri="{BB962C8B-B14F-4D97-AF65-F5344CB8AC3E}">
        <p14:creationId xmlns:p14="http://schemas.microsoft.com/office/powerpoint/2010/main" val="3682913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DCBE255-85F4-43F7-B2C9-FC4D0140647F}" type="datetimeFigureOut">
              <a:rPr lang="es-ES" smtClean="0"/>
              <a:t>07/09/2015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CC641C95-9201-4950-801F-3E47DAB20AE4}" type="slidenum">
              <a:rPr lang="es-ES" smtClean="0"/>
              <a:t>‹nº›</a:t>
            </a:fld>
            <a:endParaRPr lang="es-ES"/>
          </a:p>
        </p:txBody>
      </p:sp>
    </p:spTree>
    <p:extLst>
      <p:ext uri="{BB962C8B-B14F-4D97-AF65-F5344CB8AC3E}">
        <p14:creationId xmlns:p14="http://schemas.microsoft.com/office/powerpoint/2010/main" val="4129316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DCBE255-85F4-43F7-B2C9-FC4D0140647F}" type="datetimeFigureOut">
              <a:rPr lang="es-ES" smtClean="0"/>
              <a:t>07/09/2015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C641C95-9201-4950-801F-3E47DAB20AE4}" type="slidenum">
              <a:rPr lang="es-ES" smtClean="0"/>
              <a:t>‹nº›</a:t>
            </a:fld>
            <a:endParaRPr lang="es-ES"/>
          </a:p>
        </p:txBody>
      </p:sp>
    </p:spTree>
    <p:extLst>
      <p:ext uri="{BB962C8B-B14F-4D97-AF65-F5344CB8AC3E}">
        <p14:creationId xmlns:p14="http://schemas.microsoft.com/office/powerpoint/2010/main" val="2766752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DCBE255-85F4-43F7-B2C9-FC4D0140647F}" type="datetimeFigureOut">
              <a:rPr lang="es-ES" smtClean="0"/>
              <a:t>07/09/2015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C641C95-9201-4950-801F-3E47DAB20AE4}" type="slidenum">
              <a:rPr lang="es-ES" smtClean="0"/>
              <a:t>‹nº›</a:t>
            </a:fld>
            <a:endParaRPr lang="es-ES"/>
          </a:p>
        </p:txBody>
      </p:sp>
    </p:spTree>
    <p:extLst>
      <p:ext uri="{BB962C8B-B14F-4D97-AF65-F5344CB8AC3E}">
        <p14:creationId xmlns:p14="http://schemas.microsoft.com/office/powerpoint/2010/main" val="1505120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CBE255-85F4-43F7-B2C9-FC4D0140647F}" type="datetimeFigureOut">
              <a:rPr lang="es-ES" smtClean="0"/>
              <a:t>07/09/2015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641C95-9201-4950-801F-3E47DAB20AE4}" type="slidenum">
              <a:rPr lang="es-ES" smtClean="0"/>
              <a:t>‹nº›</a:t>
            </a:fld>
            <a:endParaRPr lang="es-ES"/>
          </a:p>
        </p:txBody>
      </p:sp>
    </p:spTree>
    <p:extLst>
      <p:ext uri="{BB962C8B-B14F-4D97-AF65-F5344CB8AC3E}">
        <p14:creationId xmlns:p14="http://schemas.microsoft.com/office/powerpoint/2010/main" val="4008974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Resultado de imagem para saude da familia ufpe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18" name="Imagem 8"/>
          <p:cNvPicPr/>
          <p:nvPr/>
        </p:nvPicPr>
        <p:blipFill rotWithShape="1">
          <a:blip r:embed="rId2" cstate="print">
            <a:extLst>
              <a:ext uri="{28A0092B-C50C-407E-A947-70E740481C1C}">
                <a14:useLocalDpi xmlns:a14="http://schemas.microsoft.com/office/drawing/2010/main" val="0"/>
              </a:ext>
            </a:extLst>
          </a:blip>
          <a:srcRect l="19225" t="18695" r="19223" b="18871"/>
          <a:stretch/>
        </p:blipFill>
        <p:spPr bwMode="auto">
          <a:xfrm>
            <a:off x="6948264" y="404664"/>
            <a:ext cx="1728192" cy="1728192"/>
          </a:xfrm>
          <a:prstGeom prst="rect">
            <a:avLst/>
          </a:prstGeom>
          <a:ln>
            <a:noFill/>
          </a:ln>
          <a:extLst>
            <a:ext uri="{53640926-AAD7-44D8-BBD7-CCE9431645EC}">
              <a14:shadowObscured xmlns:a14="http://schemas.microsoft.com/office/drawing/2010/main"/>
            </a:ext>
          </a:extLst>
        </p:spPr>
      </p:pic>
      <p:sp>
        <p:nvSpPr>
          <p:cNvPr id="17" name="16 Rectángulo"/>
          <p:cNvSpPr/>
          <p:nvPr/>
        </p:nvSpPr>
        <p:spPr>
          <a:xfrm>
            <a:off x="683568" y="2852936"/>
            <a:ext cx="7776864" cy="1200329"/>
          </a:xfrm>
          <a:prstGeom prst="rect">
            <a:avLst/>
          </a:prstGeom>
        </p:spPr>
        <p:txBody>
          <a:bodyPr wrap="square">
            <a:spAutoFit/>
          </a:bodyPr>
          <a:lstStyle/>
          <a:p>
            <a:pPr algn="ctr"/>
            <a:r>
              <a:rPr lang="pt-BR" sz="2400" b="1" dirty="0">
                <a:effectLst>
                  <a:outerShdw blurRad="38100" dist="38100" dir="2700000" algn="tl">
                    <a:srgbClr val="000000">
                      <a:alpha val="43137"/>
                    </a:srgbClr>
                  </a:outerShdw>
                </a:effectLst>
              </a:rPr>
              <a:t>Melhoria da Atenção aos Usuários com Hipertensão Arterial Sistêmica e/ou Diabetes mellitus, na UBS Dr. Silvio Leite, Boa Vista-RR</a:t>
            </a:r>
            <a:endParaRPr lang="es-ES" sz="2400" b="1" dirty="0">
              <a:effectLst>
                <a:outerShdw blurRad="38100" dist="38100" dir="2700000" algn="tl">
                  <a:srgbClr val="000000">
                    <a:alpha val="43137"/>
                  </a:srgbClr>
                </a:outerShdw>
              </a:effectLst>
            </a:endParaRPr>
          </a:p>
        </p:txBody>
      </p:sp>
      <p:sp>
        <p:nvSpPr>
          <p:cNvPr id="19" name="18 Rectángulo"/>
          <p:cNvSpPr/>
          <p:nvPr/>
        </p:nvSpPr>
        <p:spPr>
          <a:xfrm>
            <a:off x="2195736" y="583520"/>
            <a:ext cx="4572000" cy="1477328"/>
          </a:xfrm>
          <a:prstGeom prst="rect">
            <a:avLst/>
          </a:prstGeom>
        </p:spPr>
        <p:txBody>
          <a:bodyPr>
            <a:spAutoFit/>
          </a:bodyPr>
          <a:lstStyle/>
          <a:p>
            <a:pPr algn="ctr"/>
            <a:r>
              <a:rPr lang="pt-BR" b="1" dirty="0"/>
              <a:t>UNIVERSIDADE ABERTA DO SUS</a:t>
            </a:r>
            <a:endParaRPr lang="es-ES" dirty="0"/>
          </a:p>
          <a:p>
            <a:pPr algn="ctr"/>
            <a:r>
              <a:rPr lang="pt-BR" b="1" dirty="0"/>
              <a:t>UNIVERSIDADE FEDERAL DE PELOTAS</a:t>
            </a:r>
            <a:endParaRPr lang="es-ES" dirty="0"/>
          </a:p>
          <a:p>
            <a:pPr algn="ctr"/>
            <a:r>
              <a:rPr lang="pt-BR" b="1" dirty="0"/>
              <a:t>Especialização em Saúde da Família</a:t>
            </a:r>
            <a:endParaRPr lang="es-ES" dirty="0"/>
          </a:p>
          <a:p>
            <a:pPr algn="ctr"/>
            <a:r>
              <a:rPr lang="pt-BR" b="1" dirty="0"/>
              <a:t>Modalidade a Distância</a:t>
            </a:r>
            <a:endParaRPr lang="es-ES" dirty="0"/>
          </a:p>
          <a:p>
            <a:pPr algn="ctr"/>
            <a:r>
              <a:rPr lang="pt-BR" b="1" dirty="0"/>
              <a:t>Turma nº 5</a:t>
            </a:r>
            <a:endParaRPr lang="es-ES" dirty="0"/>
          </a:p>
        </p:txBody>
      </p:sp>
      <p:sp>
        <p:nvSpPr>
          <p:cNvPr id="20" name="19 Rectángulo"/>
          <p:cNvSpPr/>
          <p:nvPr/>
        </p:nvSpPr>
        <p:spPr>
          <a:xfrm>
            <a:off x="2820628" y="4623519"/>
            <a:ext cx="3912994" cy="1569660"/>
          </a:xfrm>
          <a:prstGeom prst="rect">
            <a:avLst/>
          </a:prstGeom>
        </p:spPr>
        <p:txBody>
          <a:bodyPr wrap="none">
            <a:spAutoFit/>
          </a:bodyPr>
          <a:lstStyle/>
          <a:p>
            <a:pPr algn="ctr"/>
            <a:r>
              <a:rPr lang="pt-BR" sz="2400" dirty="0"/>
              <a:t>Felipe Pereira </a:t>
            </a:r>
            <a:r>
              <a:rPr lang="pt-BR" sz="2400" dirty="0" smtClean="0"/>
              <a:t>Uchôa</a:t>
            </a:r>
          </a:p>
          <a:p>
            <a:pPr algn="ctr"/>
            <a:endParaRPr lang="pt-BR" sz="2400" dirty="0" smtClean="0"/>
          </a:p>
          <a:p>
            <a:pPr algn="ctr"/>
            <a:r>
              <a:rPr lang="pt-BR" sz="2400" dirty="0" smtClean="0"/>
              <a:t>Orientador </a:t>
            </a:r>
            <a:r>
              <a:rPr lang="pt-BR" sz="2400" dirty="0"/>
              <a:t>:Pablo Viana Stolz.</a:t>
            </a:r>
          </a:p>
          <a:p>
            <a:pPr algn="ctr"/>
            <a:endParaRPr lang="es-ES" sz="2400" dirty="0"/>
          </a:p>
        </p:txBody>
      </p:sp>
      <p:sp>
        <p:nvSpPr>
          <p:cNvPr id="21" name="20 Rectángulo"/>
          <p:cNvSpPr/>
          <p:nvPr/>
        </p:nvSpPr>
        <p:spPr>
          <a:xfrm>
            <a:off x="3851001" y="5949280"/>
            <a:ext cx="1441998" cy="369332"/>
          </a:xfrm>
          <a:prstGeom prst="rect">
            <a:avLst/>
          </a:prstGeom>
        </p:spPr>
        <p:txBody>
          <a:bodyPr wrap="none">
            <a:spAutoFit/>
          </a:bodyPr>
          <a:lstStyle/>
          <a:p>
            <a:r>
              <a:rPr lang="pt-BR" dirty="0"/>
              <a:t>Pelotas, 2015</a:t>
            </a:r>
            <a:endParaRPr lang="es-ES" dirty="0"/>
          </a:p>
        </p:txBody>
      </p:sp>
    </p:spTree>
    <p:extLst>
      <p:ext uri="{BB962C8B-B14F-4D97-AF65-F5344CB8AC3E}">
        <p14:creationId xmlns:p14="http://schemas.microsoft.com/office/powerpoint/2010/main" val="35566120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a:spLocks noGrp="1"/>
          </p:cNvSpPr>
          <p:nvPr>
            <p:ph idx="1"/>
          </p:nvPr>
        </p:nvSpPr>
        <p:spPr>
          <a:xfrm>
            <a:off x="467544" y="260648"/>
            <a:ext cx="8229600" cy="1872208"/>
          </a:xfrm>
        </p:spPr>
        <p:txBody>
          <a:bodyPr>
            <a:normAutofit/>
          </a:bodyPr>
          <a:lstStyle/>
          <a:p>
            <a:pPr marL="0" indent="0" algn="ctr">
              <a:buNone/>
            </a:pPr>
            <a:r>
              <a:rPr lang="pt-BR" sz="2400" dirty="0"/>
              <a:t>Objetivo 2. Melhorar a qualidade da atenção a hipertensos </a:t>
            </a:r>
            <a:r>
              <a:rPr lang="pt-BR" sz="2400" dirty="0" smtClean="0"/>
              <a:t>e diabéticos</a:t>
            </a:r>
            <a:r>
              <a:rPr lang="pt-BR" sz="2400" dirty="0"/>
              <a:t>.</a:t>
            </a:r>
            <a:endParaRPr lang="es-ES" sz="2400" dirty="0"/>
          </a:p>
          <a:p>
            <a:pPr algn="just">
              <a:buFont typeface="Wingdings" pitchFamily="2" charset="2"/>
              <a:buChar char="ü"/>
            </a:pPr>
            <a:r>
              <a:rPr lang="pt-BR" sz="2400" dirty="0"/>
              <a:t>Meta 2.1 Realizar exame clínico apropriado em 100% dos </a:t>
            </a:r>
            <a:r>
              <a:rPr lang="pt-BR" sz="2400" dirty="0" smtClean="0"/>
              <a:t>hipertensos.</a:t>
            </a:r>
            <a:endParaRPr lang="es-ES" sz="2400" dirty="0"/>
          </a:p>
          <a:p>
            <a:endParaRPr lang="es-ES" sz="2400" dirty="0">
              <a:latin typeface="Arial" pitchFamily="34" charset="0"/>
              <a:cs typeface="Arial" pitchFamily="34" charset="0"/>
            </a:endParaRPr>
          </a:p>
        </p:txBody>
      </p:sp>
      <p:graphicFrame>
        <p:nvGraphicFramePr>
          <p:cNvPr id="10" name="9 Gráfico"/>
          <p:cNvGraphicFramePr/>
          <p:nvPr>
            <p:extLst>
              <p:ext uri="{D42A27DB-BD31-4B8C-83A1-F6EECF244321}">
                <p14:modId xmlns:p14="http://schemas.microsoft.com/office/powerpoint/2010/main" val="3505337195"/>
              </p:ext>
            </p:extLst>
          </p:nvPr>
        </p:nvGraphicFramePr>
        <p:xfrm>
          <a:off x="539552" y="2420888"/>
          <a:ext cx="7776863" cy="29599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273529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332656"/>
            <a:ext cx="8229600" cy="5793507"/>
          </a:xfrm>
        </p:spPr>
        <p:txBody>
          <a:bodyPr/>
          <a:lstStyle/>
          <a:p>
            <a:pPr marL="0" indent="0" algn="ctr">
              <a:buNone/>
            </a:pPr>
            <a:r>
              <a:rPr lang="pt-BR" dirty="0"/>
              <a:t>Objetivo 2. Melhorar a qualidade da atenção a hipertensos e diabéticos.</a:t>
            </a:r>
            <a:endParaRPr lang="es-ES" dirty="0"/>
          </a:p>
          <a:p>
            <a:pPr algn="just">
              <a:buFont typeface="Wingdings" pitchFamily="2" charset="2"/>
              <a:buChar char="ü"/>
            </a:pPr>
            <a:r>
              <a:rPr lang="pt-BR" dirty="0"/>
              <a:t>Meta </a:t>
            </a:r>
            <a:r>
              <a:rPr lang="pt-BR" dirty="0" smtClean="0"/>
              <a:t>2.2 </a:t>
            </a:r>
            <a:r>
              <a:rPr lang="pt-BR" dirty="0"/>
              <a:t>Realizar exame clínico apropriado em 100% dos </a:t>
            </a:r>
            <a:r>
              <a:rPr lang="pt-BR" dirty="0" smtClean="0"/>
              <a:t>diabéticos.</a:t>
            </a:r>
          </a:p>
          <a:p>
            <a:pPr marL="0" indent="0" algn="just">
              <a:buNone/>
            </a:pPr>
            <a:endParaRPr lang="pt-BR" dirty="0" smtClean="0"/>
          </a:p>
          <a:p>
            <a:pPr marL="0" indent="0" algn="just">
              <a:buNone/>
            </a:pPr>
            <a:r>
              <a:rPr lang="pt-BR" dirty="0" smtClean="0"/>
              <a:t>Nos </a:t>
            </a:r>
            <a:r>
              <a:rPr lang="pt-BR" dirty="0"/>
              <a:t>diabéticos conseguimos manter 100% dos exames durante toda a intervenção. No primeiro mês cadastramos 56 diabéticos (100%), no segundo mês foram 71 (100%) finalizamos a intervenção com 93 usuários (100%).</a:t>
            </a:r>
          </a:p>
          <a:p>
            <a:pPr algn="just">
              <a:buFont typeface="Wingdings" pitchFamily="2" charset="2"/>
              <a:buChar char="ü"/>
            </a:pPr>
            <a:endParaRPr lang="es-ES" dirty="0"/>
          </a:p>
        </p:txBody>
      </p:sp>
    </p:spTree>
    <p:extLst>
      <p:ext uri="{BB962C8B-B14F-4D97-AF65-F5344CB8AC3E}">
        <p14:creationId xmlns:p14="http://schemas.microsoft.com/office/powerpoint/2010/main" val="3595331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Marcador de contenido"/>
          <p:cNvSpPr>
            <a:spLocks noGrp="1"/>
          </p:cNvSpPr>
          <p:nvPr>
            <p:ph idx="1"/>
          </p:nvPr>
        </p:nvSpPr>
        <p:spPr>
          <a:xfrm>
            <a:off x="467544" y="116632"/>
            <a:ext cx="8229600" cy="2520281"/>
          </a:xfrm>
        </p:spPr>
        <p:txBody>
          <a:bodyPr>
            <a:normAutofit/>
          </a:bodyPr>
          <a:lstStyle/>
          <a:p>
            <a:pPr marL="0" indent="0" algn="ctr">
              <a:lnSpc>
                <a:spcPct val="150000"/>
              </a:lnSpc>
              <a:spcBef>
                <a:spcPts val="0"/>
              </a:spcBef>
              <a:buNone/>
            </a:pPr>
            <a:r>
              <a:rPr lang="pt-BR" sz="2400" dirty="0" smtClean="0">
                <a:latin typeface="Arial" pitchFamily="34" charset="0"/>
                <a:cs typeface="Arial" pitchFamily="34" charset="0"/>
              </a:rPr>
              <a:t>Objetivo 2: Melhorar a qualidade da atenção a hipertensos e diabéticos. </a:t>
            </a:r>
          </a:p>
          <a:p>
            <a:pPr algn="just">
              <a:lnSpc>
                <a:spcPct val="150000"/>
              </a:lnSpc>
              <a:spcBef>
                <a:spcPts val="0"/>
              </a:spcBef>
              <a:buFont typeface="Wingdings" pitchFamily="2" charset="2"/>
              <a:buChar char="ü"/>
            </a:pPr>
            <a:r>
              <a:rPr lang="pt-BR" sz="2400" dirty="0" smtClean="0"/>
              <a:t>Meta 2.2 Realizar exame complementares apropriado em 100% dos hipertensos.</a:t>
            </a:r>
            <a:endParaRPr lang="es-ES" sz="2400" dirty="0" smtClean="0"/>
          </a:p>
          <a:p>
            <a:pPr>
              <a:lnSpc>
                <a:spcPct val="150000"/>
              </a:lnSpc>
              <a:spcBef>
                <a:spcPts val="0"/>
              </a:spcBef>
              <a:buFont typeface="Wingdings" pitchFamily="2" charset="2"/>
              <a:buChar char="ü"/>
            </a:pPr>
            <a:endParaRPr lang="pt-BR" sz="2400" dirty="0" smtClean="0">
              <a:latin typeface="Arial" pitchFamily="34" charset="0"/>
              <a:cs typeface="Arial" pitchFamily="34" charset="0"/>
            </a:endParaRPr>
          </a:p>
          <a:p>
            <a:endParaRPr lang="es-ES" sz="2400" dirty="0">
              <a:latin typeface="Arial" pitchFamily="34" charset="0"/>
              <a:cs typeface="Arial" pitchFamily="34" charset="0"/>
            </a:endParaRPr>
          </a:p>
        </p:txBody>
      </p:sp>
      <p:graphicFrame>
        <p:nvGraphicFramePr>
          <p:cNvPr id="11" name="10 Gráfico"/>
          <p:cNvGraphicFramePr/>
          <p:nvPr>
            <p:extLst>
              <p:ext uri="{D42A27DB-BD31-4B8C-83A1-F6EECF244321}">
                <p14:modId xmlns:p14="http://schemas.microsoft.com/office/powerpoint/2010/main" val="830786605"/>
              </p:ext>
            </p:extLst>
          </p:nvPr>
        </p:nvGraphicFramePr>
        <p:xfrm>
          <a:off x="215516" y="3284984"/>
          <a:ext cx="8316924" cy="28803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909539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260649"/>
            <a:ext cx="8507288" cy="2088231"/>
          </a:xfrm>
        </p:spPr>
        <p:txBody>
          <a:bodyPr>
            <a:normAutofit fontScale="77500" lnSpcReduction="20000"/>
          </a:bodyPr>
          <a:lstStyle/>
          <a:p>
            <a:pPr marL="0" indent="0" algn="ctr">
              <a:lnSpc>
                <a:spcPct val="150000"/>
              </a:lnSpc>
              <a:spcBef>
                <a:spcPts val="0"/>
              </a:spcBef>
              <a:buNone/>
            </a:pPr>
            <a:r>
              <a:rPr lang="pt-BR" dirty="0">
                <a:latin typeface="Arial" pitchFamily="34" charset="0"/>
                <a:cs typeface="Arial" pitchFamily="34" charset="0"/>
              </a:rPr>
              <a:t>Objetivo 2: Melhorar a qualidade da atenção a hipertensos e diabéticos. </a:t>
            </a:r>
          </a:p>
          <a:p>
            <a:pPr algn="just">
              <a:lnSpc>
                <a:spcPct val="150000"/>
              </a:lnSpc>
              <a:spcBef>
                <a:spcPts val="0"/>
              </a:spcBef>
              <a:buFont typeface="Wingdings" pitchFamily="2" charset="2"/>
              <a:buChar char="ü"/>
            </a:pPr>
            <a:r>
              <a:rPr lang="pt-BR" dirty="0"/>
              <a:t>Meta </a:t>
            </a:r>
            <a:r>
              <a:rPr lang="pt-BR" dirty="0" smtClean="0"/>
              <a:t>2.4 </a:t>
            </a:r>
            <a:r>
              <a:rPr lang="pt-BR" dirty="0"/>
              <a:t>Realizar exame complementares apropriado em 100% dos </a:t>
            </a:r>
            <a:r>
              <a:rPr lang="pt-BR" dirty="0" smtClean="0"/>
              <a:t>diabéticos.</a:t>
            </a:r>
            <a:endParaRPr lang="es-ES" dirty="0"/>
          </a:p>
          <a:p>
            <a:endParaRPr lang="pt-BR" dirty="0"/>
          </a:p>
        </p:txBody>
      </p:sp>
      <p:graphicFrame>
        <p:nvGraphicFramePr>
          <p:cNvPr id="4" name="12 Gráfico"/>
          <p:cNvGraphicFramePr/>
          <p:nvPr>
            <p:extLst>
              <p:ext uri="{D42A27DB-BD31-4B8C-83A1-F6EECF244321}">
                <p14:modId xmlns:p14="http://schemas.microsoft.com/office/powerpoint/2010/main" val="1450075973"/>
              </p:ext>
            </p:extLst>
          </p:nvPr>
        </p:nvGraphicFramePr>
        <p:xfrm>
          <a:off x="683568" y="2924944"/>
          <a:ext cx="7848872" cy="322744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46061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0"/>
            <a:ext cx="8229600" cy="6126163"/>
          </a:xfrm>
        </p:spPr>
        <p:txBody>
          <a:bodyPr>
            <a:normAutofit/>
          </a:bodyPr>
          <a:lstStyle/>
          <a:p>
            <a:pPr algn="just"/>
            <a:r>
              <a:rPr lang="pt-BR" sz="2400" dirty="0"/>
              <a:t>Meta 2.5. Priorizar a prescrição de medicamentos da farmácia popular para 100% dos hipertensos cadastrados na unidade de saúde</a:t>
            </a:r>
            <a:r>
              <a:rPr lang="pt-BR" sz="2400" dirty="0" smtClean="0"/>
              <a:t>.</a:t>
            </a:r>
          </a:p>
          <a:p>
            <a:pPr algn="just"/>
            <a:r>
              <a:rPr lang="pt-BR" sz="2400" dirty="0" smtClean="0"/>
              <a:t>No </a:t>
            </a:r>
            <a:r>
              <a:rPr lang="pt-BR" sz="2400" dirty="0"/>
              <a:t>primeiro mês tivemos 125 (100</a:t>
            </a:r>
            <a:r>
              <a:rPr lang="pt-BR" sz="2400" dirty="0" smtClean="0"/>
              <a:t>%)hipertensos;</a:t>
            </a:r>
          </a:p>
          <a:p>
            <a:pPr algn="just"/>
            <a:r>
              <a:rPr lang="pt-BR" sz="2400" dirty="0" smtClean="0"/>
              <a:t>segundo </a:t>
            </a:r>
            <a:r>
              <a:rPr lang="pt-BR" sz="2400" dirty="0"/>
              <a:t>mês 156 (100</a:t>
            </a:r>
            <a:r>
              <a:rPr lang="pt-BR" sz="2400" dirty="0" smtClean="0"/>
              <a:t>%)</a:t>
            </a:r>
          </a:p>
          <a:p>
            <a:pPr algn="just"/>
            <a:r>
              <a:rPr lang="pt-BR" sz="2400" dirty="0" smtClean="0"/>
              <a:t>último </a:t>
            </a:r>
            <a:r>
              <a:rPr lang="pt-BR" sz="2400" dirty="0"/>
              <a:t>mês 184 (100</a:t>
            </a:r>
            <a:r>
              <a:rPr lang="pt-BR" sz="2400" dirty="0" smtClean="0"/>
              <a:t>%).</a:t>
            </a:r>
          </a:p>
          <a:p>
            <a:pPr algn="just"/>
            <a:endParaRPr lang="pt-BR" sz="2400" dirty="0"/>
          </a:p>
          <a:p>
            <a:pPr algn="just"/>
            <a:r>
              <a:rPr lang="pt-BR" sz="2400" dirty="0"/>
              <a:t>Meta 2.6. Priorizar a prescrição de medicamentos da farmácia popular para 100% dos diabéticos cadastrados na unidade de saúde.</a:t>
            </a:r>
          </a:p>
          <a:p>
            <a:pPr algn="just"/>
            <a:r>
              <a:rPr lang="pt-BR" sz="2400" dirty="0"/>
              <a:t>primeiro mês </a:t>
            </a:r>
            <a:r>
              <a:rPr lang="pt-BR" sz="2400" dirty="0" smtClean="0"/>
              <a:t>priorizamos  </a:t>
            </a:r>
            <a:r>
              <a:rPr lang="pt-BR" sz="2400" dirty="0"/>
              <a:t>56 (100</a:t>
            </a:r>
            <a:r>
              <a:rPr lang="pt-BR" sz="2400" dirty="0" smtClean="0"/>
              <a:t>%)</a:t>
            </a:r>
          </a:p>
          <a:p>
            <a:pPr algn="just"/>
            <a:r>
              <a:rPr lang="pt-BR" sz="2400" dirty="0" smtClean="0"/>
              <a:t>segundo </a:t>
            </a:r>
            <a:r>
              <a:rPr lang="pt-BR" sz="2400" dirty="0"/>
              <a:t>mês </a:t>
            </a:r>
            <a:r>
              <a:rPr lang="pt-BR" sz="2400" dirty="0" smtClean="0"/>
              <a:t>71 (100%)</a:t>
            </a:r>
          </a:p>
          <a:p>
            <a:pPr algn="just"/>
            <a:r>
              <a:rPr lang="pt-BR" sz="2400" dirty="0" smtClean="0"/>
              <a:t>último </a:t>
            </a:r>
            <a:r>
              <a:rPr lang="pt-BR" sz="2400" dirty="0"/>
              <a:t>mês 93 (100</a:t>
            </a:r>
            <a:r>
              <a:rPr lang="pt-BR" sz="2400" dirty="0" smtClean="0"/>
              <a:t>%).</a:t>
            </a:r>
            <a:endParaRPr lang="pt-BR" sz="2400" dirty="0"/>
          </a:p>
        </p:txBody>
      </p:sp>
    </p:spTree>
    <p:extLst>
      <p:ext uri="{BB962C8B-B14F-4D97-AF65-F5344CB8AC3E}">
        <p14:creationId xmlns:p14="http://schemas.microsoft.com/office/powerpoint/2010/main" val="3250876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188640"/>
            <a:ext cx="8229600" cy="5937523"/>
          </a:xfrm>
        </p:spPr>
        <p:txBody>
          <a:bodyPr>
            <a:normAutofit/>
          </a:bodyPr>
          <a:lstStyle/>
          <a:p>
            <a:pPr algn="just"/>
            <a:r>
              <a:rPr lang="pt-BR" sz="2400" dirty="0"/>
              <a:t>Meta 2.7. Realizar avaliação da necessidade de atendimento odontológico em 100% dos hipertensos.</a:t>
            </a:r>
          </a:p>
          <a:p>
            <a:pPr algn="just"/>
            <a:r>
              <a:rPr lang="pt-BR" sz="2400" dirty="0"/>
              <a:t>primeiro mês tivemos 125 (100%) </a:t>
            </a:r>
            <a:r>
              <a:rPr lang="pt-BR" sz="2400" dirty="0" smtClean="0"/>
              <a:t>hipertensos;</a:t>
            </a:r>
          </a:p>
          <a:p>
            <a:pPr algn="just"/>
            <a:r>
              <a:rPr lang="pt-BR" sz="2400" dirty="0" smtClean="0"/>
              <a:t>segundo </a:t>
            </a:r>
            <a:r>
              <a:rPr lang="pt-BR" sz="2400" dirty="0"/>
              <a:t>mês 156 (100</a:t>
            </a:r>
            <a:r>
              <a:rPr lang="pt-BR" sz="2400" dirty="0" smtClean="0"/>
              <a:t>%);</a:t>
            </a:r>
          </a:p>
          <a:p>
            <a:pPr algn="just"/>
            <a:r>
              <a:rPr lang="pt-BR" sz="2400" dirty="0"/>
              <a:t>ú</a:t>
            </a:r>
            <a:r>
              <a:rPr lang="pt-BR" sz="2400" dirty="0" smtClean="0"/>
              <a:t>ltimo </a:t>
            </a:r>
            <a:r>
              <a:rPr lang="pt-BR" sz="2400" dirty="0"/>
              <a:t>mês 184 (100</a:t>
            </a:r>
            <a:r>
              <a:rPr lang="pt-BR" sz="2400" dirty="0" smtClean="0"/>
              <a:t>%).</a:t>
            </a:r>
          </a:p>
          <a:p>
            <a:pPr algn="just"/>
            <a:endParaRPr lang="pt-BR" sz="2400" dirty="0"/>
          </a:p>
          <a:p>
            <a:pPr marL="0" indent="0" algn="just">
              <a:buNone/>
            </a:pPr>
            <a:endParaRPr lang="pt-BR" sz="2400" dirty="0" smtClean="0"/>
          </a:p>
          <a:p>
            <a:pPr algn="just"/>
            <a:r>
              <a:rPr lang="pt-BR" sz="2400" dirty="0"/>
              <a:t>Meta 2.8. Realizar avaliação da necessidade de atendimento odontológico em 100% dos diabéticos.</a:t>
            </a:r>
          </a:p>
          <a:p>
            <a:pPr algn="just"/>
            <a:r>
              <a:rPr lang="pt-BR" sz="2400" dirty="0"/>
              <a:t>No primeiro mês avaliamos 56 </a:t>
            </a:r>
            <a:r>
              <a:rPr lang="pt-BR" sz="2400" dirty="0" smtClean="0"/>
              <a:t>diabéticos (100%)</a:t>
            </a:r>
          </a:p>
          <a:p>
            <a:pPr algn="just"/>
            <a:r>
              <a:rPr lang="pt-BR" sz="2400" dirty="0" smtClean="0"/>
              <a:t>segundo </a:t>
            </a:r>
            <a:r>
              <a:rPr lang="pt-BR" sz="2400" dirty="0"/>
              <a:t>mês </a:t>
            </a:r>
            <a:r>
              <a:rPr lang="pt-BR" sz="2400" dirty="0" smtClean="0"/>
              <a:t>71 (100%)</a:t>
            </a:r>
          </a:p>
          <a:p>
            <a:pPr algn="just"/>
            <a:r>
              <a:rPr lang="pt-BR" sz="2400" dirty="0" smtClean="0"/>
              <a:t>último </a:t>
            </a:r>
            <a:r>
              <a:rPr lang="pt-BR" sz="2400" dirty="0"/>
              <a:t>mês 93 (100%). </a:t>
            </a:r>
          </a:p>
        </p:txBody>
      </p:sp>
    </p:spTree>
    <p:extLst>
      <p:ext uri="{BB962C8B-B14F-4D97-AF65-F5344CB8AC3E}">
        <p14:creationId xmlns:p14="http://schemas.microsoft.com/office/powerpoint/2010/main" val="242685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a:spLocks noGrp="1"/>
          </p:cNvSpPr>
          <p:nvPr>
            <p:ph idx="1"/>
          </p:nvPr>
        </p:nvSpPr>
        <p:spPr>
          <a:xfrm>
            <a:off x="467544" y="332656"/>
            <a:ext cx="8352928" cy="3384376"/>
          </a:xfrm>
        </p:spPr>
        <p:txBody>
          <a:bodyPr>
            <a:normAutofit/>
          </a:bodyPr>
          <a:lstStyle/>
          <a:p>
            <a:pPr marL="0" indent="0" algn="ctr">
              <a:lnSpc>
                <a:spcPct val="170000"/>
              </a:lnSpc>
              <a:spcBef>
                <a:spcPts val="0"/>
              </a:spcBef>
              <a:buNone/>
            </a:pPr>
            <a:r>
              <a:rPr lang="pt-BR" sz="2400" dirty="0">
                <a:latin typeface="Arial" pitchFamily="34" charset="0"/>
                <a:cs typeface="Arial" pitchFamily="34" charset="0"/>
              </a:rPr>
              <a:t>Objetivo 3. Melhorar a adesão de hipertensos </a:t>
            </a:r>
            <a:r>
              <a:rPr lang="pt-BR" sz="2400" dirty="0" smtClean="0">
                <a:latin typeface="Arial" pitchFamily="34" charset="0"/>
                <a:cs typeface="Arial" pitchFamily="34" charset="0"/>
              </a:rPr>
              <a:t>e diabéticos </a:t>
            </a:r>
            <a:r>
              <a:rPr lang="pt-BR" sz="2400" dirty="0">
                <a:latin typeface="Arial" pitchFamily="34" charset="0"/>
                <a:cs typeface="Arial" pitchFamily="34" charset="0"/>
              </a:rPr>
              <a:t>ao programa</a:t>
            </a:r>
            <a:r>
              <a:rPr lang="pt-BR" sz="2400" dirty="0" smtClean="0">
                <a:latin typeface="Arial" pitchFamily="34" charset="0"/>
                <a:cs typeface="Arial" pitchFamily="34" charset="0"/>
              </a:rPr>
              <a:t>.</a:t>
            </a:r>
            <a:endParaRPr lang="es-ES" sz="2400" dirty="0">
              <a:latin typeface="Arial" pitchFamily="34" charset="0"/>
              <a:cs typeface="Arial" pitchFamily="34" charset="0"/>
            </a:endParaRPr>
          </a:p>
          <a:p>
            <a:pPr>
              <a:lnSpc>
                <a:spcPct val="170000"/>
              </a:lnSpc>
              <a:spcBef>
                <a:spcPts val="0"/>
              </a:spcBef>
              <a:buFont typeface="Wingdings" pitchFamily="2" charset="2"/>
              <a:buChar char="ü"/>
            </a:pPr>
            <a:r>
              <a:rPr lang="pt-BR" sz="2400" dirty="0">
                <a:latin typeface="Arial" pitchFamily="34" charset="0"/>
                <a:cs typeface="Arial" pitchFamily="34" charset="0"/>
              </a:rPr>
              <a:t>Meta 3.1. Buscar 100% dos hipertensos </a:t>
            </a:r>
            <a:r>
              <a:rPr lang="pt-BR" sz="2400" dirty="0" smtClean="0">
                <a:latin typeface="Arial" pitchFamily="34" charset="0"/>
                <a:cs typeface="Arial" pitchFamily="34" charset="0"/>
              </a:rPr>
              <a:t>faltosos </a:t>
            </a:r>
            <a:r>
              <a:rPr lang="pt-BR" sz="2400" dirty="0">
                <a:latin typeface="Arial" pitchFamily="34" charset="0"/>
                <a:cs typeface="Arial" pitchFamily="34" charset="0"/>
              </a:rPr>
              <a:t>às consultas na unidade de saúde conforme a periodicidade recomendada</a:t>
            </a:r>
            <a:r>
              <a:rPr lang="pt-BR" sz="2400" dirty="0" smtClean="0">
                <a:latin typeface="Arial" pitchFamily="34" charset="0"/>
                <a:cs typeface="Arial" pitchFamily="34" charset="0"/>
              </a:rPr>
              <a:t>.</a:t>
            </a:r>
            <a:endParaRPr lang="es-ES" sz="2400" dirty="0">
              <a:latin typeface="Arial" pitchFamily="34" charset="0"/>
              <a:cs typeface="Arial" pitchFamily="34" charset="0"/>
            </a:endParaRPr>
          </a:p>
        </p:txBody>
      </p:sp>
      <p:graphicFrame>
        <p:nvGraphicFramePr>
          <p:cNvPr id="10" name="9 Gráfico"/>
          <p:cNvGraphicFramePr/>
          <p:nvPr>
            <p:extLst>
              <p:ext uri="{D42A27DB-BD31-4B8C-83A1-F6EECF244321}">
                <p14:modId xmlns:p14="http://schemas.microsoft.com/office/powerpoint/2010/main" val="4213931235"/>
              </p:ext>
            </p:extLst>
          </p:nvPr>
        </p:nvGraphicFramePr>
        <p:xfrm>
          <a:off x="467544" y="4221088"/>
          <a:ext cx="8388932" cy="235762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734136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3528" y="116632"/>
            <a:ext cx="8229600" cy="2952328"/>
          </a:xfrm>
        </p:spPr>
        <p:txBody>
          <a:bodyPr>
            <a:normAutofit fontScale="77500" lnSpcReduction="20000"/>
          </a:bodyPr>
          <a:lstStyle/>
          <a:p>
            <a:pPr marL="0" indent="0" algn="ctr">
              <a:lnSpc>
                <a:spcPct val="170000"/>
              </a:lnSpc>
              <a:spcBef>
                <a:spcPts val="0"/>
              </a:spcBef>
              <a:buNone/>
            </a:pPr>
            <a:r>
              <a:rPr lang="pt-BR" dirty="0">
                <a:latin typeface="Arial" pitchFamily="34" charset="0"/>
                <a:cs typeface="Arial" pitchFamily="34" charset="0"/>
              </a:rPr>
              <a:t>Objetivo 3. Melhorar a adesão de hipertensos e diabéticos ao programa.</a:t>
            </a:r>
            <a:endParaRPr lang="es-ES" dirty="0">
              <a:latin typeface="Arial" pitchFamily="34" charset="0"/>
              <a:cs typeface="Arial" pitchFamily="34" charset="0"/>
            </a:endParaRPr>
          </a:p>
          <a:p>
            <a:pPr algn="just">
              <a:lnSpc>
                <a:spcPct val="170000"/>
              </a:lnSpc>
              <a:spcBef>
                <a:spcPts val="0"/>
              </a:spcBef>
              <a:buFont typeface="Wingdings" pitchFamily="2" charset="2"/>
              <a:buChar char="ü"/>
            </a:pPr>
            <a:r>
              <a:rPr lang="pt-BR" dirty="0">
                <a:latin typeface="Arial" pitchFamily="34" charset="0"/>
                <a:cs typeface="Arial" pitchFamily="34" charset="0"/>
              </a:rPr>
              <a:t>Meta </a:t>
            </a:r>
            <a:r>
              <a:rPr lang="pt-BR" dirty="0" smtClean="0">
                <a:latin typeface="Arial" pitchFamily="34" charset="0"/>
                <a:cs typeface="Arial" pitchFamily="34" charset="0"/>
              </a:rPr>
              <a:t>3.2. </a:t>
            </a:r>
            <a:r>
              <a:rPr lang="pt-BR" dirty="0">
                <a:latin typeface="Arial" pitchFamily="34" charset="0"/>
                <a:cs typeface="Arial" pitchFamily="34" charset="0"/>
              </a:rPr>
              <a:t>Buscar 100% dos </a:t>
            </a:r>
            <a:r>
              <a:rPr lang="pt-BR" dirty="0" smtClean="0">
                <a:latin typeface="Arial" pitchFamily="34" charset="0"/>
                <a:cs typeface="Arial" pitchFamily="34" charset="0"/>
              </a:rPr>
              <a:t>diabéticos </a:t>
            </a:r>
            <a:r>
              <a:rPr lang="pt-BR" dirty="0">
                <a:latin typeface="Arial" pitchFamily="34" charset="0"/>
                <a:cs typeface="Arial" pitchFamily="34" charset="0"/>
              </a:rPr>
              <a:t>faltosos às consultas na unidade de saúde conforme a periodicidade recomendada</a:t>
            </a:r>
            <a:r>
              <a:rPr lang="pt-BR" dirty="0" smtClean="0">
                <a:latin typeface="Arial" pitchFamily="34" charset="0"/>
                <a:cs typeface="Arial" pitchFamily="34" charset="0"/>
              </a:rPr>
              <a:t>.</a:t>
            </a:r>
            <a:endParaRPr lang="es-ES" dirty="0">
              <a:latin typeface="Arial" pitchFamily="34" charset="0"/>
              <a:cs typeface="Arial" pitchFamily="34" charset="0"/>
            </a:endParaRPr>
          </a:p>
        </p:txBody>
      </p:sp>
      <p:graphicFrame>
        <p:nvGraphicFramePr>
          <p:cNvPr id="4" name="10 Gráfico"/>
          <p:cNvGraphicFramePr/>
          <p:nvPr>
            <p:extLst>
              <p:ext uri="{D42A27DB-BD31-4B8C-83A1-F6EECF244321}">
                <p14:modId xmlns:p14="http://schemas.microsoft.com/office/powerpoint/2010/main" val="3424269439"/>
              </p:ext>
            </p:extLst>
          </p:nvPr>
        </p:nvGraphicFramePr>
        <p:xfrm>
          <a:off x="1115616" y="3933056"/>
          <a:ext cx="7200800" cy="22002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784389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2 Marcador de contenido"/>
          <p:cNvSpPr>
            <a:spLocks noGrp="1"/>
          </p:cNvSpPr>
          <p:nvPr>
            <p:ph idx="1"/>
          </p:nvPr>
        </p:nvSpPr>
        <p:spPr>
          <a:xfrm>
            <a:off x="467544" y="116632"/>
            <a:ext cx="8229600" cy="1872208"/>
          </a:xfrm>
        </p:spPr>
        <p:txBody>
          <a:bodyPr>
            <a:normAutofit/>
          </a:bodyPr>
          <a:lstStyle/>
          <a:p>
            <a:pPr marL="0" indent="0" algn="ctr">
              <a:lnSpc>
                <a:spcPct val="150000"/>
              </a:lnSpc>
              <a:spcBef>
                <a:spcPts val="0"/>
              </a:spcBef>
              <a:buNone/>
            </a:pPr>
            <a:r>
              <a:rPr lang="pt-BR" sz="2400" dirty="0">
                <a:latin typeface="Arial" pitchFamily="34" charset="0"/>
                <a:cs typeface="Arial" pitchFamily="34" charset="0"/>
              </a:rPr>
              <a:t>Objetivo 4 Melhorar o registro das informações.</a:t>
            </a:r>
            <a:endParaRPr lang="es-ES" sz="2400" dirty="0">
              <a:latin typeface="Arial" pitchFamily="34" charset="0"/>
              <a:cs typeface="Arial" pitchFamily="34" charset="0"/>
            </a:endParaRPr>
          </a:p>
          <a:p>
            <a:pPr algn="just">
              <a:lnSpc>
                <a:spcPct val="150000"/>
              </a:lnSpc>
              <a:spcBef>
                <a:spcPts val="0"/>
              </a:spcBef>
            </a:pPr>
            <a:r>
              <a:rPr lang="pt-BR" sz="2400" dirty="0">
                <a:latin typeface="Arial" pitchFamily="34" charset="0"/>
                <a:cs typeface="Arial" pitchFamily="34" charset="0"/>
              </a:rPr>
              <a:t>Meta 4.1. Manter ficha de acompanhamento de 100% dos hipertensos cadastrados na unidade de saúde</a:t>
            </a:r>
            <a:r>
              <a:rPr lang="pt-BR" sz="2400" dirty="0" smtClean="0">
                <a:latin typeface="Arial" pitchFamily="34" charset="0"/>
                <a:cs typeface="Arial" pitchFamily="34" charset="0"/>
              </a:rPr>
              <a:t>.</a:t>
            </a:r>
            <a:endParaRPr lang="es-ES" sz="2400" dirty="0">
              <a:latin typeface="Arial" pitchFamily="34" charset="0"/>
              <a:cs typeface="Arial" pitchFamily="34" charset="0"/>
            </a:endParaRPr>
          </a:p>
        </p:txBody>
      </p:sp>
      <p:graphicFrame>
        <p:nvGraphicFramePr>
          <p:cNvPr id="16" name="15 Gráfico"/>
          <p:cNvGraphicFramePr/>
          <p:nvPr>
            <p:extLst>
              <p:ext uri="{D42A27DB-BD31-4B8C-83A1-F6EECF244321}">
                <p14:modId xmlns:p14="http://schemas.microsoft.com/office/powerpoint/2010/main" val="2758607358"/>
              </p:ext>
            </p:extLst>
          </p:nvPr>
        </p:nvGraphicFramePr>
        <p:xfrm>
          <a:off x="251521" y="3212976"/>
          <a:ext cx="8640959" cy="24898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136026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95536" y="188640"/>
            <a:ext cx="8229600" cy="2160240"/>
          </a:xfrm>
        </p:spPr>
        <p:txBody>
          <a:bodyPr>
            <a:normAutofit fontScale="77500" lnSpcReduction="20000"/>
          </a:bodyPr>
          <a:lstStyle/>
          <a:p>
            <a:pPr marL="0" indent="0" algn="ctr">
              <a:lnSpc>
                <a:spcPct val="150000"/>
              </a:lnSpc>
              <a:spcBef>
                <a:spcPts val="0"/>
              </a:spcBef>
              <a:buNone/>
            </a:pPr>
            <a:r>
              <a:rPr lang="pt-BR" dirty="0">
                <a:latin typeface="Arial" pitchFamily="34" charset="0"/>
                <a:cs typeface="Arial" pitchFamily="34" charset="0"/>
              </a:rPr>
              <a:t>Objetivo 4 Melhorar o registro das informações.</a:t>
            </a:r>
            <a:endParaRPr lang="es-ES" dirty="0">
              <a:latin typeface="Arial" pitchFamily="34" charset="0"/>
              <a:cs typeface="Arial" pitchFamily="34" charset="0"/>
            </a:endParaRPr>
          </a:p>
          <a:p>
            <a:pPr algn="just">
              <a:lnSpc>
                <a:spcPct val="150000"/>
              </a:lnSpc>
              <a:spcBef>
                <a:spcPts val="0"/>
              </a:spcBef>
            </a:pPr>
            <a:r>
              <a:rPr lang="pt-BR" dirty="0">
                <a:latin typeface="Arial" pitchFamily="34" charset="0"/>
                <a:cs typeface="Arial" pitchFamily="34" charset="0"/>
              </a:rPr>
              <a:t>Meta </a:t>
            </a:r>
            <a:r>
              <a:rPr lang="pt-BR" dirty="0" smtClean="0">
                <a:latin typeface="Arial" pitchFamily="34" charset="0"/>
                <a:cs typeface="Arial" pitchFamily="34" charset="0"/>
              </a:rPr>
              <a:t>4.2. </a:t>
            </a:r>
            <a:r>
              <a:rPr lang="pt-BR" dirty="0">
                <a:latin typeface="Arial" pitchFamily="34" charset="0"/>
                <a:cs typeface="Arial" pitchFamily="34" charset="0"/>
              </a:rPr>
              <a:t>Manter ficha de acompanhamento de 100% dos </a:t>
            </a:r>
            <a:r>
              <a:rPr lang="pt-BR" dirty="0" smtClean="0">
                <a:latin typeface="Arial" pitchFamily="34" charset="0"/>
                <a:cs typeface="Arial" pitchFamily="34" charset="0"/>
              </a:rPr>
              <a:t>diabéticos </a:t>
            </a:r>
            <a:r>
              <a:rPr lang="pt-BR" dirty="0">
                <a:latin typeface="Arial" pitchFamily="34" charset="0"/>
                <a:cs typeface="Arial" pitchFamily="34" charset="0"/>
              </a:rPr>
              <a:t>cadastrados na unidade de saúde.</a:t>
            </a:r>
            <a:endParaRPr lang="es-ES" dirty="0">
              <a:latin typeface="Arial" pitchFamily="34" charset="0"/>
              <a:cs typeface="Arial" pitchFamily="34" charset="0"/>
            </a:endParaRPr>
          </a:p>
          <a:p>
            <a:endParaRPr lang="pt-BR" dirty="0"/>
          </a:p>
        </p:txBody>
      </p:sp>
      <p:graphicFrame>
        <p:nvGraphicFramePr>
          <p:cNvPr id="4" name="16 Gráfico"/>
          <p:cNvGraphicFramePr/>
          <p:nvPr>
            <p:extLst>
              <p:ext uri="{D42A27DB-BD31-4B8C-83A1-F6EECF244321}">
                <p14:modId xmlns:p14="http://schemas.microsoft.com/office/powerpoint/2010/main" val="198689057"/>
              </p:ext>
            </p:extLst>
          </p:nvPr>
        </p:nvGraphicFramePr>
        <p:xfrm>
          <a:off x="539552" y="3356992"/>
          <a:ext cx="8352928" cy="24041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68008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pt-BR" sz="3200" dirty="0" smtClean="0"/>
              <a:t>Introdução</a:t>
            </a:r>
            <a:endParaRPr lang="pt-BR" sz="3200" dirty="0"/>
          </a:p>
        </p:txBody>
      </p:sp>
      <p:sp>
        <p:nvSpPr>
          <p:cNvPr id="3" name="2 Marcador de contenido"/>
          <p:cNvSpPr>
            <a:spLocks noGrp="1"/>
          </p:cNvSpPr>
          <p:nvPr>
            <p:ph idx="1"/>
          </p:nvPr>
        </p:nvSpPr>
        <p:spPr>
          <a:xfrm>
            <a:off x="457200" y="1168152"/>
            <a:ext cx="8229600" cy="892696"/>
          </a:xfrm>
        </p:spPr>
        <p:txBody>
          <a:bodyPr>
            <a:normAutofit/>
          </a:bodyPr>
          <a:lstStyle/>
          <a:p>
            <a:pPr marL="0" indent="0" algn="ctr">
              <a:buNone/>
            </a:pPr>
            <a:r>
              <a:rPr lang="pt-BR" sz="2400" dirty="0" smtClean="0"/>
              <a:t>Preocupação</a:t>
            </a:r>
            <a:r>
              <a:rPr lang="es-VE" sz="2400" dirty="0" smtClean="0"/>
              <a:t> </a:t>
            </a:r>
            <a:r>
              <a:rPr lang="pt-BR" sz="2400" dirty="0" smtClean="0"/>
              <a:t>com</a:t>
            </a:r>
            <a:r>
              <a:rPr lang="es-VE" sz="2400" dirty="0" smtClean="0"/>
              <a:t> a alta demanda de usuarios</a:t>
            </a:r>
            <a:r>
              <a:rPr lang="pt-BR" sz="2400" dirty="0" smtClean="0"/>
              <a:t> hipertensos e diabéticos sem acompanhamento médico.</a:t>
            </a:r>
          </a:p>
          <a:p>
            <a:pPr marL="0" indent="0" algn="just">
              <a:buNone/>
            </a:pPr>
            <a:endParaRPr lang="pt-BR" sz="2400" dirty="0" smtClean="0"/>
          </a:p>
        </p:txBody>
      </p:sp>
      <p:sp>
        <p:nvSpPr>
          <p:cNvPr id="4" name="1 Título"/>
          <p:cNvSpPr txBox="1">
            <a:spLocks/>
          </p:cNvSpPr>
          <p:nvPr/>
        </p:nvSpPr>
        <p:spPr>
          <a:xfrm>
            <a:off x="457200" y="192596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VE" sz="3600" dirty="0" smtClean="0"/>
              <a:t>Roraima</a:t>
            </a:r>
            <a:endParaRPr lang="es-ES" sz="3600" dirty="0"/>
          </a:p>
        </p:txBody>
      </p:sp>
      <p:pic>
        <p:nvPicPr>
          <p:cNvPr id="5" name="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07704" y="2852936"/>
            <a:ext cx="5328592" cy="3768152"/>
          </a:xfrm>
          <a:prstGeom prst="rect">
            <a:avLst/>
          </a:prstGeom>
        </p:spPr>
      </p:pic>
    </p:spTree>
    <p:extLst>
      <p:ext uri="{BB962C8B-B14F-4D97-AF65-F5344CB8AC3E}">
        <p14:creationId xmlns:p14="http://schemas.microsoft.com/office/powerpoint/2010/main" val="37790985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a:spLocks noGrp="1"/>
          </p:cNvSpPr>
          <p:nvPr>
            <p:ph idx="1"/>
          </p:nvPr>
        </p:nvSpPr>
        <p:spPr>
          <a:xfrm>
            <a:off x="179512" y="116632"/>
            <a:ext cx="8784976" cy="6552728"/>
          </a:xfrm>
        </p:spPr>
        <p:txBody>
          <a:bodyPr>
            <a:normAutofit fontScale="92500" lnSpcReduction="10000"/>
          </a:bodyPr>
          <a:lstStyle/>
          <a:p>
            <a:pPr marL="0" indent="0" algn="ctr">
              <a:spcBef>
                <a:spcPts val="0"/>
              </a:spcBef>
              <a:buNone/>
            </a:pPr>
            <a:r>
              <a:rPr lang="pt-BR" sz="2400" dirty="0">
                <a:latin typeface="Arial" pitchFamily="34" charset="0"/>
                <a:cs typeface="Arial" pitchFamily="34" charset="0"/>
              </a:rPr>
              <a:t>Objetivo 5. Mapear hipertensos e diabéticos de risco para doença cardiovascular</a:t>
            </a:r>
            <a:r>
              <a:rPr lang="pt-BR" sz="2400" dirty="0" smtClean="0">
                <a:latin typeface="Arial" pitchFamily="34" charset="0"/>
                <a:cs typeface="Arial" pitchFamily="34" charset="0"/>
              </a:rPr>
              <a:t>.</a:t>
            </a:r>
          </a:p>
          <a:p>
            <a:pPr marL="0" indent="0" algn="ctr">
              <a:spcBef>
                <a:spcPts val="0"/>
              </a:spcBef>
              <a:buNone/>
            </a:pPr>
            <a:endParaRPr lang="es-ES" sz="2400" dirty="0">
              <a:latin typeface="Arial" pitchFamily="34" charset="0"/>
              <a:cs typeface="Arial" pitchFamily="34" charset="0"/>
            </a:endParaRPr>
          </a:p>
          <a:p>
            <a:pPr algn="just">
              <a:lnSpc>
                <a:spcPct val="150000"/>
              </a:lnSpc>
              <a:spcBef>
                <a:spcPts val="0"/>
              </a:spcBef>
            </a:pPr>
            <a:r>
              <a:rPr lang="pt-BR" sz="2400" dirty="0">
                <a:latin typeface="Arial" pitchFamily="34" charset="0"/>
                <a:cs typeface="Arial" pitchFamily="34" charset="0"/>
              </a:rPr>
              <a:t>Meta 5.1. Realizar estratificação do risco cardiovascular em 100% dos </a:t>
            </a:r>
            <a:r>
              <a:rPr lang="pt-BR" sz="2400" dirty="0" smtClean="0">
                <a:latin typeface="Arial" pitchFamily="34" charset="0"/>
                <a:cs typeface="Arial" pitchFamily="34" charset="0"/>
              </a:rPr>
              <a:t>hipertensos cadastrados </a:t>
            </a:r>
            <a:r>
              <a:rPr lang="pt-BR" sz="2400" dirty="0">
                <a:latin typeface="Arial" pitchFamily="34" charset="0"/>
                <a:cs typeface="Arial" pitchFamily="34" charset="0"/>
              </a:rPr>
              <a:t>na unidade de saúde</a:t>
            </a:r>
            <a:r>
              <a:rPr lang="pt-BR" sz="2400" dirty="0" smtClean="0">
                <a:latin typeface="Arial" pitchFamily="34" charset="0"/>
                <a:cs typeface="Arial" pitchFamily="34" charset="0"/>
              </a:rPr>
              <a:t>.</a:t>
            </a:r>
          </a:p>
          <a:p>
            <a:pPr algn="just">
              <a:lnSpc>
                <a:spcPct val="150000"/>
              </a:lnSpc>
              <a:spcBef>
                <a:spcPts val="0"/>
              </a:spcBef>
            </a:pPr>
            <a:r>
              <a:rPr lang="pt-BR" sz="2400" dirty="0">
                <a:latin typeface="Arial" pitchFamily="34" charset="0"/>
                <a:cs typeface="Arial" pitchFamily="34" charset="0"/>
              </a:rPr>
              <a:t>primeiro mês tivemos 125 (100%) hipertensos</a:t>
            </a:r>
          </a:p>
          <a:p>
            <a:pPr algn="just">
              <a:lnSpc>
                <a:spcPct val="150000"/>
              </a:lnSpc>
              <a:spcBef>
                <a:spcPts val="0"/>
              </a:spcBef>
            </a:pPr>
            <a:r>
              <a:rPr lang="pt-BR" sz="2400" dirty="0">
                <a:latin typeface="Arial" pitchFamily="34" charset="0"/>
                <a:cs typeface="Arial" pitchFamily="34" charset="0"/>
              </a:rPr>
              <a:t>segundo mês 156 (100%) </a:t>
            </a:r>
          </a:p>
          <a:p>
            <a:pPr algn="just">
              <a:lnSpc>
                <a:spcPct val="150000"/>
              </a:lnSpc>
              <a:spcBef>
                <a:spcPts val="0"/>
              </a:spcBef>
            </a:pPr>
            <a:r>
              <a:rPr lang="pt-BR" sz="2400" dirty="0">
                <a:latin typeface="Arial" pitchFamily="34" charset="0"/>
                <a:cs typeface="Arial" pitchFamily="34" charset="0"/>
              </a:rPr>
              <a:t>último mês 184 (100%) </a:t>
            </a:r>
            <a:endParaRPr lang="pt-BR" sz="2400" dirty="0" smtClean="0">
              <a:latin typeface="Arial" pitchFamily="34" charset="0"/>
              <a:cs typeface="Arial" pitchFamily="34" charset="0"/>
            </a:endParaRPr>
          </a:p>
          <a:p>
            <a:pPr marL="0" indent="0" algn="just">
              <a:lnSpc>
                <a:spcPct val="150000"/>
              </a:lnSpc>
              <a:spcBef>
                <a:spcPts val="0"/>
              </a:spcBef>
              <a:buNone/>
            </a:pPr>
            <a:endParaRPr lang="pt-BR" sz="2400" dirty="0" smtClean="0">
              <a:latin typeface="Arial" pitchFamily="34" charset="0"/>
              <a:cs typeface="Arial" pitchFamily="34" charset="0"/>
            </a:endParaRPr>
          </a:p>
          <a:p>
            <a:pPr algn="just">
              <a:lnSpc>
                <a:spcPct val="150000"/>
              </a:lnSpc>
              <a:spcBef>
                <a:spcPts val="0"/>
              </a:spcBef>
            </a:pPr>
            <a:r>
              <a:rPr lang="pt-BR" sz="2400" dirty="0">
                <a:latin typeface="Arial" pitchFamily="34" charset="0"/>
                <a:cs typeface="Arial" pitchFamily="34" charset="0"/>
              </a:rPr>
              <a:t>Meta </a:t>
            </a:r>
            <a:r>
              <a:rPr lang="pt-BR" sz="2400" dirty="0" smtClean="0">
                <a:latin typeface="Arial" pitchFamily="34" charset="0"/>
                <a:cs typeface="Arial" pitchFamily="34" charset="0"/>
              </a:rPr>
              <a:t>5.2. </a:t>
            </a:r>
            <a:r>
              <a:rPr lang="pt-BR" sz="2400" dirty="0">
                <a:latin typeface="Arial" pitchFamily="34" charset="0"/>
                <a:cs typeface="Arial" pitchFamily="34" charset="0"/>
              </a:rPr>
              <a:t>Realizar estratificação do risco cardiovascular em 100% </a:t>
            </a:r>
            <a:r>
              <a:rPr lang="pt-BR" sz="2400" dirty="0" smtClean="0">
                <a:latin typeface="Arial" pitchFamily="34" charset="0"/>
                <a:cs typeface="Arial" pitchFamily="34" charset="0"/>
              </a:rPr>
              <a:t>dos </a:t>
            </a:r>
            <a:r>
              <a:rPr lang="pt-BR" sz="2400" dirty="0">
                <a:latin typeface="Arial" pitchFamily="34" charset="0"/>
                <a:cs typeface="Arial" pitchFamily="34" charset="0"/>
              </a:rPr>
              <a:t>diabéticos cadastrados na unidade de saúde.</a:t>
            </a:r>
          </a:p>
          <a:p>
            <a:pPr algn="just">
              <a:lnSpc>
                <a:spcPct val="150000"/>
              </a:lnSpc>
              <a:spcBef>
                <a:spcPts val="0"/>
              </a:spcBef>
            </a:pPr>
            <a:r>
              <a:rPr lang="pt-BR" sz="2400" dirty="0">
                <a:latin typeface="Arial" pitchFamily="34" charset="0"/>
                <a:cs typeface="Arial" pitchFamily="34" charset="0"/>
              </a:rPr>
              <a:t>primeiro mês avaliamos 56 diabéticos (100</a:t>
            </a:r>
            <a:r>
              <a:rPr lang="pt-BR" sz="2400" dirty="0" smtClean="0">
                <a:latin typeface="Arial" pitchFamily="34" charset="0"/>
                <a:cs typeface="Arial" pitchFamily="34" charset="0"/>
              </a:rPr>
              <a:t>%)</a:t>
            </a:r>
          </a:p>
          <a:p>
            <a:pPr algn="just">
              <a:lnSpc>
                <a:spcPct val="150000"/>
              </a:lnSpc>
              <a:spcBef>
                <a:spcPts val="0"/>
              </a:spcBef>
            </a:pPr>
            <a:r>
              <a:rPr lang="pt-BR" sz="2400" dirty="0" smtClean="0">
                <a:latin typeface="Arial" pitchFamily="34" charset="0"/>
                <a:cs typeface="Arial" pitchFamily="34" charset="0"/>
              </a:rPr>
              <a:t>segundo </a:t>
            </a:r>
            <a:r>
              <a:rPr lang="pt-BR" sz="2400" dirty="0">
                <a:latin typeface="Arial" pitchFamily="34" charset="0"/>
                <a:cs typeface="Arial" pitchFamily="34" charset="0"/>
              </a:rPr>
              <a:t>mês </a:t>
            </a:r>
            <a:r>
              <a:rPr lang="pt-BR" sz="2400" dirty="0" smtClean="0">
                <a:latin typeface="Arial" pitchFamily="34" charset="0"/>
                <a:cs typeface="Arial" pitchFamily="34" charset="0"/>
              </a:rPr>
              <a:t>71 (100%)</a:t>
            </a:r>
          </a:p>
          <a:p>
            <a:pPr algn="just">
              <a:lnSpc>
                <a:spcPct val="150000"/>
              </a:lnSpc>
              <a:spcBef>
                <a:spcPts val="0"/>
              </a:spcBef>
            </a:pPr>
            <a:r>
              <a:rPr lang="pt-BR" sz="2400" dirty="0" smtClean="0">
                <a:latin typeface="Arial" pitchFamily="34" charset="0"/>
                <a:cs typeface="Arial" pitchFamily="34" charset="0"/>
              </a:rPr>
              <a:t>último </a:t>
            </a:r>
            <a:r>
              <a:rPr lang="pt-BR" sz="2400" dirty="0">
                <a:latin typeface="Arial" pitchFamily="34" charset="0"/>
                <a:cs typeface="Arial" pitchFamily="34" charset="0"/>
              </a:rPr>
              <a:t>mês 93 (100%). </a:t>
            </a:r>
          </a:p>
          <a:p>
            <a:endParaRPr lang="pt-BR" sz="2400" dirty="0"/>
          </a:p>
          <a:p>
            <a:endParaRPr lang="pt-BR" sz="2400" dirty="0" smtClean="0"/>
          </a:p>
          <a:p>
            <a:endParaRPr lang="pt-BR" sz="2400" dirty="0"/>
          </a:p>
          <a:p>
            <a:pPr>
              <a:lnSpc>
                <a:spcPct val="160000"/>
              </a:lnSpc>
              <a:spcBef>
                <a:spcPts val="0"/>
              </a:spcBef>
            </a:pPr>
            <a:endParaRPr lang="es-ES" sz="2400" dirty="0">
              <a:latin typeface="Arial" pitchFamily="34" charset="0"/>
              <a:cs typeface="Arial" pitchFamily="34" charset="0"/>
            </a:endParaRPr>
          </a:p>
          <a:p>
            <a:pPr>
              <a:lnSpc>
                <a:spcPct val="150000"/>
              </a:lnSpc>
              <a:spcBef>
                <a:spcPts val="0"/>
              </a:spcBef>
            </a:pPr>
            <a:endParaRPr lang="es-ES" sz="2400" dirty="0">
              <a:latin typeface="Arial" pitchFamily="34" charset="0"/>
              <a:cs typeface="Arial" pitchFamily="34" charset="0"/>
            </a:endParaRPr>
          </a:p>
        </p:txBody>
      </p:sp>
    </p:spTree>
    <p:extLst>
      <p:ext uri="{BB962C8B-B14F-4D97-AF65-F5344CB8AC3E}">
        <p14:creationId xmlns:p14="http://schemas.microsoft.com/office/powerpoint/2010/main" val="19329186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Marcador de contenido"/>
          <p:cNvSpPr>
            <a:spLocks noGrp="1"/>
          </p:cNvSpPr>
          <p:nvPr>
            <p:ph idx="1"/>
          </p:nvPr>
        </p:nvSpPr>
        <p:spPr>
          <a:xfrm>
            <a:off x="467544" y="116632"/>
            <a:ext cx="8229600" cy="6552728"/>
          </a:xfrm>
        </p:spPr>
        <p:txBody>
          <a:bodyPr>
            <a:normAutofit lnSpcReduction="10000"/>
          </a:bodyPr>
          <a:lstStyle/>
          <a:p>
            <a:pPr marL="0" indent="0" algn="ctr">
              <a:lnSpc>
                <a:spcPct val="150000"/>
              </a:lnSpc>
              <a:spcBef>
                <a:spcPts val="0"/>
              </a:spcBef>
              <a:buNone/>
            </a:pPr>
            <a:r>
              <a:rPr lang="pt-BR" sz="2400" dirty="0">
                <a:latin typeface="Arial" pitchFamily="34" charset="0"/>
                <a:cs typeface="Arial" pitchFamily="34" charset="0"/>
              </a:rPr>
              <a:t>Objetivo 6. Promover a saúde de hipertensos e diabéticos.</a:t>
            </a:r>
            <a:endParaRPr lang="es-ES" sz="2400" dirty="0">
              <a:latin typeface="Arial" pitchFamily="34" charset="0"/>
              <a:cs typeface="Arial" pitchFamily="34" charset="0"/>
            </a:endParaRPr>
          </a:p>
          <a:p>
            <a:pPr algn="just">
              <a:lnSpc>
                <a:spcPct val="150000"/>
              </a:lnSpc>
              <a:spcBef>
                <a:spcPts val="0"/>
              </a:spcBef>
            </a:pPr>
            <a:r>
              <a:rPr lang="pt-BR" sz="2400" dirty="0">
                <a:latin typeface="Arial" pitchFamily="34" charset="0"/>
                <a:cs typeface="Arial" pitchFamily="34" charset="0"/>
              </a:rPr>
              <a:t>Meta 6.1. Garantir orientação nutricional sobre alimentação saudável a 100% dos hipertensos</a:t>
            </a:r>
            <a:r>
              <a:rPr lang="pt-BR" sz="2400" dirty="0" smtClean="0">
                <a:latin typeface="Arial" pitchFamily="34" charset="0"/>
                <a:cs typeface="Arial" pitchFamily="34" charset="0"/>
              </a:rPr>
              <a:t>.</a:t>
            </a:r>
          </a:p>
          <a:p>
            <a:pPr algn="just">
              <a:lnSpc>
                <a:spcPct val="150000"/>
              </a:lnSpc>
              <a:spcBef>
                <a:spcPts val="0"/>
              </a:spcBef>
            </a:pPr>
            <a:r>
              <a:rPr lang="pt-BR" sz="2400" dirty="0">
                <a:latin typeface="Arial" pitchFamily="34" charset="0"/>
                <a:cs typeface="Arial" pitchFamily="34" charset="0"/>
              </a:rPr>
              <a:t>primeiro mês tivemos 125 (100%) hipertensos </a:t>
            </a:r>
            <a:endParaRPr lang="pt-BR" sz="2400" dirty="0" smtClean="0">
              <a:latin typeface="Arial" pitchFamily="34" charset="0"/>
              <a:cs typeface="Arial" pitchFamily="34" charset="0"/>
            </a:endParaRPr>
          </a:p>
          <a:p>
            <a:pPr algn="just">
              <a:lnSpc>
                <a:spcPct val="150000"/>
              </a:lnSpc>
              <a:spcBef>
                <a:spcPts val="0"/>
              </a:spcBef>
            </a:pPr>
            <a:r>
              <a:rPr lang="pt-BR" sz="2400" dirty="0" smtClean="0">
                <a:latin typeface="Arial" pitchFamily="34" charset="0"/>
                <a:cs typeface="Arial" pitchFamily="34" charset="0"/>
              </a:rPr>
              <a:t>segundo </a:t>
            </a:r>
            <a:r>
              <a:rPr lang="pt-BR" sz="2400" dirty="0">
                <a:latin typeface="Arial" pitchFamily="34" charset="0"/>
                <a:cs typeface="Arial" pitchFamily="34" charset="0"/>
              </a:rPr>
              <a:t>mês 156 (100</a:t>
            </a:r>
            <a:r>
              <a:rPr lang="pt-BR" sz="2400" dirty="0" smtClean="0">
                <a:latin typeface="Arial" pitchFamily="34" charset="0"/>
                <a:cs typeface="Arial" pitchFamily="34" charset="0"/>
              </a:rPr>
              <a:t>%)</a:t>
            </a:r>
          </a:p>
          <a:p>
            <a:pPr algn="just">
              <a:lnSpc>
                <a:spcPct val="150000"/>
              </a:lnSpc>
              <a:spcBef>
                <a:spcPts val="0"/>
              </a:spcBef>
            </a:pPr>
            <a:r>
              <a:rPr lang="pt-BR" sz="2400" dirty="0" smtClean="0">
                <a:latin typeface="Arial" pitchFamily="34" charset="0"/>
                <a:cs typeface="Arial" pitchFamily="34" charset="0"/>
              </a:rPr>
              <a:t>último </a:t>
            </a:r>
            <a:r>
              <a:rPr lang="pt-BR" sz="2400" dirty="0">
                <a:latin typeface="Arial" pitchFamily="34" charset="0"/>
                <a:cs typeface="Arial" pitchFamily="34" charset="0"/>
              </a:rPr>
              <a:t>mês 184 (100%) </a:t>
            </a:r>
            <a:endParaRPr lang="pt-BR" sz="2400" dirty="0" smtClean="0">
              <a:latin typeface="Arial" pitchFamily="34" charset="0"/>
              <a:cs typeface="Arial" pitchFamily="34" charset="0"/>
            </a:endParaRPr>
          </a:p>
          <a:p>
            <a:pPr marL="0" indent="0" algn="just">
              <a:lnSpc>
                <a:spcPct val="150000"/>
              </a:lnSpc>
              <a:spcBef>
                <a:spcPts val="0"/>
              </a:spcBef>
              <a:buNone/>
            </a:pPr>
            <a:endParaRPr lang="pt-BR" sz="2400" dirty="0" smtClean="0">
              <a:latin typeface="Arial" pitchFamily="34" charset="0"/>
              <a:cs typeface="Arial" pitchFamily="34" charset="0"/>
            </a:endParaRPr>
          </a:p>
          <a:p>
            <a:pPr algn="just">
              <a:lnSpc>
                <a:spcPct val="150000"/>
              </a:lnSpc>
              <a:spcBef>
                <a:spcPts val="0"/>
              </a:spcBef>
            </a:pPr>
            <a:r>
              <a:rPr lang="pt-BR" sz="2400" dirty="0">
                <a:latin typeface="Arial" pitchFamily="34" charset="0"/>
                <a:cs typeface="Arial" pitchFamily="34" charset="0"/>
              </a:rPr>
              <a:t>Meta </a:t>
            </a:r>
            <a:r>
              <a:rPr lang="pt-BR" sz="2400" dirty="0" smtClean="0">
                <a:latin typeface="Arial" pitchFamily="34" charset="0"/>
                <a:cs typeface="Arial" pitchFamily="34" charset="0"/>
              </a:rPr>
              <a:t>6.2. </a:t>
            </a:r>
            <a:r>
              <a:rPr lang="pt-BR" sz="2400" dirty="0">
                <a:latin typeface="Arial" pitchFamily="34" charset="0"/>
                <a:cs typeface="Arial" pitchFamily="34" charset="0"/>
              </a:rPr>
              <a:t>Garantir orientação nutricional sobre alimentação saudável a 100% dos </a:t>
            </a:r>
            <a:r>
              <a:rPr lang="pt-BR" sz="2400" dirty="0" smtClean="0">
                <a:latin typeface="Arial" pitchFamily="34" charset="0"/>
                <a:cs typeface="Arial" pitchFamily="34" charset="0"/>
              </a:rPr>
              <a:t>diabéticos.</a:t>
            </a:r>
          </a:p>
          <a:p>
            <a:pPr algn="just">
              <a:lnSpc>
                <a:spcPct val="150000"/>
              </a:lnSpc>
              <a:spcBef>
                <a:spcPts val="0"/>
              </a:spcBef>
            </a:pPr>
            <a:r>
              <a:rPr lang="pt-BR" sz="2400" dirty="0" smtClean="0">
                <a:latin typeface="Arial" pitchFamily="34" charset="0"/>
                <a:cs typeface="Arial" pitchFamily="34" charset="0"/>
              </a:rPr>
              <a:t>Primeiro mês 56 </a:t>
            </a:r>
            <a:r>
              <a:rPr lang="pt-BR" sz="2400" dirty="0">
                <a:latin typeface="Arial" pitchFamily="34" charset="0"/>
                <a:cs typeface="Arial" pitchFamily="34" charset="0"/>
              </a:rPr>
              <a:t>diabéticos (100</a:t>
            </a:r>
            <a:r>
              <a:rPr lang="pt-BR" sz="2400" dirty="0" smtClean="0">
                <a:latin typeface="Arial" pitchFamily="34" charset="0"/>
                <a:cs typeface="Arial" pitchFamily="34" charset="0"/>
              </a:rPr>
              <a:t>%)</a:t>
            </a:r>
          </a:p>
          <a:p>
            <a:pPr algn="just">
              <a:lnSpc>
                <a:spcPct val="150000"/>
              </a:lnSpc>
              <a:spcBef>
                <a:spcPts val="0"/>
              </a:spcBef>
            </a:pPr>
            <a:r>
              <a:rPr lang="pt-BR" sz="2400" dirty="0" smtClean="0">
                <a:latin typeface="Arial" pitchFamily="34" charset="0"/>
                <a:cs typeface="Arial" pitchFamily="34" charset="0"/>
              </a:rPr>
              <a:t>segundo </a:t>
            </a:r>
            <a:r>
              <a:rPr lang="pt-BR" sz="2400" dirty="0">
                <a:latin typeface="Arial" pitchFamily="34" charset="0"/>
                <a:cs typeface="Arial" pitchFamily="34" charset="0"/>
              </a:rPr>
              <a:t>mês </a:t>
            </a:r>
            <a:r>
              <a:rPr lang="pt-BR" sz="2400" dirty="0" smtClean="0">
                <a:latin typeface="Arial" pitchFamily="34" charset="0"/>
                <a:cs typeface="Arial" pitchFamily="34" charset="0"/>
              </a:rPr>
              <a:t>71 (100%)</a:t>
            </a:r>
          </a:p>
          <a:p>
            <a:pPr algn="just">
              <a:lnSpc>
                <a:spcPct val="150000"/>
              </a:lnSpc>
              <a:spcBef>
                <a:spcPts val="0"/>
              </a:spcBef>
            </a:pPr>
            <a:r>
              <a:rPr lang="pt-BR" sz="2400" dirty="0" smtClean="0">
                <a:latin typeface="Arial" pitchFamily="34" charset="0"/>
                <a:cs typeface="Arial" pitchFamily="34" charset="0"/>
              </a:rPr>
              <a:t>último </a:t>
            </a:r>
            <a:r>
              <a:rPr lang="pt-BR" sz="2400" dirty="0">
                <a:latin typeface="Arial" pitchFamily="34" charset="0"/>
                <a:cs typeface="Arial" pitchFamily="34" charset="0"/>
              </a:rPr>
              <a:t>mês 93 (100%). </a:t>
            </a:r>
          </a:p>
          <a:p>
            <a:pPr>
              <a:lnSpc>
                <a:spcPct val="150000"/>
              </a:lnSpc>
              <a:spcBef>
                <a:spcPts val="0"/>
              </a:spcBef>
            </a:pPr>
            <a:endParaRPr lang="pt-BR" sz="2400" dirty="0" smtClean="0"/>
          </a:p>
          <a:p>
            <a:pPr>
              <a:lnSpc>
                <a:spcPct val="150000"/>
              </a:lnSpc>
              <a:spcBef>
                <a:spcPts val="0"/>
              </a:spcBef>
            </a:pPr>
            <a:endParaRPr lang="pt-BR" sz="2400" dirty="0" smtClean="0"/>
          </a:p>
          <a:p>
            <a:pPr>
              <a:lnSpc>
                <a:spcPct val="150000"/>
              </a:lnSpc>
              <a:spcBef>
                <a:spcPts val="0"/>
              </a:spcBef>
            </a:pPr>
            <a:endParaRPr lang="es-ES" sz="2400" dirty="0">
              <a:latin typeface="Arial" pitchFamily="34" charset="0"/>
              <a:cs typeface="Arial" pitchFamily="34" charset="0"/>
            </a:endParaRPr>
          </a:p>
        </p:txBody>
      </p:sp>
    </p:spTree>
    <p:extLst>
      <p:ext uri="{BB962C8B-B14F-4D97-AF65-F5344CB8AC3E}">
        <p14:creationId xmlns:p14="http://schemas.microsoft.com/office/powerpoint/2010/main" val="20652489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332656"/>
            <a:ext cx="8579296" cy="6192688"/>
          </a:xfrm>
        </p:spPr>
        <p:txBody>
          <a:bodyPr>
            <a:normAutofit/>
          </a:bodyPr>
          <a:lstStyle/>
          <a:p>
            <a:pPr algn="just">
              <a:lnSpc>
                <a:spcPct val="150000"/>
              </a:lnSpc>
              <a:spcBef>
                <a:spcPts val="0"/>
              </a:spcBef>
            </a:pPr>
            <a:r>
              <a:rPr lang="pt-BR" sz="2400" dirty="0">
                <a:latin typeface="Arial" pitchFamily="34" charset="0"/>
                <a:cs typeface="Arial" pitchFamily="34" charset="0"/>
              </a:rPr>
              <a:t>Meta 6.3. Garantir orientação em relação à prática regular de atividade física a 100% dos usuários hipertensos.</a:t>
            </a:r>
          </a:p>
          <a:p>
            <a:pPr algn="just">
              <a:lnSpc>
                <a:spcPct val="150000"/>
              </a:lnSpc>
              <a:spcBef>
                <a:spcPts val="0"/>
              </a:spcBef>
            </a:pPr>
            <a:r>
              <a:rPr lang="pt-BR" sz="2400" dirty="0">
                <a:latin typeface="Arial" pitchFamily="34" charset="0"/>
                <a:cs typeface="Arial" pitchFamily="34" charset="0"/>
              </a:rPr>
              <a:t>primeiro mês 125 (100%) </a:t>
            </a:r>
            <a:r>
              <a:rPr lang="pt-BR" sz="2400" dirty="0" smtClean="0">
                <a:latin typeface="Arial" pitchFamily="34" charset="0"/>
                <a:cs typeface="Arial" pitchFamily="34" charset="0"/>
              </a:rPr>
              <a:t>hipertensos</a:t>
            </a:r>
          </a:p>
          <a:p>
            <a:pPr algn="just">
              <a:lnSpc>
                <a:spcPct val="150000"/>
              </a:lnSpc>
              <a:spcBef>
                <a:spcPts val="0"/>
              </a:spcBef>
            </a:pPr>
            <a:r>
              <a:rPr lang="pt-BR" sz="2400" dirty="0" smtClean="0">
                <a:latin typeface="Arial" pitchFamily="34" charset="0"/>
                <a:cs typeface="Arial" pitchFamily="34" charset="0"/>
              </a:rPr>
              <a:t>segundo </a:t>
            </a:r>
            <a:r>
              <a:rPr lang="pt-BR" sz="2400" dirty="0">
                <a:latin typeface="Arial" pitchFamily="34" charset="0"/>
                <a:cs typeface="Arial" pitchFamily="34" charset="0"/>
              </a:rPr>
              <a:t>mês 156 (100</a:t>
            </a:r>
            <a:r>
              <a:rPr lang="pt-BR" sz="2400" dirty="0" smtClean="0">
                <a:latin typeface="Arial" pitchFamily="34" charset="0"/>
                <a:cs typeface="Arial" pitchFamily="34" charset="0"/>
              </a:rPr>
              <a:t>%)</a:t>
            </a:r>
          </a:p>
          <a:p>
            <a:pPr algn="just">
              <a:lnSpc>
                <a:spcPct val="150000"/>
              </a:lnSpc>
              <a:spcBef>
                <a:spcPts val="0"/>
              </a:spcBef>
            </a:pPr>
            <a:r>
              <a:rPr lang="pt-BR" sz="2400" dirty="0" smtClean="0">
                <a:latin typeface="Arial" pitchFamily="34" charset="0"/>
                <a:cs typeface="Arial" pitchFamily="34" charset="0"/>
              </a:rPr>
              <a:t>último </a:t>
            </a:r>
            <a:r>
              <a:rPr lang="pt-BR" sz="2400" dirty="0">
                <a:latin typeface="Arial" pitchFamily="34" charset="0"/>
                <a:cs typeface="Arial" pitchFamily="34" charset="0"/>
              </a:rPr>
              <a:t>mês 184 (100</a:t>
            </a:r>
            <a:r>
              <a:rPr lang="pt-BR" sz="2400" dirty="0" smtClean="0">
                <a:latin typeface="Arial" pitchFamily="34" charset="0"/>
                <a:cs typeface="Arial" pitchFamily="34" charset="0"/>
              </a:rPr>
              <a:t>%).</a:t>
            </a:r>
          </a:p>
          <a:p>
            <a:pPr marL="0" indent="0" algn="just">
              <a:lnSpc>
                <a:spcPct val="150000"/>
              </a:lnSpc>
              <a:spcBef>
                <a:spcPts val="0"/>
              </a:spcBef>
              <a:buNone/>
            </a:pPr>
            <a:endParaRPr lang="pt-BR" sz="2400" dirty="0" smtClean="0">
              <a:latin typeface="Arial" pitchFamily="34" charset="0"/>
              <a:cs typeface="Arial" pitchFamily="34" charset="0"/>
            </a:endParaRPr>
          </a:p>
          <a:p>
            <a:pPr algn="just">
              <a:lnSpc>
                <a:spcPct val="150000"/>
              </a:lnSpc>
              <a:spcBef>
                <a:spcPts val="0"/>
              </a:spcBef>
            </a:pPr>
            <a:r>
              <a:rPr lang="pt-BR" sz="2400" dirty="0">
                <a:latin typeface="Arial" pitchFamily="34" charset="0"/>
                <a:cs typeface="Arial" pitchFamily="34" charset="0"/>
              </a:rPr>
              <a:t>Meta 6.4. Garantir orientação em relação à prática regular de atividade física a 100% dos usuários diabéticos.</a:t>
            </a:r>
          </a:p>
          <a:p>
            <a:pPr algn="just">
              <a:lnSpc>
                <a:spcPct val="150000"/>
              </a:lnSpc>
              <a:spcBef>
                <a:spcPts val="0"/>
              </a:spcBef>
            </a:pPr>
            <a:r>
              <a:rPr lang="pt-BR" sz="2400" dirty="0">
                <a:latin typeface="Arial" pitchFamily="34" charset="0"/>
                <a:cs typeface="Arial" pitchFamily="34" charset="0"/>
              </a:rPr>
              <a:t>primeiro mês orientamos 56 diabéticos (100</a:t>
            </a:r>
            <a:r>
              <a:rPr lang="pt-BR" sz="2400" dirty="0" smtClean="0">
                <a:latin typeface="Arial" pitchFamily="34" charset="0"/>
                <a:cs typeface="Arial" pitchFamily="34" charset="0"/>
              </a:rPr>
              <a:t>%)</a:t>
            </a:r>
          </a:p>
          <a:p>
            <a:pPr algn="just">
              <a:lnSpc>
                <a:spcPct val="150000"/>
              </a:lnSpc>
              <a:spcBef>
                <a:spcPts val="0"/>
              </a:spcBef>
            </a:pPr>
            <a:r>
              <a:rPr lang="pt-BR" sz="2400" dirty="0" smtClean="0">
                <a:latin typeface="Arial" pitchFamily="34" charset="0"/>
                <a:cs typeface="Arial" pitchFamily="34" charset="0"/>
              </a:rPr>
              <a:t>segundo </a:t>
            </a:r>
            <a:r>
              <a:rPr lang="pt-BR" sz="2400" dirty="0">
                <a:latin typeface="Arial" pitchFamily="34" charset="0"/>
                <a:cs typeface="Arial" pitchFamily="34" charset="0"/>
              </a:rPr>
              <a:t>mês </a:t>
            </a:r>
            <a:r>
              <a:rPr lang="pt-BR" sz="2400" dirty="0" smtClean="0">
                <a:latin typeface="Arial" pitchFamily="34" charset="0"/>
                <a:cs typeface="Arial" pitchFamily="34" charset="0"/>
              </a:rPr>
              <a:t>71 (100%)</a:t>
            </a:r>
          </a:p>
          <a:p>
            <a:pPr algn="just">
              <a:lnSpc>
                <a:spcPct val="150000"/>
              </a:lnSpc>
              <a:spcBef>
                <a:spcPts val="0"/>
              </a:spcBef>
            </a:pPr>
            <a:r>
              <a:rPr lang="pt-BR" sz="2400" dirty="0" smtClean="0">
                <a:latin typeface="Arial" pitchFamily="34" charset="0"/>
                <a:cs typeface="Arial" pitchFamily="34" charset="0"/>
              </a:rPr>
              <a:t>último </a:t>
            </a:r>
            <a:r>
              <a:rPr lang="pt-BR" sz="2400" dirty="0">
                <a:latin typeface="Arial" pitchFamily="34" charset="0"/>
                <a:cs typeface="Arial" pitchFamily="34" charset="0"/>
              </a:rPr>
              <a:t>mês 93 (100</a:t>
            </a:r>
            <a:r>
              <a:rPr lang="pt-BR" sz="2400" dirty="0" smtClean="0">
                <a:latin typeface="Arial" pitchFamily="34" charset="0"/>
                <a:cs typeface="Arial" pitchFamily="34" charset="0"/>
              </a:rPr>
              <a:t>%).</a:t>
            </a:r>
            <a:endParaRPr lang="pt-BR" sz="2400" dirty="0">
              <a:latin typeface="Arial" pitchFamily="34" charset="0"/>
              <a:cs typeface="Arial" pitchFamily="34" charset="0"/>
            </a:endParaRPr>
          </a:p>
        </p:txBody>
      </p:sp>
    </p:spTree>
    <p:extLst>
      <p:ext uri="{BB962C8B-B14F-4D97-AF65-F5344CB8AC3E}">
        <p14:creationId xmlns:p14="http://schemas.microsoft.com/office/powerpoint/2010/main" val="19029789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188640"/>
            <a:ext cx="8579296" cy="6408712"/>
          </a:xfrm>
        </p:spPr>
        <p:txBody>
          <a:bodyPr>
            <a:normAutofit/>
          </a:bodyPr>
          <a:lstStyle/>
          <a:p>
            <a:pPr algn="just">
              <a:lnSpc>
                <a:spcPct val="150000"/>
              </a:lnSpc>
              <a:spcBef>
                <a:spcPts val="0"/>
              </a:spcBef>
            </a:pPr>
            <a:r>
              <a:rPr lang="pt-BR" sz="2400" dirty="0">
                <a:latin typeface="Arial" pitchFamily="34" charset="0"/>
                <a:cs typeface="Arial" pitchFamily="34" charset="0"/>
              </a:rPr>
              <a:t>Meta 6.5. Garantir orientação sobre os riscos do tabagismo a 100% dos usuários hipertensos</a:t>
            </a:r>
            <a:r>
              <a:rPr lang="pt-BR" sz="2400" dirty="0" smtClean="0">
                <a:latin typeface="Arial" pitchFamily="34" charset="0"/>
                <a:cs typeface="Arial" pitchFamily="34" charset="0"/>
              </a:rPr>
              <a:t>.</a:t>
            </a:r>
          </a:p>
          <a:p>
            <a:pPr algn="just">
              <a:lnSpc>
                <a:spcPct val="150000"/>
              </a:lnSpc>
              <a:spcBef>
                <a:spcPts val="0"/>
              </a:spcBef>
            </a:pPr>
            <a:r>
              <a:rPr lang="pt-BR" sz="2400" dirty="0">
                <a:latin typeface="Arial" pitchFamily="34" charset="0"/>
                <a:cs typeface="Arial" pitchFamily="34" charset="0"/>
              </a:rPr>
              <a:t>primeiro mês 125 (100%) hipertensos</a:t>
            </a:r>
          </a:p>
          <a:p>
            <a:pPr algn="just">
              <a:lnSpc>
                <a:spcPct val="150000"/>
              </a:lnSpc>
              <a:spcBef>
                <a:spcPts val="0"/>
              </a:spcBef>
            </a:pPr>
            <a:r>
              <a:rPr lang="pt-BR" sz="2400" dirty="0">
                <a:latin typeface="Arial" pitchFamily="34" charset="0"/>
                <a:cs typeface="Arial" pitchFamily="34" charset="0"/>
              </a:rPr>
              <a:t>segundo mês 156 (100%)</a:t>
            </a:r>
          </a:p>
          <a:p>
            <a:pPr algn="just">
              <a:lnSpc>
                <a:spcPct val="150000"/>
              </a:lnSpc>
              <a:spcBef>
                <a:spcPts val="0"/>
              </a:spcBef>
            </a:pPr>
            <a:r>
              <a:rPr lang="pt-BR" sz="2400" dirty="0">
                <a:latin typeface="Arial" pitchFamily="34" charset="0"/>
                <a:cs typeface="Arial" pitchFamily="34" charset="0"/>
              </a:rPr>
              <a:t>último mês 184 (100</a:t>
            </a:r>
            <a:r>
              <a:rPr lang="pt-BR" sz="2400" dirty="0" smtClean="0">
                <a:latin typeface="Arial" pitchFamily="34" charset="0"/>
                <a:cs typeface="Arial" pitchFamily="34" charset="0"/>
              </a:rPr>
              <a:t>%).</a:t>
            </a:r>
          </a:p>
          <a:p>
            <a:pPr marL="0" indent="0" algn="just">
              <a:lnSpc>
                <a:spcPct val="150000"/>
              </a:lnSpc>
              <a:spcBef>
                <a:spcPts val="0"/>
              </a:spcBef>
              <a:buNone/>
            </a:pPr>
            <a:endParaRPr lang="pt-BR" sz="2400" dirty="0">
              <a:latin typeface="Arial" pitchFamily="34" charset="0"/>
              <a:cs typeface="Arial" pitchFamily="34" charset="0"/>
            </a:endParaRPr>
          </a:p>
          <a:p>
            <a:pPr algn="just">
              <a:lnSpc>
                <a:spcPct val="150000"/>
              </a:lnSpc>
              <a:spcBef>
                <a:spcPts val="0"/>
              </a:spcBef>
            </a:pPr>
            <a:r>
              <a:rPr lang="pt-BR" sz="2400" dirty="0">
                <a:latin typeface="Arial" pitchFamily="34" charset="0"/>
                <a:cs typeface="Arial" pitchFamily="34" charset="0"/>
              </a:rPr>
              <a:t>Meta 6.6. Garantir orientação sobre os riscos do tabagismo a 100% dos usuários diabéticos.</a:t>
            </a:r>
          </a:p>
          <a:p>
            <a:pPr algn="just">
              <a:lnSpc>
                <a:spcPct val="150000"/>
              </a:lnSpc>
              <a:spcBef>
                <a:spcPts val="0"/>
              </a:spcBef>
            </a:pPr>
            <a:r>
              <a:rPr lang="pt-BR" sz="2400" dirty="0">
                <a:latin typeface="Arial" pitchFamily="34" charset="0"/>
                <a:cs typeface="Arial" pitchFamily="34" charset="0"/>
              </a:rPr>
              <a:t>primeiro mês orientamos 56 diabéticos (100%)</a:t>
            </a:r>
          </a:p>
          <a:p>
            <a:pPr algn="just">
              <a:lnSpc>
                <a:spcPct val="150000"/>
              </a:lnSpc>
              <a:spcBef>
                <a:spcPts val="0"/>
              </a:spcBef>
            </a:pPr>
            <a:r>
              <a:rPr lang="pt-BR" sz="2400" dirty="0">
                <a:latin typeface="Arial" pitchFamily="34" charset="0"/>
                <a:cs typeface="Arial" pitchFamily="34" charset="0"/>
              </a:rPr>
              <a:t>segundo mês 71 (100%)</a:t>
            </a:r>
          </a:p>
          <a:p>
            <a:pPr algn="just">
              <a:lnSpc>
                <a:spcPct val="150000"/>
              </a:lnSpc>
              <a:spcBef>
                <a:spcPts val="0"/>
              </a:spcBef>
            </a:pPr>
            <a:r>
              <a:rPr lang="pt-BR" sz="2400" dirty="0">
                <a:latin typeface="Arial" pitchFamily="34" charset="0"/>
                <a:cs typeface="Arial" pitchFamily="34" charset="0"/>
              </a:rPr>
              <a:t>último mês 93 (100%).</a:t>
            </a:r>
          </a:p>
          <a:p>
            <a:endParaRPr lang="pt-BR" dirty="0"/>
          </a:p>
          <a:p>
            <a:endParaRPr lang="pt-BR" dirty="0"/>
          </a:p>
        </p:txBody>
      </p:sp>
    </p:spTree>
    <p:extLst>
      <p:ext uri="{BB962C8B-B14F-4D97-AF65-F5344CB8AC3E}">
        <p14:creationId xmlns:p14="http://schemas.microsoft.com/office/powerpoint/2010/main" val="652330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260648"/>
            <a:ext cx="8435280" cy="6192688"/>
          </a:xfrm>
        </p:spPr>
        <p:txBody>
          <a:bodyPr>
            <a:normAutofit fontScale="92500"/>
          </a:bodyPr>
          <a:lstStyle/>
          <a:p>
            <a:pPr algn="just">
              <a:lnSpc>
                <a:spcPct val="150000"/>
              </a:lnSpc>
              <a:spcBef>
                <a:spcPts val="0"/>
              </a:spcBef>
            </a:pPr>
            <a:r>
              <a:rPr lang="pt-BR" sz="2600" dirty="0">
                <a:latin typeface="Arial" pitchFamily="34" charset="0"/>
                <a:cs typeface="Arial" pitchFamily="34" charset="0"/>
              </a:rPr>
              <a:t>Meta 6.7. Garantir orientação sobre higiene bucal a 100% dos usuários hipertensos</a:t>
            </a:r>
            <a:r>
              <a:rPr lang="pt-BR" sz="2600" dirty="0" smtClean="0">
                <a:latin typeface="Arial" pitchFamily="34" charset="0"/>
                <a:cs typeface="Arial" pitchFamily="34" charset="0"/>
              </a:rPr>
              <a:t>.</a:t>
            </a:r>
          </a:p>
          <a:p>
            <a:pPr algn="just">
              <a:lnSpc>
                <a:spcPct val="150000"/>
              </a:lnSpc>
              <a:spcBef>
                <a:spcPts val="0"/>
              </a:spcBef>
            </a:pPr>
            <a:r>
              <a:rPr lang="pt-BR" sz="2600" dirty="0">
                <a:latin typeface="Arial" pitchFamily="34" charset="0"/>
                <a:cs typeface="Arial" pitchFamily="34" charset="0"/>
              </a:rPr>
              <a:t>primeiro mês 125 (100%) hipertensos</a:t>
            </a:r>
          </a:p>
          <a:p>
            <a:pPr algn="just">
              <a:lnSpc>
                <a:spcPct val="150000"/>
              </a:lnSpc>
              <a:spcBef>
                <a:spcPts val="0"/>
              </a:spcBef>
            </a:pPr>
            <a:r>
              <a:rPr lang="pt-BR" sz="2600" dirty="0">
                <a:latin typeface="Arial" pitchFamily="34" charset="0"/>
                <a:cs typeface="Arial" pitchFamily="34" charset="0"/>
              </a:rPr>
              <a:t>segundo mês 156 (100%)</a:t>
            </a:r>
          </a:p>
          <a:p>
            <a:pPr algn="just">
              <a:lnSpc>
                <a:spcPct val="150000"/>
              </a:lnSpc>
              <a:spcBef>
                <a:spcPts val="0"/>
              </a:spcBef>
            </a:pPr>
            <a:r>
              <a:rPr lang="pt-BR" sz="2600" dirty="0">
                <a:latin typeface="Arial" pitchFamily="34" charset="0"/>
                <a:cs typeface="Arial" pitchFamily="34" charset="0"/>
              </a:rPr>
              <a:t>último mês 184 (100</a:t>
            </a:r>
            <a:r>
              <a:rPr lang="pt-BR" sz="2600" dirty="0" smtClean="0">
                <a:latin typeface="Arial" pitchFamily="34" charset="0"/>
                <a:cs typeface="Arial" pitchFamily="34" charset="0"/>
              </a:rPr>
              <a:t>%).</a:t>
            </a:r>
          </a:p>
          <a:p>
            <a:pPr marL="0" indent="0" algn="just">
              <a:lnSpc>
                <a:spcPct val="150000"/>
              </a:lnSpc>
              <a:spcBef>
                <a:spcPts val="0"/>
              </a:spcBef>
              <a:buNone/>
            </a:pPr>
            <a:endParaRPr lang="pt-BR" sz="2600" dirty="0">
              <a:latin typeface="Arial" pitchFamily="34" charset="0"/>
              <a:cs typeface="Arial" pitchFamily="34" charset="0"/>
            </a:endParaRPr>
          </a:p>
          <a:p>
            <a:pPr algn="just">
              <a:lnSpc>
                <a:spcPct val="150000"/>
              </a:lnSpc>
              <a:spcBef>
                <a:spcPts val="0"/>
              </a:spcBef>
            </a:pPr>
            <a:r>
              <a:rPr lang="pt-BR" sz="2600" dirty="0">
                <a:latin typeface="Arial" pitchFamily="34" charset="0"/>
                <a:cs typeface="Arial" pitchFamily="34" charset="0"/>
              </a:rPr>
              <a:t>Meta 6.8. Garantir orientação sobre higiene bucal a 100% dos usuários diabéticos</a:t>
            </a:r>
            <a:r>
              <a:rPr lang="pt-BR" sz="2600" dirty="0" smtClean="0">
                <a:latin typeface="Arial" pitchFamily="34" charset="0"/>
                <a:cs typeface="Arial" pitchFamily="34" charset="0"/>
              </a:rPr>
              <a:t>.</a:t>
            </a:r>
          </a:p>
          <a:p>
            <a:pPr algn="just">
              <a:lnSpc>
                <a:spcPct val="150000"/>
              </a:lnSpc>
              <a:spcBef>
                <a:spcPts val="0"/>
              </a:spcBef>
            </a:pPr>
            <a:r>
              <a:rPr lang="pt-BR" sz="2600" dirty="0">
                <a:latin typeface="Arial" pitchFamily="34" charset="0"/>
                <a:cs typeface="Arial" pitchFamily="34" charset="0"/>
              </a:rPr>
              <a:t>primeiro mês orientamos 56 diabéticos (100%)</a:t>
            </a:r>
          </a:p>
          <a:p>
            <a:pPr algn="just">
              <a:lnSpc>
                <a:spcPct val="150000"/>
              </a:lnSpc>
              <a:spcBef>
                <a:spcPts val="0"/>
              </a:spcBef>
            </a:pPr>
            <a:r>
              <a:rPr lang="pt-BR" sz="2600" dirty="0">
                <a:latin typeface="Arial" pitchFamily="34" charset="0"/>
                <a:cs typeface="Arial" pitchFamily="34" charset="0"/>
              </a:rPr>
              <a:t>segundo mês 71 (100%)</a:t>
            </a:r>
          </a:p>
          <a:p>
            <a:pPr algn="just">
              <a:lnSpc>
                <a:spcPct val="150000"/>
              </a:lnSpc>
              <a:spcBef>
                <a:spcPts val="0"/>
              </a:spcBef>
            </a:pPr>
            <a:r>
              <a:rPr lang="pt-BR" sz="2600" dirty="0">
                <a:latin typeface="Arial" pitchFamily="34" charset="0"/>
                <a:cs typeface="Arial" pitchFamily="34" charset="0"/>
              </a:rPr>
              <a:t>último mês 93 (100%).</a:t>
            </a:r>
          </a:p>
          <a:p>
            <a:pPr algn="just"/>
            <a:endParaRPr lang="pt-BR" dirty="0"/>
          </a:p>
          <a:p>
            <a:pPr algn="just"/>
            <a:endParaRPr lang="pt-BR" dirty="0"/>
          </a:p>
        </p:txBody>
      </p:sp>
    </p:spTree>
    <p:extLst>
      <p:ext uri="{BB962C8B-B14F-4D97-AF65-F5344CB8AC3E}">
        <p14:creationId xmlns:p14="http://schemas.microsoft.com/office/powerpoint/2010/main" val="7715543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3200" dirty="0" err="1" smtClean="0">
                <a:latin typeface="Arial" pitchFamily="34" charset="0"/>
                <a:cs typeface="Arial" pitchFamily="34" charset="0"/>
              </a:rPr>
              <a:t>Discussão</a:t>
            </a:r>
            <a:endParaRPr lang="es-ES" sz="3200" dirty="0">
              <a:latin typeface="Arial" pitchFamily="34" charset="0"/>
              <a:cs typeface="Arial" pitchFamily="34" charset="0"/>
            </a:endParaRPr>
          </a:p>
        </p:txBody>
      </p:sp>
      <p:sp>
        <p:nvSpPr>
          <p:cNvPr id="3" name="2 Marcador de contenido"/>
          <p:cNvSpPr>
            <a:spLocks noGrp="1"/>
          </p:cNvSpPr>
          <p:nvPr>
            <p:ph idx="1"/>
          </p:nvPr>
        </p:nvSpPr>
        <p:spPr>
          <a:xfrm>
            <a:off x="457200" y="1567333"/>
            <a:ext cx="8229600" cy="4525963"/>
          </a:xfrm>
        </p:spPr>
        <p:txBody>
          <a:bodyPr>
            <a:noAutofit/>
          </a:bodyPr>
          <a:lstStyle/>
          <a:p>
            <a:pPr algn="just">
              <a:lnSpc>
                <a:spcPct val="150000"/>
              </a:lnSpc>
              <a:spcBef>
                <a:spcPts val="0"/>
              </a:spcBef>
              <a:buFont typeface="Wingdings" pitchFamily="2" charset="2"/>
              <a:buChar char="ü"/>
            </a:pPr>
            <a:r>
              <a:rPr lang="pt-BR" sz="2400" dirty="0" smtClean="0">
                <a:latin typeface="Arial" pitchFamily="34" charset="0"/>
                <a:cs typeface="Arial" pitchFamily="34" charset="0"/>
              </a:rPr>
              <a:t>A </a:t>
            </a:r>
            <a:r>
              <a:rPr lang="pt-BR" sz="2400" dirty="0">
                <a:latin typeface="Arial" pitchFamily="34" charset="0"/>
                <a:cs typeface="Arial" pitchFamily="34" charset="0"/>
              </a:rPr>
              <a:t>intervenção </a:t>
            </a:r>
            <a:r>
              <a:rPr lang="pt-BR" sz="2400" dirty="0" smtClean="0">
                <a:latin typeface="Arial" pitchFamily="34" charset="0"/>
                <a:cs typeface="Arial" pitchFamily="34" charset="0"/>
              </a:rPr>
              <a:t>conseguiu organizar </a:t>
            </a:r>
            <a:r>
              <a:rPr lang="pt-BR" sz="2400" dirty="0">
                <a:latin typeface="Arial" pitchFamily="34" charset="0"/>
                <a:cs typeface="Arial" pitchFamily="34" charset="0"/>
              </a:rPr>
              <a:t>o programa em saúde para os hipertensos e diabéticos da nossa </a:t>
            </a:r>
            <a:r>
              <a:rPr lang="pt-BR" sz="2400" dirty="0" smtClean="0">
                <a:latin typeface="Arial" pitchFamily="34" charset="0"/>
                <a:cs typeface="Arial" pitchFamily="34" charset="0"/>
              </a:rPr>
              <a:t>UBS, </a:t>
            </a:r>
            <a:r>
              <a:rPr lang="pt-BR" sz="2400" dirty="0">
                <a:latin typeface="Arial" pitchFamily="34" charset="0"/>
                <a:cs typeface="Arial" pitchFamily="34" charset="0"/>
              </a:rPr>
              <a:t>proporcionando uma assistência integral e humanizada a todos os usuários atendidos na </a:t>
            </a:r>
            <a:r>
              <a:rPr lang="pt-BR" sz="2400" dirty="0" smtClean="0">
                <a:latin typeface="Arial" pitchFamily="34" charset="0"/>
                <a:cs typeface="Arial" pitchFamily="34" charset="0"/>
              </a:rPr>
              <a:t>mesma, conseguimos </a:t>
            </a:r>
            <a:r>
              <a:rPr lang="pt-BR" sz="2400" dirty="0">
                <a:latin typeface="Arial" pitchFamily="34" charset="0"/>
                <a:cs typeface="Arial" pitchFamily="34" charset="0"/>
              </a:rPr>
              <a:t>aumentar o número de </a:t>
            </a:r>
            <a:r>
              <a:rPr lang="pt-BR" sz="2400" dirty="0" smtClean="0">
                <a:latin typeface="Arial" pitchFamily="34" charset="0"/>
                <a:cs typeface="Arial" pitchFamily="34" charset="0"/>
              </a:rPr>
              <a:t>atendimento com qualidade </a:t>
            </a:r>
            <a:r>
              <a:rPr lang="pt-BR" sz="2400" dirty="0">
                <a:latin typeface="Arial" pitchFamily="34" charset="0"/>
                <a:cs typeface="Arial" pitchFamily="34" charset="0"/>
              </a:rPr>
              <a:t>de hipertensos e diabéticos na área de cobertura da equipe </a:t>
            </a:r>
            <a:r>
              <a:rPr lang="pt-BR" sz="2400" dirty="0" smtClean="0">
                <a:latin typeface="Arial" pitchFamily="34" charset="0"/>
                <a:cs typeface="Arial" pitchFamily="34" charset="0"/>
              </a:rPr>
              <a:t>3.6</a:t>
            </a:r>
          </a:p>
          <a:p>
            <a:pPr algn="just">
              <a:lnSpc>
                <a:spcPct val="150000"/>
              </a:lnSpc>
              <a:spcBef>
                <a:spcPts val="0"/>
              </a:spcBef>
              <a:buFont typeface="Wingdings" pitchFamily="2" charset="2"/>
              <a:buChar char="ü"/>
            </a:pPr>
            <a:endParaRPr lang="es-ES" sz="2400" dirty="0">
              <a:latin typeface="Arial" pitchFamily="34" charset="0"/>
              <a:cs typeface="Arial" pitchFamily="34" charset="0"/>
            </a:endParaRPr>
          </a:p>
        </p:txBody>
      </p:sp>
    </p:spTree>
    <p:extLst>
      <p:ext uri="{BB962C8B-B14F-4D97-AF65-F5344CB8AC3E}">
        <p14:creationId xmlns:p14="http://schemas.microsoft.com/office/powerpoint/2010/main" val="25486601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246043"/>
          </a:xfrm>
        </p:spPr>
        <p:txBody>
          <a:bodyPr>
            <a:normAutofit fontScale="92500"/>
          </a:bodyPr>
          <a:lstStyle/>
          <a:p>
            <a:pPr algn="just">
              <a:lnSpc>
                <a:spcPct val="150000"/>
              </a:lnSpc>
              <a:spcBef>
                <a:spcPts val="0"/>
              </a:spcBef>
              <a:buFont typeface="Wingdings" pitchFamily="2" charset="2"/>
              <a:buChar char="ü"/>
            </a:pPr>
            <a:r>
              <a:rPr lang="pt-BR" sz="2400" dirty="0">
                <a:latin typeface="Arial" pitchFamily="34" charset="0"/>
                <a:cs typeface="Arial" pitchFamily="34" charset="0"/>
              </a:rPr>
              <a:t>Esta intervenção foi de grande valia para nossa equipe de saúde e para o serviço, com ela conseguimos informações fidedignas dos usuários que sofrem de diabetes e hipertensão </a:t>
            </a:r>
            <a:r>
              <a:rPr lang="pt-BR" sz="2400" dirty="0" smtClean="0">
                <a:latin typeface="Arial" pitchFamily="34" charset="0"/>
                <a:cs typeface="Arial" pitchFamily="34" charset="0"/>
              </a:rPr>
              <a:t>arterial, isso </a:t>
            </a:r>
            <a:r>
              <a:rPr lang="pt-BR" sz="2400" dirty="0">
                <a:latin typeface="Arial" pitchFamily="34" charset="0"/>
                <a:cs typeface="Arial" pitchFamily="34" charset="0"/>
              </a:rPr>
              <a:t>facilitará na hora de traçar estratégias para o controle e acompanhamento desses usuários no futuro.</a:t>
            </a:r>
            <a:endParaRPr lang="es-ES" sz="2400" dirty="0">
              <a:latin typeface="Arial" pitchFamily="34" charset="0"/>
              <a:cs typeface="Arial" pitchFamily="34" charset="0"/>
            </a:endParaRPr>
          </a:p>
          <a:p>
            <a:pPr algn="just">
              <a:lnSpc>
                <a:spcPct val="150000"/>
              </a:lnSpc>
              <a:spcBef>
                <a:spcPts val="0"/>
              </a:spcBef>
              <a:buFont typeface="Wingdings" pitchFamily="2" charset="2"/>
              <a:buChar char="ü"/>
            </a:pPr>
            <a:r>
              <a:rPr lang="pt-BR" sz="2400" dirty="0" smtClean="0">
                <a:latin typeface="Arial" pitchFamily="34" charset="0"/>
                <a:cs typeface="Arial" pitchFamily="34" charset="0"/>
              </a:rPr>
              <a:t>E </a:t>
            </a:r>
            <a:r>
              <a:rPr lang="pt-BR" sz="2400" dirty="0">
                <a:latin typeface="Arial" pitchFamily="34" charset="0"/>
                <a:cs typeface="Arial" pitchFamily="34" charset="0"/>
              </a:rPr>
              <a:t>para a comunidade a importância foi bem maior, pois eles hoje se sentem cuidados pela equipe de saúde do bairro e atualmente sabem mais a respeito de suas enfermidades, isso os ajuda a </a:t>
            </a:r>
            <a:r>
              <a:rPr lang="pt-BR" sz="2400" dirty="0" smtClean="0">
                <a:latin typeface="Arial" pitchFamily="34" charset="0"/>
                <a:cs typeface="Arial" pitchFamily="34" charset="0"/>
              </a:rPr>
              <a:t>terem </a:t>
            </a:r>
            <a:r>
              <a:rPr lang="pt-BR" sz="2400" dirty="0">
                <a:latin typeface="Arial" pitchFamily="34" charset="0"/>
                <a:cs typeface="Arial" pitchFamily="34" charset="0"/>
              </a:rPr>
              <a:t>uma melhor qualidade de vida.</a:t>
            </a:r>
            <a:endParaRPr lang="es-ES" sz="2400" dirty="0">
              <a:latin typeface="Arial" pitchFamily="34" charset="0"/>
              <a:cs typeface="Arial" pitchFamily="34" charset="0"/>
            </a:endParaRPr>
          </a:p>
          <a:p>
            <a:endParaRPr lang="es-ES" dirty="0"/>
          </a:p>
        </p:txBody>
      </p:sp>
    </p:spTree>
    <p:extLst>
      <p:ext uri="{BB962C8B-B14F-4D97-AF65-F5344CB8AC3E}">
        <p14:creationId xmlns:p14="http://schemas.microsoft.com/office/powerpoint/2010/main" val="25831202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pt-BR" sz="3200" dirty="0">
                <a:latin typeface="Arial" pitchFamily="34" charset="0"/>
                <a:cs typeface="Arial" pitchFamily="34" charset="0"/>
              </a:rPr>
              <a:t>Reflexão crítica sobre o processo pessoal de aprendizagem</a:t>
            </a:r>
            <a:endParaRPr lang="es-ES" sz="3200" dirty="0">
              <a:latin typeface="Arial" pitchFamily="34" charset="0"/>
              <a:cs typeface="Arial" pitchFamily="34" charset="0"/>
            </a:endParaRPr>
          </a:p>
        </p:txBody>
      </p:sp>
      <p:sp>
        <p:nvSpPr>
          <p:cNvPr id="3" name="2 Marcador de contenido"/>
          <p:cNvSpPr>
            <a:spLocks noGrp="1"/>
          </p:cNvSpPr>
          <p:nvPr>
            <p:ph idx="1"/>
          </p:nvPr>
        </p:nvSpPr>
        <p:spPr/>
        <p:txBody>
          <a:bodyPr>
            <a:noAutofit/>
          </a:bodyPr>
          <a:lstStyle/>
          <a:p>
            <a:pPr algn="just">
              <a:lnSpc>
                <a:spcPct val="160000"/>
              </a:lnSpc>
              <a:spcBef>
                <a:spcPts val="0"/>
              </a:spcBef>
              <a:buFont typeface="Wingdings" pitchFamily="2" charset="2"/>
              <a:buChar char="ü"/>
            </a:pPr>
            <a:r>
              <a:rPr lang="pt-BR" sz="2400" dirty="0">
                <a:latin typeface="Arial" pitchFamily="34" charset="0"/>
                <a:cs typeface="Arial" pitchFamily="34" charset="0"/>
              </a:rPr>
              <a:t>Considero que este curso de especialização em saúde da família foi de grande valia para minha vida profissional, pois através deste, pude ter uma visão mais ampla no que se refere a solucionar os problemas de saúde dos meus pacientes, não utilizando somente a medicina curativa, mais sim a medicina preventiva, pois ao atuar na prevenção, diminuímos a incidência de complicações desse usuário no futuro</a:t>
            </a:r>
            <a:endParaRPr lang="es-ES" sz="2400" dirty="0">
              <a:latin typeface="Arial" pitchFamily="34" charset="0"/>
              <a:cs typeface="Arial" pitchFamily="34" charset="0"/>
            </a:endParaRPr>
          </a:p>
        </p:txBody>
      </p:sp>
    </p:spTree>
    <p:extLst>
      <p:ext uri="{BB962C8B-B14F-4D97-AF65-F5344CB8AC3E}">
        <p14:creationId xmlns:p14="http://schemas.microsoft.com/office/powerpoint/2010/main" val="2782206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Marcador de contenido"/>
          <p:cNvSpPr>
            <a:spLocks noGrp="1"/>
          </p:cNvSpPr>
          <p:nvPr>
            <p:ph idx="1"/>
          </p:nvPr>
        </p:nvSpPr>
        <p:spPr>
          <a:xfrm>
            <a:off x="457200" y="260648"/>
            <a:ext cx="8229600" cy="5865515"/>
          </a:xfrm>
        </p:spPr>
        <p:txBody>
          <a:bodyPr>
            <a:noAutofit/>
          </a:bodyPr>
          <a:lstStyle/>
          <a:p>
            <a:pPr algn="just">
              <a:lnSpc>
                <a:spcPct val="150000"/>
              </a:lnSpc>
              <a:spcBef>
                <a:spcPts val="0"/>
              </a:spcBef>
              <a:buFont typeface="Wingdings" pitchFamily="2" charset="2"/>
              <a:buChar char="ü"/>
            </a:pPr>
            <a:r>
              <a:rPr lang="pt-BR" sz="2400" dirty="0">
                <a:latin typeface="Arial" pitchFamily="34" charset="0"/>
                <a:cs typeface="Arial" pitchFamily="34" charset="0"/>
              </a:rPr>
              <a:t>aprendi a trabalhar melhor em equipe, pois hoje posso ver que cada profissional tem o seu papel importantíssimo na atenção primária, e com isso podemos resolver a maioria dos problemas existentes dos nossos usuários</a:t>
            </a:r>
            <a:r>
              <a:rPr lang="pt-BR" sz="2400" dirty="0" smtClean="0">
                <a:latin typeface="Arial" pitchFamily="34" charset="0"/>
                <a:cs typeface="Arial" pitchFamily="34" charset="0"/>
              </a:rPr>
              <a:t>.</a:t>
            </a:r>
          </a:p>
          <a:p>
            <a:pPr algn="just">
              <a:lnSpc>
                <a:spcPct val="150000"/>
              </a:lnSpc>
              <a:spcBef>
                <a:spcPts val="0"/>
              </a:spcBef>
              <a:buFont typeface="Wingdings" pitchFamily="2" charset="2"/>
              <a:buChar char="ü"/>
            </a:pPr>
            <a:r>
              <a:rPr lang="pt-BR" sz="2400" dirty="0" smtClean="0">
                <a:latin typeface="Arial" pitchFamily="34" charset="0"/>
                <a:cs typeface="Arial" pitchFamily="34" charset="0"/>
              </a:rPr>
              <a:t>O aprendizado que mais me marcou foi aprender a trabalhar organizado, avaliando primeiro a comunidade que vamos trabalhar, isso nos ajuda a criar estratégias para melhor solucionar os problemas existentes.</a:t>
            </a:r>
            <a:endParaRPr lang="es-ES" sz="2400" dirty="0">
              <a:latin typeface="Arial" pitchFamily="34" charset="0"/>
              <a:cs typeface="Arial" pitchFamily="34" charset="0"/>
            </a:endParaRPr>
          </a:p>
        </p:txBody>
      </p:sp>
    </p:spTree>
    <p:extLst>
      <p:ext uri="{BB962C8B-B14F-4D97-AF65-F5344CB8AC3E}">
        <p14:creationId xmlns:p14="http://schemas.microsoft.com/office/powerpoint/2010/main" val="7236966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547664" y="2834933"/>
            <a:ext cx="6048672" cy="954107"/>
          </a:xfrm>
          <a:prstGeom prst="rect">
            <a:avLst/>
          </a:prstGeom>
          <a:noFill/>
        </p:spPr>
        <p:txBody>
          <a:bodyPr wrap="square" rtlCol="0">
            <a:spAutoFit/>
          </a:bodyPr>
          <a:lstStyle/>
          <a:p>
            <a:pPr algn="ctr"/>
            <a:r>
              <a:rPr lang="pt-BR" sz="2800" dirty="0">
                <a:latin typeface="BatangChe" pitchFamily="49" charset="-127"/>
                <a:ea typeface="BatangChe" pitchFamily="49" charset="-127"/>
              </a:rPr>
              <a:t>O médico que só sabe de medicina, nem de medicina sabe</a:t>
            </a:r>
            <a:r>
              <a:rPr lang="pt-BR" sz="2800" dirty="0">
                <a:latin typeface="Bookman Old Style" pitchFamily="18" charset="0"/>
              </a:rPr>
              <a:t>.</a:t>
            </a:r>
            <a:r>
              <a:rPr lang="es-VE" sz="2800" dirty="0" smtClean="0">
                <a:latin typeface="Bookman Old Style" pitchFamily="18" charset="0"/>
                <a:cs typeface="Arial" pitchFamily="34" charset="0"/>
              </a:rPr>
              <a:t> </a:t>
            </a:r>
            <a:endParaRPr lang="es-ES" sz="2800" dirty="0">
              <a:latin typeface="Bookman Old Style" pitchFamily="18" charset="0"/>
              <a:cs typeface="Arial" pitchFamily="34" charset="0"/>
            </a:endParaRPr>
          </a:p>
        </p:txBody>
      </p:sp>
      <p:sp>
        <p:nvSpPr>
          <p:cNvPr id="5" name="4 CuadroTexto"/>
          <p:cNvSpPr txBox="1"/>
          <p:nvPr/>
        </p:nvSpPr>
        <p:spPr>
          <a:xfrm>
            <a:off x="5508104" y="4139788"/>
            <a:ext cx="2808312" cy="369332"/>
          </a:xfrm>
          <a:prstGeom prst="rect">
            <a:avLst/>
          </a:prstGeom>
          <a:noFill/>
        </p:spPr>
        <p:txBody>
          <a:bodyPr wrap="square" rtlCol="0">
            <a:spAutoFit/>
          </a:bodyPr>
          <a:lstStyle/>
          <a:p>
            <a:r>
              <a:rPr lang="es-ES" i="1" dirty="0" smtClean="0"/>
              <a:t>“Abel Salazar”</a:t>
            </a:r>
            <a:endParaRPr lang="es-ES" dirty="0"/>
          </a:p>
        </p:txBody>
      </p:sp>
    </p:spTree>
    <p:extLst>
      <p:ext uri="{BB962C8B-B14F-4D97-AF65-F5344CB8AC3E}">
        <p14:creationId xmlns:p14="http://schemas.microsoft.com/office/powerpoint/2010/main" val="14725750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1143000"/>
          </a:xfrm>
        </p:spPr>
        <p:txBody>
          <a:bodyPr/>
          <a:lstStyle/>
          <a:p>
            <a:r>
              <a:rPr lang="es-VE" dirty="0" smtClean="0"/>
              <a:t>Roraima – Boa Vista</a:t>
            </a:r>
            <a:endParaRPr lang="es-ES" dirty="0"/>
          </a:p>
        </p:txBody>
      </p:sp>
      <p:sp>
        <p:nvSpPr>
          <p:cNvPr id="8" name="7 CuadroTexto"/>
          <p:cNvSpPr txBox="1"/>
          <p:nvPr/>
        </p:nvSpPr>
        <p:spPr>
          <a:xfrm>
            <a:off x="251520" y="5301208"/>
            <a:ext cx="4002778" cy="1200329"/>
          </a:xfrm>
          <a:prstGeom prst="rect">
            <a:avLst/>
          </a:prstGeom>
          <a:noFill/>
        </p:spPr>
        <p:txBody>
          <a:bodyPr wrap="square" rtlCol="0">
            <a:spAutoFit/>
          </a:bodyPr>
          <a:lstStyle/>
          <a:p>
            <a:pPr algn="ctr"/>
            <a:r>
              <a:rPr lang="pt-BR" sz="2400" dirty="0" smtClean="0"/>
              <a:t>Estado de Roraima, 507.600 habitantes (IBGE)</a:t>
            </a:r>
          </a:p>
          <a:p>
            <a:endParaRPr lang="es-ES" sz="2400" dirty="0"/>
          </a:p>
        </p:txBody>
      </p:sp>
      <p:sp>
        <p:nvSpPr>
          <p:cNvPr id="9" name="8 CuadroTexto"/>
          <p:cNvSpPr txBox="1"/>
          <p:nvPr/>
        </p:nvSpPr>
        <p:spPr>
          <a:xfrm>
            <a:off x="4788024" y="5301208"/>
            <a:ext cx="3744416" cy="1200329"/>
          </a:xfrm>
          <a:prstGeom prst="rect">
            <a:avLst/>
          </a:prstGeom>
          <a:noFill/>
        </p:spPr>
        <p:txBody>
          <a:bodyPr wrap="square" rtlCol="0">
            <a:spAutoFit/>
          </a:bodyPr>
          <a:lstStyle/>
          <a:p>
            <a:pPr algn="ctr"/>
            <a:r>
              <a:rPr lang="pt-BR" sz="2400" dirty="0" smtClean="0"/>
              <a:t>Município</a:t>
            </a:r>
            <a:r>
              <a:rPr lang="es-VE" sz="2400" dirty="0" smtClean="0"/>
              <a:t> de Boa Vista, 314.900 habitantes (IBGE)</a:t>
            </a:r>
          </a:p>
          <a:p>
            <a:pPr algn="ctr"/>
            <a:endParaRPr lang="es-ES" sz="2400" dirty="0"/>
          </a:p>
        </p:txBody>
      </p:sp>
      <p:pic>
        <p:nvPicPr>
          <p:cNvPr id="11" name="10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342" y="1196752"/>
            <a:ext cx="8563316" cy="3744414"/>
          </a:xfrm>
          <a:prstGeom prst="rect">
            <a:avLst/>
          </a:prstGeom>
          <a:effectLst>
            <a:glow rad="127000">
              <a:schemeClr val="tx1"/>
            </a:glow>
          </a:effectLst>
        </p:spPr>
      </p:pic>
    </p:spTree>
    <p:extLst>
      <p:ext uri="{BB962C8B-B14F-4D97-AF65-F5344CB8AC3E}">
        <p14:creationId xmlns:p14="http://schemas.microsoft.com/office/powerpoint/2010/main" val="12492819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619672" y="2636912"/>
            <a:ext cx="6192688" cy="1077218"/>
          </a:xfrm>
          <a:prstGeom prst="rect">
            <a:avLst/>
          </a:prstGeom>
          <a:noFill/>
        </p:spPr>
        <p:txBody>
          <a:bodyPr wrap="square" rtlCol="0">
            <a:spAutoFit/>
          </a:bodyPr>
          <a:lstStyle/>
          <a:p>
            <a:pPr algn="ctr"/>
            <a:r>
              <a:rPr lang="pt-BR" sz="3200" dirty="0" smtClean="0">
                <a:latin typeface="BatangChe" pitchFamily="49" charset="-127"/>
                <a:ea typeface="BatangChe" pitchFamily="49" charset="-127"/>
              </a:rPr>
              <a:t>Pela Sua Atenção, Muito Obrigado!</a:t>
            </a:r>
            <a:endParaRPr lang="pt-BR" sz="3200" dirty="0">
              <a:latin typeface="BatangChe" pitchFamily="49" charset="-127"/>
              <a:ea typeface="BatangChe" pitchFamily="49" charset="-127"/>
            </a:endParaRPr>
          </a:p>
        </p:txBody>
      </p:sp>
    </p:spTree>
    <p:extLst>
      <p:ext uri="{BB962C8B-B14F-4D97-AF65-F5344CB8AC3E}">
        <p14:creationId xmlns:p14="http://schemas.microsoft.com/office/powerpoint/2010/main" val="17153721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VE" dirty="0" err="1" smtClean="0"/>
              <a:t>Bairro</a:t>
            </a:r>
            <a:r>
              <a:rPr lang="es-VE" dirty="0" smtClean="0"/>
              <a:t> </a:t>
            </a:r>
            <a:r>
              <a:rPr lang="es-VE" dirty="0" err="1" smtClean="0"/>
              <a:t>Sílvio</a:t>
            </a:r>
            <a:r>
              <a:rPr lang="es-VE" dirty="0" smtClean="0"/>
              <a:t> </a:t>
            </a:r>
            <a:r>
              <a:rPr lang="es-VE" dirty="0" err="1" smtClean="0"/>
              <a:t>Leite</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6" y="1268760"/>
            <a:ext cx="6782694" cy="4118064"/>
          </a:xfrm>
          <a:prstGeom prst="rect">
            <a:avLst/>
          </a:prstGeom>
          <a:effectLst>
            <a:glow rad="127000">
              <a:schemeClr val="tx1"/>
            </a:glow>
          </a:effectLst>
        </p:spPr>
      </p:pic>
      <p:sp>
        <p:nvSpPr>
          <p:cNvPr id="5" name="4 CuadroTexto"/>
          <p:cNvSpPr txBox="1"/>
          <p:nvPr/>
        </p:nvSpPr>
        <p:spPr>
          <a:xfrm>
            <a:off x="611560" y="5589240"/>
            <a:ext cx="7776864" cy="830997"/>
          </a:xfrm>
          <a:prstGeom prst="rect">
            <a:avLst/>
          </a:prstGeom>
          <a:noFill/>
        </p:spPr>
        <p:txBody>
          <a:bodyPr wrap="square" rtlCol="0">
            <a:spAutoFit/>
          </a:bodyPr>
          <a:lstStyle/>
          <a:p>
            <a:pPr marL="342900" indent="-342900">
              <a:buFont typeface="Wingdings" pitchFamily="2" charset="2"/>
              <a:buChar char="ü"/>
            </a:pPr>
            <a:r>
              <a:rPr lang="es-VE" sz="2400" dirty="0" smtClean="0"/>
              <a:t>Limites:  Av. Ataide </a:t>
            </a:r>
            <a:r>
              <a:rPr lang="es-VE" sz="2400" dirty="0" err="1" smtClean="0"/>
              <a:t>Teive</a:t>
            </a:r>
            <a:r>
              <a:rPr lang="es-VE" sz="2400" dirty="0" smtClean="0"/>
              <a:t>, </a:t>
            </a:r>
            <a:r>
              <a:rPr lang="es-VE" sz="2400" dirty="0" err="1" smtClean="0"/>
              <a:t>Rua</a:t>
            </a:r>
            <a:r>
              <a:rPr lang="es-VE" sz="2400" dirty="0" smtClean="0"/>
              <a:t> Padre </a:t>
            </a:r>
            <a:r>
              <a:rPr lang="es-VE" sz="2400" dirty="0" err="1" smtClean="0"/>
              <a:t>Anchieta</a:t>
            </a:r>
            <a:r>
              <a:rPr lang="es-VE" sz="2400" dirty="0" smtClean="0"/>
              <a:t>, </a:t>
            </a:r>
            <a:r>
              <a:rPr lang="es-VE" sz="2400" dirty="0" err="1" smtClean="0"/>
              <a:t>Rua</a:t>
            </a:r>
            <a:r>
              <a:rPr lang="es-VE" sz="2400" dirty="0" smtClean="0"/>
              <a:t> Alameda dos </a:t>
            </a:r>
            <a:r>
              <a:rPr lang="es-VE" sz="2400" dirty="0" err="1" smtClean="0"/>
              <a:t>Tatus</a:t>
            </a:r>
            <a:r>
              <a:rPr lang="es-VE" sz="2400" dirty="0" smtClean="0"/>
              <a:t> e a </a:t>
            </a:r>
            <a:r>
              <a:rPr lang="es-VE" sz="2400" dirty="0" err="1" smtClean="0"/>
              <a:t>Rua</a:t>
            </a:r>
            <a:r>
              <a:rPr lang="es-VE" sz="2400" dirty="0" smtClean="0"/>
              <a:t> </a:t>
            </a:r>
            <a:r>
              <a:rPr lang="es-VE" sz="2400" dirty="0" err="1" smtClean="0"/>
              <a:t>Natan</a:t>
            </a:r>
            <a:r>
              <a:rPr lang="es-VE" sz="2400" dirty="0" smtClean="0"/>
              <a:t> Alves de Brito.</a:t>
            </a:r>
            <a:endParaRPr lang="es-ES" sz="2400" dirty="0"/>
          </a:p>
        </p:txBody>
      </p:sp>
    </p:spTree>
    <p:extLst>
      <p:ext uri="{BB962C8B-B14F-4D97-AF65-F5344CB8AC3E}">
        <p14:creationId xmlns:p14="http://schemas.microsoft.com/office/powerpoint/2010/main" val="4446985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412776"/>
            <a:ext cx="8229600" cy="4997152"/>
          </a:xfrm>
        </p:spPr>
        <p:txBody>
          <a:bodyPr>
            <a:normAutofit/>
          </a:bodyPr>
          <a:lstStyle/>
          <a:p>
            <a:pPr marL="0" indent="0" algn="ctr">
              <a:buNone/>
            </a:pPr>
            <a:r>
              <a:rPr lang="es-VE" dirty="0" smtClean="0"/>
              <a:t>UBS Dr. Silvio </a:t>
            </a:r>
            <a:r>
              <a:rPr lang="es-VE" dirty="0" err="1" smtClean="0"/>
              <a:t>Leite</a:t>
            </a:r>
            <a:r>
              <a:rPr lang="es-VE" dirty="0" smtClean="0"/>
              <a:t>:</a:t>
            </a:r>
            <a:endParaRPr lang="es-VE" dirty="0" smtClean="0"/>
          </a:p>
          <a:p>
            <a:pPr>
              <a:buFont typeface="Wingdings" pitchFamily="2" charset="2"/>
              <a:buChar char="ü"/>
            </a:pPr>
            <a:r>
              <a:rPr lang="es-VE" dirty="0" smtClean="0"/>
              <a:t>7.000 Habitantes </a:t>
            </a:r>
          </a:p>
          <a:p>
            <a:pPr>
              <a:lnSpc>
                <a:spcPct val="150000"/>
              </a:lnSpc>
              <a:spcBef>
                <a:spcPts val="0"/>
              </a:spcBef>
              <a:buFont typeface="Wingdings" pitchFamily="2" charset="2"/>
              <a:buChar char="ü"/>
            </a:pPr>
            <a:r>
              <a:rPr lang="es-VE" dirty="0" smtClean="0"/>
              <a:t>2 Equipes de ESF (3.5 e 3.6)</a:t>
            </a:r>
          </a:p>
          <a:p>
            <a:pPr algn="just">
              <a:lnSpc>
                <a:spcPct val="150000"/>
              </a:lnSpc>
              <a:spcBef>
                <a:spcPts val="0"/>
              </a:spcBef>
              <a:buFont typeface="Wingdings" pitchFamily="2" charset="2"/>
              <a:buChar char="ü"/>
            </a:pPr>
            <a:r>
              <a:rPr lang="es-VE" dirty="0" smtClean="0"/>
              <a:t>1 médico, 1 enfermera, 2 técnicas de </a:t>
            </a:r>
            <a:r>
              <a:rPr lang="pt-BR" dirty="0" smtClean="0"/>
              <a:t>Enfermagem</a:t>
            </a:r>
            <a:r>
              <a:rPr lang="es-VE" dirty="0" smtClean="0"/>
              <a:t>, </a:t>
            </a:r>
            <a:r>
              <a:rPr lang="es-VE" dirty="0" smtClean="0"/>
              <a:t>6 agentes de </a:t>
            </a:r>
            <a:r>
              <a:rPr lang="pt-BR" dirty="0" smtClean="0"/>
              <a:t>Saúde</a:t>
            </a:r>
            <a:r>
              <a:rPr lang="es-VE" dirty="0" smtClean="0"/>
              <a:t>.</a:t>
            </a:r>
            <a:endParaRPr lang="es-VE" dirty="0"/>
          </a:p>
          <a:p>
            <a:pPr>
              <a:lnSpc>
                <a:spcPct val="150000"/>
              </a:lnSpc>
              <a:spcBef>
                <a:spcPts val="0"/>
              </a:spcBef>
              <a:buFont typeface="Wingdings" pitchFamily="2" charset="2"/>
              <a:buChar char="ü"/>
            </a:pPr>
            <a:r>
              <a:rPr lang="es-VE" dirty="0" smtClean="0"/>
              <a:t>Gestor Secretaria Municipal de </a:t>
            </a:r>
            <a:r>
              <a:rPr lang="pt-BR" dirty="0" smtClean="0"/>
              <a:t>Saúde</a:t>
            </a:r>
            <a:r>
              <a:rPr lang="es-VE" dirty="0" smtClean="0"/>
              <a:t>.</a:t>
            </a:r>
            <a:endParaRPr lang="es-VE" dirty="0" smtClean="0"/>
          </a:p>
          <a:p>
            <a:pPr>
              <a:lnSpc>
                <a:spcPct val="150000"/>
              </a:lnSpc>
              <a:spcBef>
                <a:spcPts val="0"/>
              </a:spcBef>
              <a:buFont typeface="Wingdings" pitchFamily="2" charset="2"/>
              <a:buChar char="ü"/>
            </a:pPr>
            <a:r>
              <a:rPr lang="es-VE" dirty="0" err="1" smtClean="0"/>
              <a:t>Edificação</a:t>
            </a:r>
            <a:r>
              <a:rPr lang="es-VE" dirty="0" smtClean="0"/>
              <a:t> Reformada</a:t>
            </a:r>
          </a:p>
          <a:p>
            <a:pPr>
              <a:lnSpc>
                <a:spcPct val="150000"/>
              </a:lnSpc>
              <a:spcBef>
                <a:spcPts val="0"/>
              </a:spcBef>
              <a:buFont typeface="Wingdings" pitchFamily="2" charset="2"/>
              <a:buChar char="ü"/>
            </a:pPr>
            <a:endParaRPr lang="es-VE" dirty="0"/>
          </a:p>
        </p:txBody>
      </p:sp>
      <p:sp>
        <p:nvSpPr>
          <p:cNvPr id="4" name="1 Título"/>
          <p:cNvSpPr>
            <a:spLocks noGrp="1"/>
          </p:cNvSpPr>
          <p:nvPr>
            <p:ph type="title"/>
          </p:nvPr>
        </p:nvSpPr>
        <p:spPr/>
        <p:txBody>
          <a:bodyPr>
            <a:normAutofit/>
          </a:bodyPr>
          <a:lstStyle/>
          <a:p>
            <a:r>
              <a:rPr lang="pt-BR" sz="3200" dirty="0" smtClean="0"/>
              <a:t>Introdução</a:t>
            </a:r>
            <a:endParaRPr lang="pt-BR" sz="3200" dirty="0"/>
          </a:p>
        </p:txBody>
      </p:sp>
    </p:spTree>
    <p:extLst>
      <p:ext uri="{BB962C8B-B14F-4D97-AF65-F5344CB8AC3E}">
        <p14:creationId xmlns:p14="http://schemas.microsoft.com/office/powerpoint/2010/main" val="40203093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pt-BR" dirty="0" smtClean="0"/>
              <a:t>UBS. Dr. Silvio Leite</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3848" y="1412776"/>
            <a:ext cx="2705100" cy="2019300"/>
          </a:xfrm>
          <a:prstGeom prst="rect">
            <a:avLst/>
          </a:prstGeom>
        </p:spPr>
      </p:pic>
      <p:pic>
        <p:nvPicPr>
          <p:cNvPr id="5" name="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16017" y="3789040"/>
            <a:ext cx="4104456" cy="2952328"/>
          </a:xfrm>
          <a:prstGeom prst="rect">
            <a:avLst/>
          </a:prstGeom>
        </p:spPr>
      </p:pic>
      <p:pic>
        <p:nvPicPr>
          <p:cNvPr id="6" name="5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4055" y="3789040"/>
            <a:ext cx="3947931" cy="2960948"/>
          </a:xfrm>
          <a:prstGeom prst="rect">
            <a:avLst/>
          </a:prstGeom>
        </p:spPr>
      </p:pic>
    </p:spTree>
    <p:extLst>
      <p:ext uri="{BB962C8B-B14F-4D97-AF65-F5344CB8AC3E}">
        <p14:creationId xmlns:p14="http://schemas.microsoft.com/office/powerpoint/2010/main" val="28966161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4624"/>
            <a:ext cx="8229600" cy="864096"/>
          </a:xfrm>
        </p:spPr>
        <p:txBody>
          <a:bodyPr>
            <a:normAutofit/>
          </a:bodyPr>
          <a:lstStyle/>
          <a:p>
            <a:r>
              <a:rPr lang="es-VE" sz="3200" b="1" dirty="0" smtClean="0">
                <a:latin typeface="Arial" pitchFamily="34" charset="0"/>
                <a:cs typeface="Arial" pitchFamily="34" charset="0"/>
              </a:rPr>
              <a:t>Objetivo </a:t>
            </a:r>
            <a:r>
              <a:rPr lang="es-VE" sz="3200" b="1" dirty="0" err="1" smtClean="0">
                <a:latin typeface="Arial" pitchFamily="34" charset="0"/>
                <a:cs typeface="Arial" pitchFamily="34" charset="0"/>
              </a:rPr>
              <a:t>Geral</a:t>
            </a:r>
            <a:endParaRPr lang="es-ES" sz="3200" b="1" dirty="0">
              <a:latin typeface="Arial" pitchFamily="34" charset="0"/>
              <a:cs typeface="Arial" pitchFamily="34" charset="0"/>
            </a:endParaRPr>
          </a:p>
        </p:txBody>
      </p:sp>
      <p:sp>
        <p:nvSpPr>
          <p:cNvPr id="3" name="2 Marcador de contenido"/>
          <p:cNvSpPr>
            <a:spLocks noGrp="1"/>
          </p:cNvSpPr>
          <p:nvPr>
            <p:ph idx="1"/>
          </p:nvPr>
        </p:nvSpPr>
        <p:spPr>
          <a:xfrm>
            <a:off x="428535" y="836712"/>
            <a:ext cx="8229600" cy="864096"/>
          </a:xfrm>
        </p:spPr>
        <p:txBody>
          <a:bodyPr>
            <a:normAutofit/>
          </a:bodyPr>
          <a:lstStyle/>
          <a:p>
            <a:pPr marL="0" indent="0" algn="ctr">
              <a:buNone/>
            </a:pPr>
            <a:r>
              <a:rPr lang="pt-BR" sz="2400" dirty="0" smtClean="0">
                <a:latin typeface="Arial"/>
                <a:ea typeface="Calibri"/>
                <a:cs typeface="Times New Roman"/>
              </a:rPr>
              <a:t>Melhorar a Atenção aos </a:t>
            </a:r>
            <a:r>
              <a:rPr lang="pt-BR" sz="2400" dirty="0" smtClean="0">
                <a:effectLst/>
                <a:latin typeface="Arial"/>
                <a:ea typeface="Calibri"/>
                <a:cs typeface="Times New Roman"/>
              </a:rPr>
              <a:t>Usuários com Hipertensão Arterial Sistêmica e/ou Diabetes mellitus</a:t>
            </a:r>
            <a:endParaRPr lang="es-ES" sz="2400" dirty="0"/>
          </a:p>
        </p:txBody>
      </p:sp>
      <p:sp>
        <p:nvSpPr>
          <p:cNvPr id="4" name="Retângulo 3"/>
          <p:cNvSpPr/>
          <p:nvPr/>
        </p:nvSpPr>
        <p:spPr>
          <a:xfrm>
            <a:off x="1259632" y="2125491"/>
            <a:ext cx="6048672" cy="584775"/>
          </a:xfrm>
          <a:prstGeom prst="rect">
            <a:avLst/>
          </a:prstGeom>
        </p:spPr>
        <p:txBody>
          <a:bodyPr wrap="square">
            <a:spAutoFit/>
          </a:bodyPr>
          <a:lstStyle/>
          <a:p>
            <a:pPr algn="ctr"/>
            <a:r>
              <a:rPr lang="pt-BR" sz="3200" b="1" dirty="0">
                <a:latin typeface="Arial" pitchFamily="34" charset="0"/>
                <a:cs typeface="Arial" pitchFamily="34" charset="0"/>
              </a:rPr>
              <a:t>Análise</a:t>
            </a:r>
            <a:r>
              <a:rPr lang="es-VE" sz="3200" b="1" dirty="0">
                <a:latin typeface="Arial" pitchFamily="34" charset="0"/>
                <a:cs typeface="Arial" pitchFamily="34" charset="0"/>
              </a:rPr>
              <a:t> Situacional</a:t>
            </a:r>
            <a:endParaRPr lang="es-VE" sz="3200" dirty="0">
              <a:latin typeface="Arial" pitchFamily="34" charset="0"/>
              <a:cs typeface="Arial" pitchFamily="34" charset="0"/>
            </a:endParaRPr>
          </a:p>
        </p:txBody>
      </p:sp>
      <p:sp>
        <p:nvSpPr>
          <p:cNvPr id="5" name="Retângulo 4"/>
          <p:cNvSpPr/>
          <p:nvPr/>
        </p:nvSpPr>
        <p:spPr>
          <a:xfrm>
            <a:off x="1043608" y="3068960"/>
            <a:ext cx="7632848" cy="2677656"/>
          </a:xfrm>
          <a:prstGeom prst="rect">
            <a:avLst/>
          </a:prstGeom>
        </p:spPr>
        <p:txBody>
          <a:bodyPr wrap="square">
            <a:spAutoFit/>
          </a:bodyPr>
          <a:lstStyle/>
          <a:p>
            <a:pPr algn="ctr">
              <a:lnSpc>
                <a:spcPct val="300000"/>
              </a:lnSpc>
              <a:spcBef>
                <a:spcPts val="0"/>
              </a:spcBef>
            </a:pPr>
            <a:r>
              <a:rPr lang="es-VE" sz="2800" dirty="0">
                <a:latin typeface="Arial" pitchFamily="34" charset="0"/>
                <a:cs typeface="Arial" pitchFamily="34" charset="0"/>
              </a:rPr>
              <a:t>Número de Hipertensos </a:t>
            </a:r>
            <a:r>
              <a:rPr lang="pt-BR" sz="2800" dirty="0">
                <a:latin typeface="Arial" pitchFamily="34" charset="0"/>
                <a:cs typeface="Arial" pitchFamily="34" charset="0"/>
              </a:rPr>
              <a:t>conhecidos</a:t>
            </a:r>
            <a:r>
              <a:rPr lang="es-VE" sz="2800" dirty="0">
                <a:latin typeface="Arial" pitchFamily="34" charset="0"/>
                <a:cs typeface="Arial" pitchFamily="34" charset="0"/>
              </a:rPr>
              <a:t>: </a:t>
            </a:r>
            <a:r>
              <a:rPr lang="es-VE" sz="2800" b="1" dirty="0">
                <a:solidFill>
                  <a:srgbClr val="FF0000"/>
                </a:solidFill>
                <a:latin typeface="Arial" pitchFamily="34" charset="0"/>
                <a:cs typeface="Arial" pitchFamily="34" charset="0"/>
              </a:rPr>
              <a:t>189</a:t>
            </a:r>
          </a:p>
          <a:p>
            <a:pPr algn="ctr">
              <a:lnSpc>
                <a:spcPct val="300000"/>
              </a:lnSpc>
              <a:spcBef>
                <a:spcPts val="0"/>
              </a:spcBef>
            </a:pPr>
            <a:r>
              <a:rPr lang="es-VE" sz="2800" dirty="0">
                <a:latin typeface="Arial" pitchFamily="34" charset="0"/>
                <a:cs typeface="Arial" pitchFamily="34" charset="0"/>
              </a:rPr>
              <a:t>Número de Diabéticos </a:t>
            </a:r>
            <a:r>
              <a:rPr lang="pt-BR" sz="2800" dirty="0">
                <a:latin typeface="Arial" pitchFamily="34" charset="0"/>
                <a:cs typeface="Arial" pitchFamily="34" charset="0"/>
              </a:rPr>
              <a:t>conhecidos</a:t>
            </a:r>
            <a:r>
              <a:rPr lang="es-VE" sz="2800" dirty="0">
                <a:latin typeface="Arial" pitchFamily="34" charset="0"/>
                <a:cs typeface="Arial" pitchFamily="34" charset="0"/>
              </a:rPr>
              <a:t>: </a:t>
            </a:r>
            <a:r>
              <a:rPr lang="es-VE" sz="2800" b="1" dirty="0">
                <a:solidFill>
                  <a:srgbClr val="FF0000"/>
                </a:solidFill>
                <a:latin typeface="Arial" pitchFamily="34" charset="0"/>
                <a:cs typeface="Arial" pitchFamily="34" charset="0"/>
              </a:rPr>
              <a:t>86</a:t>
            </a:r>
            <a:r>
              <a:rPr lang="es-VE" sz="2800" b="1" dirty="0">
                <a:latin typeface="Arial" pitchFamily="34" charset="0"/>
                <a:cs typeface="Arial" pitchFamily="34" charset="0"/>
              </a:rPr>
              <a:t> </a:t>
            </a:r>
            <a:endParaRPr lang="es-ES" sz="2800" b="1" dirty="0">
              <a:latin typeface="Arial" pitchFamily="34" charset="0"/>
              <a:cs typeface="Arial" pitchFamily="34" charset="0"/>
            </a:endParaRPr>
          </a:p>
        </p:txBody>
      </p:sp>
    </p:spTree>
    <p:extLst>
      <p:ext uri="{BB962C8B-B14F-4D97-AF65-F5344CB8AC3E}">
        <p14:creationId xmlns:p14="http://schemas.microsoft.com/office/powerpoint/2010/main" val="7959121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30622"/>
            <a:ext cx="8229600" cy="706090"/>
          </a:xfrm>
        </p:spPr>
        <p:txBody>
          <a:bodyPr>
            <a:normAutofit/>
          </a:bodyPr>
          <a:lstStyle/>
          <a:p>
            <a:r>
              <a:rPr lang="es-VE" sz="3600" dirty="0" smtClean="0">
                <a:latin typeface="Arial" pitchFamily="34" charset="0"/>
                <a:cs typeface="Arial" pitchFamily="34" charset="0"/>
              </a:rPr>
              <a:t>Objetivos</a:t>
            </a:r>
            <a:r>
              <a:rPr lang="es-VE" sz="3600" dirty="0" smtClean="0"/>
              <a:t> e Metas</a:t>
            </a:r>
            <a:endParaRPr lang="es-ES" sz="3600" dirty="0"/>
          </a:p>
        </p:txBody>
      </p:sp>
      <p:sp>
        <p:nvSpPr>
          <p:cNvPr id="3" name="2 Marcador de contenido"/>
          <p:cNvSpPr>
            <a:spLocks noGrp="1"/>
          </p:cNvSpPr>
          <p:nvPr>
            <p:ph idx="1"/>
          </p:nvPr>
        </p:nvSpPr>
        <p:spPr>
          <a:xfrm>
            <a:off x="251520" y="980728"/>
            <a:ext cx="8568952" cy="2520280"/>
          </a:xfrm>
        </p:spPr>
        <p:txBody>
          <a:bodyPr>
            <a:normAutofit fontScale="62500" lnSpcReduction="20000"/>
          </a:bodyPr>
          <a:lstStyle/>
          <a:p>
            <a:pPr>
              <a:lnSpc>
                <a:spcPct val="150000"/>
              </a:lnSpc>
              <a:spcBef>
                <a:spcPts val="0"/>
              </a:spcBef>
              <a:buFont typeface="Wingdings" pitchFamily="2" charset="2"/>
              <a:buChar char="ü"/>
            </a:pPr>
            <a:r>
              <a:rPr lang="pt-BR" sz="3800" dirty="0" smtClean="0">
                <a:latin typeface="Arial" pitchFamily="34" charset="0"/>
                <a:cs typeface="Arial" pitchFamily="34" charset="0"/>
              </a:rPr>
              <a:t>Objetivo 1: Ampliar a cobertura a hipertensos e diabéticos.</a:t>
            </a:r>
          </a:p>
          <a:p>
            <a:pPr algn="just">
              <a:lnSpc>
                <a:spcPct val="150000"/>
              </a:lnSpc>
              <a:spcBef>
                <a:spcPts val="0"/>
              </a:spcBef>
              <a:buFont typeface="Wingdings" pitchFamily="2" charset="2"/>
              <a:buChar char="ü"/>
            </a:pPr>
            <a:r>
              <a:rPr lang="pt-BR" sz="3800" dirty="0">
                <a:latin typeface="Arial" pitchFamily="34" charset="0"/>
                <a:cs typeface="Arial" pitchFamily="34" charset="0"/>
              </a:rPr>
              <a:t>Meta </a:t>
            </a:r>
            <a:r>
              <a:rPr lang="pt-BR" sz="3800" dirty="0" smtClean="0">
                <a:latin typeface="Arial" pitchFamily="34" charset="0"/>
                <a:cs typeface="Arial" pitchFamily="34" charset="0"/>
              </a:rPr>
              <a:t>1.1 </a:t>
            </a:r>
            <a:r>
              <a:rPr lang="pt-BR" sz="3800" dirty="0">
                <a:latin typeface="Arial" pitchFamily="34" charset="0"/>
                <a:cs typeface="Arial" pitchFamily="34" charset="0"/>
              </a:rPr>
              <a:t>Cadastrar 100% dos hipertensos </a:t>
            </a:r>
            <a:r>
              <a:rPr lang="pt-BR" sz="3800" dirty="0" smtClean="0">
                <a:latin typeface="Arial" pitchFamily="34" charset="0"/>
                <a:cs typeface="Arial" pitchFamily="34" charset="0"/>
              </a:rPr>
              <a:t>da </a:t>
            </a:r>
            <a:r>
              <a:rPr lang="pt-BR" sz="3800" dirty="0">
                <a:latin typeface="Arial" pitchFamily="34" charset="0"/>
                <a:cs typeface="Arial" pitchFamily="34" charset="0"/>
              </a:rPr>
              <a:t>área de abrangência no Programa de Atenção à Hipertensão Arterial e à Diabetes Mellitus da unidade de </a:t>
            </a:r>
            <a:r>
              <a:rPr lang="pt-BR" sz="3800" dirty="0" smtClean="0">
                <a:latin typeface="Arial" pitchFamily="34" charset="0"/>
                <a:cs typeface="Arial" pitchFamily="34" charset="0"/>
              </a:rPr>
              <a:t>saúde.</a:t>
            </a:r>
          </a:p>
          <a:p>
            <a:pPr marL="0" indent="0">
              <a:lnSpc>
                <a:spcPct val="150000"/>
              </a:lnSpc>
              <a:spcBef>
                <a:spcPts val="0"/>
              </a:spcBef>
              <a:buNone/>
            </a:pPr>
            <a:endParaRPr lang="pt-BR" sz="3400" dirty="0">
              <a:latin typeface="Arial" pitchFamily="34" charset="0"/>
              <a:cs typeface="Arial" pitchFamily="34" charset="0"/>
            </a:endParaRPr>
          </a:p>
        </p:txBody>
      </p:sp>
      <p:graphicFrame>
        <p:nvGraphicFramePr>
          <p:cNvPr id="5" name="4 Gráfico"/>
          <p:cNvGraphicFramePr/>
          <p:nvPr>
            <p:extLst>
              <p:ext uri="{D42A27DB-BD31-4B8C-83A1-F6EECF244321}">
                <p14:modId xmlns:p14="http://schemas.microsoft.com/office/powerpoint/2010/main" val="1057090892"/>
              </p:ext>
            </p:extLst>
          </p:nvPr>
        </p:nvGraphicFramePr>
        <p:xfrm>
          <a:off x="323528" y="3717032"/>
          <a:ext cx="8280920" cy="26642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787316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7 Gráfico"/>
          <p:cNvGraphicFramePr/>
          <p:nvPr>
            <p:extLst>
              <p:ext uri="{D42A27DB-BD31-4B8C-83A1-F6EECF244321}">
                <p14:modId xmlns:p14="http://schemas.microsoft.com/office/powerpoint/2010/main" val="3489011199"/>
              </p:ext>
            </p:extLst>
          </p:nvPr>
        </p:nvGraphicFramePr>
        <p:xfrm>
          <a:off x="341372" y="3140968"/>
          <a:ext cx="8407092" cy="2952328"/>
        </p:xfrm>
        <a:graphic>
          <a:graphicData uri="http://schemas.openxmlformats.org/drawingml/2006/chart">
            <c:chart xmlns:c="http://schemas.openxmlformats.org/drawingml/2006/chart" xmlns:r="http://schemas.openxmlformats.org/officeDocument/2006/relationships" r:id="rId2"/>
          </a:graphicData>
        </a:graphic>
      </p:graphicFrame>
      <p:sp>
        <p:nvSpPr>
          <p:cNvPr id="5" name="Retângulo 4"/>
          <p:cNvSpPr/>
          <p:nvPr/>
        </p:nvSpPr>
        <p:spPr>
          <a:xfrm>
            <a:off x="179512" y="332656"/>
            <a:ext cx="8784976" cy="2308324"/>
          </a:xfrm>
          <a:prstGeom prst="rect">
            <a:avLst/>
          </a:prstGeom>
        </p:spPr>
        <p:txBody>
          <a:bodyPr wrap="square">
            <a:spAutoFit/>
          </a:bodyPr>
          <a:lstStyle/>
          <a:p>
            <a:pPr algn="just">
              <a:lnSpc>
                <a:spcPct val="150000"/>
              </a:lnSpc>
              <a:spcBef>
                <a:spcPts val="0"/>
              </a:spcBef>
              <a:buFont typeface="Wingdings" pitchFamily="2" charset="2"/>
              <a:buChar char="ü"/>
            </a:pPr>
            <a:r>
              <a:rPr lang="pt-BR" sz="2400" dirty="0">
                <a:latin typeface="Arial" pitchFamily="34" charset="0"/>
                <a:cs typeface="Arial" pitchFamily="34" charset="0"/>
              </a:rPr>
              <a:t>Objetivo 1: Ampliar a cobertura a hipertensos e diabéticos.</a:t>
            </a:r>
          </a:p>
          <a:p>
            <a:pPr algn="just">
              <a:lnSpc>
                <a:spcPct val="150000"/>
              </a:lnSpc>
              <a:spcBef>
                <a:spcPts val="0"/>
              </a:spcBef>
              <a:buFont typeface="Wingdings" pitchFamily="2" charset="2"/>
              <a:buChar char="ü"/>
            </a:pPr>
            <a:r>
              <a:rPr lang="pt-BR" sz="2400" dirty="0">
                <a:latin typeface="Arial" pitchFamily="34" charset="0"/>
                <a:cs typeface="Arial" pitchFamily="34" charset="0"/>
              </a:rPr>
              <a:t>Meta </a:t>
            </a:r>
            <a:r>
              <a:rPr lang="pt-BR" sz="2400" dirty="0" smtClean="0">
                <a:latin typeface="Arial" pitchFamily="34" charset="0"/>
                <a:cs typeface="Arial" pitchFamily="34" charset="0"/>
              </a:rPr>
              <a:t>1.2 </a:t>
            </a:r>
            <a:r>
              <a:rPr lang="pt-BR" sz="2400" dirty="0">
                <a:latin typeface="Arial" pitchFamily="34" charset="0"/>
                <a:cs typeface="Arial" pitchFamily="34" charset="0"/>
              </a:rPr>
              <a:t>Cadastrar 100% dos diabéticos</a:t>
            </a:r>
            <a:r>
              <a:rPr lang="pt-BR" sz="2400" dirty="0" smtClean="0">
                <a:latin typeface="Arial" pitchFamily="34" charset="0"/>
                <a:cs typeface="Arial" pitchFamily="34" charset="0"/>
              </a:rPr>
              <a:t> </a:t>
            </a:r>
            <a:r>
              <a:rPr lang="pt-BR" sz="2400" dirty="0">
                <a:latin typeface="Arial" pitchFamily="34" charset="0"/>
                <a:cs typeface="Arial" pitchFamily="34" charset="0"/>
              </a:rPr>
              <a:t>da área de abrangência no Programa de Atenção à Hipertensão Arterial e à Diabetes Mellitus da unidade de saúde</a:t>
            </a:r>
          </a:p>
        </p:txBody>
      </p:sp>
    </p:spTree>
    <p:extLst>
      <p:ext uri="{BB962C8B-B14F-4D97-AF65-F5344CB8AC3E}">
        <p14:creationId xmlns:p14="http://schemas.microsoft.com/office/powerpoint/2010/main" val="101060876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626</TotalTime>
  <Words>1411</Words>
  <Application>Microsoft Office PowerPoint</Application>
  <PresentationFormat>Apresentação na tela (4:3)</PresentationFormat>
  <Paragraphs>144</Paragraphs>
  <Slides>30</Slides>
  <Notes>0</Notes>
  <HiddenSlides>0</HiddenSlides>
  <MMClips>0</MMClips>
  <ScaleCrop>false</ScaleCrop>
  <HeadingPairs>
    <vt:vector size="4" baseType="variant">
      <vt:variant>
        <vt:lpstr>Tema</vt:lpstr>
      </vt:variant>
      <vt:variant>
        <vt:i4>1</vt:i4>
      </vt:variant>
      <vt:variant>
        <vt:lpstr>Títulos de slides</vt:lpstr>
      </vt:variant>
      <vt:variant>
        <vt:i4>30</vt:i4>
      </vt:variant>
    </vt:vector>
  </HeadingPairs>
  <TitlesOfParts>
    <vt:vector size="31" baseType="lpstr">
      <vt:lpstr>Tema de Office</vt:lpstr>
      <vt:lpstr>Apresentação do PowerPoint</vt:lpstr>
      <vt:lpstr>Introdução</vt:lpstr>
      <vt:lpstr>Roraima – Boa Vista</vt:lpstr>
      <vt:lpstr>Bairro Sílvio Leite</vt:lpstr>
      <vt:lpstr>Introdução</vt:lpstr>
      <vt:lpstr>UBS. Dr. Silvio Leite</vt:lpstr>
      <vt:lpstr>Objetivo Geral</vt:lpstr>
      <vt:lpstr>Objetivos e Metas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Discussão</vt:lpstr>
      <vt:lpstr>Apresentação do PowerPoint</vt:lpstr>
      <vt:lpstr>Reflexão crítica sobre o processo pessoal de aprendizagem</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felipeuchoa</dc:creator>
  <cp:lastModifiedBy>Pablo</cp:lastModifiedBy>
  <cp:revision>48</cp:revision>
  <dcterms:created xsi:type="dcterms:W3CDTF">2015-08-18T21:10:01Z</dcterms:created>
  <dcterms:modified xsi:type="dcterms:W3CDTF">2015-09-07T20:52:30Z</dcterms:modified>
</cp:coreProperties>
</file>