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257" r:id="rId3"/>
    <p:sldId id="258" r:id="rId4"/>
    <p:sldId id="259" r:id="rId5"/>
    <p:sldId id="306" r:id="rId6"/>
    <p:sldId id="308" r:id="rId7"/>
    <p:sldId id="309" r:id="rId8"/>
    <p:sldId id="310" r:id="rId9"/>
    <p:sldId id="307" r:id="rId10"/>
    <p:sldId id="260" r:id="rId11"/>
    <p:sldId id="261" r:id="rId12"/>
    <p:sldId id="269" r:id="rId13"/>
    <p:sldId id="262" r:id="rId14"/>
    <p:sldId id="263" r:id="rId15"/>
    <p:sldId id="264" r:id="rId16"/>
    <p:sldId id="265" r:id="rId17"/>
    <p:sldId id="266" r:id="rId18"/>
    <p:sldId id="267"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6" r:id="rId36"/>
    <p:sldId id="287" r:id="rId37"/>
    <p:sldId id="289" r:id="rId38"/>
    <p:sldId id="290" r:id="rId39"/>
    <p:sldId id="291" r:id="rId40"/>
    <p:sldId id="292" r:id="rId41"/>
    <p:sldId id="301" r:id="rId42"/>
    <p:sldId id="302" r:id="rId43"/>
    <p:sldId id="303" r:id="rId44"/>
    <p:sldId id="304" r:id="rId45"/>
    <p:sldId id="305" r:id="rId46"/>
    <p:sldId id="311"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211"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0E5DC-10E4-40AD-AE58-96CBFDED6004}" type="datetimeFigureOut">
              <a:rPr lang="pt-BR" smtClean="0"/>
              <a:pPr/>
              <a:t>22/01/2015</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4EB9F-31BD-4D77-8CF3-7A11389BDCD9}"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mage.slidesharecdn.com/carolinaaquinoalvesfaria-130524131021-phpapp02/95/defesa-de-tcc-carolina-aquino-alves-faria-18-638.jpg?cb=136941946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dirty="0" smtClean="0"/>
              <a:t>O que é puericultura? </a:t>
            </a:r>
            <a:r>
              <a:rPr lang="pt-BR" sz="1200" kern="1200" dirty="0" smtClean="0">
                <a:solidFill>
                  <a:srgbClr val="FF0000"/>
                </a:solidFill>
                <a:latin typeface="+mn-lt"/>
                <a:ea typeface="+mn-ea"/>
                <a:cs typeface="+mn-cs"/>
              </a:rPr>
              <a:t>é a área da atenção à saúde que se dedica ao </a:t>
            </a:r>
            <a:r>
              <a:rPr lang="pt-BR" sz="1200" u="sng" kern="1200" dirty="0" smtClean="0">
                <a:solidFill>
                  <a:srgbClr val="FF0000"/>
                </a:solidFill>
                <a:latin typeface="+mn-lt"/>
                <a:ea typeface="+mn-ea"/>
                <a:cs typeface="+mn-cs"/>
              </a:rPr>
              <a:t>acompanhamento do processo de desenvolvimento da criança</a:t>
            </a:r>
            <a:r>
              <a:rPr lang="pt-BR" sz="1200" kern="1200" dirty="0" smtClean="0">
                <a:solidFill>
                  <a:srgbClr val="FF0000"/>
                </a:solidFill>
                <a:latin typeface="+mn-lt"/>
                <a:ea typeface="+mn-ea"/>
                <a:cs typeface="+mn-cs"/>
              </a:rPr>
              <a:t>, se baseando</a:t>
            </a:r>
            <a:r>
              <a:rPr lang="pt-BR" sz="1200" kern="1200" baseline="0" dirty="0" smtClean="0">
                <a:solidFill>
                  <a:srgbClr val="FF0000"/>
                </a:solidFill>
                <a:latin typeface="+mn-lt"/>
                <a:ea typeface="+mn-ea"/>
                <a:cs typeface="+mn-cs"/>
              </a:rPr>
              <a:t> na </a:t>
            </a:r>
            <a:r>
              <a:rPr lang="pt-BR" sz="1200" u="sng" kern="1200" dirty="0" smtClean="0">
                <a:solidFill>
                  <a:schemeClr val="tx1"/>
                </a:solidFill>
                <a:latin typeface="+mn-lt"/>
                <a:ea typeface="+mn-ea"/>
                <a:cs typeface="+mn-cs"/>
              </a:rPr>
              <a:t>promoção, proteção e a detecção precoce </a:t>
            </a:r>
            <a:r>
              <a:rPr lang="pt-BR" sz="1200" kern="1200" dirty="0" smtClean="0">
                <a:solidFill>
                  <a:schemeClr val="tx1"/>
                </a:solidFill>
                <a:latin typeface="+mn-lt"/>
                <a:ea typeface="+mn-ea"/>
                <a:cs typeface="+mn-cs"/>
              </a:rPr>
              <a:t>de alterações passíveis de modificação que possam repercutir em sua vida futura. Isso ocorre principalmente por meio de </a:t>
            </a:r>
            <a:r>
              <a:rPr lang="pt-BR" sz="1200" u="sng" kern="1200" dirty="0" smtClean="0">
                <a:solidFill>
                  <a:schemeClr val="tx1"/>
                </a:solidFill>
                <a:latin typeface="+mn-lt"/>
                <a:ea typeface="+mn-ea"/>
                <a:cs typeface="+mn-cs"/>
              </a:rPr>
              <a:t>ações educativas e de acompanhamento integral </a:t>
            </a:r>
            <a:r>
              <a:rPr lang="pt-BR" sz="1200" kern="1200" dirty="0" smtClean="0">
                <a:solidFill>
                  <a:schemeClr val="tx1"/>
                </a:solidFill>
                <a:latin typeface="+mn-lt"/>
                <a:ea typeface="+mn-ea"/>
                <a:cs typeface="+mn-cs"/>
              </a:rPr>
              <a:t>da saúde da criança </a:t>
            </a:r>
            <a:endParaRPr lang="pt-BR" dirty="0" smtClean="0">
              <a:solidFill>
                <a:srgbClr val="FF0000"/>
              </a:solidFill>
            </a:endParaRPr>
          </a:p>
          <a:p>
            <a:endParaRPr lang="pt-BR" dirty="0" smtClean="0"/>
          </a:p>
          <a:p>
            <a:r>
              <a:rPr lang="pt-BR" b="1" dirty="0" smtClean="0"/>
              <a:t>Importância</a:t>
            </a:r>
            <a:r>
              <a:rPr lang="pt-BR" b="1" baseline="0" dirty="0" smtClean="0"/>
              <a:t> da puericultura</a:t>
            </a:r>
            <a:r>
              <a:rPr lang="pt-BR" b="1" baseline="0" dirty="0" smtClean="0">
                <a:solidFill>
                  <a:srgbClr val="FF0000"/>
                </a:solidFill>
              </a:rPr>
              <a:t>: </a:t>
            </a:r>
            <a:r>
              <a:rPr lang="pt-BR" sz="1200" kern="1200" dirty="0" smtClean="0">
                <a:solidFill>
                  <a:srgbClr val="FF0000"/>
                </a:solidFill>
                <a:latin typeface="+mn-lt"/>
                <a:ea typeface="+mn-ea"/>
                <a:cs typeface="+mn-cs"/>
              </a:rPr>
              <a:t>É de fundamental importância, uma vez que é por meio dela que se criam condições de detectar precocemente os mais diferentes </a:t>
            </a:r>
            <a:r>
              <a:rPr lang="pt-BR" sz="1200" u="sng" kern="1200" dirty="0" smtClean="0">
                <a:solidFill>
                  <a:srgbClr val="FF0000"/>
                </a:solidFill>
                <a:latin typeface="+mn-lt"/>
                <a:ea typeface="+mn-ea"/>
                <a:cs typeface="+mn-cs"/>
              </a:rPr>
              <a:t>distúrbios das áreas do crescimento estatural, da nutrição e do desenvolvimento neuropsicomotor</a:t>
            </a:r>
            <a:r>
              <a:rPr lang="pt-BR" sz="1200" kern="1200" dirty="0" smtClean="0">
                <a:solidFill>
                  <a:srgbClr val="FF0000"/>
                </a:solidFill>
                <a:latin typeface="+mn-lt"/>
                <a:ea typeface="+mn-ea"/>
                <a:cs typeface="+mn-cs"/>
              </a:rPr>
              <a:t>. A detecção precoce dos distúrbios é essencial para seu tratamento, uma vez que, quanto mais cedo se iniciarem as medidas adequadas, haverá menos sequelas e melhor será o prognóstico do quadro clínico.</a:t>
            </a:r>
            <a:endParaRPr lang="pt-BR" dirty="0">
              <a:solidFill>
                <a:srgbClr val="FF0000"/>
              </a:solidFill>
            </a:endParaRPr>
          </a:p>
        </p:txBody>
      </p:sp>
      <p:sp>
        <p:nvSpPr>
          <p:cNvPr id="4" name="Slide Number Placeholder 3"/>
          <p:cNvSpPr>
            <a:spLocks noGrp="1"/>
          </p:cNvSpPr>
          <p:nvPr>
            <p:ph type="sldNum" sz="quarter" idx="10"/>
          </p:nvPr>
        </p:nvSpPr>
        <p:spPr/>
        <p:txBody>
          <a:bodyPr/>
          <a:lstStyle/>
          <a:p>
            <a:fld id="{7CE4EB9F-31BD-4D77-8CF3-7A11389BDCD9}"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período de 3 meses: (Agosto a outubro/14)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dirty="0" smtClean="0"/>
              <a:t>Avaliação e Monitoramento</a:t>
            </a:r>
            <a:r>
              <a:rPr lang="pt-BR" dirty="0" smtClean="0"/>
              <a:t>• Monitoramento e avaliação periódica das metas estabelecidas</a:t>
            </a:r>
          </a:p>
          <a:p>
            <a:r>
              <a:rPr lang="pt-BR" b="1" dirty="0" smtClean="0"/>
              <a:t>Organização e Gestão do Serviço</a:t>
            </a:r>
            <a:r>
              <a:rPr lang="pt-BR" dirty="0" smtClean="0"/>
              <a:t>• Cadastro de crianças de 0-72 meses;• Organização da demanda através de agendamento;• Realização de busca ativa;• Definição das atribuições;;• Organização dos materiais para realização das ações;• Realização de preenchimento dos formulários efichas. </a:t>
            </a:r>
            <a:r>
              <a:rPr lang="pt-BR" b="1" dirty="0" smtClean="0"/>
              <a:t>Engajamento Público</a:t>
            </a:r>
            <a:r>
              <a:rPr lang="pt-BR" dirty="0" smtClean="0"/>
              <a:t>• Esclarecimento à comunidade e aos pais ou responsáveis sobre a atenção à saúde da criança na UBS;• Orientação aos pais ou responsáveis sobre o aleitamento materno, importância da puericultura, curva do crescimento, teste do pezinho,vacinas e avaliação de risco.</a:t>
            </a:r>
          </a:p>
          <a:p>
            <a:r>
              <a:rPr lang="pt-BR" dirty="0" smtClean="0"/>
              <a:t> </a:t>
            </a:r>
            <a:r>
              <a:rPr lang="pt-BR" b="1" dirty="0" smtClean="0"/>
              <a:t>Qualificação da Prática Clínica.</a:t>
            </a:r>
            <a:r>
              <a:rPr lang="pt-BR" b="1" baseline="0" dirty="0" smtClean="0"/>
              <a:t> </a:t>
            </a:r>
            <a:r>
              <a:rPr lang="pt-BR" b="0" baseline="0" dirty="0" smtClean="0"/>
              <a:t>Treinamento dos técnicos de enfermagem para avaliação e registro dos dados antropométricos. </a:t>
            </a:r>
            <a:r>
              <a:rPr lang="pt-BR" dirty="0" smtClean="0"/>
              <a:t>• Treinamento de pessoal da recepção para acolhimento e agendamento;• Capacitação dos ACS para desenvolver atividades junto à comunidade.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b="1" dirty="0" smtClean="0"/>
              <a:t>Padronização do atendimento </a:t>
            </a:r>
          </a:p>
          <a:p>
            <a:pPr marL="0" marR="0" lvl="1" indent="0" algn="l" defTabSz="914400" rtl="0" eaLnBrk="1" fontAlgn="auto" latinLnBrk="0" hangingPunct="1">
              <a:lnSpc>
                <a:spcPct val="100000"/>
              </a:lnSpc>
              <a:spcBef>
                <a:spcPts val="0"/>
              </a:spcBef>
              <a:spcAft>
                <a:spcPts val="0"/>
              </a:spcAft>
              <a:buClrTx/>
              <a:buSzTx/>
              <a:buFontTx/>
              <a:buNone/>
              <a:tabLst/>
              <a:defRPr/>
            </a:pPr>
            <a:r>
              <a:rPr lang="pt-BR" b="1" dirty="0" smtClean="0"/>
              <a:t>	-</a:t>
            </a:r>
            <a:r>
              <a:rPr lang="pt-BR" dirty="0" smtClean="0"/>
              <a:t>Baseado no CAB 33 - Saúde da Criança: Crescimento e desenvolvimento</a:t>
            </a:r>
          </a:p>
          <a:p>
            <a:pPr marL="0" marR="0" lvl="1" indent="0" algn="l" defTabSz="914400" rtl="0" eaLnBrk="1" fontAlgn="auto" latinLnBrk="0" hangingPunct="1">
              <a:lnSpc>
                <a:spcPct val="100000"/>
              </a:lnSpc>
              <a:spcBef>
                <a:spcPts val="0"/>
              </a:spcBef>
              <a:spcAft>
                <a:spcPts val="0"/>
              </a:spcAft>
              <a:buClrTx/>
              <a:buSzTx/>
              <a:buFontTx/>
              <a:buNone/>
              <a:tabLst/>
              <a:defRPr/>
            </a:pPr>
            <a:r>
              <a:rPr lang="pt-BR" dirty="0" smtClean="0"/>
              <a:t>	- Protocolo de Atendimento à Criança do Grupo Hospitalar Conceição</a:t>
            </a:r>
          </a:p>
          <a:p>
            <a:pPr marL="0" marR="0" lvl="1" indent="0" algn="l" defTabSz="914400" rtl="0" eaLnBrk="1" fontAlgn="auto" latinLnBrk="0" hangingPunct="1">
              <a:lnSpc>
                <a:spcPct val="100000"/>
              </a:lnSpc>
              <a:spcBef>
                <a:spcPts val="0"/>
              </a:spcBef>
              <a:spcAft>
                <a:spcPts val="0"/>
              </a:spcAft>
              <a:buClrTx/>
              <a:buSzTx/>
              <a:buFontTx/>
              <a:buNone/>
              <a:tabLst/>
              <a:defRPr/>
            </a:pPr>
            <a:endParaRPr lang="pt-BR" dirty="0" smtClean="0"/>
          </a:p>
          <a:p>
            <a:r>
              <a:rPr lang="pt-BR" dirty="0" smtClean="0"/>
              <a:t>Elaboração da ficha espelho de puericultura ea organização da sala de vacina;• Divulgação do projeto para a equipe;• Organização da agenda com a recepcionista; </a:t>
            </a:r>
            <a:r>
              <a:rPr lang="pt-BR" dirty="0" smtClean="0">
                <a:hlinkClick r:id="rId3" tooltip="View slide 18 image"/>
              </a:rPr>
              <a:t>18. </a:t>
            </a:r>
            <a:r>
              <a:rPr lang="pt-BR" dirty="0" smtClean="0"/>
              <a:t>MetodologiaLogística da Intervenção•Busca ativa pelos agentes de saúde;• Captação na unidade;• Capacitações ACS.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16</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18</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19</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1" kern="1200" dirty="0" smtClean="0">
                <a:solidFill>
                  <a:schemeClr val="tx1"/>
                </a:solidFill>
                <a:latin typeface="+mn-lt"/>
                <a:ea typeface="+mn-ea"/>
                <a:cs typeface="+mn-cs"/>
              </a:rPr>
              <a:t>Localização:</a:t>
            </a:r>
            <a:r>
              <a:rPr lang="pt-BR" sz="1200" kern="1200" dirty="0" smtClean="0">
                <a:solidFill>
                  <a:schemeClr val="tx1"/>
                </a:solidFill>
                <a:latin typeface="+mn-lt"/>
                <a:ea typeface="+mn-ea"/>
                <a:cs typeface="+mn-cs"/>
              </a:rPr>
              <a:t> região centro-norte do Rio Grande do Sul, no alto da Serra do Botucaraí</a:t>
            </a:r>
          </a:p>
          <a:p>
            <a:r>
              <a:rPr lang="pt-BR" sz="1200" b="1" kern="1200" dirty="0" smtClean="0">
                <a:solidFill>
                  <a:schemeClr val="tx1"/>
                </a:solidFill>
                <a:latin typeface="+mn-lt"/>
                <a:ea typeface="+mn-ea"/>
                <a:cs typeface="+mn-cs"/>
              </a:rPr>
              <a:t>População: </a:t>
            </a:r>
            <a:r>
              <a:rPr lang="pt-BR" sz="1200" kern="1200" dirty="0" smtClean="0">
                <a:solidFill>
                  <a:schemeClr val="tx1"/>
                </a:solidFill>
                <a:latin typeface="+mn-lt"/>
                <a:ea typeface="+mn-ea"/>
                <a:cs typeface="+mn-cs"/>
              </a:rPr>
              <a:t>Segundo o Censo do Instituto Brasileiro de Geografia e Estatística (IBGE) de 2010, apresenta uma população de 11.354 habitantes. Destes, aproximadamente 8.500 habitantes encontram-se na zona rural do município e o restante, na área urbana</a:t>
            </a:r>
          </a:p>
          <a:p>
            <a:r>
              <a:rPr lang="pt-BR" sz="1200" b="1" kern="1200" dirty="0" smtClean="0">
                <a:solidFill>
                  <a:schemeClr val="tx1"/>
                </a:solidFill>
                <a:latin typeface="+mn-lt"/>
                <a:ea typeface="+mn-ea"/>
                <a:cs typeface="+mn-cs"/>
              </a:rPr>
              <a:t>Estrutura</a:t>
            </a:r>
            <a:r>
              <a:rPr lang="pt-BR" sz="1200" b="1" kern="1200" baseline="0" dirty="0" smtClean="0">
                <a:solidFill>
                  <a:schemeClr val="tx1"/>
                </a:solidFill>
                <a:latin typeface="+mn-lt"/>
                <a:ea typeface="+mn-ea"/>
                <a:cs typeface="+mn-cs"/>
              </a:rPr>
              <a:t> de Atendimento à Saúde: </a:t>
            </a:r>
            <a:r>
              <a:rPr lang="pt-BR" sz="1200" kern="1200" dirty="0" smtClean="0">
                <a:solidFill>
                  <a:schemeClr val="tx1"/>
                </a:solidFill>
                <a:latin typeface="+mn-lt"/>
                <a:ea typeface="+mn-ea"/>
                <a:cs typeface="+mn-cs"/>
              </a:rPr>
              <a:t>O sistema de saúde do município atualmente conta com apenas duas UBS: uma do tipo ESF, que é responsável pelo atendimento da população da área urbana; e outra, do tipo tradicional, que assiste a população que reside na zona rural (onde atuo) e realiza apenas pronto atendimento. Contudo, está ocorrendo atualmente um processo de transição para atendimento nos moldes do ESF também para a unidade da zona rural, sendo que esta será dividida em duas novas unidades: uma atenderá a metade norte da zona rural e a outra atenderá a metade sul da zona rural do município. Existe também atendimento odontológico por livre demanda nesta unidade, disponível a toda a população do município. Não há disponibilidade de Núcleo de Apoio à Saúde da Família (NASF).</a:t>
            </a:r>
          </a:p>
          <a:p>
            <a:r>
              <a:rPr lang="pt-BR" sz="1200" b="1" kern="1200" dirty="0" smtClean="0">
                <a:solidFill>
                  <a:schemeClr val="tx1"/>
                </a:solidFill>
                <a:latin typeface="+mn-lt"/>
                <a:ea typeface="+mn-ea"/>
                <a:cs typeface="+mn-cs"/>
              </a:rPr>
              <a:t>Hospital</a:t>
            </a:r>
            <a:r>
              <a:rPr lang="pt-BR" sz="1200" b="1" kern="1200" baseline="0" dirty="0" smtClean="0">
                <a:solidFill>
                  <a:schemeClr val="tx1"/>
                </a:solidFill>
                <a:latin typeface="+mn-lt"/>
                <a:ea typeface="+mn-ea"/>
                <a:cs typeface="+mn-cs"/>
              </a:rPr>
              <a:t> de Referência:</a:t>
            </a:r>
            <a:r>
              <a:rPr lang="pt-BR" sz="1200" kern="1200" dirty="0" smtClean="0">
                <a:solidFill>
                  <a:schemeClr val="tx1"/>
                </a:solidFill>
                <a:latin typeface="+mn-lt"/>
                <a:ea typeface="+mn-ea"/>
                <a:cs typeface="+mn-cs"/>
              </a:rPr>
              <a:t>O antigo hospital do município, que era privado, fechou as portas por insustentabilidade econômica, decretando falência há aproximadamente 8 anos. Desde então, todo atendimento que necessite atenção hospitalar de urgência é encaminhado ao Hospital Frei Clemente, em Soledade-RS, que dista aproximadamente 38 quilômetros (30 minutos de ambulância).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21</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22</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23</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24</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25</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26</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27</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28</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29</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1" kern="1200" dirty="0" smtClean="0">
                <a:solidFill>
                  <a:schemeClr val="tx1"/>
                </a:solidFill>
                <a:latin typeface="+mn-lt"/>
                <a:ea typeface="+mn-ea"/>
                <a:cs typeface="+mn-cs"/>
              </a:rPr>
              <a:t>População adscrita:</a:t>
            </a:r>
            <a:r>
              <a:rPr lang="pt-BR" sz="1200" kern="1200" dirty="0" smtClean="0">
                <a:solidFill>
                  <a:schemeClr val="tx1"/>
                </a:solidFill>
                <a:latin typeface="+mn-lt"/>
                <a:ea typeface="+mn-ea"/>
                <a:cs typeface="+mn-cs"/>
              </a:rPr>
              <a:t>Com relação à população da área adscrita, trata-se de uma população de aproximadamente 8.500 pessoas. Após a divisão da unidade, essa população passará a ser de aproximadamente 3.200 pessoas para a equipe I, que abrange a zona rural norte do município, e que será a unidade na qual atuarei. A população dessa área é composta basicamente por agricultores e seus familiares, que retiram o sustento do cultivo de fumo e/ou prestação de serviços como “peões” aos fazendeiros locais. Talvez o cultivo do fumo explique em parte o grande número de pacientes tabagistas presentes nessa população. O nível cultural e socioeconômico é muito baixo, sendo grande a proporção de analfabetos.</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4</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31</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32</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33</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34</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35</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36</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37</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38</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39</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40</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5</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41</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pt-BR" b="1" dirty="0" smtClean="0"/>
              <a:t>Ganhos para a equipe</a:t>
            </a:r>
          </a:p>
          <a:p>
            <a:pPr lvl="1" algn="just"/>
            <a:r>
              <a:rPr lang="pt-BR" dirty="0" smtClean="0"/>
              <a:t>Aumento na interação e entrosamento dos</a:t>
            </a:r>
            <a:r>
              <a:rPr lang="pt-BR" baseline="0" dirty="0" smtClean="0"/>
              <a:t> profissionais</a:t>
            </a:r>
            <a:endParaRPr lang="pt-BR" dirty="0" smtClean="0"/>
          </a:p>
          <a:p>
            <a:pPr lvl="1" algn="just"/>
            <a:r>
              <a:rPr lang="pt-BR" dirty="0" smtClean="0"/>
              <a:t>Capacitação</a:t>
            </a:r>
          </a:p>
          <a:p>
            <a:pPr lvl="1" algn="just"/>
            <a:r>
              <a:rPr lang="pt-BR" dirty="0" smtClean="0"/>
              <a:t>Definição de atribuições</a:t>
            </a:r>
          </a:p>
          <a:p>
            <a:pPr lvl="1" algn="just"/>
            <a:r>
              <a:rPr lang="pt-BR" dirty="0" smtClean="0"/>
              <a:t>Cobrança de responsabilidades</a:t>
            </a:r>
          </a:p>
          <a:p>
            <a:pPr lvl="1" algn="just"/>
            <a:endParaRPr lang="pt-BR" dirty="0" smtClean="0"/>
          </a:p>
          <a:p>
            <a:pPr lvl="1" algn="just"/>
            <a:r>
              <a:rPr lang="pt-BR" b="1" dirty="0" smtClean="0"/>
              <a:t>Ganhos</a:t>
            </a:r>
            <a:r>
              <a:rPr lang="pt-BR" b="1" baseline="0" dirty="0" smtClean="0"/>
              <a:t> para o serviço</a:t>
            </a:r>
          </a:p>
          <a:p>
            <a:pPr lvl="1" algn="just"/>
            <a:r>
              <a:rPr lang="pt-BR" baseline="0" dirty="0" smtClean="0"/>
              <a:t>Mudança nos moldes de atendimento, com foco na prevenção</a:t>
            </a:r>
          </a:p>
          <a:p>
            <a:pPr lvl="1" algn="just"/>
            <a:r>
              <a:rPr lang="pt-BR" baseline="0" dirty="0" smtClean="0"/>
              <a:t>Pontapé inicial da implantação da ESF</a:t>
            </a:r>
          </a:p>
          <a:p>
            <a:pPr lvl="1" algn="just"/>
            <a:r>
              <a:rPr lang="pt-BR" baseline="0" dirty="0" smtClean="0"/>
              <a:t>Maior eficiência e economia de recursos, evitando gastos com medicações e exames para doenças que podem ser prevenidas.</a:t>
            </a:r>
            <a:endParaRPr lang="pt-BR" dirty="0" smtClean="0"/>
          </a:p>
          <a:p>
            <a:endParaRPr lang="pt-BR" b="1" dirty="0" smtClean="0"/>
          </a:p>
          <a:p>
            <a:r>
              <a:rPr lang="pt-BR" b="1" dirty="0" smtClean="0"/>
              <a:t>Ganhos</a:t>
            </a:r>
            <a:r>
              <a:rPr lang="pt-BR" b="1" baseline="0" dirty="0" smtClean="0"/>
              <a:t> para a comunidade</a:t>
            </a:r>
          </a:p>
          <a:p>
            <a:r>
              <a:rPr lang="pt-BR" b="0" baseline="0" dirty="0" smtClean="0"/>
              <a:t>Será a maior beneficiada pela intervenção</a:t>
            </a:r>
          </a:p>
          <a:p>
            <a:r>
              <a:rPr lang="pt-BR" b="0" baseline="0" dirty="0" smtClean="0"/>
              <a:t>Paciente terá um médico responsável ao qual saberá recorrer quando necessitar de auxílio, evitanto confusão de diagnósticos, exames desnecessários e interações medicamentosas perigosas.</a:t>
            </a:r>
          </a:p>
          <a:p>
            <a:r>
              <a:rPr lang="pt-BR" b="0" baseline="0" dirty="0" smtClean="0"/>
              <a:t>Melhoria na longitudinalidade do atendimento</a:t>
            </a:r>
          </a:p>
          <a:p>
            <a:r>
              <a:rPr lang="pt-BR" b="0" baseline="0" dirty="0" smtClean="0"/>
              <a:t>Maior economia, eficiencia e resolutividade nos serviços prestados.</a:t>
            </a:r>
          </a:p>
        </p:txBody>
      </p:sp>
      <p:sp>
        <p:nvSpPr>
          <p:cNvPr id="4" name="Slide Number Placeholder 3"/>
          <p:cNvSpPr>
            <a:spLocks noGrp="1"/>
          </p:cNvSpPr>
          <p:nvPr>
            <p:ph type="sldNum" sz="quarter" idx="10"/>
          </p:nvPr>
        </p:nvSpPr>
        <p:spPr/>
        <p:txBody>
          <a:bodyPr/>
          <a:lstStyle/>
          <a:p>
            <a:fld id="{7CE4EB9F-31BD-4D77-8CF3-7A11389BDCD9}" type="slidenum">
              <a:rPr lang="pt-BR" smtClean="0"/>
              <a:pPr/>
              <a:t>42</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43</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44</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45</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46</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Em Relação à Saúde da Criança, oficialmente não há a realização de puericultura ou qualquer outra ação programática focada na atenção infantil, apenas atendimento por livre demanda. Não há registros específicos que permitam avaliar dados para obtermos indicadores da qualidade da atenção à criança. Também não há qualquer planejamento ou monitoramento das ações e nem atividades de educação em saúde. De forma a contribuir para ampliar a cobertura e melhorar a qualidade da atenção à Saúde da Criança, devemos iniciar, o mais brevemente possível, atendimento de puericultura.</a:t>
            </a:r>
          </a:p>
          <a:p>
            <a:r>
              <a:rPr lang="pt-BR" sz="1200" b="0" kern="1200" dirty="0" smtClean="0">
                <a:solidFill>
                  <a:schemeClr val="tx1"/>
                </a:solidFill>
                <a:latin typeface="+mn-lt"/>
                <a:ea typeface="+mn-ea"/>
                <a:cs typeface="+mn-cs"/>
              </a:rPr>
              <a:t>OBS: mortalidade infantil 2010:</a:t>
            </a:r>
            <a:r>
              <a:rPr lang="pt-BR" sz="1200" b="0" kern="1200" baseline="0" dirty="0" smtClean="0">
                <a:solidFill>
                  <a:schemeClr val="tx1"/>
                </a:solidFill>
                <a:latin typeface="+mn-lt"/>
                <a:ea typeface="+mn-ea"/>
                <a:cs typeface="+mn-cs"/>
              </a:rPr>
              <a:t> 7,24 óbitos /1000 menores de 1 ano.</a:t>
            </a:r>
            <a:endParaRPr lang="pt-BR" b="0"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9C1B9-00A6-4F32-B36E-926C7855B493}" type="datetimeFigureOut">
              <a:rPr lang="pt-BR" smtClean="0"/>
              <a:pPr/>
              <a:t>22/01/2015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9C1B9-00A6-4F32-B36E-926C7855B493}" type="datetimeFigureOut">
              <a:rPr lang="pt-BR" smtClean="0"/>
              <a:pPr/>
              <a:t>22/01/2015</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4F87-51A6-471A-BA29-A8C4C626DAF0}"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 y="0"/>
            <a:ext cx="9144000" cy="6934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95536" y="548680"/>
            <a:ext cx="1571636" cy="1542260"/>
          </a:xfrm>
          <a:prstGeom prst="rect">
            <a:avLst/>
          </a:prstGeom>
          <a:noFill/>
          <a:ln w="9525">
            <a:noFill/>
            <a:miter lim="800000"/>
            <a:headEnd/>
            <a:tailEnd/>
          </a:ln>
          <a:effectLst/>
        </p:spPr>
      </p:pic>
      <p:sp>
        <p:nvSpPr>
          <p:cNvPr id="2" name="Title 1"/>
          <p:cNvSpPr>
            <a:spLocks noGrp="1"/>
          </p:cNvSpPr>
          <p:nvPr>
            <p:ph type="ctrTitle"/>
          </p:nvPr>
        </p:nvSpPr>
        <p:spPr>
          <a:xfrm>
            <a:off x="714348" y="2714620"/>
            <a:ext cx="7772400" cy="1357322"/>
          </a:xfrm>
        </p:spPr>
        <p:txBody>
          <a:bodyPr>
            <a:noAutofit/>
          </a:bodyPr>
          <a:lstStyle/>
          <a:p>
            <a:r>
              <a:rPr lang="pt-BR" sz="2800" b="1" dirty="0" smtClean="0">
                <a:solidFill>
                  <a:schemeClr val="accent6">
                    <a:lumMod val="75000"/>
                  </a:schemeClr>
                </a:solidFill>
              </a:rPr>
              <a:t>Implementação da Atenção à Saúde da Criança de 0 a 72 meses na Unidade Sanitária de Barros Cassal, Barros Cassal/RS</a:t>
            </a:r>
            <a:endParaRPr lang="pt-BR" sz="2800" b="1" dirty="0">
              <a:solidFill>
                <a:schemeClr val="accent6">
                  <a:lumMod val="75000"/>
                </a:schemeClr>
              </a:solidFill>
            </a:endParaRPr>
          </a:p>
        </p:txBody>
      </p:sp>
      <p:sp>
        <p:nvSpPr>
          <p:cNvPr id="3" name="Subtitle 2"/>
          <p:cNvSpPr>
            <a:spLocks noGrp="1"/>
          </p:cNvSpPr>
          <p:nvPr>
            <p:ph type="subTitle" idx="1"/>
          </p:nvPr>
        </p:nvSpPr>
        <p:spPr>
          <a:xfrm>
            <a:off x="1357290" y="4857760"/>
            <a:ext cx="6400800" cy="1752600"/>
          </a:xfrm>
        </p:spPr>
        <p:txBody>
          <a:bodyPr/>
          <a:lstStyle/>
          <a:p>
            <a:r>
              <a:rPr lang="pt-BR" sz="2600" dirty="0" smtClean="0">
                <a:solidFill>
                  <a:schemeClr val="tx1"/>
                </a:solidFill>
              </a:rPr>
              <a:t>Felipe Pozzebon Borges</a:t>
            </a:r>
          </a:p>
          <a:p>
            <a:r>
              <a:rPr lang="pt-BR" dirty="0" smtClean="0"/>
              <a:t> </a:t>
            </a:r>
          </a:p>
          <a:p>
            <a:r>
              <a:rPr lang="pt-BR" sz="2400" dirty="0" smtClean="0">
                <a:solidFill>
                  <a:schemeClr val="accent6">
                    <a:lumMod val="75000"/>
                  </a:schemeClr>
                </a:solidFill>
              </a:rPr>
              <a:t>Orientadora: Bibiana Bauer Barcellos</a:t>
            </a:r>
            <a:endParaRPr lang="pt-BR" sz="2400" dirty="0">
              <a:solidFill>
                <a:schemeClr val="accent6">
                  <a:lumMod val="75000"/>
                </a:schemeClr>
              </a:solidFill>
            </a:endParaRPr>
          </a:p>
        </p:txBody>
      </p:sp>
      <p:sp>
        <p:nvSpPr>
          <p:cNvPr id="6" name="Retângulo 5"/>
          <p:cNvSpPr/>
          <p:nvPr/>
        </p:nvSpPr>
        <p:spPr>
          <a:xfrm>
            <a:off x="2411760" y="548680"/>
            <a:ext cx="4572000" cy="1631216"/>
          </a:xfrm>
          <a:prstGeom prst="rect">
            <a:avLst/>
          </a:prstGeom>
        </p:spPr>
        <p:txBody>
          <a:bodyPr>
            <a:spAutoFit/>
          </a:bodyPr>
          <a:lstStyle/>
          <a:p>
            <a:pPr algn="ctr"/>
            <a:r>
              <a:rPr lang="pt-BR" sz="2000" b="1" dirty="0" smtClean="0"/>
              <a:t>UNIVERSIDADE FEDERAL DE PELOTAS</a:t>
            </a:r>
            <a:br>
              <a:rPr lang="pt-BR" sz="2000" b="1" dirty="0" smtClean="0"/>
            </a:br>
            <a:r>
              <a:rPr lang="pt-BR" sz="2000" b="1" dirty="0" smtClean="0"/>
              <a:t>UNIVERSIDADE ABERTA DO SUS</a:t>
            </a:r>
            <a:br>
              <a:rPr lang="pt-BR" sz="2000" b="1" dirty="0" smtClean="0"/>
            </a:br>
            <a:r>
              <a:rPr lang="pt-BR" sz="2000" b="1" dirty="0" smtClean="0"/>
              <a:t>ESPECIALIZAÇÃO EM SAÚDE DA FAMÍLIA</a:t>
            </a:r>
            <a:br>
              <a:rPr lang="pt-BR" sz="2000" b="1" dirty="0" smtClean="0"/>
            </a:br>
            <a:r>
              <a:rPr lang="pt-BR" sz="2000" b="1" dirty="0" smtClean="0"/>
              <a:t>MODALIDADE À DISTÂNCIA</a:t>
            </a:r>
            <a:br>
              <a:rPr lang="pt-BR" sz="2000" b="1" dirty="0" smtClean="0"/>
            </a:br>
            <a:r>
              <a:rPr lang="pt-BR" sz="2000" b="1" dirty="0" smtClean="0"/>
              <a:t>TURMA 6</a:t>
            </a:r>
            <a:endParaRPr lang="pt-BR"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p:txBody>
          <a:bodyPr/>
          <a:lstStyle/>
          <a:p>
            <a:r>
              <a:rPr lang="pt-BR" dirty="0" smtClean="0"/>
              <a:t>Situação da ação programática previamente à intervenção</a:t>
            </a:r>
          </a:p>
          <a:p>
            <a:pPr lvl="1"/>
            <a:r>
              <a:rPr lang="pt-BR" dirty="0" smtClean="0"/>
              <a:t>Atendimento por livre demanda</a:t>
            </a:r>
          </a:p>
          <a:p>
            <a:pPr lvl="1"/>
            <a:r>
              <a:rPr lang="pt-BR" dirty="0" smtClean="0"/>
              <a:t>Ausência de registro específico</a:t>
            </a:r>
          </a:p>
          <a:p>
            <a:pPr lvl="1"/>
            <a:r>
              <a:rPr lang="pt-BR" dirty="0" smtClean="0"/>
              <a:t>Agendamento de consultas bastante restrito</a:t>
            </a:r>
          </a:p>
          <a:p>
            <a:pPr lvl="1"/>
            <a:r>
              <a:rPr lang="pt-BR" dirty="0" smtClean="0"/>
              <a:t>Puericultura </a:t>
            </a:r>
            <a:r>
              <a:rPr lang="pt-BR" i="1" dirty="0" smtClean="0"/>
              <a:t>“informal”</a:t>
            </a:r>
            <a:endParaRPr lang="pt-BR"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Objetivo</a:t>
            </a:r>
            <a:endParaRPr lang="pt-BR" dirty="0"/>
          </a:p>
        </p:txBody>
      </p:sp>
      <p:sp>
        <p:nvSpPr>
          <p:cNvPr id="3" name="Content Placeholder 2"/>
          <p:cNvSpPr>
            <a:spLocks noGrp="1"/>
          </p:cNvSpPr>
          <p:nvPr>
            <p:ph idx="1"/>
          </p:nvPr>
        </p:nvSpPr>
        <p:spPr/>
        <p:txBody>
          <a:bodyPr/>
          <a:lstStyle/>
          <a:p>
            <a:pPr algn="just">
              <a:buNone/>
            </a:pPr>
            <a:r>
              <a:rPr lang="pt-BR" dirty="0" smtClean="0"/>
              <a:t>		</a:t>
            </a:r>
          </a:p>
          <a:p>
            <a:pPr algn="just">
              <a:buNone/>
            </a:pPr>
            <a:r>
              <a:rPr lang="pt-BR" i="1" dirty="0" smtClean="0"/>
              <a:t>		</a:t>
            </a:r>
            <a:r>
              <a:rPr lang="pt-BR" dirty="0" smtClean="0">
                <a:solidFill>
                  <a:schemeClr val="accent6">
                    <a:lumMod val="75000"/>
                  </a:schemeClr>
                </a:solidFill>
              </a:rPr>
              <a:t>Melhorar a atenção à saúde da criança</a:t>
            </a:r>
            <a:r>
              <a:rPr lang="pt-BR" dirty="0" smtClean="0"/>
              <a:t>, mudando o seu modo de atendimento, passando do foco meramente curativo, para uma abordagem mais </a:t>
            </a:r>
            <a:r>
              <a:rPr lang="pt-BR" dirty="0" smtClean="0">
                <a:solidFill>
                  <a:schemeClr val="accent6">
                    <a:lumMod val="75000"/>
                  </a:schemeClr>
                </a:solidFill>
              </a:rPr>
              <a:t>integral</a:t>
            </a:r>
            <a:r>
              <a:rPr lang="pt-BR" dirty="0" smtClean="0"/>
              <a:t>, visando à </a:t>
            </a:r>
            <a:r>
              <a:rPr lang="pt-BR" dirty="0" smtClean="0">
                <a:solidFill>
                  <a:schemeClr val="accent6">
                    <a:lumMod val="75000"/>
                  </a:schemeClr>
                </a:solidFill>
              </a:rPr>
              <a:t>prevenção</a:t>
            </a:r>
            <a:r>
              <a:rPr lang="pt-BR" dirty="0" smtClean="0"/>
              <a:t> de doenças e a </a:t>
            </a:r>
            <a:r>
              <a:rPr lang="pt-BR" dirty="0" smtClean="0">
                <a:solidFill>
                  <a:schemeClr val="accent6">
                    <a:lumMod val="75000"/>
                  </a:schemeClr>
                </a:solidFill>
              </a:rPr>
              <a:t>promoção</a:t>
            </a:r>
            <a:r>
              <a:rPr lang="pt-BR" dirty="0" smtClean="0"/>
              <a:t> da saúde</a:t>
            </a:r>
            <a:r>
              <a:rPr lang="pt-BR" i="1" dirty="0" smtClean="0"/>
              <a:t>.</a:t>
            </a:r>
            <a:endParaRPr lang="pt-BR"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lstStyle/>
          <a:p>
            <a:pPr algn="just"/>
            <a:r>
              <a:rPr lang="pt-BR" dirty="0" smtClean="0"/>
              <a:t>Intervenção sobre a rotina de atendimento da UBS:</a:t>
            </a:r>
          </a:p>
          <a:p>
            <a:pPr lvl="1" algn="just"/>
            <a:r>
              <a:rPr lang="pt-BR" dirty="0" smtClean="0"/>
              <a:t>Implantação e qualificação do atendimento de puericultura durante um período de 3 meses, com plano de incorporação definitiva à rotina posteriormente a esse período.</a:t>
            </a:r>
          </a:p>
          <a:p>
            <a:pPr lvl="1" algn="just"/>
            <a:endParaRPr lang="pt-BR" dirty="0" smtClean="0"/>
          </a:p>
          <a:p>
            <a:pPr lvl="1" algn="just"/>
            <a:endParaRPr lang="pt-B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lstStyle/>
          <a:p>
            <a:pPr algn="just"/>
            <a:r>
              <a:rPr lang="pt-BR" b="1" dirty="0" smtClean="0"/>
              <a:t>Ações:</a:t>
            </a:r>
          </a:p>
          <a:p>
            <a:pPr lvl="1" algn="just"/>
            <a:r>
              <a:rPr lang="pt-BR" dirty="0" smtClean="0"/>
              <a:t>Monitoramento e Avaliação</a:t>
            </a:r>
          </a:p>
          <a:p>
            <a:pPr lvl="1" algn="just"/>
            <a:r>
              <a:rPr lang="pt-BR" dirty="0" smtClean="0"/>
              <a:t>Organização e Gestão do Serviço </a:t>
            </a:r>
          </a:p>
          <a:p>
            <a:pPr lvl="1" algn="just"/>
            <a:r>
              <a:rPr lang="pt-BR" dirty="0" smtClean="0"/>
              <a:t>Engajamento Público</a:t>
            </a:r>
          </a:p>
          <a:p>
            <a:pPr lvl="1" algn="just"/>
            <a:r>
              <a:rPr lang="pt-BR" dirty="0" smtClean="0"/>
              <a:t>Qualificação da Prática Clínica</a:t>
            </a:r>
          </a:p>
          <a:p>
            <a:pPr lvl="1" algn="just"/>
            <a:endParaRPr lang="pt-BR" dirty="0" smtClean="0"/>
          </a:p>
          <a:p>
            <a:pPr lvl="1" algn="just"/>
            <a:endParaRPr lang="pt-B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normAutofit/>
          </a:bodyPr>
          <a:lstStyle/>
          <a:p>
            <a:pPr algn="just"/>
            <a:r>
              <a:rPr lang="pt-BR" b="1" dirty="0" smtClean="0"/>
              <a:t>Logística</a:t>
            </a:r>
          </a:p>
          <a:p>
            <a:pPr lvl="1" algn="just"/>
            <a:r>
              <a:rPr lang="pt-BR" dirty="0" smtClean="0"/>
              <a:t>Custos cobertos pela SMS</a:t>
            </a:r>
          </a:p>
          <a:p>
            <a:pPr lvl="1" algn="just"/>
            <a:r>
              <a:rPr lang="pt-BR" dirty="0" smtClean="0"/>
              <a:t>Capacitação dos profissionais</a:t>
            </a:r>
          </a:p>
          <a:p>
            <a:pPr lvl="1" algn="just"/>
            <a:r>
              <a:rPr lang="pt-BR" dirty="0" smtClean="0"/>
              <a:t>Definição de responsabilidades e atribuições</a:t>
            </a:r>
          </a:p>
          <a:p>
            <a:pPr lvl="1" algn="just"/>
            <a:endParaRPr lang="pt-B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normAutofit/>
          </a:bodyPr>
          <a:lstStyle/>
          <a:p>
            <a:pPr algn="just"/>
            <a:r>
              <a:rPr lang="pt-BR" b="1" dirty="0" smtClean="0"/>
              <a:t>Logística</a:t>
            </a:r>
          </a:p>
          <a:p>
            <a:pPr lvl="1" algn="just"/>
            <a:r>
              <a:rPr lang="pt-BR" dirty="0" smtClean="0"/>
              <a:t>Padronização do atendimento</a:t>
            </a:r>
          </a:p>
          <a:p>
            <a:pPr lvl="1" algn="just"/>
            <a:r>
              <a:rPr lang="pt-BR" dirty="0" smtClean="0"/>
              <a:t>Registro específico – </a:t>
            </a:r>
            <a:r>
              <a:rPr lang="pt-BR" i="1" dirty="0" smtClean="0"/>
              <a:t>“fichas-espelho”</a:t>
            </a:r>
          </a:p>
          <a:p>
            <a:pPr lvl="1" algn="just"/>
            <a:r>
              <a:rPr lang="pt-BR" dirty="0" smtClean="0"/>
              <a:t>Análise de dados e confecção de indicadores através de planilha eletrônica</a:t>
            </a:r>
          </a:p>
          <a:p>
            <a:pPr lvl="1" algn="just"/>
            <a:r>
              <a:rPr lang="pt-BR" dirty="0" smtClean="0"/>
              <a:t>Backup em Nuvem</a:t>
            </a:r>
          </a:p>
          <a:p>
            <a:pPr algn="just"/>
            <a:endParaRPr lang="pt-B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lstStyle/>
          <a:p>
            <a:pPr algn="just"/>
            <a:r>
              <a:rPr lang="pt-BR" b="1" dirty="0" smtClean="0"/>
              <a:t>Logística</a:t>
            </a:r>
          </a:p>
          <a:p>
            <a:pPr lvl="1" algn="just"/>
            <a:r>
              <a:rPr lang="pt-BR" dirty="0" smtClean="0"/>
              <a:t>Divulgação à comunidade</a:t>
            </a:r>
          </a:p>
          <a:p>
            <a:pPr lvl="1" algn="just"/>
            <a:r>
              <a:rPr lang="pt-BR" dirty="0" smtClean="0"/>
              <a:t>Prioridade na marcação de consultas</a:t>
            </a:r>
          </a:p>
          <a:p>
            <a:pPr lvl="1" algn="just"/>
            <a:r>
              <a:rPr lang="pt-BR" dirty="0" smtClean="0"/>
              <a:t>Captação aproveitando consultas geradas sob livre demanda</a:t>
            </a:r>
          </a:p>
          <a:p>
            <a:pPr lvl="1" algn="just"/>
            <a:r>
              <a:rPr lang="pt-BR" dirty="0" smtClean="0"/>
              <a:t>Atendimentos médico e odontológico em turnos coincidentes</a:t>
            </a:r>
          </a:p>
          <a:p>
            <a:pPr lvl="1" algn="just"/>
            <a:endParaRPr lang="pt-BR" dirty="0" smtClean="0"/>
          </a:p>
          <a:p>
            <a:pPr lvl="1" algn="just"/>
            <a:endParaRPr lang="pt-BR" dirty="0" smtClean="0"/>
          </a:p>
          <a:p>
            <a:pPr algn="just"/>
            <a:endParaRPr lang="pt-B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500174"/>
            <a:ext cx="8686800" cy="4625989"/>
          </a:xfrm>
        </p:spPr>
        <p:txBody>
          <a:bodyPr>
            <a:normAutofit/>
          </a:bodyPr>
          <a:lstStyle/>
          <a:p>
            <a:pPr algn="just"/>
            <a:r>
              <a:rPr lang="pt-BR" sz="2400" b="1" u="sng" dirty="0" smtClean="0">
                <a:solidFill>
                  <a:schemeClr val="accent6">
                    <a:lumMod val="75000"/>
                  </a:schemeClr>
                </a:solidFill>
              </a:rPr>
              <a:t>Objetivo 1:</a:t>
            </a:r>
            <a:r>
              <a:rPr lang="pt-BR" sz="2400" dirty="0" smtClean="0"/>
              <a:t> Ampliar a </a:t>
            </a:r>
            <a:r>
              <a:rPr lang="pt-BR" sz="2400" dirty="0" smtClean="0">
                <a:solidFill>
                  <a:schemeClr val="accent6">
                    <a:lumMod val="75000"/>
                  </a:schemeClr>
                </a:solidFill>
              </a:rPr>
              <a:t>cobertura</a:t>
            </a:r>
            <a:r>
              <a:rPr lang="pt-BR" sz="2400" dirty="0" smtClean="0"/>
              <a:t> do Programa de Saúde da Criança</a:t>
            </a:r>
          </a:p>
          <a:p>
            <a:pPr algn="just"/>
            <a:r>
              <a:rPr lang="pt-BR" sz="2400" dirty="0" smtClean="0">
                <a:solidFill>
                  <a:schemeClr val="accent6">
                    <a:lumMod val="75000"/>
                  </a:schemeClr>
                </a:solidFill>
              </a:rPr>
              <a:t>Meta 1</a:t>
            </a:r>
            <a:r>
              <a:rPr lang="pt-BR" sz="2400" dirty="0" smtClean="0"/>
              <a:t>: Ampliar a </a:t>
            </a:r>
            <a:r>
              <a:rPr lang="pt-BR" sz="2400" dirty="0" smtClean="0">
                <a:solidFill>
                  <a:schemeClr val="accent6">
                    <a:lumMod val="75000"/>
                  </a:schemeClr>
                </a:solidFill>
              </a:rPr>
              <a:t>cobertura</a:t>
            </a:r>
            <a:r>
              <a:rPr lang="pt-BR" sz="2400" dirty="0" smtClean="0"/>
              <a:t> da atenção à saúde para </a:t>
            </a:r>
            <a:r>
              <a:rPr lang="pt-BR" sz="2400" dirty="0" smtClean="0">
                <a:solidFill>
                  <a:schemeClr val="accent6">
                    <a:lumMod val="75000"/>
                  </a:schemeClr>
                </a:solidFill>
              </a:rPr>
              <a:t>30% </a:t>
            </a:r>
            <a:r>
              <a:rPr lang="pt-BR" sz="2400" dirty="0" smtClean="0"/>
              <a:t>das crianças entre zero e 72 meses pertencentes à área de abrangência da unidade saúde (número total estimado em 160).</a:t>
            </a:r>
            <a:endParaRPr lang="pt-BR" sz="2400" b="1" dirty="0" smtClean="0">
              <a:solidFill>
                <a:schemeClr val="accent6">
                  <a:lumMod val="75000"/>
                </a:schemeClr>
              </a:solidFill>
            </a:endParaRPr>
          </a:p>
          <a:p>
            <a:pPr algn="just"/>
            <a:r>
              <a:rPr lang="pt-BR" sz="2400" b="1" dirty="0" smtClean="0">
                <a:solidFill>
                  <a:schemeClr val="accent6">
                    <a:lumMod val="75000"/>
                  </a:schemeClr>
                </a:solidFill>
              </a:rPr>
              <a:t>Resultados</a:t>
            </a: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127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1275" name="Picture 11"/>
          <p:cNvPicPr>
            <a:picLocks noChangeAspect="1" noChangeArrowheads="1"/>
          </p:cNvPicPr>
          <p:nvPr/>
        </p:nvPicPr>
        <p:blipFill>
          <a:blip r:embed="rId4" cstate="print"/>
          <a:srcRect/>
          <a:stretch>
            <a:fillRect/>
          </a:stretch>
        </p:blipFill>
        <p:spPr bwMode="auto">
          <a:xfrm>
            <a:off x="2357422" y="3145504"/>
            <a:ext cx="6786578" cy="3712496"/>
          </a:xfrm>
          <a:prstGeom prst="rect">
            <a:avLst/>
          </a:prstGeom>
          <a:noFill/>
          <a:ln w="9525">
            <a:noFill/>
            <a:miter lim="800000"/>
            <a:headEnd/>
            <a:tailEnd/>
          </a:ln>
          <a:effectLst/>
        </p:spPr>
      </p:pic>
      <p:sp>
        <p:nvSpPr>
          <p:cNvPr id="8" name="CaixaDeTexto 7"/>
          <p:cNvSpPr txBox="1"/>
          <p:nvPr/>
        </p:nvSpPr>
        <p:spPr>
          <a:xfrm>
            <a:off x="467544"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49,4%</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b="1" dirty="0">
              <a:solidFill>
                <a:schemeClr val="accent6">
                  <a:lumMod val="75000"/>
                </a:schemeClr>
              </a:solidFill>
            </a:endParaRPr>
          </a:p>
        </p:txBody>
      </p:sp>
      <p:sp>
        <p:nvSpPr>
          <p:cNvPr id="3" name="Content Placeholder 2"/>
          <p:cNvSpPr>
            <a:spLocks noGrp="1"/>
          </p:cNvSpPr>
          <p:nvPr>
            <p:ph idx="1"/>
          </p:nvPr>
        </p:nvSpPr>
        <p:spPr/>
        <p:txBody>
          <a:bodyPr/>
          <a:lstStyle/>
          <a:p>
            <a:r>
              <a:rPr lang="pt-BR" sz="2400" b="1" u="sng" dirty="0" smtClean="0">
                <a:solidFill>
                  <a:schemeClr val="accent6">
                    <a:lumMod val="75000"/>
                  </a:schemeClr>
                </a:solidFill>
              </a:rPr>
              <a:t>Objetivo 2</a:t>
            </a:r>
            <a:r>
              <a:rPr lang="pt-BR" sz="2400" dirty="0" smtClean="0">
                <a:solidFill>
                  <a:schemeClr val="accent6">
                    <a:lumMod val="75000"/>
                  </a:schemeClr>
                </a:solidFill>
              </a:rPr>
              <a:t>: </a:t>
            </a:r>
            <a:r>
              <a:rPr lang="pt-BR" sz="2400" dirty="0" smtClean="0"/>
              <a:t>Melhorar a </a:t>
            </a:r>
            <a:r>
              <a:rPr lang="pt-BR" sz="2400" u="sng" dirty="0" smtClean="0">
                <a:solidFill>
                  <a:schemeClr val="accent6">
                    <a:lumMod val="75000"/>
                  </a:schemeClr>
                </a:solidFill>
              </a:rPr>
              <a:t>qualidade</a:t>
            </a:r>
            <a:r>
              <a:rPr lang="pt-BR" sz="2400" dirty="0" smtClean="0"/>
              <a:t> do atendimento à criança</a:t>
            </a:r>
          </a:p>
          <a:p>
            <a:r>
              <a:rPr lang="pt-BR" sz="2400" dirty="0" smtClean="0">
                <a:solidFill>
                  <a:schemeClr val="accent6">
                    <a:lumMod val="75000"/>
                  </a:schemeClr>
                </a:solidFill>
              </a:rPr>
              <a:t>Meta 2.1:</a:t>
            </a:r>
            <a:r>
              <a:rPr lang="pt-BR" sz="2400" dirty="0" smtClean="0"/>
              <a:t> Realizar a </a:t>
            </a:r>
            <a:r>
              <a:rPr lang="pt-BR" sz="2400" dirty="0" smtClean="0">
                <a:solidFill>
                  <a:schemeClr val="accent6">
                    <a:lumMod val="75000"/>
                  </a:schemeClr>
                </a:solidFill>
              </a:rPr>
              <a:t>primeira consulta na primeira semana </a:t>
            </a:r>
            <a:r>
              <a:rPr lang="pt-BR" sz="2400" dirty="0" smtClean="0"/>
              <a:t>de vida para 100% das crianças cadastradas</a:t>
            </a:r>
            <a:r>
              <a:rPr lang="pt-BR" dirty="0" smtClean="0"/>
              <a:t>.</a:t>
            </a:r>
          </a:p>
          <a:p>
            <a:pPr algn="just"/>
            <a:r>
              <a:rPr lang="pt-BR" sz="2400" b="1" dirty="0" smtClean="0">
                <a:solidFill>
                  <a:schemeClr val="accent6">
                    <a:lumMod val="75000"/>
                  </a:schemeClr>
                </a:solidFill>
              </a:rPr>
              <a:t>Resultados</a:t>
            </a:r>
          </a:p>
        </p:txBody>
      </p:sp>
      <p:pic>
        <p:nvPicPr>
          <p:cNvPr id="9218" name="Picture 2"/>
          <p:cNvPicPr>
            <a:picLocks noChangeAspect="1" noChangeArrowheads="1"/>
          </p:cNvPicPr>
          <p:nvPr/>
        </p:nvPicPr>
        <p:blipFill>
          <a:blip r:embed="rId4" cstate="print"/>
          <a:srcRect/>
          <a:stretch>
            <a:fillRect/>
          </a:stretch>
        </p:blipFill>
        <p:spPr bwMode="auto">
          <a:xfrm>
            <a:off x="2381146" y="3143248"/>
            <a:ext cx="6762854" cy="3714752"/>
          </a:xfrm>
          <a:prstGeom prst="rect">
            <a:avLst/>
          </a:prstGeom>
          <a:noFill/>
          <a:ln w="9525">
            <a:noFill/>
            <a:miter lim="800000"/>
            <a:headEnd/>
            <a:tailEnd/>
          </a:ln>
          <a:effectLst/>
        </p:spPr>
      </p:pic>
      <p:sp>
        <p:nvSpPr>
          <p:cNvPr id="6" name="CaixaDeTexto 5"/>
          <p:cNvSpPr txBox="1"/>
          <p:nvPr/>
        </p:nvSpPr>
        <p:spPr>
          <a:xfrm>
            <a:off x="467544" y="4221088"/>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97,5%</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Rectangle 5"/>
          <p:cNvSpPr/>
          <p:nvPr/>
        </p:nvSpPr>
        <p:spPr>
          <a:xfrm>
            <a:off x="357158" y="1571612"/>
            <a:ext cx="8286808" cy="1477328"/>
          </a:xfrm>
          <a:prstGeom prst="rect">
            <a:avLst/>
          </a:prstGeom>
        </p:spPr>
        <p:txBody>
          <a:bodyPr wrap="square">
            <a:spAutoFit/>
          </a:bodyPr>
          <a:lstStyle/>
          <a:p>
            <a:endParaRPr lang="pt-BR" sz="1400" dirty="0" smtClean="0"/>
          </a:p>
          <a:p>
            <a:endParaRPr lang="pt-BR" sz="1400" dirty="0" smtClean="0"/>
          </a:p>
          <a:p>
            <a:pPr>
              <a:buFont typeface="Arial" pitchFamily="34" charset="0"/>
              <a:buChar char="•"/>
            </a:pPr>
            <a:r>
              <a:rPr lang="pt-BR" sz="2400" dirty="0" smtClean="0">
                <a:solidFill>
                  <a:schemeClr val="accent6">
                    <a:lumMod val="75000"/>
                  </a:schemeClr>
                </a:solidFill>
              </a:rPr>
              <a:t> Meta 2.2: </a:t>
            </a:r>
            <a:r>
              <a:rPr lang="pt-BR" sz="2400" dirty="0" smtClean="0"/>
              <a:t>Monitorar o </a:t>
            </a:r>
            <a:r>
              <a:rPr lang="pt-BR" sz="2400" dirty="0" smtClean="0">
                <a:solidFill>
                  <a:schemeClr val="accent6">
                    <a:lumMod val="75000"/>
                  </a:schemeClr>
                </a:solidFill>
              </a:rPr>
              <a:t>crescimento </a:t>
            </a:r>
            <a:r>
              <a:rPr lang="pt-BR" sz="2400" dirty="0" smtClean="0"/>
              <a:t>em 100% das crianças. </a:t>
            </a:r>
          </a:p>
          <a:p>
            <a:pPr>
              <a:buFont typeface="Arial" pitchFamily="34" charset="0"/>
              <a:buChar char="•"/>
            </a:pPr>
            <a:endParaRPr lang="pt-BR" sz="1400" dirty="0" smtClean="0"/>
          </a:p>
          <a:p>
            <a:pPr algn="just">
              <a:buFont typeface="Arial" pitchFamily="34" charset="0"/>
              <a:buChar char="•"/>
            </a:pPr>
            <a:r>
              <a:rPr lang="pt-BR" sz="2400" b="1" dirty="0" smtClean="0">
                <a:solidFill>
                  <a:schemeClr val="accent6">
                    <a:lumMod val="75000"/>
                  </a:schemeClr>
                </a:solidFill>
              </a:rPr>
              <a:t> Resultados</a:t>
            </a:r>
          </a:p>
        </p:txBody>
      </p:sp>
      <p:pic>
        <p:nvPicPr>
          <p:cNvPr id="7171" name="Picture 3"/>
          <p:cNvPicPr>
            <a:picLocks noChangeAspect="1" noChangeArrowheads="1"/>
          </p:cNvPicPr>
          <p:nvPr/>
        </p:nvPicPr>
        <p:blipFill>
          <a:blip r:embed="rId4" cstate="print"/>
          <a:srcRect/>
          <a:stretch>
            <a:fillRect/>
          </a:stretch>
        </p:blipFill>
        <p:spPr bwMode="auto">
          <a:xfrm>
            <a:off x="2000232" y="3071811"/>
            <a:ext cx="6965424" cy="3786189"/>
          </a:xfrm>
          <a:prstGeom prst="rect">
            <a:avLst/>
          </a:prstGeom>
          <a:noFill/>
          <a:ln w="9525">
            <a:noFill/>
            <a:miter lim="800000"/>
            <a:headEnd/>
            <a:tailEnd/>
          </a:ln>
          <a:effectLst/>
        </p:spPr>
      </p:pic>
      <p:sp>
        <p:nvSpPr>
          <p:cNvPr id="7" name="CaixaDeTexto 6"/>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b="1" dirty="0">
              <a:solidFill>
                <a:schemeClr val="accent6">
                  <a:lumMod val="75000"/>
                </a:schemeClr>
              </a:solidFill>
            </a:endParaRPr>
          </a:p>
        </p:txBody>
      </p:sp>
      <p:sp>
        <p:nvSpPr>
          <p:cNvPr id="3" name="Content Placeholder 2"/>
          <p:cNvSpPr>
            <a:spLocks noGrp="1"/>
          </p:cNvSpPr>
          <p:nvPr>
            <p:ph idx="1"/>
          </p:nvPr>
        </p:nvSpPr>
        <p:spPr/>
        <p:txBody>
          <a:bodyPr/>
          <a:lstStyle/>
          <a:p>
            <a:r>
              <a:rPr lang="pt-BR" dirty="0" smtClean="0"/>
              <a:t>O que é </a:t>
            </a:r>
            <a:r>
              <a:rPr lang="pt-BR" i="1" dirty="0" smtClean="0"/>
              <a:t>Puericultura?</a:t>
            </a:r>
            <a:endParaRPr lang="pt-BR" i="1" dirty="0"/>
          </a:p>
          <a:p>
            <a:r>
              <a:rPr lang="pt-BR" dirty="0" smtClean="0"/>
              <a:t>Importância</a:t>
            </a:r>
          </a:p>
          <a:p>
            <a:pPr lvl="1"/>
            <a:r>
              <a:rPr lang="pt-BR" dirty="0" smtClean="0"/>
              <a:t>Diagnóstico precoce</a:t>
            </a:r>
          </a:p>
          <a:p>
            <a:pPr lvl="1"/>
            <a:r>
              <a:rPr lang="pt-BR" dirty="0" smtClean="0"/>
              <a:t>Tratamento em momento oportuno</a:t>
            </a:r>
          </a:p>
          <a:p>
            <a:pPr lvl="1"/>
            <a:r>
              <a:rPr lang="pt-BR" dirty="0" smtClean="0"/>
              <a:t>Menos sequelas</a:t>
            </a:r>
          </a:p>
          <a:p>
            <a:pPr lvl="1"/>
            <a:r>
              <a:rPr lang="pt-BR" dirty="0" smtClean="0"/>
              <a:t>Melhor prognóstico</a:t>
            </a:r>
          </a:p>
        </p:txBody>
      </p:sp>
      <p:pic>
        <p:nvPicPr>
          <p:cNvPr id="83970" name="Picture 2" descr="http://upload.wikimedia.org/wikipedia/commons/0/08/Newborn_Examination_1967.jpg"/>
          <p:cNvPicPr>
            <a:picLocks noChangeAspect="1" noChangeArrowheads="1"/>
          </p:cNvPicPr>
          <p:nvPr/>
        </p:nvPicPr>
        <p:blipFill>
          <a:blip r:embed="rId4" cstate="print"/>
          <a:srcRect/>
          <a:stretch>
            <a:fillRect/>
          </a:stretch>
        </p:blipFill>
        <p:spPr bwMode="auto">
          <a:xfrm>
            <a:off x="4572000" y="3857628"/>
            <a:ext cx="4286312" cy="283202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Content Placeholder 5"/>
          <p:cNvSpPr>
            <a:spLocks noGrp="1"/>
          </p:cNvSpPr>
          <p:nvPr>
            <p:ph idx="1"/>
          </p:nvPr>
        </p:nvSpPr>
        <p:spPr>
          <a:xfrm>
            <a:off x="214282" y="1357298"/>
            <a:ext cx="8229600" cy="4525963"/>
          </a:xfrm>
        </p:spPr>
        <p:txBody>
          <a:bodyPr/>
          <a:lstStyle/>
          <a:p>
            <a:pPr>
              <a:buNone/>
            </a:pPr>
            <a:endParaRPr lang="pt-BR" sz="2400" dirty="0" smtClean="0"/>
          </a:p>
          <a:p>
            <a:endParaRPr lang="pt-BR" sz="1400" dirty="0" smtClean="0"/>
          </a:p>
          <a:p>
            <a:r>
              <a:rPr lang="pt-BR" sz="2400" dirty="0" smtClean="0">
                <a:solidFill>
                  <a:schemeClr val="accent6">
                    <a:lumMod val="75000"/>
                  </a:schemeClr>
                </a:solidFill>
              </a:rPr>
              <a:t>Meta 2.3: </a:t>
            </a:r>
            <a:r>
              <a:rPr lang="pt-BR" sz="2400" dirty="0" smtClean="0"/>
              <a:t>Monitorar 100% das crianças com </a:t>
            </a:r>
            <a:r>
              <a:rPr lang="pt-BR" sz="2400" dirty="0" smtClean="0">
                <a:solidFill>
                  <a:schemeClr val="accent6">
                    <a:lumMod val="75000"/>
                  </a:schemeClr>
                </a:solidFill>
              </a:rPr>
              <a:t>déficit de peso</a:t>
            </a:r>
            <a:r>
              <a:rPr lang="pt-BR" sz="2400" dirty="0" smtClean="0"/>
              <a:t>. </a:t>
            </a:r>
          </a:p>
          <a:p>
            <a:endParaRPr lang="pt-BR" sz="1400" dirty="0" smtClean="0"/>
          </a:p>
          <a:p>
            <a:pPr algn="just"/>
            <a:r>
              <a:rPr lang="pt-BR" sz="2400" b="1" dirty="0" smtClean="0">
                <a:solidFill>
                  <a:schemeClr val="accent6">
                    <a:lumMod val="75000"/>
                  </a:schemeClr>
                </a:solidFill>
              </a:rPr>
              <a:t>Resultados</a:t>
            </a:r>
            <a:endParaRPr lang="pt-BR" sz="2400" dirty="0"/>
          </a:p>
        </p:txBody>
      </p:sp>
      <p:pic>
        <p:nvPicPr>
          <p:cNvPr id="3075" name="Picture 3"/>
          <p:cNvPicPr>
            <a:picLocks noChangeAspect="1" noChangeArrowheads="1"/>
          </p:cNvPicPr>
          <p:nvPr/>
        </p:nvPicPr>
        <p:blipFill>
          <a:blip r:embed="rId4" cstate="print"/>
          <a:srcRect/>
          <a:stretch>
            <a:fillRect/>
          </a:stretch>
        </p:blipFill>
        <p:spPr bwMode="auto">
          <a:xfrm>
            <a:off x="2214546" y="3071810"/>
            <a:ext cx="6858048" cy="3643338"/>
          </a:xfrm>
          <a:prstGeom prst="rect">
            <a:avLst/>
          </a:prstGeom>
          <a:noFill/>
          <a:ln w="9525">
            <a:noFill/>
            <a:miter lim="800000"/>
            <a:headEnd/>
            <a:tailEnd/>
          </a:ln>
          <a:effectLst/>
        </p:spPr>
      </p:pic>
      <p:sp>
        <p:nvSpPr>
          <p:cNvPr id="7" name="CaixaDeTexto 6"/>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Content Placeholder 5"/>
          <p:cNvSpPr>
            <a:spLocks noGrp="1"/>
          </p:cNvSpPr>
          <p:nvPr>
            <p:ph idx="1"/>
          </p:nvPr>
        </p:nvSpPr>
        <p:spPr>
          <a:xfrm>
            <a:off x="428596" y="1357298"/>
            <a:ext cx="8229600" cy="4525963"/>
          </a:xfrm>
        </p:spPr>
        <p:txBody>
          <a:bodyPr>
            <a:normAutofit/>
          </a:bodyPr>
          <a:lstStyle/>
          <a:p>
            <a:endParaRPr lang="pt-BR" sz="1400" dirty="0" smtClean="0"/>
          </a:p>
          <a:p>
            <a:endParaRPr lang="pt-BR" sz="1400" dirty="0" smtClean="0"/>
          </a:p>
          <a:p>
            <a:r>
              <a:rPr lang="pt-BR" sz="2400" dirty="0" smtClean="0">
                <a:solidFill>
                  <a:schemeClr val="accent6">
                    <a:lumMod val="75000"/>
                  </a:schemeClr>
                </a:solidFill>
              </a:rPr>
              <a:t>Meta 2.4:</a:t>
            </a:r>
            <a:r>
              <a:rPr lang="pt-BR" sz="2400" dirty="0" smtClean="0"/>
              <a:t> Monitorar 100% das crianças com </a:t>
            </a:r>
            <a:r>
              <a:rPr lang="pt-BR" sz="2400" dirty="0" smtClean="0">
                <a:solidFill>
                  <a:schemeClr val="accent6">
                    <a:lumMod val="75000"/>
                  </a:schemeClr>
                </a:solidFill>
              </a:rPr>
              <a:t>excesso de peso</a:t>
            </a:r>
            <a:r>
              <a:rPr lang="pt-BR" sz="2400" dirty="0" smtClean="0"/>
              <a:t>.</a:t>
            </a:r>
          </a:p>
          <a:p>
            <a:endParaRPr lang="pt-BR" sz="1400" dirty="0" smtClean="0"/>
          </a:p>
          <a:p>
            <a:pPr algn="just"/>
            <a:r>
              <a:rPr lang="pt-BR" sz="2400" b="1" dirty="0" smtClean="0">
                <a:solidFill>
                  <a:schemeClr val="accent6">
                    <a:lumMod val="75000"/>
                  </a:schemeClr>
                </a:solidFill>
              </a:rPr>
              <a:t>Resultados</a:t>
            </a:r>
            <a:endParaRPr lang="pt-BR" sz="2400" dirty="0"/>
          </a:p>
        </p:txBody>
      </p:sp>
      <p:pic>
        <p:nvPicPr>
          <p:cNvPr id="44034" name="Picture 2"/>
          <p:cNvPicPr>
            <a:picLocks noChangeAspect="1" noChangeArrowheads="1"/>
          </p:cNvPicPr>
          <p:nvPr/>
        </p:nvPicPr>
        <p:blipFill>
          <a:blip r:embed="rId4" cstate="print"/>
          <a:srcRect/>
          <a:stretch>
            <a:fillRect/>
          </a:stretch>
        </p:blipFill>
        <p:spPr bwMode="auto">
          <a:xfrm>
            <a:off x="2195736" y="3143248"/>
            <a:ext cx="6844157" cy="3714752"/>
          </a:xfrm>
          <a:prstGeom prst="rect">
            <a:avLst/>
          </a:prstGeom>
          <a:noFill/>
          <a:ln w="9525">
            <a:noFill/>
            <a:miter lim="800000"/>
            <a:headEnd/>
            <a:tailEnd/>
          </a:ln>
          <a:effectLst/>
        </p:spPr>
      </p:pic>
      <p:sp>
        <p:nvSpPr>
          <p:cNvPr id="7" name="CaixaDeTexto 6"/>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285860"/>
            <a:ext cx="8429684" cy="4525963"/>
          </a:xfrm>
        </p:spPr>
        <p:txBody>
          <a:bodyPr>
            <a:normAutofit/>
          </a:bodyPr>
          <a:lstStyle/>
          <a:p>
            <a:pPr>
              <a:buNone/>
            </a:pPr>
            <a:endParaRPr lang="pt-BR" sz="1400" dirty="0" smtClean="0"/>
          </a:p>
          <a:p>
            <a:pPr>
              <a:buNone/>
            </a:pPr>
            <a:endParaRPr lang="pt-BR" sz="1400" dirty="0" smtClean="0"/>
          </a:p>
          <a:p>
            <a:r>
              <a:rPr lang="pt-BR" sz="2400" dirty="0" smtClean="0">
                <a:solidFill>
                  <a:schemeClr val="accent6">
                    <a:lumMod val="75000"/>
                  </a:schemeClr>
                </a:solidFill>
              </a:rPr>
              <a:t>Meta 2.5:</a:t>
            </a:r>
            <a:r>
              <a:rPr lang="pt-BR" sz="2400" dirty="0" smtClean="0"/>
              <a:t> Monitorar o</a:t>
            </a:r>
            <a:r>
              <a:rPr lang="pt-BR" sz="2400" dirty="0" smtClean="0">
                <a:solidFill>
                  <a:schemeClr val="accent6">
                    <a:lumMod val="75000"/>
                  </a:schemeClr>
                </a:solidFill>
              </a:rPr>
              <a:t> desenvolvimento </a:t>
            </a:r>
            <a:r>
              <a:rPr lang="pt-BR" sz="2400" dirty="0" smtClean="0"/>
              <a:t>em 100% das crianças. </a:t>
            </a:r>
          </a:p>
          <a:p>
            <a:endParaRPr lang="pt-BR" sz="1400" dirty="0" smtClean="0"/>
          </a:p>
          <a:p>
            <a:pPr algn="just"/>
            <a:r>
              <a:rPr lang="pt-BR" sz="2400" b="1" dirty="0" smtClean="0">
                <a:solidFill>
                  <a:schemeClr val="accent6">
                    <a:lumMod val="75000"/>
                  </a:schemeClr>
                </a:solidFill>
              </a:rPr>
              <a:t>Resultados</a:t>
            </a:r>
            <a:endParaRPr lang="pt-BR" sz="2400" dirty="0" smtClean="0"/>
          </a:p>
        </p:txBody>
      </p:sp>
      <p:pic>
        <p:nvPicPr>
          <p:cNvPr id="45059" name="Picture 3"/>
          <p:cNvPicPr>
            <a:picLocks noChangeAspect="1" noChangeArrowheads="1"/>
          </p:cNvPicPr>
          <p:nvPr/>
        </p:nvPicPr>
        <p:blipFill>
          <a:blip r:embed="rId4" cstate="print"/>
          <a:srcRect/>
          <a:stretch>
            <a:fillRect/>
          </a:stretch>
        </p:blipFill>
        <p:spPr bwMode="auto">
          <a:xfrm>
            <a:off x="2123728" y="3140411"/>
            <a:ext cx="6899595" cy="3717613"/>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500034" y="1285860"/>
            <a:ext cx="8358246" cy="4525963"/>
          </a:xfrm>
        </p:spPr>
        <p:txBody>
          <a:bodyPr>
            <a:normAutofit/>
          </a:bodyPr>
          <a:lstStyle/>
          <a:p>
            <a:pPr>
              <a:buNone/>
            </a:pPr>
            <a:endParaRPr lang="pt-BR" sz="2400" dirty="0" smtClean="0"/>
          </a:p>
          <a:p>
            <a:endParaRPr lang="pt-BR" sz="1400" dirty="0" smtClean="0"/>
          </a:p>
          <a:p>
            <a:r>
              <a:rPr lang="pt-BR" sz="2400" dirty="0" smtClean="0">
                <a:solidFill>
                  <a:schemeClr val="accent6">
                    <a:lumMod val="75000"/>
                  </a:schemeClr>
                </a:solidFill>
              </a:rPr>
              <a:t>Meta 2.6:</a:t>
            </a:r>
            <a:r>
              <a:rPr lang="pt-BR" sz="2400" dirty="0" smtClean="0"/>
              <a:t> </a:t>
            </a:r>
            <a:r>
              <a:rPr lang="pt-BR" sz="2400" dirty="0" smtClean="0">
                <a:solidFill>
                  <a:schemeClr val="accent6">
                    <a:lumMod val="75000"/>
                  </a:schemeClr>
                </a:solidFill>
              </a:rPr>
              <a:t>Vacinar</a:t>
            </a:r>
            <a:r>
              <a:rPr lang="pt-BR" sz="2400" dirty="0" smtClean="0"/>
              <a:t> 100% das crianças de acordo com a idade. </a:t>
            </a:r>
          </a:p>
          <a:p>
            <a:endParaRPr lang="pt-BR" sz="1400" dirty="0" smtClean="0"/>
          </a:p>
          <a:p>
            <a:pPr algn="just"/>
            <a:r>
              <a:rPr lang="pt-BR" sz="2400" b="1" dirty="0" smtClean="0">
                <a:solidFill>
                  <a:schemeClr val="accent6">
                    <a:lumMod val="75000"/>
                  </a:schemeClr>
                </a:solidFill>
              </a:rPr>
              <a:t>Resultados</a:t>
            </a:r>
            <a:endParaRPr lang="pt-BR" sz="2400" dirty="0" smtClean="0"/>
          </a:p>
        </p:txBody>
      </p:sp>
      <p:pic>
        <p:nvPicPr>
          <p:cNvPr id="46082" name="Picture 2"/>
          <p:cNvPicPr>
            <a:picLocks noChangeAspect="1" noChangeArrowheads="1"/>
          </p:cNvPicPr>
          <p:nvPr/>
        </p:nvPicPr>
        <p:blipFill>
          <a:blip r:embed="rId4" cstate="print"/>
          <a:srcRect/>
          <a:stretch>
            <a:fillRect/>
          </a:stretch>
        </p:blipFill>
        <p:spPr bwMode="auto">
          <a:xfrm>
            <a:off x="1928794" y="3162300"/>
            <a:ext cx="7165967" cy="3695700"/>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500034" y="1357298"/>
            <a:ext cx="8229600" cy="4525963"/>
          </a:xfrm>
        </p:spPr>
        <p:txBody>
          <a:bodyPr>
            <a:normAutofit/>
          </a:bodyPr>
          <a:lstStyle/>
          <a:p>
            <a:endParaRPr lang="pt-BR" sz="1400" dirty="0" smtClean="0"/>
          </a:p>
          <a:p>
            <a:pPr>
              <a:buNone/>
            </a:pPr>
            <a:endParaRPr lang="pt-BR" sz="1400" dirty="0" smtClean="0"/>
          </a:p>
          <a:p>
            <a:r>
              <a:rPr lang="pt-BR" sz="2400" dirty="0" smtClean="0">
                <a:solidFill>
                  <a:schemeClr val="accent6">
                    <a:lumMod val="75000"/>
                  </a:schemeClr>
                </a:solidFill>
              </a:rPr>
              <a:t>Meta 2.7:</a:t>
            </a:r>
            <a:r>
              <a:rPr lang="pt-BR" sz="2400" dirty="0" smtClean="0"/>
              <a:t> Realizar </a:t>
            </a:r>
            <a:r>
              <a:rPr lang="pt-BR" sz="2400" dirty="0" smtClean="0">
                <a:solidFill>
                  <a:schemeClr val="accent6">
                    <a:lumMod val="75000"/>
                  </a:schemeClr>
                </a:solidFill>
              </a:rPr>
              <a:t>suplementação de ferro</a:t>
            </a:r>
            <a:r>
              <a:rPr lang="pt-BR" sz="2400" dirty="0" smtClean="0"/>
              <a:t> em 100% das crianças de 6 a 24 meses. </a:t>
            </a:r>
          </a:p>
          <a:p>
            <a:endParaRPr lang="pt-BR" sz="1400" dirty="0" smtClean="0"/>
          </a:p>
          <a:p>
            <a:pPr algn="just"/>
            <a:r>
              <a:rPr lang="pt-BR" sz="2400" b="1" dirty="0" smtClean="0">
                <a:solidFill>
                  <a:schemeClr val="accent6">
                    <a:lumMod val="75000"/>
                  </a:schemeClr>
                </a:solidFill>
              </a:rPr>
              <a:t>Resultados</a:t>
            </a:r>
            <a:endParaRPr lang="pt-BR" sz="2400" dirty="0" smtClean="0"/>
          </a:p>
        </p:txBody>
      </p:sp>
      <p:pic>
        <p:nvPicPr>
          <p:cNvPr id="47106" name="Picture 2"/>
          <p:cNvPicPr>
            <a:picLocks noChangeAspect="1" noChangeArrowheads="1"/>
          </p:cNvPicPr>
          <p:nvPr/>
        </p:nvPicPr>
        <p:blipFill>
          <a:blip r:embed="rId4" cstate="print"/>
          <a:srcRect/>
          <a:stretch>
            <a:fillRect/>
          </a:stretch>
        </p:blipFill>
        <p:spPr bwMode="auto">
          <a:xfrm>
            <a:off x="2428860" y="3454311"/>
            <a:ext cx="6584940" cy="3403688"/>
          </a:xfrm>
          <a:prstGeom prst="rect">
            <a:avLst/>
          </a:prstGeom>
          <a:noFill/>
          <a:ln w="9525">
            <a:noFill/>
            <a:miter lim="800000"/>
            <a:headEnd/>
            <a:tailEnd/>
          </a:ln>
          <a:effectLst/>
        </p:spPr>
      </p:pic>
      <p:sp>
        <p:nvSpPr>
          <p:cNvPr id="7" name="CaixaDeTexto 6"/>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88,9%</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357298"/>
            <a:ext cx="8229600" cy="4525963"/>
          </a:xfrm>
        </p:spPr>
        <p:txBody>
          <a:bodyPr/>
          <a:lstStyle/>
          <a:p>
            <a:endParaRPr lang="pt-BR" sz="1400" dirty="0" smtClean="0"/>
          </a:p>
          <a:p>
            <a:pPr>
              <a:buNone/>
            </a:pPr>
            <a:endParaRPr lang="pt-BR" sz="1400" dirty="0" smtClean="0"/>
          </a:p>
          <a:p>
            <a:r>
              <a:rPr lang="pt-BR" sz="2400" dirty="0" smtClean="0">
                <a:solidFill>
                  <a:schemeClr val="accent6">
                    <a:lumMod val="75000"/>
                  </a:schemeClr>
                </a:solidFill>
              </a:rPr>
              <a:t>Meta 2.8:</a:t>
            </a:r>
            <a:r>
              <a:rPr lang="pt-BR" sz="2400" dirty="0" smtClean="0"/>
              <a:t> Realizar </a:t>
            </a:r>
            <a:r>
              <a:rPr lang="pt-BR" sz="2400" dirty="0" smtClean="0">
                <a:solidFill>
                  <a:schemeClr val="accent6">
                    <a:lumMod val="75000"/>
                  </a:schemeClr>
                </a:solidFill>
              </a:rPr>
              <a:t>triagem auditiva </a:t>
            </a:r>
            <a:r>
              <a:rPr lang="pt-BR" sz="2400" dirty="0" smtClean="0"/>
              <a:t>em 100% das crianças. </a:t>
            </a:r>
          </a:p>
          <a:p>
            <a:endParaRPr lang="pt-BR" sz="1400" dirty="0" smtClean="0"/>
          </a:p>
          <a:p>
            <a:pPr algn="just"/>
            <a:r>
              <a:rPr lang="pt-BR" sz="2400" b="1" dirty="0" smtClean="0">
                <a:solidFill>
                  <a:schemeClr val="accent6">
                    <a:lumMod val="75000"/>
                  </a:schemeClr>
                </a:solidFill>
              </a:rPr>
              <a:t>Resultados</a:t>
            </a:r>
            <a:endParaRPr lang="pt-BR" sz="2400" dirty="0" smtClean="0"/>
          </a:p>
          <a:p>
            <a:pPr algn="just"/>
            <a:endParaRPr lang="pt-BR" dirty="0" smtClean="0"/>
          </a:p>
        </p:txBody>
      </p:sp>
      <p:pic>
        <p:nvPicPr>
          <p:cNvPr id="48131" name="Picture 3"/>
          <p:cNvPicPr>
            <a:picLocks noChangeAspect="1" noChangeArrowheads="1"/>
          </p:cNvPicPr>
          <p:nvPr/>
        </p:nvPicPr>
        <p:blipFill>
          <a:blip r:embed="rId4" cstate="print"/>
          <a:srcRect/>
          <a:stretch>
            <a:fillRect/>
          </a:stretch>
        </p:blipFill>
        <p:spPr bwMode="auto">
          <a:xfrm>
            <a:off x="2285984" y="3228975"/>
            <a:ext cx="6756389" cy="3629025"/>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403367"/>
            <a:ext cx="8229600" cy="4525963"/>
          </a:xfrm>
        </p:spPr>
        <p:txBody>
          <a:bodyPr>
            <a:normAutofit/>
          </a:bodyPr>
          <a:lstStyle/>
          <a:p>
            <a:pPr>
              <a:buNone/>
            </a:pPr>
            <a:endParaRPr lang="pt-BR" sz="1400" dirty="0" smtClean="0"/>
          </a:p>
          <a:p>
            <a:r>
              <a:rPr lang="pt-BR" sz="2400" dirty="0" smtClean="0">
                <a:solidFill>
                  <a:schemeClr val="accent6">
                    <a:lumMod val="75000"/>
                  </a:schemeClr>
                </a:solidFill>
              </a:rPr>
              <a:t>Meta 2.9:</a:t>
            </a:r>
            <a:r>
              <a:rPr lang="pt-BR" sz="2400" dirty="0" smtClean="0"/>
              <a:t> Realizar </a:t>
            </a:r>
            <a:r>
              <a:rPr lang="pt-BR" sz="2400" dirty="0" smtClean="0">
                <a:solidFill>
                  <a:schemeClr val="accent6">
                    <a:lumMod val="75000"/>
                  </a:schemeClr>
                </a:solidFill>
              </a:rPr>
              <a:t>teste do pezinho </a:t>
            </a:r>
            <a:r>
              <a:rPr lang="pt-BR" sz="2400" dirty="0" smtClean="0"/>
              <a:t>em 100% das crianças até 7 dias de vida. </a:t>
            </a:r>
          </a:p>
          <a:p>
            <a:endParaRPr lang="pt-BR" sz="1400" dirty="0" smtClean="0"/>
          </a:p>
          <a:p>
            <a:pPr algn="just"/>
            <a:r>
              <a:rPr lang="pt-BR" sz="2400" b="1" dirty="0" smtClean="0">
                <a:solidFill>
                  <a:schemeClr val="accent6">
                    <a:lumMod val="75000"/>
                  </a:schemeClr>
                </a:solidFill>
              </a:rPr>
              <a:t>Resultados</a:t>
            </a:r>
            <a:endParaRPr lang="pt-BR" sz="2400" dirty="0" smtClean="0"/>
          </a:p>
        </p:txBody>
      </p:sp>
      <p:pic>
        <p:nvPicPr>
          <p:cNvPr id="49154" name="Picture 2"/>
          <p:cNvPicPr>
            <a:picLocks noChangeAspect="1" noChangeArrowheads="1"/>
          </p:cNvPicPr>
          <p:nvPr/>
        </p:nvPicPr>
        <p:blipFill>
          <a:blip r:embed="rId4" cstate="print"/>
          <a:srcRect/>
          <a:stretch>
            <a:fillRect/>
          </a:stretch>
        </p:blipFill>
        <p:spPr bwMode="auto">
          <a:xfrm>
            <a:off x="2214546" y="3214686"/>
            <a:ext cx="6818303" cy="3643313"/>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98,7%</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357298"/>
            <a:ext cx="8229600" cy="4525963"/>
          </a:xfrm>
        </p:spPr>
        <p:txBody>
          <a:bodyPr>
            <a:normAutofit/>
          </a:bodyPr>
          <a:lstStyle/>
          <a:p>
            <a:pPr algn="just"/>
            <a:r>
              <a:rPr lang="pt-BR" sz="2400" b="1" u="sng" dirty="0" smtClean="0">
                <a:solidFill>
                  <a:schemeClr val="accent6">
                    <a:lumMod val="75000"/>
                  </a:schemeClr>
                </a:solidFill>
              </a:rPr>
              <a:t>Objetivo 3:</a:t>
            </a:r>
            <a:r>
              <a:rPr lang="pt-BR" sz="2400" dirty="0" smtClean="0"/>
              <a:t> Melhorar a </a:t>
            </a:r>
            <a:r>
              <a:rPr lang="pt-BR" sz="2400" dirty="0" smtClean="0">
                <a:solidFill>
                  <a:schemeClr val="accent6">
                    <a:lumMod val="75000"/>
                  </a:schemeClr>
                </a:solidFill>
              </a:rPr>
              <a:t>adesão </a:t>
            </a:r>
            <a:r>
              <a:rPr lang="pt-BR" sz="2400" dirty="0" smtClean="0"/>
              <a:t>ao Programa de Saúde da Criança</a:t>
            </a:r>
          </a:p>
          <a:p>
            <a:pPr algn="just"/>
            <a:endParaRPr lang="pt-BR" sz="1400" dirty="0" smtClean="0"/>
          </a:p>
          <a:p>
            <a:pPr algn="just"/>
            <a:r>
              <a:rPr lang="pt-BR" sz="2400" dirty="0" smtClean="0">
                <a:solidFill>
                  <a:schemeClr val="accent6">
                    <a:lumMod val="75000"/>
                  </a:schemeClr>
                </a:solidFill>
              </a:rPr>
              <a:t>Meta 3:</a:t>
            </a:r>
            <a:r>
              <a:rPr lang="pt-BR" sz="2400" dirty="0" smtClean="0"/>
              <a:t> Fazer </a:t>
            </a:r>
            <a:r>
              <a:rPr lang="pt-BR" sz="2400" dirty="0" smtClean="0">
                <a:solidFill>
                  <a:schemeClr val="accent6">
                    <a:lumMod val="75000"/>
                  </a:schemeClr>
                </a:solidFill>
              </a:rPr>
              <a:t>busca ativa </a:t>
            </a:r>
            <a:r>
              <a:rPr lang="pt-BR" sz="2400" dirty="0" smtClean="0"/>
              <a:t>de 100% das </a:t>
            </a:r>
            <a:r>
              <a:rPr lang="pt-BR" sz="2400" dirty="0" smtClean="0">
                <a:solidFill>
                  <a:schemeClr val="accent6">
                    <a:lumMod val="75000"/>
                  </a:schemeClr>
                </a:solidFill>
              </a:rPr>
              <a:t>crianças faltosas </a:t>
            </a:r>
            <a:r>
              <a:rPr lang="pt-BR" sz="2400" dirty="0" smtClean="0"/>
              <a:t>às consultas.</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p>
          <a:p>
            <a:pPr algn="just"/>
            <a:endParaRPr lang="pt-BR" dirty="0" smtClean="0"/>
          </a:p>
        </p:txBody>
      </p:sp>
      <p:pic>
        <p:nvPicPr>
          <p:cNvPr id="50178" name="Picture 2"/>
          <p:cNvPicPr>
            <a:picLocks noChangeAspect="1" noChangeArrowheads="1"/>
          </p:cNvPicPr>
          <p:nvPr/>
        </p:nvPicPr>
        <p:blipFill>
          <a:blip r:embed="rId4" cstate="print"/>
          <a:srcRect/>
          <a:stretch>
            <a:fillRect/>
          </a:stretch>
        </p:blipFill>
        <p:spPr bwMode="auto">
          <a:xfrm>
            <a:off x="2285984" y="3094020"/>
            <a:ext cx="6786610" cy="3764003"/>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331929"/>
            <a:ext cx="8229600" cy="4525963"/>
          </a:xfrm>
        </p:spPr>
        <p:txBody>
          <a:bodyPr/>
          <a:lstStyle/>
          <a:p>
            <a:pPr algn="just"/>
            <a:r>
              <a:rPr lang="pt-BR" sz="2400" b="1" u="sng" dirty="0" smtClean="0">
                <a:solidFill>
                  <a:schemeClr val="accent6">
                    <a:lumMod val="75000"/>
                  </a:schemeClr>
                </a:solidFill>
              </a:rPr>
              <a:t>Objetivo 4:</a:t>
            </a:r>
            <a:r>
              <a:rPr lang="pt-BR" sz="2400" dirty="0" smtClean="0"/>
              <a:t> Melhorar o </a:t>
            </a:r>
            <a:r>
              <a:rPr lang="pt-BR" sz="2400" dirty="0" smtClean="0">
                <a:solidFill>
                  <a:schemeClr val="accent6">
                    <a:lumMod val="75000"/>
                  </a:schemeClr>
                </a:solidFill>
              </a:rPr>
              <a:t>registro</a:t>
            </a:r>
            <a:r>
              <a:rPr lang="pt-BR" sz="2400" dirty="0" smtClean="0"/>
              <a:t> das informações</a:t>
            </a:r>
          </a:p>
          <a:p>
            <a:pPr algn="just"/>
            <a:endParaRPr lang="pt-BR" sz="1400" dirty="0" smtClean="0"/>
          </a:p>
          <a:p>
            <a:r>
              <a:rPr lang="pt-BR" sz="2400" dirty="0" smtClean="0">
                <a:solidFill>
                  <a:schemeClr val="accent6">
                    <a:lumMod val="75000"/>
                  </a:schemeClr>
                </a:solidFill>
              </a:rPr>
              <a:t>Meta 4:</a:t>
            </a:r>
            <a:r>
              <a:rPr lang="pt-BR" sz="2400" dirty="0" smtClean="0"/>
              <a:t> Manter </a:t>
            </a:r>
            <a:r>
              <a:rPr lang="pt-BR" sz="2400" dirty="0" smtClean="0">
                <a:solidFill>
                  <a:schemeClr val="accent6">
                    <a:lumMod val="75000"/>
                  </a:schemeClr>
                </a:solidFill>
              </a:rPr>
              <a:t>registro na ficha espelho </a:t>
            </a:r>
            <a:r>
              <a:rPr lang="pt-BR" sz="2400" dirty="0" smtClean="0"/>
              <a:t>de 100% das crianças que consultam no serviço.</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p>
          <a:p>
            <a:pPr algn="just"/>
            <a:endParaRPr lang="pt-BR" dirty="0" smtClean="0"/>
          </a:p>
        </p:txBody>
      </p:sp>
      <p:pic>
        <p:nvPicPr>
          <p:cNvPr id="51202" name="Picture 2"/>
          <p:cNvPicPr>
            <a:picLocks noChangeAspect="1" noChangeArrowheads="1"/>
          </p:cNvPicPr>
          <p:nvPr/>
        </p:nvPicPr>
        <p:blipFill>
          <a:blip r:embed="rId4" cstate="print"/>
          <a:srcRect/>
          <a:stretch>
            <a:fillRect/>
          </a:stretch>
        </p:blipFill>
        <p:spPr bwMode="auto">
          <a:xfrm>
            <a:off x="2071670" y="3512274"/>
            <a:ext cx="7004042" cy="3345749"/>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lstStyle/>
          <a:p>
            <a:pPr algn="just"/>
            <a:r>
              <a:rPr lang="pt-BR" sz="2400" b="1" u="sng" dirty="0" smtClean="0">
                <a:solidFill>
                  <a:schemeClr val="accent6">
                    <a:lumMod val="75000"/>
                  </a:schemeClr>
                </a:solidFill>
              </a:rPr>
              <a:t>Objetivo 5:</a:t>
            </a:r>
            <a:r>
              <a:rPr lang="pt-BR" sz="2400" dirty="0" smtClean="0"/>
              <a:t> Mapear as crianças de </a:t>
            </a:r>
            <a:r>
              <a:rPr lang="pt-BR" sz="2400" dirty="0" smtClean="0">
                <a:solidFill>
                  <a:schemeClr val="accent6">
                    <a:lumMod val="75000"/>
                  </a:schemeClr>
                </a:solidFill>
              </a:rPr>
              <a:t>risco</a:t>
            </a:r>
            <a:r>
              <a:rPr lang="pt-BR" sz="2400" dirty="0" smtClean="0"/>
              <a:t> pertencentes à área de abrangência</a:t>
            </a:r>
          </a:p>
          <a:p>
            <a:pPr algn="just"/>
            <a:endParaRPr lang="pt-BR" sz="1400" dirty="0" smtClean="0"/>
          </a:p>
          <a:p>
            <a:r>
              <a:rPr lang="pt-BR" sz="2400" dirty="0" smtClean="0">
                <a:solidFill>
                  <a:schemeClr val="accent6">
                    <a:lumMod val="75000"/>
                  </a:schemeClr>
                </a:solidFill>
              </a:rPr>
              <a:t>Meta 5:</a:t>
            </a:r>
            <a:r>
              <a:rPr lang="pt-BR" sz="2400" dirty="0" smtClean="0"/>
              <a:t> Realizar </a:t>
            </a:r>
            <a:r>
              <a:rPr lang="pt-BR" sz="2400" dirty="0" smtClean="0">
                <a:solidFill>
                  <a:schemeClr val="accent6">
                    <a:lumMod val="75000"/>
                  </a:schemeClr>
                </a:solidFill>
              </a:rPr>
              <a:t>avaliação de risco </a:t>
            </a:r>
            <a:r>
              <a:rPr lang="pt-BR" sz="2400" dirty="0" smtClean="0"/>
              <a:t>em  100% das crianças cadastradas no programa.</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p:txBody>
      </p:sp>
      <p:pic>
        <p:nvPicPr>
          <p:cNvPr id="52227" name="Picture 3"/>
          <p:cNvPicPr>
            <a:picLocks noChangeAspect="1" noChangeArrowheads="1"/>
          </p:cNvPicPr>
          <p:nvPr/>
        </p:nvPicPr>
        <p:blipFill>
          <a:blip r:embed="rId4" cstate="print"/>
          <a:srcRect/>
          <a:stretch>
            <a:fillRect/>
          </a:stretch>
        </p:blipFill>
        <p:spPr bwMode="auto">
          <a:xfrm>
            <a:off x="2376043" y="3571876"/>
            <a:ext cx="6696551" cy="3328983"/>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a:xfrm>
            <a:off x="214282" y="1571612"/>
            <a:ext cx="4114800" cy="4525963"/>
          </a:xfrm>
        </p:spPr>
        <p:txBody>
          <a:bodyPr>
            <a:normAutofit fontScale="92500" lnSpcReduction="10000"/>
          </a:bodyPr>
          <a:lstStyle/>
          <a:p>
            <a:pPr>
              <a:buNone/>
            </a:pPr>
            <a:r>
              <a:rPr lang="pt-BR" dirty="0" smtClean="0"/>
              <a:t>	Município de </a:t>
            </a:r>
          </a:p>
          <a:p>
            <a:pPr>
              <a:buNone/>
            </a:pPr>
            <a:r>
              <a:rPr lang="pt-BR" dirty="0" smtClean="0"/>
              <a:t>	Barros Cassal</a:t>
            </a:r>
          </a:p>
          <a:p>
            <a:pPr lvl="1">
              <a:buFont typeface="Arial" pitchFamily="34" charset="0"/>
              <a:buChar char="•"/>
            </a:pPr>
            <a:r>
              <a:rPr lang="pt-BR" dirty="0" smtClean="0"/>
              <a:t>Norte do RS</a:t>
            </a:r>
          </a:p>
          <a:p>
            <a:pPr lvl="1">
              <a:buFont typeface="Arial" pitchFamily="34" charset="0"/>
              <a:buChar char="•"/>
            </a:pPr>
            <a:r>
              <a:rPr lang="pt-BR" dirty="0" smtClean="0"/>
              <a:t>11.354 habitantes</a:t>
            </a:r>
          </a:p>
          <a:p>
            <a:pPr lvl="1">
              <a:buFont typeface="Arial" pitchFamily="34" charset="0"/>
              <a:buChar char="•"/>
            </a:pPr>
            <a:r>
              <a:rPr lang="pt-BR" dirty="0" smtClean="0"/>
              <a:t>8.500 em zona rural</a:t>
            </a:r>
          </a:p>
          <a:p>
            <a:pPr lvl="1">
              <a:buFont typeface="Arial" pitchFamily="34" charset="0"/>
              <a:buChar char="•"/>
            </a:pPr>
            <a:r>
              <a:rPr lang="pt-BR" dirty="0" smtClean="0"/>
              <a:t>3 UBS</a:t>
            </a:r>
          </a:p>
          <a:p>
            <a:pPr lvl="1">
              <a:buFont typeface="Arial" pitchFamily="34" charset="0"/>
              <a:buChar char="•"/>
            </a:pPr>
            <a:r>
              <a:rPr lang="pt-BR" dirty="0" smtClean="0"/>
              <a:t>SAMU</a:t>
            </a:r>
          </a:p>
          <a:p>
            <a:pPr lvl="1">
              <a:buFont typeface="Arial" pitchFamily="34" charset="0"/>
              <a:buChar char="•"/>
            </a:pPr>
            <a:r>
              <a:rPr lang="pt-BR" dirty="0" smtClean="0"/>
              <a:t>Atendimento hospitalar apenas no município vizinho (Soledade)</a:t>
            </a:r>
            <a:endParaRPr lang="pt-BR" dirty="0"/>
          </a:p>
        </p:txBody>
      </p:sp>
      <p:pic>
        <p:nvPicPr>
          <p:cNvPr id="1026" name="Picture 2" descr="C:\Users\Felipe\Documents\Provab EaD UFPEL\TCC\Apresentação\RioGrandedoSul_Municip_BarrosCassal.svg.png"/>
          <p:cNvPicPr>
            <a:picLocks noChangeAspect="1" noChangeArrowheads="1"/>
          </p:cNvPicPr>
          <p:nvPr/>
        </p:nvPicPr>
        <p:blipFill>
          <a:blip r:embed="rId4" cstate="print"/>
          <a:srcRect/>
          <a:stretch>
            <a:fillRect/>
          </a:stretch>
        </p:blipFill>
        <p:spPr bwMode="auto">
          <a:xfrm>
            <a:off x="4341519" y="1714488"/>
            <a:ext cx="4802481" cy="414814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lstStyle/>
          <a:p>
            <a:pPr algn="just"/>
            <a:r>
              <a:rPr lang="pt-BR" sz="2400" b="1" u="sng" dirty="0" smtClean="0">
                <a:solidFill>
                  <a:schemeClr val="accent6">
                    <a:lumMod val="75000"/>
                  </a:schemeClr>
                </a:solidFill>
              </a:rPr>
              <a:t>Objetivo 6:</a:t>
            </a:r>
            <a:r>
              <a:rPr lang="pt-BR" sz="2400" dirty="0" smtClean="0"/>
              <a:t> </a:t>
            </a:r>
            <a:r>
              <a:rPr lang="pt-BR" sz="2400" dirty="0" smtClean="0">
                <a:solidFill>
                  <a:schemeClr val="accent6">
                    <a:lumMod val="75000"/>
                  </a:schemeClr>
                </a:solidFill>
              </a:rPr>
              <a:t>Promover a saúde </a:t>
            </a:r>
            <a:r>
              <a:rPr lang="pt-BR" sz="2400" dirty="0" smtClean="0"/>
              <a:t>das crianças</a:t>
            </a:r>
          </a:p>
          <a:p>
            <a:pPr algn="just"/>
            <a:endParaRPr lang="pt-BR" sz="1400" dirty="0" smtClean="0"/>
          </a:p>
          <a:p>
            <a:r>
              <a:rPr lang="pt-BR" sz="2400" dirty="0" smtClean="0">
                <a:solidFill>
                  <a:schemeClr val="accent6">
                    <a:lumMod val="75000"/>
                  </a:schemeClr>
                </a:solidFill>
              </a:rPr>
              <a:t>Meta 6.1:</a:t>
            </a:r>
            <a:r>
              <a:rPr lang="pt-BR" sz="2400" dirty="0" smtClean="0"/>
              <a:t> Dar orientações para </a:t>
            </a:r>
            <a:r>
              <a:rPr lang="pt-BR" sz="2400" dirty="0" smtClean="0">
                <a:solidFill>
                  <a:schemeClr val="accent6">
                    <a:lumMod val="75000"/>
                  </a:schemeClr>
                </a:solidFill>
              </a:rPr>
              <a:t>prevenir acidentes </a:t>
            </a:r>
            <a:r>
              <a:rPr lang="pt-BR" sz="2400" dirty="0" smtClean="0"/>
              <a:t>na infância em 100% das consultas de saúde da criança. </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p:txBody>
      </p:sp>
      <p:pic>
        <p:nvPicPr>
          <p:cNvPr id="53250" name="Picture 2"/>
          <p:cNvPicPr>
            <a:picLocks noChangeAspect="1" noChangeArrowheads="1"/>
          </p:cNvPicPr>
          <p:nvPr/>
        </p:nvPicPr>
        <p:blipFill>
          <a:blip r:embed="rId4" cstate="print"/>
          <a:srcRect/>
          <a:stretch>
            <a:fillRect/>
          </a:stretch>
        </p:blipFill>
        <p:spPr bwMode="auto">
          <a:xfrm>
            <a:off x="2267744" y="3429000"/>
            <a:ext cx="6804850" cy="3429000"/>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normAutofit/>
          </a:bodyPr>
          <a:lstStyle/>
          <a:p>
            <a:pPr algn="just"/>
            <a:endParaRPr lang="pt-BR" sz="1400" dirty="0" smtClean="0"/>
          </a:p>
          <a:p>
            <a:pPr algn="just"/>
            <a:endParaRPr lang="pt-BR" sz="1400" dirty="0" smtClean="0"/>
          </a:p>
          <a:p>
            <a:r>
              <a:rPr lang="pt-BR" sz="2400" dirty="0" smtClean="0">
                <a:solidFill>
                  <a:schemeClr val="accent6">
                    <a:lumMod val="75000"/>
                  </a:schemeClr>
                </a:solidFill>
              </a:rPr>
              <a:t>Meta 6.2:</a:t>
            </a:r>
            <a:r>
              <a:rPr lang="pt-BR" sz="2400" dirty="0" smtClean="0"/>
              <a:t> Colocar 100% das crianças para </a:t>
            </a:r>
            <a:r>
              <a:rPr lang="pt-BR" sz="2400" dirty="0" smtClean="0">
                <a:solidFill>
                  <a:schemeClr val="accent6">
                    <a:lumMod val="75000"/>
                  </a:schemeClr>
                </a:solidFill>
              </a:rPr>
              <a:t>mamar durante a primeira consulta</a:t>
            </a:r>
            <a:r>
              <a:rPr lang="pt-BR" sz="2400" dirty="0" smtClean="0"/>
              <a:t>. </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p:txBody>
      </p:sp>
      <p:pic>
        <p:nvPicPr>
          <p:cNvPr id="54274" name="Picture 2"/>
          <p:cNvPicPr>
            <a:picLocks noChangeAspect="1" noChangeArrowheads="1"/>
          </p:cNvPicPr>
          <p:nvPr/>
        </p:nvPicPr>
        <p:blipFill>
          <a:blip r:embed="rId4" cstate="print"/>
          <a:srcRect/>
          <a:stretch>
            <a:fillRect/>
          </a:stretch>
        </p:blipFill>
        <p:spPr bwMode="auto">
          <a:xfrm>
            <a:off x="2267038" y="3357562"/>
            <a:ext cx="6805556" cy="3500462"/>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89,9%</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normAutofit/>
          </a:bodyPr>
          <a:lstStyle/>
          <a:p>
            <a:pPr algn="just"/>
            <a:endParaRPr lang="pt-BR" sz="1400" dirty="0" smtClean="0"/>
          </a:p>
          <a:p>
            <a:pPr algn="just"/>
            <a:endParaRPr lang="pt-BR" sz="1400" dirty="0" smtClean="0"/>
          </a:p>
          <a:p>
            <a:r>
              <a:rPr lang="pt-BR" sz="2400" dirty="0" smtClean="0">
                <a:solidFill>
                  <a:schemeClr val="accent6">
                    <a:lumMod val="75000"/>
                  </a:schemeClr>
                </a:solidFill>
              </a:rPr>
              <a:t>Meta 6.3:</a:t>
            </a:r>
            <a:r>
              <a:rPr lang="pt-BR" sz="2400" dirty="0" smtClean="0"/>
              <a:t> Fornecer </a:t>
            </a:r>
            <a:r>
              <a:rPr lang="pt-BR" sz="2400" dirty="0" smtClean="0">
                <a:solidFill>
                  <a:schemeClr val="accent6">
                    <a:lumMod val="75000"/>
                  </a:schemeClr>
                </a:solidFill>
              </a:rPr>
              <a:t>orientações nutricionais </a:t>
            </a:r>
            <a:r>
              <a:rPr lang="pt-BR" sz="2400" dirty="0" smtClean="0"/>
              <a:t>de acordo com a faixa etária para 100% das crianças. </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p:txBody>
      </p:sp>
      <p:pic>
        <p:nvPicPr>
          <p:cNvPr id="55298" name="Picture 2"/>
          <p:cNvPicPr>
            <a:picLocks noChangeAspect="1" noChangeArrowheads="1"/>
          </p:cNvPicPr>
          <p:nvPr/>
        </p:nvPicPr>
        <p:blipFill>
          <a:blip r:embed="rId4" cstate="print"/>
          <a:srcRect/>
          <a:stretch>
            <a:fillRect/>
          </a:stretch>
        </p:blipFill>
        <p:spPr bwMode="auto">
          <a:xfrm>
            <a:off x="2249232" y="3357562"/>
            <a:ext cx="6823362" cy="3500461"/>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lstStyle/>
          <a:p>
            <a:pPr algn="just"/>
            <a:endParaRPr lang="pt-BR" sz="1400" dirty="0" smtClean="0"/>
          </a:p>
          <a:p>
            <a:pPr algn="just"/>
            <a:endParaRPr lang="pt-BR" sz="1400" dirty="0" smtClean="0"/>
          </a:p>
          <a:p>
            <a:r>
              <a:rPr lang="pt-BR" sz="2400" dirty="0" smtClean="0">
                <a:solidFill>
                  <a:schemeClr val="accent6">
                    <a:lumMod val="75000"/>
                  </a:schemeClr>
                </a:solidFill>
              </a:rPr>
              <a:t>Meta 6.4:</a:t>
            </a:r>
            <a:r>
              <a:rPr lang="pt-BR" sz="2400" dirty="0" smtClean="0"/>
              <a:t> Fornecer </a:t>
            </a:r>
            <a:r>
              <a:rPr lang="pt-BR" sz="2400" dirty="0" smtClean="0">
                <a:solidFill>
                  <a:schemeClr val="accent6">
                    <a:lumMod val="75000"/>
                  </a:schemeClr>
                </a:solidFill>
              </a:rPr>
              <a:t>orientações sobre higiene bucal </a:t>
            </a:r>
            <a:r>
              <a:rPr lang="pt-BR" sz="2400" dirty="0" smtClean="0"/>
              <a:t>para 100% das crianças de acordo com a faixa etária.</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a:p>
            <a:pPr algn="just"/>
            <a:endParaRPr lang="pt-BR" dirty="0" smtClean="0"/>
          </a:p>
        </p:txBody>
      </p:sp>
      <p:pic>
        <p:nvPicPr>
          <p:cNvPr id="56323" name="Picture 3"/>
          <p:cNvPicPr>
            <a:picLocks noChangeAspect="1" noChangeArrowheads="1"/>
          </p:cNvPicPr>
          <p:nvPr/>
        </p:nvPicPr>
        <p:blipFill>
          <a:blip r:embed="rId4" cstate="print"/>
          <a:srcRect/>
          <a:stretch>
            <a:fillRect/>
          </a:stretch>
        </p:blipFill>
        <p:spPr bwMode="auto">
          <a:xfrm>
            <a:off x="2418534" y="3214686"/>
            <a:ext cx="6654060" cy="3609970"/>
          </a:xfrm>
          <a:prstGeom prst="rect">
            <a:avLst/>
          </a:prstGeom>
          <a:noFill/>
          <a:ln w="9525">
            <a:noFill/>
            <a:miter lim="800000"/>
            <a:headEnd/>
            <a:tailEnd/>
          </a:ln>
          <a:effectLst/>
        </p:spPr>
      </p:pic>
      <p:sp>
        <p:nvSpPr>
          <p:cNvPr id="6" name="CaixaDeTexto 5"/>
          <p:cNvSpPr txBox="1"/>
          <p:nvPr/>
        </p:nvSpPr>
        <p:spPr>
          <a:xfrm>
            <a:off x="179512" y="4149080"/>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714488"/>
            <a:ext cx="8472518" cy="4525963"/>
          </a:xfrm>
        </p:spPr>
        <p:txBody>
          <a:bodyPr/>
          <a:lstStyle/>
          <a:p>
            <a:pPr algn="just"/>
            <a:r>
              <a:rPr lang="pt-BR" sz="2200" b="1" u="sng" dirty="0" smtClean="0">
                <a:solidFill>
                  <a:schemeClr val="accent6">
                    <a:lumMod val="75000"/>
                  </a:schemeClr>
                </a:solidFill>
              </a:rPr>
              <a:t>Objetivo 7:</a:t>
            </a:r>
            <a:r>
              <a:rPr lang="pt-BR" sz="2200" dirty="0" smtClean="0"/>
              <a:t> Melhorar a qualidade da atenção à </a:t>
            </a:r>
            <a:r>
              <a:rPr lang="pt-BR" sz="2200" b="1" dirty="0" smtClean="0">
                <a:solidFill>
                  <a:schemeClr val="accent6">
                    <a:lumMod val="75000"/>
                  </a:schemeClr>
                </a:solidFill>
              </a:rPr>
              <a:t>saúde bucal </a:t>
            </a:r>
            <a:r>
              <a:rPr lang="pt-BR" sz="2200" dirty="0" smtClean="0"/>
              <a:t>das crianças</a:t>
            </a:r>
          </a:p>
          <a:p>
            <a:pPr algn="just"/>
            <a:r>
              <a:rPr lang="pt-BR" sz="2200" dirty="0" smtClean="0">
                <a:solidFill>
                  <a:schemeClr val="accent6">
                    <a:lumMod val="75000"/>
                  </a:schemeClr>
                </a:solidFill>
              </a:rPr>
              <a:t>Meta 7.1:</a:t>
            </a:r>
            <a:r>
              <a:rPr lang="pt-BR" sz="2200" dirty="0" smtClean="0"/>
              <a:t> Realizar a </a:t>
            </a:r>
            <a:r>
              <a:rPr lang="pt-BR" sz="2200" dirty="0" smtClean="0">
                <a:solidFill>
                  <a:schemeClr val="accent6">
                    <a:lumMod val="75000"/>
                  </a:schemeClr>
                </a:solidFill>
              </a:rPr>
              <a:t>primeira consulta odontológica programática </a:t>
            </a:r>
            <a:r>
              <a:rPr lang="pt-BR" sz="2200" dirty="0" smtClean="0"/>
              <a:t>para 100% das crianças de 6 a 72 meses cadastradas no programa Saúde da Criança da unidade, pertencentes à área de abrangência.</a:t>
            </a:r>
            <a:endParaRPr lang="pt-BR" sz="2200" b="1" dirty="0" smtClean="0">
              <a:solidFill>
                <a:schemeClr val="accent6">
                  <a:lumMod val="75000"/>
                </a:schemeClr>
              </a:solidFill>
            </a:endParaRPr>
          </a:p>
          <a:p>
            <a:pPr algn="just"/>
            <a:r>
              <a:rPr lang="pt-BR" sz="2200" b="1" dirty="0" smtClean="0">
                <a:solidFill>
                  <a:schemeClr val="accent6">
                    <a:lumMod val="75000"/>
                  </a:schemeClr>
                </a:solidFill>
              </a:rPr>
              <a:t>Resultados</a:t>
            </a:r>
            <a:endParaRPr lang="pt-BR" sz="2200" dirty="0" smtClean="0"/>
          </a:p>
          <a:p>
            <a:pPr algn="just"/>
            <a:endParaRPr lang="pt-BR" dirty="0" smtClean="0"/>
          </a:p>
        </p:txBody>
      </p:sp>
      <p:pic>
        <p:nvPicPr>
          <p:cNvPr id="57346" name="Picture 2"/>
          <p:cNvPicPr>
            <a:picLocks noChangeAspect="1" noChangeArrowheads="1"/>
          </p:cNvPicPr>
          <p:nvPr/>
        </p:nvPicPr>
        <p:blipFill>
          <a:blip r:embed="rId4" cstate="print"/>
          <a:srcRect/>
          <a:stretch>
            <a:fillRect/>
          </a:stretch>
        </p:blipFill>
        <p:spPr bwMode="auto">
          <a:xfrm>
            <a:off x="2786050" y="3590655"/>
            <a:ext cx="6127732" cy="3267345"/>
          </a:xfrm>
          <a:prstGeom prst="rect">
            <a:avLst/>
          </a:prstGeom>
          <a:noFill/>
          <a:ln w="9525">
            <a:noFill/>
            <a:miter lim="800000"/>
            <a:headEnd/>
            <a:tailEnd/>
          </a:ln>
          <a:effectLst/>
        </p:spPr>
      </p:pic>
      <p:sp>
        <p:nvSpPr>
          <p:cNvPr id="6" name="CaixaDeTexto 5"/>
          <p:cNvSpPr txBox="1"/>
          <p:nvPr/>
        </p:nvSpPr>
        <p:spPr>
          <a:xfrm>
            <a:off x="395536" y="4221088"/>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84,3%</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0"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p:txBody>
          <a:bodyPr>
            <a:normAutofit/>
          </a:bodyPr>
          <a:lstStyle/>
          <a:p>
            <a:pPr algn="just"/>
            <a:endParaRPr lang="pt-BR" sz="1400" dirty="0" smtClean="0"/>
          </a:p>
          <a:p>
            <a:pPr algn="just">
              <a:buNone/>
            </a:pPr>
            <a:endParaRPr lang="pt-BR" sz="1400" dirty="0" smtClean="0"/>
          </a:p>
          <a:p>
            <a:r>
              <a:rPr lang="pt-BR" sz="2400" dirty="0" smtClean="0">
                <a:solidFill>
                  <a:schemeClr val="accent6">
                    <a:lumMod val="75000"/>
                  </a:schemeClr>
                </a:solidFill>
              </a:rPr>
              <a:t>Meta 7.2:</a:t>
            </a:r>
            <a:r>
              <a:rPr lang="pt-BR" sz="2400" dirty="0" smtClean="0"/>
              <a:t> </a:t>
            </a:r>
            <a:r>
              <a:rPr lang="pt-BR" sz="2400" dirty="0" smtClean="0">
                <a:solidFill>
                  <a:schemeClr val="accent6">
                    <a:lumMod val="75000"/>
                  </a:schemeClr>
                </a:solidFill>
              </a:rPr>
              <a:t>Concluir o tratamento dentário </a:t>
            </a:r>
            <a:r>
              <a:rPr lang="pt-BR" sz="2400" dirty="0" smtClean="0"/>
              <a:t>em 100% das crianças com primeira consulta odontológica programática.</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a:p>
            <a:pPr algn="just"/>
            <a:endParaRPr lang="pt-BR" dirty="0" smtClean="0"/>
          </a:p>
        </p:txBody>
      </p:sp>
      <p:pic>
        <p:nvPicPr>
          <p:cNvPr id="5" name="Picture 2"/>
          <p:cNvPicPr>
            <a:picLocks noChangeAspect="1" noChangeArrowheads="1"/>
          </p:cNvPicPr>
          <p:nvPr/>
        </p:nvPicPr>
        <p:blipFill>
          <a:blip r:embed="rId4" cstate="print"/>
          <a:srcRect/>
          <a:stretch>
            <a:fillRect/>
          </a:stretch>
        </p:blipFill>
        <p:spPr bwMode="auto">
          <a:xfrm>
            <a:off x="2928926" y="3500437"/>
            <a:ext cx="6137261" cy="3357561"/>
          </a:xfrm>
          <a:prstGeom prst="rect">
            <a:avLst/>
          </a:prstGeom>
          <a:noFill/>
          <a:ln w="9525">
            <a:noFill/>
            <a:miter lim="800000"/>
            <a:headEnd/>
            <a:tailEnd/>
          </a:ln>
          <a:effectLst/>
        </p:spPr>
      </p:pic>
      <p:sp>
        <p:nvSpPr>
          <p:cNvPr id="6" name="CaixaDeTexto 5"/>
          <p:cNvSpPr txBox="1"/>
          <p:nvPr/>
        </p:nvSpPr>
        <p:spPr>
          <a:xfrm>
            <a:off x="395536" y="4221088"/>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72,9%</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714488"/>
            <a:ext cx="8229600" cy="4525963"/>
          </a:xfrm>
        </p:spPr>
        <p:txBody>
          <a:bodyPr>
            <a:normAutofit/>
          </a:bodyPr>
          <a:lstStyle/>
          <a:p>
            <a:pPr algn="just"/>
            <a:r>
              <a:rPr lang="pt-BR" sz="2400" b="1" u="sng" dirty="0" smtClean="0">
                <a:solidFill>
                  <a:schemeClr val="accent6">
                    <a:lumMod val="75000"/>
                  </a:schemeClr>
                </a:solidFill>
              </a:rPr>
              <a:t>Objetivo 8:</a:t>
            </a:r>
            <a:r>
              <a:rPr lang="pt-BR" sz="2400" dirty="0" smtClean="0"/>
              <a:t> Melhorar a </a:t>
            </a:r>
            <a:r>
              <a:rPr lang="pt-BR" sz="2400" dirty="0" smtClean="0">
                <a:solidFill>
                  <a:schemeClr val="accent6">
                    <a:lumMod val="75000"/>
                  </a:schemeClr>
                </a:solidFill>
              </a:rPr>
              <a:t>adesão</a:t>
            </a:r>
            <a:r>
              <a:rPr lang="pt-BR" sz="2400" dirty="0" smtClean="0"/>
              <a:t> ao atendimento em saúde bucal.</a:t>
            </a:r>
          </a:p>
          <a:p>
            <a:pPr algn="just"/>
            <a:r>
              <a:rPr lang="pt-BR" sz="2400" dirty="0" smtClean="0">
                <a:solidFill>
                  <a:schemeClr val="accent6">
                    <a:lumMod val="75000"/>
                  </a:schemeClr>
                </a:solidFill>
              </a:rPr>
              <a:t>Meta 8:</a:t>
            </a:r>
            <a:r>
              <a:rPr lang="pt-BR" sz="2400" dirty="0" smtClean="0"/>
              <a:t> Realizar </a:t>
            </a:r>
            <a:r>
              <a:rPr lang="pt-BR" sz="2400" dirty="0" smtClean="0">
                <a:solidFill>
                  <a:schemeClr val="accent6">
                    <a:lumMod val="75000"/>
                  </a:schemeClr>
                </a:solidFill>
              </a:rPr>
              <a:t>busca ativa </a:t>
            </a:r>
            <a:r>
              <a:rPr lang="pt-BR" sz="2400" dirty="0" smtClean="0"/>
              <a:t>de 100% das crianças que necessitavam realizar a primeira </a:t>
            </a:r>
            <a:r>
              <a:rPr lang="pt-BR" sz="2400" dirty="0" smtClean="0">
                <a:solidFill>
                  <a:schemeClr val="accent6">
                    <a:lumMod val="75000"/>
                  </a:schemeClr>
                </a:solidFill>
              </a:rPr>
              <a:t>consulta odontológica </a:t>
            </a:r>
            <a:r>
              <a:rPr lang="pt-BR" sz="2400" dirty="0" smtClean="0"/>
              <a:t>programática e faltaram.</a:t>
            </a:r>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a:p>
            <a:pPr algn="just"/>
            <a:endParaRPr lang="pt-BR" dirty="0" smtClean="0"/>
          </a:p>
        </p:txBody>
      </p:sp>
      <p:pic>
        <p:nvPicPr>
          <p:cNvPr id="59395" name="Picture 3"/>
          <p:cNvPicPr>
            <a:picLocks noChangeAspect="1" noChangeArrowheads="1"/>
          </p:cNvPicPr>
          <p:nvPr/>
        </p:nvPicPr>
        <p:blipFill>
          <a:blip r:embed="rId4" cstate="print"/>
          <a:srcRect/>
          <a:stretch>
            <a:fillRect/>
          </a:stretch>
        </p:blipFill>
        <p:spPr bwMode="auto">
          <a:xfrm>
            <a:off x="2843808" y="3637818"/>
            <a:ext cx="6193803" cy="3220181"/>
          </a:xfrm>
          <a:prstGeom prst="rect">
            <a:avLst/>
          </a:prstGeom>
          <a:noFill/>
          <a:ln w="9525">
            <a:noFill/>
            <a:miter lim="800000"/>
            <a:headEnd/>
            <a:tailEnd/>
          </a:ln>
          <a:effectLst/>
        </p:spPr>
      </p:pic>
      <p:sp>
        <p:nvSpPr>
          <p:cNvPr id="6" name="CaixaDeTexto 5"/>
          <p:cNvSpPr txBox="1"/>
          <p:nvPr/>
        </p:nvSpPr>
        <p:spPr>
          <a:xfrm>
            <a:off x="395536" y="4221088"/>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714488"/>
            <a:ext cx="8229600" cy="4525963"/>
          </a:xfrm>
        </p:spPr>
        <p:txBody>
          <a:bodyPr>
            <a:normAutofit/>
          </a:bodyPr>
          <a:lstStyle/>
          <a:p>
            <a:pPr algn="just"/>
            <a:r>
              <a:rPr lang="pt-BR" sz="2400" b="1" u="sng" dirty="0" smtClean="0">
                <a:solidFill>
                  <a:schemeClr val="accent6">
                    <a:lumMod val="75000"/>
                  </a:schemeClr>
                </a:solidFill>
              </a:rPr>
              <a:t>Objetivo 9:</a:t>
            </a:r>
            <a:r>
              <a:rPr lang="pt-BR" sz="2400" dirty="0" smtClean="0"/>
              <a:t> Melhorar o </a:t>
            </a:r>
            <a:r>
              <a:rPr lang="pt-BR" sz="2400" dirty="0" smtClean="0">
                <a:solidFill>
                  <a:schemeClr val="accent6">
                    <a:lumMod val="75000"/>
                  </a:schemeClr>
                </a:solidFill>
              </a:rPr>
              <a:t>registro</a:t>
            </a:r>
            <a:r>
              <a:rPr lang="pt-BR" sz="2400" dirty="0" smtClean="0"/>
              <a:t> das informações odontológicas.</a:t>
            </a:r>
            <a:endParaRPr lang="pt-BR" sz="1400" dirty="0" smtClean="0"/>
          </a:p>
          <a:p>
            <a:pPr algn="just"/>
            <a:r>
              <a:rPr lang="pt-BR" sz="2400" dirty="0" smtClean="0">
                <a:solidFill>
                  <a:schemeClr val="accent6">
                    <a:lumMod val="75000"/>
                  </a:schemeClr>
                </a:solidFill>
              </a:rPr>
              <a:t>Meta 9:</a:t>
            </a:r>
            <a:r>
              <a:rPr lang="pt-BR" sz="2400" dirty="0" smtClean="0"/>
              <a:t> Manter </a:t>
            </a:r>
            <a:r>
              <a:rPr lang="pt-BR" sz="2400" dirty="0" smtClean="0">
                <a:solidFill>
                  <a:schemeClr val="accent6">
                    <a:lumMod val="75000"/>
                  </a:schemeClr>
                </a:solidFill>
              </a:rPr>
              <a:t>registro atualizado </a:t>
            </a:r>
            <a:r>
              <a:rPr lang="pt-BR" sz="2400" dirty="0" smtClean="0"/>
              <a:t>em planilha e/ou prontuário de 100% das crianças com primeira consulta odontológica programática.</a:t>
            </a:r>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a:p>
            <a:pPr algn="just"/>
            <a:endParaRPr lang="pt-BR" dirty="0" smtClean="0"/>
          </a:p>
        </p:txBody>
      </p:sp>
      <p:pic>
        <p:nvPicPr>
          <p:cNvPr id="60419" name="Picture 3"/>
          <p:cNvPicPr>
            <a:picLocks noChangeAspect="1" noChangeArrowheads="1"/>
          </p:cNvPicPr>
          <p:nvPr/>
        </p:nvPicPr>
        <p:blipFill>
          <a:blip r:embed="rId4" cstate="print"/>
          <a:srcRect/>
          <a:stretch>
            <a:fillRect/>
          </a:stretch>
        </p:blipFill>
        <p:spPr bwMode="auto">
          <a:xfrm>
            <a:off x="2337751" y="3857628"/>
            <a:ext cx="6734843" cy="3028945"/>
          </a:xfrm>
          <a:prstGeom prst="rect">
            <a:avLst/>
          </a:prstGeom>
          <a:noFill/>
          <a:ln w="9525">
            <a:noFill/>
            <a:miter lim="800000"/>
            <a:headEnd/>
            <a:tailEnd/>
          </a:ln>
          <a:effectLst/>
        </p:spPr>
      </p:pic>
      <p:sp>
        <p:nvSpPr>
          <p:cNvPr id="6" name="CaixaDeTexto 5"/>
          <p:cNvSpPr txBox="1"/>
          <p:nvPr/>
        </p:nvSpPr>
        <p:spPr>
          <a:xfrm>
            <a:off x="395536" y="4221088"/>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normAutofit/>
          </a:bodyPr>
          <a:lstStyle/>
          <a:p>
            <a:pPr algn="just"/>
            <a:r>
              <a:rPr lang="pt-BR" sz="2400" b="1" u="sng" dirty="0" smtClean="0">
                <a:solidFill>
                  <a:schemeClr val="accent6">
                    <a:lumMod val="75000"/>
                  </a:schemeClr>
                </a:solidFill>
              </a:rPr>
              <a:t>Objetivo 10:</a:t>
            </a:r>
            <a:r>
              <a:rPr lang="pt-BR" sz="2400" dirty="0" smtClean="0"/>
              <a:t> </a:t>
            </a:r>
            <a:r>
              <a:rPr lang="pt-BR" sz="2400" dirty="0" smtClean="0">
                <a:solidFill>
                  <a:schemeClr val="accent6">
                    <a:lumMod val="75000"/>
                  </a:schemeClr>
                </a:solidFill>
              </a:rPr>
              <a:t>Promover a saúde bucal </a:t>
            </a:r>
            <a:r>
              <a:rPr lang="pt-BR" sz="2400" dirty="0" smtClean="0"/>
              <a:t>das crianças.</a:t>
            </a:r>
          </a:p>
          <a:p>
            <a:pPr algn="just"/>
            <a:endParaRPr lang="pt-BR" sz="1400" dirty="0" smtClean="0"/>
          </a:p>
          <a:p>
            <a:pPr algn="just"/>
            <a:r>
              <a:rPr lang="pt-BR" sz="2400" dirty="0" smtClean="0">
                <a:solidFill>
                  <a:schemeClr val="accent6">
                    <a:lumMod val="75000"/>
                  </a:schemeClr>
                </a:solidFill>
              </a:rPr>
              <a:t>Meta 10.1:</a:t>
            </a:r>
            <a:r>
              <a:rPr lang="pt-BR" sz="2400" dirty="0" smtClean="0"/>
              <a:t> Fornecer </a:t>
            </a:r>
            <a:r>
              <a:rPr lang="pt-BR" sz="2400" dirty="0" smtClean="0">
                <a:solidFill>
                  <a:schemeClr val="accent6">
                    <a:lumMod val="75000"/>
                  </a:schemeClr>
                </a:solidFill>
              </a:rPr>
              <a:t>orientações sobre higiene bucal </a:t>
            </a:r>
            <a:r>
              <a:rPr lang="pt-BR" sz="2400" dirty="0" smtClean="0"/>
              <a:t>para 100% dos responsáveis por crianças com primeira consulta odontológica programática.</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a:p>
            <a:pPr algn="just"/>
            <a:endParaRPr lang="pt-BR" dirty="0" smtClean="0"/>
          </a:p>
        </p:txBody>
      </p:sp>
      <p:pic>
        <p:nvPicPr>
          <p:cNvPr id="61442" name="Picture 2"/>
          <p:cNvPicPr>
            <a:picLocks noChangeAspect="1" noChangeArrowheads="1"/>
          </p:cNvPicPr>
          <p:nvPr/>
        </p:nvPicPr>
        <p:blipFill>
          <a:blip r:embed="rId4" cstate="print"/>
          <a:srcRect/>
          <a:stretch>
            <a:fillRect/>
          </a:stretch>
        </p:blipFill>
        <p:spPr bwMode="auto">
          <a:xfrm>
            <a:off x="2472865" y="3643314"/>
            <a:ext cx="6599729" cy="3214686"/>
          </a:xfrm>
          <a:prstGeom prst="rect">
            <a:avLst/>
          </a:prstGeom>
          <a:noFill/>
          <a:ln w="9525">
            <a:noFill/>
            <a:miter lim="800000"/>
            <a:headEnd/>
            <a:tailEnd/>
          </a:ln>
          <a:effectLst/>
        </p:spPr>
      </p:pic>
      <p:sp>
        <p:nvSpPr>
          <p:cNvPr id="6" name="CaixaDeTexto 5"/>
          <p:cNvSpPr txBox="1"/>
          <p:nvPr/>
        </p:nvSpPr>
        <p:spPr>
          <a:xfrm>
            <a:off x="395536" y="4221088"/>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lstStyle/>
          <a:p>
            <a:pPr algn="just"/>
            <a:endParaRPr lang="pt-BR" sz="1400" dirty="0" smtClean="0"/>
          </a:p>
          <a:p>
            <a:pPr algn="just"/>
            <a:endParaRPr lang="pt-BR" sz="1400" dirty="0" smtClean="0"/>
          </a:p>
          <a:p>
            <a:pPr algn="just"/>
            <a:r>
              <a:rPr lang="pt-BR" sz="2400" dirty="0" smtClean="0">
                <a:solidFill>
                  <a:schemeClr val="accent6">
                    <a:lumMod val="75000"/>
                  </a:schemeClr>
                </a:solidFill>
              </a:rPr>
              <a:t>Meta 10.2:</a:t>
            </a:r>
            <a:r>
              <a:rPr lang="pt-BR" sz="2400" dirty="0" smtClean="0"/>
              <a:t> Fornecer </a:t>
            </a:r>
            <a:r>
              <a:rPr lang="pt-BR" sz="2400" dirty="0" smtClean="0">
                <a:solidFill>
                  <a:schemeClr val="accent6">
                    <a:lumMod val="75000"/>
                  </a:schemeClr>
                </a:solidFill>
              </a:rPr>
              <a:t>orientação sobre dieta </a:t>
            </a:r>
            <a:r>
              <a:rPr lang="pt-BR" sz="2400" dirty="0" smtClean="0"/>
              <a:t>para 100% dos responsáveis por crianças com primeira consulta odontológica programática.</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a:p>
            <a:pPr algn="just"/>
            <a:endParaRPr lang="pt-BR" dirty="0" smtClean="0"/>
          </a:p>
        </p:txBody>
      </p:sp>
      <p:pic>
        <p:nvPicPr>
          <p:cNvPr id="62466" name="Picture 2"/>
          <p:cNvPicPr>
            <a:picLocks noChangeAspect="1" noChangeArrowheads="1"/>
          </p:cNvPicPr>
          <p:nvPr/>
        </p:nvPicPr>
        <p:blipFill>
          <a:blip r:embed="rId4" cstate="print"/>
          <a:srcRect/>
          <a:stretch>
            <a:fillRect/>
          </a:stretch>
        </p:blipFill>
        <p:spPr bwMode="auto">
          <a:xfrm>
            <a:off x="2426056" y="3786190"/>
            <a:ext cx="6646538" cy="3071810"/>
          </a:xfrm>
          <a:prstGeom prst="rect">
            <a:avLst/>
          </a:prstGeom>
          <a:noFill/>
          <a:ln w="9525">
            <a:noFill/>
            <a:miter lim="800000"/>
            <a:headEnd/>
            <a:tailEnd/>
          </a:ln>
          <a:effectLst/>
        </p:spPr>
      </p:pic>
      <p:sp>
        <p:nvSpPr>
          <p:cNvPr id="7" name="CaixaDeTexto 6"/>
          <p:cNvSpPr txBox="1"/>
          <p:nvPr/>
        </p:nvSpPr>
        <p:spPr>
          <a:xfrm>
            <a:off x="395536" y="4221088"/>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100%</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p:txBody>
          <a:bodyPr>
            <a:normAutofit/>
          </a:bodyPr>
          <a:lstStyle/>
          <a:p>
            <a:r>
              <a:rPr lang="pt-BR" dirty="0" smtClean="0"/>
              <a:t>Unidade Sanitária de Barros Cassal</a:t>
            </a:r>
          </a:p>
          <a:p>
            <a:pPr lvl="1"/>
            <a:r>
              <a:rPr lang="pt-BR" dirty="0" smtClean="0"/>
              <a:t>UBS tradicional em transição para ESF</a:t>
            </a:r>
          </a:p>
          <a:p>
            <a:pPr lvl="2">
              <a:buNone/>
            </a:pPr>
            <a:r>
              <a:rPr lang="pt-BR" dirty="0" smtClean="0"/>
              <a:t>(dividindo-se em duas novas unidades de ESF)</a:t>
            </a:r>
          </a:p>
          <a:p>
            <a:pPr lvl="1"/>
            <a:r>
              <a:rPr lang="pt-BR" dirty="0" smtClean="0"/>
              <a:t>Zona Rural</a:t>
            </a:r>
          </a:p>
          <a:p>
            <a:pPr lvl="2"/>
            <a:r>
              <a:rPr lang="pt-BR" dirty="0" smtClean="0">
                <a:solidFill>
                  <a:schemeClr val="accent6">
                    <a:lumMod val="75000"/>
                  </a:schemeClr>
                </a:solidFill>
              </a:rPr>
              <a:t>Equipe I – Metade Norte do município</a:t>
            </a:r>
          </a:p>
          <a:p>
            <a:pPr lvl="2"/>
            <a:r>
              <a:rPr lang="pt-BR" dirty="0" smtClean="0"/>
              <a:t>Equipe II – Metade Sul</a:t>
            </a:r>
          </a:p>
          <a:p>
            <a:pPr lvl="1"/>
            <a:r>
              <a:rPr lang="pt-BR" dirty="0" smtClean="0"/>
              <a:t>População adscrita</a:t>
            </a:r>
          </a:p>
          <a:p>
            <a:pPr lvl="2"/>
            <a:r>
              <a:rPr lang="pt-BR" dirty="0" smtClean="0">
                <a:solidFill>
                  <a:schemeClr val="accent6">
                    <a:lumMod val="75000"/>
                  </a:schemeClr>
                </a:solidFill>
              </a:rPr>
              <a:t>Equipe I – 3200 pessoas</a:t>
            </a:r>
          </a:p>
          <a:p>
            <a:pPr lvl="2"/>
            <a:r>
              <a:rPr lang="pt-BR" dirty="0" smtClean="0"/>
              <a:t>Equipe II – 3700 pessoas</a:t>
            </a:r>
            <a:endParaRPr lang="pt-BR" dirty="0"/>
          </a:p>
        </p:txBody>
      </p:sp>
      <p:pic>
        <p:nvPicPr>
          <p:cNvPr id="3076" name="Picture 4" descr="C:\Users\Felipe\Documents\Provab EaD UFPEL\TCC\Apresentação\Fumicultura-FOTO-ILUSTRATIVA.jpg"/>
          <p:cNvPicPr>
            <a:picLocks noChangeAspect="1" noChangeArrowheads="1"/>
          </p:cNvPicPr>
          <p:nvPr/>
        </p:nvPicPr>
        <p:blipFill>
          <a:blip r:embed="rId4" cstate="print"/>
          <a:srcRect/>
          <a:stretch>
            <a:fillRect/>
          </a:stretch>
        </p:blipFill>
        <p:spPr bwMode="auto">
          <a:xfrm>
            <a:off x="5072066" y="4143380"/>
            <a:ext cx="3532952" cy="235745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331929"/>
            <a:ext cx="8229600" cy="4525963"/>
          </a:xfrm>
        </p:spPr>
        <p:txBody>
          <a:bodyPr>
            <a:normAutofit/>
          </a:bodyPr>
          <a:lstStyle/>
          <a:p>
            <a:pPr algn="just"/>
            <a:endParaRPr lang="pt-BR" sz="1400" dirty="0" smtClean="0"/>
          </a:p>
          <a:p>
            <a:r>
              <a:rPr lang="pt-BR" sz="2400" dirty="0" smtClean="0">
                <a:solidFill>
                  <a:schemeClr val="accent6">
                    <a:lumMod val="75000"/>
                  </a:schemeClr>
                </a:solidFill>
              </a:rPr>
              <a:t>Meta 10.3:</a:t>
            </a:r>
            <a:r>
              <a:rPr lang="pt-BR" sz="2400" dirty="0" smtClean="0"/>
              <a:t> Fornecer </a:t>
            </a:r>
            <a:r>
              <a:rPr lang="pt-BR" sz="2400" dirty="0" smtClean="0">
                <a:solidFill>
                  <a:schemeClr val="accent6">
                    <a:lumMod val="75000"/>
                  </a:schemeClr>
                </a:solidFill>
              </a:rPr>
              <a:t>orientações sobre hábitos de sucção nutritiva e não nutritiva e prevenção de oclusopatias </a:t>
            </a:r>
            <a:r>
              <a:rPr lang="pt-BR" sz="2400" dirty="0" smtClean="0"/>
              <a:t>para 100% dos responsáveis por crianças com primeira consulta odontológica programática.</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a:p>
            <a:pPr algn="just"/>
            <a:endParaRPr lang="pt-BR" dirty="0" smtClean="0"/>
          </a:p>
        </p:txBody>
      </p:sp>
      <p:pic>
        <p:nvPicPr>
          <p:cNvPr id="63490" name="Picture 2"/>
          <p:cNvPicPr>
            <a:picLocks noChangeAspect="1" noChangeArrowheads="1"/>
          </p:cNvPicPr>
          <p:nvPr/>
        </p:nvPicPr>
        <p:blipFill>
          <a:blip r:embed="rId4" cstate="print"/>
          <a:srcRect/>
          <a:stretch>
            <a:fillRect/>
          </a:stretch>
        </p:blipFill>
        <p:spPr bwMode="auto">
          <a:xfrm>
            <a:off x="2714612" y="3571876"/>
            <a:ext cx="6357982" cy="3286124"/>
          </a:xfrm>
          <a:prstGeom prst="rect">
            <a:avLst/>
          </a:prstGeom>
          <a:noFill/>
          <a:ln w="9525">
            <a:noFill/>
            <a:miter lim="800000"/>
            <a:headEnd/>
            <a:tailEnd/>
          </a:ln>
          <a:effectLst/>
        </p:spPr>
      </p:pic>
      <p:sp>
        <p:nvSpPr>
          <p:cNvPr id="6" name="CaixaDeTexto 5"/>
          <p:cNvSpPr txBox="1"/>
          <p:nvPr/>
        </p:nvSpPr>
        <p:spPr>
          <a:xfrm>
            <a:off x="395536" y="4221088"/>
            <a:ext cx="1800200" cy="1200329"/>
          </a:xfrm>
          <a:prstGeom prst="rect">
            <a:avLst/>
          </a:prstGeom>
          <a:noFill/>
        </p:spPr>
        <p:txBody>
          <a:bodyPr wrap="square" rtlCol="0">
            <a:spAutoFit/>
          </a:bodyPr>
          <a:lstStyle/>
          <a:p>
            <a:pPr algn="ctr"/>
            <a:r>
              <a:rPr lang="pt-BR" sz="2400" dirty="0" smtClean="0"/>
              <a:t>Resultado final:</a:t>
            </a:r>
          </a:p>
          <a:p>
            <a:pPr algn="ctr"/>
            <a:r>
              <a:rPr lang="pt-BR" sz="2400" b="1" dirty="0" smtClean="0">
                <a:solidFill>
                  <a:schemeClr val="accent6">
                    <a:lumMod val="75000"/>
                  </a:schemeClr>
                </a:solidFill>
              </a:rPr>
              <a:t>98,3%</a:t>
            </a:r>
            <a:endParaRPr lang="pt-BR"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28596" y="2332037"/>
            <a:ext cx="8229600" cy="4525963"/>
          </a:xfrm>
        </p:spPr>
        <p:txBody>
          <a:bodyPr>
            <a:normAutofit/>
          </a:bodyPr>
          <a:lstStyle/>
          <a:p>
            <a:pPr algn="just"/>
            <a:r>
              <a:rPr lang="pt-BR" dirty="0" smtClean="0"/>
              <a:t>Melhoria na qualidade do atendimento</a:t>
            </a:r>
          </a:p>
          <a:p>
            <a:pPr lvl="1" algn="just"/>
            <a:r>
              <a:rPr lang="pt-BR" dirty="0" smtClean="0"/>
              <a:t>Abordagem preventiva</a:t>
            </a:r>
          </a:p>
          <a:p>
            <a:pPr lvl="1" algn="just"/>
            <a:r>
              <a:rPr lang="pt-BR" dirty="0" smtClean="0"/>
              <a:t>Longitudinalidade</a:t>
            </a:r>
          </a:p>
          <a:p>
            <a:pPr lvl="1" algn="just"/>
            <a:r>
              <a:rPr lang="pt-BR" dirty="0" smtClean="0"/>
              <a:t>Registro adequado e monitoramento</a:t>
            </a:r>
          </a:p>
          <a:p>
            <a:pPr algn="just"/>
            <a:endParaRPr lang="pt-B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p:txBody>
          <a:bodyPr>
            <a:normAutofit/>
          </a:bodyPr>
          <a:lstStyle/>
          <a:p>
            <a:pPr algn="just">
              <a:buNone/>
            </a:pPr>
            <a:endParaRPr lang="pt-BR" dirty="0" smtClean="0"/>
          </a:p>
          <a:p>
            <a:pPr algn="just"/>
            <a:r>
              <a:rPr lang="pt-BR" dirty="0" smtClean="0"/>
              <a:t>Ganhos importantes:</a:t>
            </a:r>
          </a:p>
          <a:p>
            <a:pPr lvl="1" algn="just"/>
            <a:r>
              <a:rPr lang="pt-BR" dirty="0" smtClean="0"/>
              <a:t>Para a Equipe</a:t>
            </a:r>
          </a:p>
          <a:p>
            <a:pPr lvl="1" algn="just"/>
            <a:r>
              <a:rPr lang="pt-BR" dirty="0" smtClean="0"/>
              <a:t>Para o Serviço</a:t>
            </a:r>
          </a:p>
          <a:p>
            <a:pPr lvl="1" algn="just"/>
            <a:r>
              <a:rPr lang="pt-BR" dirty="0" smtClean="0"/>
              <a:t>Para a comunidade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57200" y="1600200"/>
            <a:ext cx="8229600" cy="4972072"/>
          </a:xfrm>
        </p:spPr>
        <p:txBody>
          <a:bodyPr>
            <a:normAutofit/>
          </a:bodyPr>
          <a:lstStyle/>
          <a:p>
            <a:pPr algn="just">
              <a:buNone/>
            </a:pPr>
            <a:endParaRPr lang="pt-BR" dirty="0" smtClean="0"/>
          </a:p>
          <a:p>
            <a:pPr algn="just"/>
            <a:r>
              <a:rPr lang="pt-BR" dirty="0" smtClean="0"/>
              <a:t>Incorporação da intervenção à rotina da UBS:</a:t>
            </a:r>
          </a:p>
          <a:p>
            <a:pPr lvl="1" algn="just"/>
            <a:r>
              <a:rPr lang="pt-BR" dirty="0" smtClean="0"/>
              <a:t>Resistência inicial</a:t>
            </a:r>
          </a:p>
          <a:p>
            <a:pPr lvl="1" algn="just"/>
            <a:r>
              <a:rPr lang="pt-BR" dirty="0" smtClean="0"/>
              <a:t>Reforço/cobrança continuada</a:t>
            </a:r>
          </a:p>
          <a:p>
            <a:pPr lvl="1" algn="just"/>
            <a:r>
              <a:rPr lang="pt-BR" dirty="0" smtClean="0"/>
              <a:t>Padronização </a:t>
            </a:r>
            <a:r>
              <a:rPr lang="pt-BR" dirty="0" smtClean="0"/>
              <a:t>e repetição ao longo do tempo facilita a incorporação</a:t>
            </a:r>
          </a:p>
          <a:p>
            <a:pPr lvl="1" algn="just"/>
            <a:r>
              <a:rPr lang="pt-BR" dirty="0" smtClean="0"/>
              <a:t>Imprescindível: </a:t>
            </a:r>
            <a:r>
              <a:rPr lang="pt-BR" dirty="0" smtClean="0">
                <a:solidFill>
                  <a:schemeClr val="accent6">
                    <a:lumMod val="75000"/>
                  </a:schemeClr>
                </a:solidFill>
              </a:rPr>
              <a:t>profissional que assuma papel de liderança e responsabilidade pelo projeto </a:t>
            </a:r>
            <a:r>
              <a:rPr lang="pt-BR" dirty="0" smtClean="0"/>
              <a:t>após saída do especializando da unidade.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a:xfrm>
            <a:off x="285720" y="285728"/>
            <a:ext cx="8229600" cy="1143000"/>
          </a:xfrm>
        </p:spPr>
        <p:txBody>
          <a:bodyPr>
            <a:normAutofit fontScale="90000"/>
          </a:bodyPr>
          <a:lstStyle/>
          <a:p>
            <a:r>
              <a:rPr lang="pt-BR" b="1" dirty="0" smtClean="0">
                <a:solidFill>
                  <a:schemeClr val="accent6">
                    <a:lumMod val="75000"/>
                  </a:schemeClr>
                </a:solidFill>
              </a:rPr>
              <a:t>Reflexão sobre processo pessoal de aprendizagem</a:t>
            </a:r>
            <a:endParaRPr lang="pt-BR" dirty="0"/>
          </a:p>
        </p:txBody>
      </p:sp>
      <p:sp>
        <p:nvSpPr>
          <p:cNvPr id="3" name="Content Placeholder 2"/>
          <p:cNvSpPr>
            <a:spLocks noGrp="1"/>
          </p:cNvSpPr>
          <p:nvPr>
            <p:ph idx="1"/>
          </p:nvPr>
        </p:nvSpPr>
        <p:spPr>
          <a:xfrm>
            <a:off x="428596" y="2143116"/>
            <a:ext cx="8229600" cy="4972072"/>
          </a:xfrm>
        </p:spPr>
        <p:txBody>
          <a:bodyPr>
            <a:normAutofit/>
          </a:bodyPr>
          <a:lstStyle/>
          <a:p>
            <a:pPr algn="just"/>
            <a:r>
              <a:rPr lang="pt-BR" dirty="0" smtClean="0"/>
              <a:t>Desafio: cirurgia </a:t>
            </a:r>
            <a:r>
              <a:rPr lang="pt-BR" i="1" dirty="0" smtClean="0"/>
              <a:t>VS</a:t>
            </a:r>
            <a:r>
              <a:rPr lang="pt-BR" dirty="0" smtClean="0"/>
              <a:t> clínica</a:t>
            </a:r>
          </a:p>
          <a:p>
            <a:pPr algn="just"/>
            <a:r>
              <a:rPr lang="pt-BR" dirty="0" smtClean="0"/>
              <a:t>Preconceito com relação à Atenção Básica</a:t>
            </a:r>
          </a:p>
          <a:p>
            <a:pPr algn="just"/>
            <a:r>
              <a:rPr lang="pt-BR" dirty="0" smtClean="0"/>
              <a:t>Ambiente, rotina e patologias diferentes</a:t>
            </a:r>
          </a:p>
          <a:p>
            <a:pPr algn="just"/>
            <a:r>
              <a:rPr lang="pt-BR" dirty="0" smtClean="0"/>
              <a:t>Desafio do diagnóstico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a:xfrm>
            <a:off x="285720" y="285728"/>
            <a:ext cx="8229600" cy="1143000"/>
          </a:xfrm>
        </p:spPr>
        <p:txBody>
          <a:bodyPr>
            <a:normAutofit fontScale="90000"/>
          </a:bodyPr>
          <a:lstStyle/>
          <a:p>
            <a:r>
              <a:rPr lang="pt-BR" b="1" dirty="0" smtClean="0">
                <a:solidFill>
                  <a:schemeClr val="accent6">
                    <a:lumMod val="75000"/>
                  </a:schemeClr>
                </a:solidFill>
              </a:rPr>
              <a:t>Reflexão sobre processo pessoal de aprendizagem</a:t>
            </a:r>
            <a:endParaRPr lang="pt-BR" dirty="0"/>
          </a:p>
        </p:txBody>
      </p:sp>
      <p:sp>
        <p:nvSpPr>
          <p:cNvPr id="3" name="Content Placeholder 2"/>
          <p:cNvSpPr>
            <a:spLocks noGrp="1"/>
          </p:cNvSpPr>
          <p:nvPr>
            <p:ph idx="1"/>
          </p:nvPr>
        </p:nvSpPr>
        <p:spPr>
          <a:xfrm>
            <a:off x="428596" y="2143116"/>
            <a:ext cx="8229600" cy="4972072"/>
          </a:xfrm>
        </p:spPr>
        <p:txBody>
          <a:bodyPr>
            <a:normAutofit/>
          </a:bodyPr>
          <a:lstStyle/>
          <a:p>
            <a:pPr algn="just"/>
            <a:r>
              <a:rPr lang="pt-BR" dirty="0" smtClean="0"/>
              <a:t>Exames complementares VS exame clínico</a:t>
            </a:r>
          </a:p>
          <a:p>
            <a:pPr algn="just"/>
            <a:r>
              <a:rPr lang="pt-BR" dirty="0" smtClean="0"/>
              <a:t>Aprimoramento dos conhecimentos em temas de alta prevalência, com TQCs, casos clínicos e estudos de prática clínica</a:t>
            </a:r>
          </a:p>
          <a:p>
            <a:pPr algn="just"/>
            <a:r>
              <a:rPr lang="pt-BR" dirty="0" smtClean="0"/>
              <a:t>Organização e funcionamento do SUS</a:t>
            </a:r>
          </a:p>
          <a:p>
            <a:pPr algn="just"/>
            <a:r>
              <a:rPr lang="pt-BR" dirty="0" smtClean="0"/>
              <a:t>Médico mais completo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3" name="Content Placeholder 2"/>
          <p:cNvSpPr>
            <a:spLocks noGrp="1"/>
          </p:cNvSpPr>
          <p:nvPr>
            <p:ph idx="1"/>
          </p:nvPr>
        </p:nvSpPr>
        <p:spPr>
          <a:xfrm>
            <a:off x="395536" y="1052736"/>
            <a:ext cx="8229600" cy="4972072"/>
          </a:xfrm>
        </p:spPr>
        <p:txBody>
          <a:bodyPr>
            <a:normAutofit/>
          </a:bodyPr>
          <a:lstStyle/>
          <a:p>
            <a:pPr algn="ctr">
              <a:buNone/>
            </a:pPr>
            <a:endParaRPr lang="pt-BR" sz="8800" dirty="0" smtClean="0">
              <a:solidFill>
                <a:schemeClr val="accent6">
                  <a:lumMod val="75000"/>
                </a:schemeClr>
              </a:solidFill>
            </a:endParaRPr>
          </a:p>
          <a:p>
            <a:pPr algn="ctr">
              <a:buNone/>
            </a:pPr>
            <a:r>
              <a:rPr lang="pt-BR" sz="8800" dirty="0" smtClean="0">
                <a:solidFill>
                  <a:schemeClr val="accent6">
                    <a:lumMod val="75000"/>
                  </a:schemeClr>
                </a:solidFill>
              </a:rPr>
              <a:t>Obrigado!</a:t>
            </a:r>
            <a:endParaRPr lang="pt-BR" sz="8800"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a:xfrm>
            <a:off x="0" y="1857364"/>
            <a:ext cx="5000628" cy="4714908"/>
          </a:xfrm>
        </p:spPr>
        <p:txBody>
          <a:bodyPr>
            <a:normAutofit fontScale="85000" lnSpcReduction="20000"/>
          </a:bodyPr>
          <a:lstStyle/>
          <a:p>
            <a:r>
              <a:rPr lang="pt-BR" dirty="0" smtClean="0"/>
              <a:t>Estrutura Física:</a:t>
            </a:r>
          </a:p>
          <a:p>
            <a:pPr lvl="1"/>
            <a:r>
              <a:rPr lang="pt-BR" dirty="0" smtClean="0"/>
              <a:t>4 consultórios médicos, </a:t>
            </a:r>
          </a:p>
          <a:p>
            <a:pPr lvl="1"/>
            <a:r>
              <a:rPr lang="pt-BR" dirty="0" smtClean="0"/>
              <a:t>2 consultórios odontológicos, </a:t>
            </a:r>
          </a:p>
          <a:p>
            <a:pPr lvl="1"/>
            <a:r>
              <a:rPr lang="pt-BR" dirty="0" smtClean="0"/>
              <a:t>1 sala de procedimentos, </a:t>
            </a:r>
          </a:p>
          <a:p>
            <a:pPr lvl="1"/>
            <a:r>
              <a:rPr lang="pt-BR" dirty="0" smtClean="0"/>
              <a:t>1 sala de observação, </a:t>
            </a:r>
          </a:p>
          <a:p>
            <a:pPr lvl="1"/>
            <a:r>
              <a:rPr lang="pt-BR" dirty="0" smtClean="0"/>
              <a:t>1 sala de curativos,</a:t>
            </a:r>
          </a:p>
          <a:p>
            <a:pPr lvl="1"/>
            <a:r>
              <a:rPr lang="pt-BR" dirty="0" smtClean="0"/>
              <a:t>1 farmácia básica, </a:t>
            </a:r>
          </a:p>
          <a:p>
            <a:pPr lvl="1"/>
            <a:r>
              <a:rPr lang="pt-BR" dirty="0" smtClean="0"/>
              <a:t>1 sala de vacina com refrigerador, </a:t>
            </a:r>
          </a:p>
          <a:p>
            <a:pPr lvl="1"/>
            <a:r>
              <a:rPr lang="pt-BR" dirty="0" smtClean="0"/>
              <a:t>1 recepção, </a:t>
            </a:r>
          </a:p>
          <a:p>
            <a:pPr lvl="1"/>
            <a:r>
              <a:rPr lang="pt-BR" dirty="0" smtClean="0"/>
              <a:t>2 salas de espera  </a:t>
            </a:r>
          </a:p>
          <a:p>
            <a:pPr lvl="1"/>
            <a:r>
              <a:rPr lang="pt-BR" dirty="0" smtClean="0"/>
              <a:t>3 banheiros</a:t>
            </a:r>
          </a:p>
        </p:txBody>
      </p:sp>
      <p:pic>
        <p:nvPicPr>
          <p:cNvPr id="6149" name="Picture 5"/>
          <p:cNvPicPr>
            <a:picLocks noChangeAspect="1" noChangeArrowheads="1"/>
          </p:cNvPicPr>
          <p:nvPr/>
        </p:nvPicPr>
        <p:blipFill>
          <a:blip r:embed="rId4" cstate="print"/>
          <a:srcRect/>
          <a:stretch>
            <a:fillRect/>
          </a:stretch>
        </p:blipFill>
        <p:spPr bwMode="auto">
          <a:xfrm>
            <a:off x="3857620" y="3429000"/>
            <a:ext cx="5000660" cy="31983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solidFill>
            <a:schemeClr val="accent6"/>
          </a:solidFill>
          <a:ln w="38100">
            <a:solidFill>
              <a:schemeClr val="accent6">
                <a:lumMod val="75000"/>
              </a:schemeClr>
            </a:solidFill>
          </a:ln>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pic>
        <p:nvPicPr>
          <p:cNvPr id="1028" name="Picture 4" descr="C:\Users\user\Desktop\OneDrive-2015-01-22\WP_20150122_09_30_19_Pro3.jpg"/>
          <p:cNvPicPr>
            <a:picLocks noGrp="1" noChangeAspect="1" noChangeArrowheads="1"/>
          </p:cNvPicPr>
          <p:nvPr>
            <p:ph idx="1"/>
          </p:nvPr>
        </p:nvPicPr>
        <p:blipFill>
          <a:blip r:embed="rId4" cstate="print"/>
          <a:srcRect/>
          <a:stretch>
            <a:fillRect/>
          </a:stretch>
        </p:blipFill>
        <p:spPr bwMode="auto">
          <a:xfrm>
            <a:off x="323528" y="1844824"/>
            <a:ext cx="4656947" cy="2620887"/>
          </a:xfrm>
          <a:prstGeom prst="rect">
            <a:avLst/>
          </a:prstGeom>
          <a:noFill/>
        </p:spPr>
      </p:pic>
      <p:pic>
        <p:nvPicPr>
          <p:cNvPr id="1031" name="Picture 7" descr="C:\Users\user\Desktop\OneDrive-2015-01-22\WP_20150122_09_42_54_Pro2.jpg"/>
          <p:cNvPicPr>
            <a:picLocks noChangeAspect="1" noChangeArrowheads="1"/>
          </p:cNvPicPr>
          <p:nvPr/>
        </p:nvPicPr>
        <p:blipFill>
          <a:blip r:embed="rId5" cstate="print"/>
          <a:srcRect/>
          <a:stretch>
            <a:fillRect/>
          </a:stretch>
        </p:blipFill>
        <p:spPr bwMode="auto">
          <a:xfrm>
            <a:off x="4067944" y="4124232"/>
            <a:ext cx="4860032" cy="2733768"/>
          </a:xfrm>
          <a:prstGeom prst="rect">
            <a:avLst/>
          </a:prstGeom>
          <a:noFill/>
        </p:spPr>
      </p:pic>
      <p:sp>
        <p:nvSpPr>
          <p:cNvPr id="15" name="Texto Explicativo 1 14"/>
          <p:cNvSpPr/>
          <p:nvPr/>
        </p:nvSpPr>
        <p:spPr>
          <a:xfrm>
            <a:off x="5148064" y="2060848"/>
            <a:ext cx="3240360" cy="864096"/>
          </a:xfrm>
          <a:prstGeom prst="borderCallout1">
            <a:avLst>
              <a:gd name="adj1" fmla="val 30844"/>
              <a:gd name="adj2" fmla="val -2689"/>
              <a:gd name="adj3" fmla="val 112500"/>
              <a:gd name="adj4" fmla="val -38333"/>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a:solidFill>
                    <a:schemeClr val="bg1"/>
                  </a:solidFill>
                </a:ln>
                <a:solidFill>
                  <a:schemeClr val="bg1"/>
                </a:solidFill>
              </a:rPr>
              <a:t>Consultório Médico</a:t>
            </a:r>
            <a:endParaRPr lang="pt-BR" dirty="0">
              <a:ln>
                <a:solidFill>
                  <a:schemeClr val="bg1"/>
                </a:solidFill>
              </a:ln>
              <a:solidFill>
                <a:schemeClr val="bg1"/>
              </a:solidFill>
            </a:endParaRPr>
          </a:p>
        </p:txBody>
      </p:sp>
      <p:sp>
        <p:nvSpPr>
          <p:cNvPr id="16" name="Texto Explicativo 1 15"/>
          <p:cNvSpPr/>
          <p:nvPr/>
        </p:nvSpPr>
        <p:spPr>
          <a:xfrm>
            <a:off x="467544" y="5229200"/>
            <a:ext cx="3240360" cy="864096"/>
          </a:xfrm>
          <a:prstGeom prst="borderCallout1">
            <a:avLst>
              <a:gd name="adj1" fmla="val 58055"/>
              <a:gd name="adj2" fmla="val 151710"/>
              <a:gd name="adj3" fmla="val 12725"/>
              <a:gd name="adj4" fmla="val 105181"/>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a:solidFill>
                    <a:schemeClr val="bg1"/>
                  </a:solidFill>
                </a:ln>
                <a:solidFill>
                  <a:schemeClr val="bg1"/>
                </a:solidFill>
              </a:rPr>
              <a:t>Consultório Odontológico</a:t>
            </a:r>
            <a:endParaRPr lang="pt-BR"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solidFill>
            <a:schemeClr val="accent6"/>
          </a:solidFill>
          <a:ln w="38100">
            <a:solidFill>
              <a:schemeClr val="accent6">
                <a:lumMod val="75000"/>
              </a:schemeClr>
            </a:solidFill>
          </a:ln>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11" name="Espaço Reservado para Conteúdo 7"/>
          <p:cNvSpPr txBox="1">
            <a:spLocks/>
          </p:cNvSpPr>
          <p:nvPr/>
        </p:nvSpPr>
        <p:spPr>
          <a:xfrm>
            <a:off x="3779912" y="4005064"/>
            <a:ext cx="4680520" cy="270852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3" name="Picture 5" descr="C:\Users\user\Desktop\OneDrive-2015-01-22\WP_20150122_09_28_55_Pro2.jpg"/>
          <p:cNvPicPr>
            <a:picLocks noGrp="1" noChangeAspect="1" noChangeArrowheads="1"/>
          </p:cNvPicPr>
          <p:nvPr>
            <p:ph idx="1"/>
          </p:nvPr>
        </p:nvPicPr>
        <p:blipFill>
          <a:blip r:embed="rId4" cstate="print"/>
          <a:srcRect/>
          <a:stretch>
            <a:fillRect/>
          </a:stretch>
        </p:blipFill>
        <p:spPr bwMode="auto">
          <a:xfrm>
            <a:off x="3635896" y="3717032"/>
            <a:ext cx="5329238" cy="2999246"/>
          </a:xfrm>
          <a:prstGeom prst="rect">
            <a:avLst/>
          </a:prstGeom>
          <a:noFill/>
        </p:spPr>
      </p:pic>
      <p:sp>
        <p:nvSpPr>
          <p:cNvPr id="16" name="Texto Explicativo 1 15"/>
          <p:cNvSpPr/>
          <p:nvPr/>
        </p:nvSpPr>
        <p:spPr>
          <a:xfrm>
            <a:off x="251520" y="5229200"/>
            <a:ext cx="3240360" cy="864096"/>
          </a:xfrm>
          <a:prstGeom prst="borderCallout1">
            <a:avLst>
              <a:gd name="adj1" fmla="val 58055"/>
              <a:gd name="adj2" fmla="val 151710"/>
              <a:gd name="adj3" fmla="val 12725"/>
              <a:gd name="adj4" fmla="val 105181"/>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a:solidFill>
                    <a:schemeClr val="bg1"/>
                  </a:solidFill>
                </a:ln>
                <a:solidFill>
                  <a:schemeClr val="bg1"/>
                </a:solidFill>
              </a:rPr>
              <a:t>Sala de Observação</a:t>
            </a:r>
            <a:endParaRPr lang="pt-BR" dirty="0">
              <a:ln>
                <a:solidFill>
                  <a:schemeClr val="bg1"/>
                </a:solidFill>
              </a:ln>
              <a:solidFill>
                <a:schemeClr val="bg1"/>
              </a:solidFill>
            </a:endParaRPr>
          </a:p>
        </p:txBody>
      </p:sp>
      <p:pic>
        <p:nvPicPr>
          <p:cNvPr id="17" name="Imagem 16" descr="WP_20150122_09_29_23_Pro2.jpg"/>
          <p:cNvPicPr>
            <a:picLocks noChangeAspect="1"/>
          </p:cNvPicPr>
          <p:nvPr/>
        </p:nvPicPr>
        <p:blipFill>
          <a:blip r:embed="rId5" cstate="print"/>
          <a:stretch>
            <a:fillRect/>
          </a:stretch>
        </p:blipFill>
        <p:spPr>
          <a:xfrm>
            <a:off x="179512" y="1484784"/>
            <a:ext cx="5117924" cy="2880320"/>
          </a:xfrm>
          <a:prstGeom prst="rect">
            <a:avLst/>
          </a:prstGeom>
        </p:spPr>
      </p:pic>
      <p:sp>
        <p:nvSpPr>
          <p:cNvPr id="15" name="Texto Explicativo 1 14"/>
          <p:cNvSpPr/>
          <p:nvPr/>
        </p:nvSpPr>
        <p:spPr>
          <a:xfrm>
            <a:off x="5436096" y="2060848"/>
            <a:ext cx="3240360" cy="864096"/>
          </a:xfrm>
          <a:prstGeom prst="borderCallout1">
            <a:avLst>
              <a:gd name="adj1" fmla="val 30844"/>
              <a:gd name="adj2" fmla="val -2689"/>
              <a:gd name="adj3" fmla="val 112500"/>
              <a:gd name="adj4" fmla="val -38333"/>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a:solidFill>
                    <a:schemeClr val="bg1"/>
                  </a:solidFill>
                </a:ln>
                <a:solidFill>
                  <a:schemeClr val="bg1"/>
                </a:solidFill>
              </a:rPr>
              <a:t>Aferição de Sinais</a:t>
            </a:r>
            <a:endParaRPr lang="pt-BR"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0" y="0"/>
            <a:ext cx="9144000" cy="6934200"/>
          </a:xfrm>
          <a:prstGeom prst="rect">
            <a:avLst/>
          </a:prstGeom>
          <a:solidFill>
            <a:schemeClr val="accent6"/>
          </a:solidFill>
          <a:ln w="38100">
            <a:solidFill>
              <a:schemeClr val="accent6">
                <a:lumMod val="75000"/>
              </a:schemeClr>
            </a:solidFill>
          </a:ln>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11" name="Espaço Reservado para Conteúdo 7"/>
          <p:cNvSpPr txBox="1">
            <a:spLocks/>
          </p:cNvSpPr>
          <p:nvPr/>
        </p:nvSpPr>
        <p:spPr>
          <a:xfrm>
            <a:off x="3779912" y="4005064"/>
            <a:ext cx="4680520" cy="270852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Imagem 8" descr="WP_20150122_09_44_25_Pro2.jpg"/>
          <p:cNvPicPr>
            <a:picLocks noChangeAspect="1"/>
          </p:cNvPicPr>
          <p:nvPr/>
        </p:nvPicPr>
        <p:blipFill>
          <a:blip r:embed="rId4" cstate="print"/>
          <a:stretch>
            <a:fillRect/>
          </a:stretch>
        </p:blipFill>
        <p:spPr>
          <a:xfrm>
            <a:off x="251520" y="1340768"/>
            <a:ext cx="5245871" cy="2952328"/>
          </a:xfrm>
          <a:prstGeom prst="rect">
            <a:avLst/>
          </a:prstGeom>
        </p:spPr>
      </p:pic>
      <p:sp>
        <p:nvSpPr>
          <p:cNvPr id="15" name="Texto Explicativo 1 14"/>
          <p:cNvSpPr/>
          <p:nvPr/>
        </p:nvSpPr>
        <p:spPr>
          <a:xfrm>
            <a:off x="5580112" y="2060848"/>
            <a:ext cx="3240360" cy="864096"/>
          </a:xfrm>
          <a:prstGeom prst="borderCallout1">
            <a:avLst>
              <a:gd name="adj1" fmla="val 30844"/>
              <a:gd name="adj2" fmla="val -2689"/>
              <a:gd name="adj3" fmla="val 112500"/>
              <a:gd name="adj4" fmla="val -38333"/>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a:solidFill>
                    <a:schemeClr val="bg1"/>
                  </a:solidFill>
                </a:ln>
                <a:solidFill>
                  <a:schemeClr val="bg1"/>
                </a:solidFill>
              </a:rPr>
              <a:t>Sala de Pequenos Procedimentos</a:t>
            </a:r>
            <a:endParaRPr lang="pt-BR" dirty="0">
              <a:ln>
                <a:solidFill>
                  <a:schemeClr val="bg1"/>
                </a:solidFill>
              </a:ln>
              <a:solidFill>
                <a:schemeClr val="bg1"/>
              </a:solidFill>
            </a:endParaRPr>
          </a:p>
        </p:txBody>
      </p:sp>
      <p:pic>
        <p:nvPicPr>
          <p:cNvPr id="10" name="Imagem 9" descr="WP_20150122_09_43_51_Pro.jpg"/>
          <p:cNvPicPr>
            <a:picLocks noChangeAspect="1"/>
          </p:cNvPicPr>
          <p:nvPr/>
        </p:nvPicPr>
        <p:blipFill>
          <a:blip r:embed="rId5" cstate="print"/>
          <a:stretch>
            <a:fillRect/>
          </a:stretch>
        </p:blipFill>
        <p:spPr>
          <a:xfrm>
            <a:off x="3707904" y="3899643"/>
            <a:ext cx="5256584" cy="2958357"/>
          </a:xfrm>
          <a:prstGeom prst="rect">
            <a:avLst/>
          </a:prstGeom>
        </p:spPr>
      </p:pic>
      <p:sp>
        <p:nvSpPr>
          <p:cNvPr id="16" name="Texto Explicativo 1 15"/>
          <p:cNvSpPr/>
          <p:nvPr/>
        </p:nvSpPr>
        <p:spPr>
          <a:xfrm>
            <a:off x="251520" y="5229200"/>
            <a:ext cx="3240360" cy="864096"/>
          </a:xfrm>
          <a:prstGeom prst="borderCallout1">
            <a:avLst>
              <a:gd name="adj1" fmla="val 27820"/>
              <a:gd name="adj2" fmla="val 153726"/>
              <a:gd name="adj3" fmla="val 12725"/>
              <a:gd name="adj4" fmla="val 105181"/>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a:solidFill>
                    <a:schemeClr val="bg1"/>
                  </a:solidFill>
                </a:ln>
                <a:solidFill>
                  <a:schemeClr val="bg1"/>
                </a:solidFill>
              </a:rPr>
              <a:t>ECG</a:t>
            </a:r>
            <a:endParaRPr lang="pt-BR"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a:xfrm>
            <a:off x="357158" y="1928802"/>
            <a:ext cx="4143404" cy="4525963"/>
          </a:xfrm>
        </p:spPr>
        <p:txBody>
          <a:bodyPr numCol="1">
            <a:normAutofit fontScale="92500" lnSpcReduction="10000"/>
          </a:bodyPr>
          <a:lstStyle/>
          <a:p>
            <a:pPr>
              <a:buNone/>
            </a:pPr>
            <a:r>
              <a:rPr lang="pt-BR" dirty="0" smtClean="0"/>
              <a:t>Equipe:</a:t>
            </a:r>
          </a:p>
          <a:p>
            <a:r>
              <a:rPr lang="pt-BR" sz="2800" dirty="0" smtClean="0"/>
              <a:t>4 médicos clínicos-gerais, </a:t>
            </a:r>
          </a:p>
          <a:p>
            <a:r>
              <a:rPr lang="pt-BR" sz="2800" dirty="0" smtClean="0"/>
              <a:t>1 gineco-obstetra, </a:t>
            </a:r>
          </a:p>
          <a:p>
            <a:r>
              <a:rPr lang="pt-BR" sz="2800" dirty="0" smtClean="0"/>
              <a:t>1 pediatra, </a:t>
            </a:r>
          </a:p>
          <a:p>
            <a:r>
              <a:rPr lang="pt-BR" sz="2800" dirty="0" smtClean="0"/>
              <a:t>4 dentistas,  </a:t>
            </a:r>
          </a:p>
          <a:p>
            <a:r>
              <a:rPr lang="pt-BR" sz="2800" dirty="0" smtClean="0"/>
              <a:t>2 enfermeiras,</a:t>
            </a:r>
          </a:p>
          <a:p>
            <a:r>
              <a:rPr lang="pt-BR" sz="2800" dirty="0" smtClean="0"/>
              <a:t>1 psicóloga, </a:t>
            </a:r>
          </a:p>
          <a:p>
            <a:r>
              <a:rPr lang="pt-BR" sz="2800" dirty="0" smtClean="0"/>
              <a:t>1 farmacêutica, </a:t>
            </a:r>
          </a:p>
          <a:p>
            <a:r>
              <a:rPr lang="pt-BR" sz="2800" dirty="0" smtClean="0"/>
              <a:t>5 técnicos de enfermagem</a:t>
            </a:r>
          </a:p>
          <a:p>
            <a:r>
              <a:rPr lang="pt-BR" sz="2800" dirty="0" smtClean="0"/>
              <a:t>11 ACS</a:t>
            </a:r>
          </a:p>
        </p:txBody>
      </p:sp>
      <p:pic>
        <p:nvPicPr>
          <p:cNvPr id="2050" name="Picture 2" descr="C:\Users\Felipe\Documents\Provab EaD UFPEL\TCC\Apresentação\equipe UBS.jpg"/>
          <p:cNvPicPr>
            <a:picLocks noChangeAspect="1" noChangeArrowheads="1"/>
          </p:cNvPicPr>
          <p:nvPr/>
        </p:nvPicPr>
        <p:blipFill>
          <a:blip r:embed="rId4" cstate="print"/>
          <a:srcRect/>
          <a:stretch>
            <a:fillRect/>
          </a:stretch>
        </p:blipFill>
        <p:spPr bwMode="auto">
          <a:xfrm>
            <a:off x="4214810" y="1785926"/>
            <a:ext cx="4929190" cy="369689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1759</TotalTime>
  <Words>2245</Words>
  <Application>Microsoft Office PowerPoint</Application>
  <PresentationFormat>Apresentação na tela (4:3)</PresentationFormat>
  <Paragraphs>389</Paragraphs>
  <Slides>46</Slides>
  <Notes>45</Notes>
  <HiddenSlides>0</HiddenSlides>
  <MMClips>0</MMClips>
  <ScaleCrop>false</ScaleCrop>
  <HeadingPairs>
    <vt:vector size="4" baseType="variant">
      <vt:variant>
        <vt:lpstr>Tema</vt:lpstr>
      </vt:variant>
      <vt:variant>
        <vt:i4>1</vt:i4>
      </vt:variant>
      <vt:variant>
        <vt:lpstr>Títulos de slides</vt:lpstr>
      </vt:variant>
      <vt:variant>
        <vt:i4>46</vt:i4>
      </vt:variant>
    </vt:vector>
  </HeadingPairs>
  <TitlesOfParts>
    <vt:vector size="47" baseType="lpstr">
      <vt:lpstr>Office Theme</vt:lpstr>
      <vt:lpstr>Implementação da Atenção à Saúde da Criança de 0 a 72 meses na Unidade Sanitária de Barros Cassal, Barros Cassal/RS</vt:lpstr>
      <vt:lpstr>Introdução</vt:lpstr>
      <vt:lpstr>Introdução</vt:lpstr>
      <vt:lpstr>Introdução</vt:lpstr>
      <vt:lpstr>Introdução</vt:lpstr>
      <vt:lpstr>Introdução</vt:lpstr>
      <vt:lpstr>Introdução</vt:lpstr>
      <vt:lpstr>Introdução</vt:lpstr>
      <vt:lpstr>Introdução</vt:lpstr>
      <vt:lpstr>Introdução</vt:lpstr>
      <vt:lpstr>Objetivo</vt:lpstr>
      <vt:lpstr>Metodologia</vt:lpstr>
      <vt:lpstr>Metodologia</vt:lpstr>
      <vt:lpstr>Metodologia</vt:lpstr>
      <vt:lpstr>Metodologia</vt:lpstr>
      <vt:lpstr>Metodologia</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Discussão</vt:lpstr>
      <vt:lpstr>Discussão</vt:lpstr>
      <vt:lpstr>Discussão</vt:lpstr>
      <vt:lpstr>Reflexão sobre processo pessoal de aprendizagem</vt:lpstr>
      <vt:lpstr>Reflexão sobre processo pessoal de aprendizagem</vt:lpstr>
      <vt:lpstr>Slide 46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Felipe</dc:creator>
  <cp:lastModifiedBy>user</cp:lastModifiedBy>
  <cp:revision>126</cp:revision>
  <dcterms:created xsi:type="dcterms:W3CDTF">2015-01-19T20:42:50Z</dcterms:created>
  <dcterms:modified xsi:type="dcterms:W3CDTF">2015-01-22T17:40:21Z</dcterms:modified>
</cp:coreProperties>
</file>