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notesMasterIdLst>
    <p:notesMasterId r:id="rId25"/>
  </p:notesMasterIdLst>
  <p:sldIdLst>
    <p:sldId id="256" r:id="rId2"/>
    <p:sldId id="308" r:id="rId3"/>
    <p:sldId id="370" r:id="rId4"/>
    <p:sldId id="357" r:id="rId5"/>
    <p:sldId id="358" r:id="rId6"/>
    <p:sldId id="311" r:id="rId7"/>
    <p:sldId id="312" r:id="rId8"/>
    <p:sldId id="373" r:id="rId9"/>
    <p:sldId id="359" r:id="rId10"/>
    <p:sldId id="313" r:id="rId11"/>
    <p:sldId id="360" r:id="rId12"/>
    <p:sldId id="314" r:id="rId13"/>
    <p:sldId id="374" r:id="rId14"/>
    <p:sldId id="361" r:id="rId15"/>
    <p:sldId id="362" r:id="rId16"/>
    <p:sldId id="363" r:id="rId17"/>
    <p:sldId id="365" r:id="rId18"/>
    <p:sldId id="367" r:id="rId19"/>
    <p:sldId id="369" r:id="rId20"/>
    <p:sldId id="347" r:id="rId21"/>
    <p:sldId id="371" r:id="rId22"/>
    <p:sldId id="353" r:id="rId23"/>
    <p:sldId id="375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94434" autoAdjust="0"/>
  </p:normalViewPr>
  <p:slideViewPr>
    <p:cSldViewPr>
      <p:cViewPr>
        <p:scale>
          <a:sx n="83" d="100"/>
          <a:sy n="83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2838D-111C-421F-87AE-5D5C98B532AD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2F09E-54CE-4C0D-9334-A727B19CE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98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03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07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46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0C92B4-D81C-4227-ACE6-89F7D06C5173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418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B92FD-A755-4450-B422-F70FE7928CF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33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17AD-F926-4A02-A17F-D3817455C39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93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C9592-9AAD-4B26-9297-DCAE442085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53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55E6E-DF50-4478-8304-32A9F1A13FB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34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AEFAF-A6BD-404A-B8AF-CC3B224E919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29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D4C7E-D590-470B-88A0-A794075A175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85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56694-EF79-4150-8116-47374930851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5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D795A-DA2B-4FA1-9F85-BC1D531D84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72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F7CF8-CC4C-4862-B12C-2083793BB9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97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3854D-1DDB-4D6A-AF4D-48EC7DBD1EC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46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B33EB-ED29-444A-828E-4E8931BD079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68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65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671" y="2708920"/>
            <a:ext cx="8982399" cy="17272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MELHORIA DA ATENÇÃO À SAÚDE DAS GESTANTES E PUÉRPERAS DA UBS DR. FRANCISCO OJOPI UYENO, GARRUCHOS/RS</a:t>
            </a:r>
            <a:endParaRPr lang="pt-BR" sz="2800" b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743" y="5029263"/>
            <a:ext cx="91182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Felipe de Moura </a:t>
            </a:r>
            <a:r>
              <a:rPr lang="pt-BR" sz="2400" dirty="0" err="1" smtClean="0">
                <a:solidFill>
                  <a:srgbClr val="002060"/>
                </a:solidFill>
                <a:latin typeface="+mn-lt"/>
              </a:rPr>
              <a:t>Zenkner</a:t>
            </a:r>
            <a:endParaRPr lang="pt-BR" sz="2400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endParaRPr lang="pt-BR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Orientadora : Maria Auxiliadora  Santos Soares</a:t>
            </a:r>
            <a:endParaRPr lang="pt-BR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endParaRPr lang="pt-BR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pt-BR" i="1" dirty="0" smtClean="0">
                <a:solidFill>
                  <a:srgbClr val="002060"/>
                </a:solidFill>
                <a:latin typeface="+mn-lt"/>
              </a:rPr>
              <a:t>Garruchos, 2015</a:t>
            </a:r>
            <a:endParaRPr lang="pt-BR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D:\Users\Adm\Documents\Felipe\Especialização\TCC\ESF-Ufpel-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63"/>
            <a:ext cx="3419872" cy="9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Adm\Documents\Felipe\Especialização\TCC\ufpel med soc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1490"/>
            <a:ext cx="2610886" cy="122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Adm\Documents\Felipe\Especialização\TCC\unas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787"/>
            <a:ext cx="266007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955" y="-162272"/>
            <a:ext cx="8946232" cy="926976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Objetivos, Metas e Resultados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10548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</a:t>
            </a:r>
            <a:r>
              <a:rPr lang="pt-BR" sz="2800" u="sng" dirty="0">
                <a:solidFill>
                  <a:srgbClr val="002060"/>
                </a:solidFill>
              </a:rPr>
              <a:t>1 - Ampliar a cobertura </a:t>
            </a:r>
            <a:r>
              <a:rPr lang="pt-BR" sz="2800" u="sng" dirty="0" smtClean="0">
                <a:solidFill>
                  <a:srgbClr val="002060"/>
                </a:solidFill>
              </a:rPr>
              <a:t>do pré-natal</a:t>
            </a:r>
            <a:endParaRPr lang="pt-BR" sz="2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012160" y="2124848"/>
            <a:ext cx="29340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Pré-Intervenção:37% (18);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Meta: 80% (26);</a:t>
            </a:r>
          </a:p>
          <a:p>
            <a:pPr algn="just"/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1: 33,3% (11)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  <a:latin typeface="+mn-lt"/>
              </a:rPr>
              <a:t>Mês 2: 40% (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13)</a:t>
            </a:r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3: 40% (13)</a:t>
            </a:r>
          </a:p>
          <a:p>
            <a:pPr algn="just"/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just"/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2000" dirty="0" smtClean="0">
                <a:solidFill>
                  <a:srgbClr val="FF0000"/>
                </a:solidFill>
                <a:latin typeface="+mn-lt"/>
              </a:rPr>
              <a:t>Dificuldades:</a:t>
            </a:r>
          </a:p>
          <a:p>
            <a:pPr algn="ctr"/>
            <a:r>
              <a:rPr lang="pt-BR" sz="2000" dirty="0" smtClean="0">
                <a:latin typeface="+mn-lt"/>
              </a:rPr>
              <a:t>Estimativa de gestantes de 1% da população</a:t>
            </a:r>
            <a:endParaRPr lang="pt-BR" sz="2000" dirty="0">
              <a:latin typeface="+mn-lt"/>
            </a:endParaRPr>
          </a:p>
        </p:txBody>
      </p:sp>
      <p:pic>
        <p:nvPicPr>
          <p:cNvPr id="7170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511256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7" y="5301208"/>
            <a:ext cx="5256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Proporção de gestantes cadastradas no pré-natal da UBS Dr. Francisco Ojopi Uyeno, Garruchos-RS, 2015.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1278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22884" y="260648"/>
            <a:ext cx="9028171" cy="10548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1 - Ampliar a cobertura do puerpério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868216" y="3140968"/>
            <a:ext cx="32632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Pré-Intervenção:38% (15);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Meta: 80%;</a:t>
            </a:r>
          </a:p>
          <a:p>
            <a:pPr algn="just"/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1: 06 (100%)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2: 11 (100%)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3: 16 (100%)</a:t>
            </a:r>
          </a:p>
          <a:p>
            <a:pPr algn="just"/>
            <a:endParaRPr lang="pt-BR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194" name="Gráfico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88" y="2132856"/>
            <a:ext cx="5256584" cy="356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29211" y="5805264"/>
            <a:ext cx="5420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Proporção de puérperas com consulta até 42 após o </a:t>
            </a:r>
            <a:r>
              <a:rPr lang="pt-BR" sz="1400" dirty="0" smtClean="0"/>
              <a:t>parto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2884" y="992289"/>
            <a:ext cx="800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+mj-lt"/>
              </a:rPr>
              <a:t>Meta 1.1 Alcançar 80% de cobertura do programa de pré-natal</a:t>
            </a:r>
          </a:p>
        </p:txBody>
      </p:sp>
    </p:spTree>
    <p:extLst>
      <p:ext uri="{BB962C8B-B14F-4D97-AF65-F5344CB8AC3E}">
        <p14:creationId xmlns:p14="http://schemas.microsoft.com/office/powerpoint/2010/main" val="40857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87574"/>
            <a:ext cx="86409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</a:t>
            </a:r>
            <a:r>
              <a:rPr lang="pt-BR" sz="2800" u="sng" dirty="0">
                <a:solidFill>
                  <a:srgbClr val="002060"/>
                </a:solidFill>
              </a:rPr>
              <a:t>2 - Melhorar a </a:t>
            </a:r>
            <a:r>
              <a:rPr lang="pt-BR" sz="2800" u="sng" dirty="0" smtClean="0">
                <a:solidFill>
                  <a:srgbClr val="002060"/>
                </a:solidFill>
              </a:rPr>
              <a:t>qualidade do atendimento ao Pré-natal</a:t>
            </a:r>
          </a:p>
          <a:p>
            <a:pPr marL="0" indent="0" algn="just">
              <a:buNone/>
            </a:pPr>
            <a:r>
              <a:rPr lang="pt-BR" sz="2800" dirty="0" smtClean="0"/>
              <a:t>Meta 2.1: </a:t>
            </a:r>
            <a:r>
              <a:rPr lang="pt-BR" sz="2800" dirty="0"/>
              <a:t>Garantir a 100% das gestantes o ingresso no primeiro trimestre de gestação.</a:t>
            </a:r>
          </a:p>
          <a:p>
            <a:pPr marL="0" indent="0" algn="just">
              <a:buNone/>
            </a:pPr>
            <a:endParaRPr lang="pt-BR" sz="2800" dirty="0">
              <a:solidFill>
                <a:srgbClr val="002060"/>
              </a:solidFill>
            </a:endParaRPr>
          </a:p>
        </p:txBody>
      </p:sp>
      <p:pic>
        <p:nvPicPr>
          <p:cNvPr id="9218" name="Gráfico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"/>
          <a:stretch>
            <a:fillRect/>
          </a:stretch>
        </p:blipFill>
        <p:spPr bwMode="auto">
          <a:xfrm>
            <a:off x="433743" y="2564904"/>
            <a:ext cx="528282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338529" y="2564904"/>
            <a:ext cx="2555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Meta: 100%;</a:t>
            </a:r>
          </a:p>
          <a:p>
            <a:pPr algn="just"/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1: 63,6% (07)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2: 69,2% (09)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3: 76,9% (10)</a:t>
            </a:r>
          </a:p>
          <a:p>
            <a:pPr algn="just"/>
            <a:endParaRPr lang="pt-BR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89155" y="58116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/>
              <a:t>Proporção de gestantes captadas no 1º trimestre</a:t>
            </a:r>
          </a:p>
        </p:txBody>
      </p:sp>
    </p:spTree>
    <p:extLst>
      <p:ext uri="{BB962C8B-B14F-4D97-AF65-F5344CB8AC3E}">
        <p14:creationId xmlns:p14="http://schemas.microsoft.com/office/powerpoint/2010/main" val="9039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87574"/>
            <a:ext cx="86409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</a:t>
            </a:r>
            <a:r>
              <a:rPr lang="pt-BR" sz="2800" u="sng" dirty="0">
                <a:solidFill>
                  <a:srgbClr val="002060"/>
                </a:solidFill>
              </a:rPr>
              <a:t>2 - Melhorar a </a:t>
            </a:r>
            <a:r>
              <a:rPr lang="pt-BR" sz="2800" u="sng" dirty="0" smtClean="0">
                <a:solidFill>
                  <a:srgbClr val="002060"/>
                </a:solidFill>
              </a:rPr>
              <a:t>qualidade do atendimento ao Pré-natal. </a:t>
            </a:r>
            <a:endParaRPr lang="pt-BR" sz="2800" u="sng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t-BR" sz="2800" u="sng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sz="2800" dirty="0"/>
              <a:t> </a:t>
            </a:r>
            <a:endParaRPr lang="pt-BR" sz="28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1397669"/>
            <a:ext cx="849694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2"/>
                </a:solidFill>
                <a:latin typeface="+mn-lt"/>
              </a:rPr>
              <a:t>Meta 2.2 Realizar </a:t>
            </a:r>
            <a:r>
              <a:rPr lang="pt-BR" sz="2200" dirty="0">
                <a:solidFill>
                  <a:schemeClr val="tx2"/>
                </a:solidFill>
                <a:latin typeface="+mn-lt"/>
              </a:rPr>
              <a:t>pelo menos um exame ginecológico por trimestre em 100% das </a:t>
            </a:r>
            <a:r>
              <a:rPr lang="pt-BR" sz="2200" dirty="0" smtClean="0">
                <a:solidFill>
                  <a:schemeClr val="tx2"/>
                </a:solidFill>
                <a:latin typeface="+mn-lt"/>
              </a:rPr>
              <a:t>gestantes;</a:t>
            </a:r>
            <a:r>
              <a:rPr lang="pt-BR" sz="2200" dirty="0">
                <a:solidFill>
                  <a:schemeClr val="tx2"/>
                </a:solidFill>
                <a:latin typeface="+mn-lt"/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2"/>
                </a:solidFill>
                <a:latin typeface="+mn-lt"/>
              </a:rPr>
              <a:t>Meta </a:t>
            </a:r>
            <a:r>
              <a:rPr lang="pt-BR" sz="2200" dirty="0" smtClean="0">
                <a:solidFill>
                  <a:schemeClr val="tx2"/>
                </a:solidFill>
                <a:latin typeface="+mn-lt"/>
              </a:rPr>
              <a:t>2.3 </a:t>
            </a:r>
            <a:r>
              <a:rPr lang="pt-BR" sz="2200" dirty="0">
                <a:solidFill>
                  <a:schemeClr val="tx2"/>
                </a:solidFill>
                <a:latin typeface="+mn-lt"/>
              </a:rPr>
              <a:t>Realizar pelo menos um exame de mamas em 100% das </a:t>
            </a:r>
            <a:r>
              <a:rPr lang="pt-BR" sz="2200" dirty="0" smtClean="0">
                <a:solidFill>
                  <a:schemeClr val="tx2"/>
                </a:solidFill>
                <a:latin typeface="+mn-lt"/>
              </a:rPr>
              <a:t>gestantes;</a:t>
            </a:r>
            <a:endParaRPr lang="pt-BR" sz="22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2"/>
                </a:solidFill>
                <a:latin typeface="+mn-lt"/>
              </a:rPr>
              <a:t>Meta 2.4 Garantir </a:t>
            </a:r>
            <a:r>
              <a:rPr lang="pt-BR" sz="2200" dirty="0">
                <a:solidFill>
                  <a:schemeClr val="tx2"/>
                </a:solidFill>
                <a:latin typeface="+mn-lt"/>
              </a:rPr>
              <a:t>a 100% das gestantes a solicitação de exames laboratoriais de acordo com </a:t>
            </a:r>
            <a:r>
              <a:rPr lang="pt-BR" sz="2200" dirty="0" smtClean="0">
                <a:solidFill>
                  <a:schemeClr val="tx2"/>
                </a:solidFill>
                <a:latin typeface="+mn-lt"/>
              </a:rPr>
              <a:t>protocolo;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2"/>
                </a:solidFill>
                <a:latin typeface="+mn-lt"/>
              </a:rPr>
              <a:t>Meta 2.5 Garantir </a:t>
            </a:r>
            <a:r>
              <a:rPr lang="pt-BR" sz="2200" dirty="0">
                <a:solidFill>
                  <a:schemeClr val="tx2"/>
                </a:solidFill>
                <a:latin typeface="+mn-lt"/>
              </a:rPr>
              <a:t>a 100% das gestantes a prescrição de sulfato ferroso e ácido fólico conforme </a:t>
            </a:r>
            <a:r>
              <a:rPr lang="pt-BR" sz="2200" dirty="0" smtClean="0">
                <a:solidFill>
                  <a:schemeClr val="tx2"/>
                </a:solidFill>
                <a:latin typeface="+mn-lt"/>
              </a:rPr>
              <a:t>protocolo;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2"/>
                </a:solidFill>
                <a:latin typeface="+mn-lt"/>
              </a:rPr>
              <a:t>Meta 2.6  e 2.7Garantir 100</a:t>
            </a:r>
            <a:r>
              <a:rPr lang="pt-BR" sz="2200" dirty="0">
                <a:solidFill>
                  <a:schemeClr val="tx2"/>
                </a:solidFill>
                <a:latin typeface="+mn-lt"/>
              </a:rPr>
              <a:t>% das gestantes com vacina contra hepatite </a:t>
            </a:r>
            <a:r>
              <a:rPr lang="pt-BR" sz="2200" dirty="0" smtClean="0">
                <a:solidFill>
                  <a:schemeClr val="tx2"/>
                </a:solidFill>
                <a:latin typeface="+mn-lt"/>
              </a:rPr>
              <a:t>B e antitetânica em dia;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2"/>
                </a:solidFill>
                <a:latin typeface="+mn-lt"/>
              </a:rPr>
              <a:t>Meta 2.8 Realizar </a:t>
            </a:r>
            <a:r>
              <a:rPr lang="pt-BR" sz="2200" dirty="0">
                <a:solidFill>
                  <a:schemeClr val="tx2"/>
                </a:solidFill>
                <a:latin typeface="+mn-lt"/>
              </a:rPr>
              <a:t>avaliação da necessidade de atendimento odontológico em 100% das </a:t>
            </a:r>
            <a:r>
              <a:rPr lang="pt-BR" sz="2200" dirty="0" smtClean="0">
                <a:solidFill>
                  <a:schemeClr val="tx2"/>
                </a:solidFill>
                <a:latin typeface="+mn-lt"/>
              </a:rPr>
              <a:t>gestantes;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2"/>
                </a:solidFill>
                <a:latin typeface="+mn-lt"/>
              </a:rPr>
              <a:t>Meta 2.9 Garantir </a:t>
            </a:r>
            <a:r>
              <a:rPr lang="pt-BR" sz="2200" dirty="0">
                <a:solidFill>
                  <a:schemeClr val="tx2"/>
                </a:solidFill>
                <a:latin typeface="+mn-lt"/>
              </a:rPr>
              <a:t>a primeira consulta odontológica programática para 100% das gestantes cadastradas.</a:t>
            </a:r>
          </a:p>
          <a:p>
            <a:endParaRPr lang="pt-BR" sz="2200" dirty="0">
              <a:solidFill>
                <a:schemeClr val="tx2"/>
              </a:solidFill>
              <a:latin typeface="+mn-lt"/>
            </a:endParaRPr>
          </a:p>
          <a:p>
            <a:endParaRPr lang="pt-BR" sz="2200" dirty="0">
              <a:latin typeface="+mn-lt"/>
            </a:endParaRPr>
          </a:p>
          <a:p>
            <a:endParaRPr lang="pt-BR" sz="2200" dirty="0">
              <a:latin typeface="+mn-lt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1187624" y="6294287"/>
            <a:ext cx="1224136" cy="22692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411760" y="6146140"/>
            <a:ext cx="6268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Todas as metas foram alcançadas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706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04664"/>
            <a:ext cx="86409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</a:t>
            </a:r>
            <a:r>
              <a:rPr lang="pt-BR" sz="2800" u="sng" dirty="0">
                <a:solidFill>
                  <a:srgbClr val="002060"/>
                </a:solidFill>
              </a:rPr>
              <a:t>2 - Melhorar a </a:t>
            </a:r>
            <a:r>
              <a:rPr lang="pt-BR" sz="2800" u="sng" dirty="0" smtClean="0">
                <a:solidFill>
                  <a:srgbClr val="002060"/>
                </a:solidFill>
              </a:rPr>
              <a:t>qualidade do atendimento às puérperas 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99592" y="1581667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200" dirty="0" smtClean="0"/>
              <a:t>Meta 2.1 Examinar </a:t>
            </a:r>
            <a:r>
              <a:rPr lang="pt-BR" sz="2200" dirty="0"/>
              <a:t>as mamas em 100% das </a:t>
            </a:r>
            <a:r>
              <a:rPr lang="pt-BR" sz="2200" dirty="0" smtClean="0"/>
              <a:t>puérperas; </a:t>
            </a:r>
            <a:endParaRPr lang="pt-BR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200" dirty="0" smtClean="0"/>
              <a:t>Meta 2.2 Examinar </a:t>
            </a:r>
            <a:r>
              <a:rPr lang="pt-BR" sz="2200" dirty="0"/>
              <a:t>o abdome em 100% das </a:t>
            </a:r>
            <a:r>
              <a:rPr lang="pt-BR" sz="2200" dirty="0" smtClean="0"/>
              <a:t>puérperas;</a:t>
            </a:r>
            <a:endParaRPr lang="pt-BR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200" dirty="0" smtClean="0"/>
              <a:t>Meta 2.3 Realizar </a:t>
            </a:r>
            <a:r>
              <a:rPr lang="pt-BR" sz="2200" dirty="0"/>
              <a:t>exame ginecológico em 100 % das </a:t>
            </a:r>
            <a:r>
              <a:rPr lang="pt-BR" sz="2200" dirty="0" smtClean="0"/>
              <a:t>puérperas; </a:t>
            </a:r>
            <a:endParaRPr lang="pt-BR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200" dirty="0" smtClean="0"/>
              <a:t>Meta 2.4 Avaliar </a:t>
            </a:r>
            <a:r>
              <a:rPr lang="pt-BR" sz="2200" dirty="0"/>
              <a:t>o estado psíquico em 100% das </a:t>
            </a:r>
            <a:r>
              <a:rPr lang="pt-BR" sz="2200" dirty="0" smtClean="0"/>
              <a:t>puérperas; </a:t>
            </a:r>
            <a:endParaRPr lang="pt-BR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200" dirty="0" smtClean="0"/>
              <a:t>Meta 2.5 Avaliar </a:t>
            </a:r>
            <a:r>
              <a:rPr lang="pt-BR" sz="2200" dirty="0"/>
              <a:t>intercorrências em 100% das </a:t>
            </a:r>
            <a:r>
              <a:rPr lang="pt-BR" sz="2200" dirty="0" smtClean="0"/>
              <a:t>puérperas;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200" dirty="0" smtClean="0"/>
              <a:t>Meta 2.6 Prescrever </a:t>
            </a:r>
            <a:r>
              <a:rPr lang="pt-BR" sz="2200" dirty="0"/>
              <a:t>a 100% das puérperas um dos métodos de </a:t>
            </a:r>
            <a:r>
              <a:rPr lang="pt-BR" sz="2200" dirty="0" smtClean="0"/>
              <a:t>anticoncepção</a:t>
            </a:r>
            <a:endParaRPr lang="pt-BR" sz="2200" dirty="0"/>
          </a:p>
        </p:txBody>
      </p:sp>
      <p:sp>
        <p:nvSpPr>
          <p:cNvPr id="10" name="Seta para a direita 9"/>
          <p:cNvSpPr/>
          <p:nvPr/>
        </p:nvSpPr>
        <p:spPr>
          <a:xfrm>
            <a:off x="1259632" y="6078263"/>
            <a:ext cx="1224136" cy="22692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483768" y="5930116"/>
            <a:ext cx="6268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Todas as metas foram alcançadas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141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332656"/>
            <a:ext cx="86409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u="sng" dirty="0">
                <a:solidFill>
                  <a:srgbClr val="002060"/>
                </a:solidFill>
              </a:rPr>
              <a:t>Objetivo </a:t>
            </a:r>
            <a:r>
              <a:rPr lang="pt-BR" sz="2800" u="sng" dirty="0" smtClean="0">
                <a:solidFill>
                  <a:srgbClr val="002060"/>
                </a:solidFill>
              </a:rPr>
              <a:t>3 </a:t>
            </a:r>
            <a:r>
              <a:rPr lang="pt-BR" sz="2800" u="sng" dirty="0">
                <a:solidFill>
                  <a:srgbClr val="002060"/>
                </a:solidFill>
              </a:rPr>
              <a:t>- Melhorar a adesão ao pré-natal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Meta 3.1: Realizar </a:t>
            </a:r>
            <a:r>
              <a:rPr lang="pt-BR" sz="2800" dirty="0">
                <a:solidFill>
                  <a:srgbClr val="002060"/>
                </a:solidFill>
              </a:rPr>
              <a:t>busca ativa de 100% das gestantes faltosas às consultas de pré-natal.</a:t>
            </a:r>
          </a:p>
          <a:p>
            <a:pPr marL="0" indent="0" algn="just">
              <a:buNone/>
            </a:pPr>
            <a:r>
              <a:rPr lang="pt-BR" sz="2800" dirty="0"/>
              <a:t> </a:t>
            </a:r>
            <a:r>
              <a:rPr lang="pt-BR" sz="2800" dirty="0" smtClean="0">
                <a:solidFill>
                  <a:srgbClr val="002060"/>
                </a:solidFill>
              </a:rPr>
              <a:t>	           Nenhuma busca ativa foi realizada, pois não houve faltosa</a:t>
            </a:r>
          </a:p>
          <a:p>
            <a:pPr marL="0" indent="0" algn="just">
              <a:buNone/>
            </a:pPr>
            <a:endParaRPr lang="pt-BR" sz="2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sz="2800" u="sng" dirty="0">
                <a:solidFill>
                  <a:srgbClr val="002060"/>
                </a:solidFill>
              </a:rPr>
              <a:t>Objetivo 3 - Melhorar a adesão ao </a:t>
            </a:r>
            <a:r>
              <a:rPr lang="pt-BR" sz="2800" u="sng" dirty="0" smtClean="0">
                <a:solidFill>
                  <a:srgbClr val="002060"/>
                </a:solidFill>
              </a:rPr>
              <a:t>puerpério</a:t>
            </a:r>
            <a:endParaRPr lang="pt-BR" sz="2800" u="sng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755576" y="1916832"/>
            <a:ext cx="1224136" cy="226926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2" name="Gráfico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"/>
          <a:stretch>
            <a:fillRect/>
          </a:stretch>
        </p:blipFill>
        <p:spPr bwMode="auto">
          <a:xfrm>
            <a:off x="395536" y="3729612"/>
            <a:ext cx="4805363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12217" y="62901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/>
              <a:t>Proporção de puérperas faltosas a consulta que receberam busca ativa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817949" y="4269433"/>
            <a:ext cx="2987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Meta: 100%;</a:t>
            </a:r>
          </a:p>
          <a:p>
            <a:pPr algn="just"/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1: 0%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2: 100% (1 puérpera)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Mês 3: 100% (</a:t>
            </a:r>
            <a:r>
              <a:rPr lang="pt-BR" sz="2000" dirty="0">
                <a:solidFill>
                  <a:srgbClr val="002060"/>
                </a:solidFill>
                <a:latin typeface="+mn-lt"/>
              </a:rPr>
              <a:t>1 puérpera)</a:t>
            </a:r>
          </a:p>
          <a:p>
            <a:pPr algn="just"/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algn="just"/>
            <a:endParaRPr lang="pt-BR" sz="2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13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4 </a:t>
            </a:r>
            <a:r>
              <a:rPr lang="pt-BR" sz="2800" u="sng" dirty="0">
                <a:solidFill>
                  <a:srgbClr val="002060"/>
                </a:solidFill>
              </a:rPr>
              <a:t>- Melhorar </a:t>
            </a:r>
            <a:r>
              <a:rPr lang="pt-BR" sz="2800" u="sng" dirty="0" smtClean="0">
                <a:solidFill>
                  <a:srgbClr val="002060"/>
                </a:solidFill>
              </a:rPr>
              <a:t>o registro do programa do pré-natal e do Puerpério.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43608" y="141277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 smtClean="0"/>
              <a:t>Meta 4.1 (Pré-natal) Manter </a:t>
            </a:r>
            <a:r>
              <a:rPr lang="pt-BR" sz="2000" dirty="0"/>
              <a:t>registro na ficha espelho de pré-natal/vacinação em 100% das gestantes</a:t>
            </a:r>
          </a:p>
        </p:txBody>
      </p:sp>
      <p:sp>
        <p:nvSpPr>
          <p:cNvPr id="12" name="Seta para a direita 11"/>
          <p:cNvSpPr/>
          <p:nvPr/>
        </p:nvSpPr>
        <p:spPr>
          <a:xfrm>
            <a:off x="827584" y="4653136"/>
            <a:ext cx="1224136" cy="39604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070920" y="2492896"/>
            <a:ext cx="7605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000" dirty="0" smtClean="0"/>
              <a:t>Meta 4.1 (Puerpério) Manter </a:t>
            </a:r>
            <a:r>
              <a:rPr lang="pt-BR" sz="2000" dirty="0"/>
              <a:t>registro na ficha de acompanhamento do Programa 100% das puérperas.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051720" y="4625124"/>
            <a:ext cx="6268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Todas as metas foram alcançadas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249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87574"/>
            <a:ext cx="8640960" cy="637042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3600" u="sng" dirty="0" smtClean="0">
                <a:solidFill>
                  <a:srgbClr val="002060"/>
                </a:solidFill>
              </a:rPr>
              <a:t>Objetivo 5 – Realizar avaliação do risco gestacional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t-BR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 5.1. Avaliar risco gestacional em 100% das gestantes.</a:t>
            </a:r>
          </a:p>
          <a:p>
            <a:pPr marL="800100" lvl="2" indent="0" algn="just">
              <a:lnSpc>
                <a:spcPct val="120000"/>
              </a:lnSpc>
              <a:buNone/>
            </a:pPr>
            <a:endParaRPr lang="pt-BR" sz="2900" u="sng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3600" u="sng" dirty="0" smtClean="0">
                <a:solidFill>
                  <a:srgbClr val="002060"/>
                </a:solidFill>
              </a:rPr>
              <a:t>Objetivo 6 </a:t>
            </a:r>
            <a:r>
              <a:rPr lang="pt-BR" sz="3600" u="sng" dirty="0">
                <a:solidFill>
                  <a:srgbClr val="002060"/>
                </a:solidFill>
              </a:rPr>
              <a:t>- Promover a saúde no </a:t>
            </a:r>
            <a:r>
              <a:rPr lang="pt-BR" sz="3600" u="sng" dirty="0" smtClean="0">
                <a:solidFill>
                  <a:srgbClr val="002060"/>
                </a:solidFill>
              </a:rPr>
              <a:t>pré-natal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 6.1 Garantir a 100% das gestantes orientação nutricional;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 6.2 Promover o aleitamento materno a 100% das gestantes;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 6.3 Orientar 100% das gestantes sobre os cuidados com o recém-nascido;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 6.4 Orientar 100% sobre anticoncepção após o parto;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 6.5 Orientar 100% das gestantes sobre os riscos do tabagismo e do uso de álcool e drogas na gestação;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 6.6 Orientar 100% das gestantes sobre higiene bucal;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2800" dirty="0" smtClean="0">
              <a:solidFill>
                <a:srgbClr val="002060"/>
              </a:solidFill>
            </a:endParaRPr>
          </a:p>
          <a:p>
            <a:pPr marL="0" lvl="1" indent="0" algn="ctr">
              <a:lnSpc>
                <a:spcPct val="120000"/>
              </a:lnSpc>
              <a:buNone/>
            </a:pPr>
            <a:r>
              <a:rPr lang="pt-BR" sz="3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Todas </a:t>
            </a:r>
            <a:r>
              <a:rPr lang="pt-BR" sz="3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metas </a:t>
            </a:r>
            <a:r>
              <a:rPr lang="pt-BR" sz="3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obtiveram 100</a:t>
            </a:r>
            <a:r>
              <a:rPr lang="pt-BR" sz="3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899592" y="5697253"/>
            <a:ext cx="864096" cy="25202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8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9512" y="487574"/>
            <a:ext cx="864096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5 – Promover a saúde das Puérperas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 5.1 Orientar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 das puérperas cadastradas no Programa sobre os cuidado do recém-nascido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 5.2 Orientar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 das puérperas cadastradas no Programa sobre aleitamento materno exclusivo.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 5.3 Orientar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 das puérperas cadastradas no Programa de Pré-Natal e Puerpério sobre planejamento familiar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</a:pP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827584" y="5310056"/>
            <a:ext cx="1224136" cy="39604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051720" y="5282044"/>
            <a:ext cx="6268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Todas as metas foram alcançadas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761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5496" y="-10596"/>
            <a:ext cx="892899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b="1" u="sng" dirty="0" smtClean="0">
                <a:solidFill>
                  <a:srgbClr val="FF0000"/>
                </a:solidFill>
              </a:rPr>
              <a:t>Atividades desenvolvidas durante a INTERVENÇÃO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dirty="0" smtClean="0"/>
              <a:t> </a:t>
            </a:r>
            <a:endParaRPr lang="pt-BR" sz="2800" dirty="0">
              <a:solidFill>
                <a:srgbClr val="002060"/>
              </a:solidFill>
            </a:endParaRPr>
          </a:p>
        </p:txBody>
      </p:sp>
      <p:pic>
        <p:nvPicPr>
          <p:cNvPr id="11267" name="Picture 3" descr="D:\Users\Adm\Documents\Felipe\Especialização\Intervenção\Reunião com A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3687903" cy="276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5536" y="3422519"/>
            <a:ext cx="245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Reuniões da Equipe</a:t>
            </a:r>
            <a:endParaRPr lang="pt-BR" dirty="0"/>
          </a:p>
        </p:txBody>
      </p:sp>
      <p:pic>
        <p:nvPicPr>
          <p:cNvPr id="11268" name="Picture 4" descr="D:\Users\Adm\Documents\Felipe\Especialização\Intervenção\2015-03-11 16.45.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510577" y="3450028"/>
            <a:ext cx="349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Grupos – Semana da Mulher</a:t>
            </a:r>
            <a:endParaRPr lang="pt-BR" dirty="0"/>
          </a:p>
        </p:txBody>
      </p:sp>
      <p:pic>
        <p:nvPicPr>
          <p:cNvPr id="11269" name="Picture 5" descr="D:\Users\Adm\Documents\Felipe\Especialização\Intervenção\2015-04-22 09.18.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61049"/>
            <a:ext cx="3397725" cy="254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Users\Adm\Documents\Felipe\Especialização\Intervenção\2015-04-22 09.16.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3397726" cy="254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101810" y="6429277"/>
            <a:ext cx="411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Confraternização do dia das mães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54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95" y="-109373"/>
            <a:ext cx="2962672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Introdução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1268760"/>
            <a:ext cx="887526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n-lt"/>
              </a:rPr>
              <a:t>O pré-natal </a:t>
            </a:r>
            <a:r>
              <a:rPr lang="pt-BR" sz="2200" dirty="0">
                <a:latin typeface="+mn-lt"/>
              </a:rPr>
              <a:t>e o puerpério são períodos extremamente importantes, pois remetem a situações de saúde que merecem um zelo especial da </a:t>
            </a:r>
            <a:r>
              <a:rPr lang="pt-BR" sz="2200" dirty="0" smtClean="0">
                <a:latin typeface="+mn-lt"/>
              </a:rPr>
              <a:t>equipe;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n-lt"/>
              </a:rPr>
              <a:t>São questões </a:t>
            </a:r>
            <a:r>
              <a:rPr lang="pt-BR" sz="2200" dirty="0">
                <a:latin typeface="+mn-lt"/>
              </a:rPr>
              <a:t>de saúde </a:t>
            </a:r>
            <a:r>
              <a:rPr lang="pt-BR" sz="2200" dirty="0" smtClean="0">
                <a:latin typeface="+mn-lt"/>
              </a:rPr>
              <a:t>pública, </a:t>
            </a:r>
            <a:r>
              <a:rPr lang="pt-BR" sz="2200" dirty="0">
                <a:latin typeface="+mn-lt"/>
              </a:rPr>
              <a:t>pois sabidamente no Brasil a mortalidade infantil e a mortalidade materna ainda são um grave problema, 69 mães por 100 mil nascidos vivos em 2013 (WHO,2013</a:t>
            </a:r>
            <a:r>
              <a:rPr lang="pt-BR" sz="2200" dirty="0" smtClean="0">
                <a:latin typeface="+mn-lt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n-lt"/>
              </a:rPr>
              <a:t>Singular </a:t>
            </a:r>
            <a:r>
              <a:rPr lang="pt-BR" sz="2200" dirty="0">
                <a:latin typeface="+mn-lt"/>
              </a:rPr>
              <a:t>momento para a família, em especial ao binômio mãe/filho. </a:t>
            </a:r>
            <a:r>
              <a:rPr lang="pt-BR" sz="2200" dirty="0" smtClean="0">
                <a:latin typeface="+mn-lt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n-lt"/>
              </a:rPr>
              <a:t>Resultados </a:t>
            </a:r>
            <a:r>
              <a:rPr lang="pt-BR" sz="2200" dirty="0">
                <a:latin typeface="+mn-lt"/>
              </a:rPr>
              <a:t>insatisfatórios para a maioria dos indicadores de cobertura e indicadores da qualidade da </a:t>
            </a:r>
            <a:r>
              <a:rPr lang="pt-BR" sz="2200" dirty="0" smtClean="0">
                <a:latin typeface="+mn-lt"/>
              </a:rPr>
              <a:t>atenção para as Gestantes e Puérperas acompanhadas na UBS </a:t>
            </a:r>
          </a:p>
        </p:txBody>
      </p:sp>
    </p:spTree>
    <p:extLst>
      <p:ext uri="{BB962C8B-B14F-4D97-AF65-F5344CB8AC3E}">
        <p14:creationId xmlns:p14="http://schemas.microsoft.com/office/powerpoint/2010/main" val="32939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8" y="-143841"/>
            <a:ext cx="2962672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Discussão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768" y="1124744"/>
            <a:ext cx="8647712" cy="57332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500" dirty="0" smtClean="0">
                <a:solidFill>
                  <a:srgbClr val="002060"/>
                </a:solidFill>
              </a:rPr>
              <a:t>Objetivo Geral alcançado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500" dirty="0" smtClean="0">
                <a:solidFill>
                  <a:srgbClr val="002060"/>
                </a:solidFill>
              </a:rPr>
              <a:t>Motivação e união da equipe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500" dirty="0" smtClean="0">
                <a:solidFill>
                  <a:srgbClr val="002060"/>
                </a:solidFill>
              </a:rPr>
              <a:t>Delegação de atribuições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500" dirty="0" smtClean="0">
                <a:solidFill>
                  <a:srgbClr val="002060"/>
                </a:solidFill>
              </a:rPr>
              <a:t>Reorganização do agendamento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500" dirty="0" smtClean="0">
                <a:solidFill>
                  <a:srgbClr val="002060"/>
                </a:solidFill>
              </a:rPr>
              <a:t>Capacitações e qualificação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500" dirty="0" smtClean="0">
                <a:solidFill>
                  <a:srgbClr val="002060"/>
                </a:solidFill>
              </a:rPr>
              <a:t>Reestruturação das reuniões de equipe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500" dirty="0" smtClean="0">
                <a:solidFill>
                  <a:srgbClr val="002060"/>
                </a:solidFill>
              </a:rPr>
              <a:t>Utilização de instrumentos como a ficha espelho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500" dirty="0" smtClean="0">
                <a:solidFill>
                  <a:srgbClr val="002060"/>
                </a:solidFill>
              </a:rPr>
              <a:t>Realização de grupos descentralizados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500" dirty="0" smtClean="0">
                <a:solidFill>
                  <a:srgbClr val="002060"/>
                </a:solidFill>
              </a:rPr>
              <a:t>Engajamento Público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500" dirty="0" smtClean="0">
                <a:solidFill>
                  <a:srgbClr val="002060"/>
                </a:solidFill>
              </a:rPr>
              <a:t>Legado para o futuro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25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25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25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2500" dirty="0"/>
          </a:p>
        </p:txBody>
      </p:sp>
      <p:pic>
        <p:nvPicPr>
          <p:cNvPr id="5124" name="Picture 4" descr="http://poderdoclique.com/wp-content/uploads/2014/02/abaixo-assina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791703" cy="208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4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91282"/>
            <a:ext cx="2890664" cy="1143000"/>
          </a:xfrm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 dirty="0">
                <a:solidFill>
                  <a:srgbClr val="002060"/>
                </a:solidFill>
                <a:latin typeface="Calibri" panose="020F0502020204030204" pitchFamily="34" charset="0"/>
              </a:rPr>
              <a:t>Discussão</a:t>
            </a: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95536" y="1052736"/>
            <a:ext cx="8229600" cy="536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pt-BR" altLang="pt-BR" sz="3300" b="1" dirty="0">
                <a:solidFill>
                  <a:srgbClr val="002060"/>
                </a:solidFill>
                <a:latin typeface="Calibri" panose="020F0502020204030204" pitchFamily="34" charset="0"/>
              </a:rPr>
              <a:t>Dificuldades da </a:t>
            </a:r>
            <a:r>
              <a:rPr lang="pt-BR" altLang="pt-BR" sz="3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implantação da intervenção </a:t>
            </a:r>
            <a:endParaRPr lang="pt-BR" altLang="pt-BR" sz="33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00000"/>
              <a:buFont typeface="Wingdings" panose="05000000000000000000" pitchFamily="2" charset="2"/>
              <a:buChar char="q"/>
            </a:pPr>
            <a:r>
              <a:rPr lang="pt-BR" altLang="pt-B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Cultura de atendimento curativo da equipe;</a:t>
            </a:r>
            <a:endParaRPr lang="pt-BR" altLang="pt-B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00000"/>
              <a:buFont typeface="Wingdings" panose="05000000000000000000" pitchFamily="2" charset="2"/>
              <a:buChar char="q"/>
            </a:pPr>
            <a:r>
              <a:rPr lang="pt-BR" altLang="pt-B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Descrença e desmotivação no início do;</a:t>
            </a:r>
            <a:endParaRPr lang="pt-BR" altLang="pt-B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00000"/>
              <a:buFont typeface="Wingdings" panose="05000000000000000000" pitchFamily="2" charset="2"/>
              <a:buChar char="q"/>
            </a:pPr>
            <a:r>
              <a:rPr lang="pt-BR" altLang="pt-B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Áreas descobertas de ACS e desmotivação dos demais frente a eminente demissão. </a:t>
            </a:r>
          </a:p>
          <a:p>
            <a:pPr marL="342900" indent="-342900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00000"/>
              <a:buFont typeface="Wingdings" panose="05000000000000000000" pitchFamily="2" charset="2"/>
              <a:buChar char="q"/>
            </a:pPr>
            <a:r>
              <a:rPr lang="pt-BR" altLang="pt-B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Dificuldade com o agendamento em dia marcado exclusivo para Gestantes e Puérperas;</a:t>
            </a:r>
            <a:endParaRPr lang="pt-BR" altLang="pt-B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00000"/>
              <a:buFont typeface="Wingdings" panose="05000000000000000000" pitchFamily="2" charset="2"/>
              <a:buChar char="q"/>
            </a:pPr>
            <a:r>
              <a:rPr lang="pt-BR" altLang="pt-B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Grupos com poucos participantes devido a sua realização em pequenas comunidades;</a:t>
            </a:r>
            <a:endParaRPr lang="pt-BR" altLang="pt-B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00000"/>
              <a:buFont typeface="Wingdings" panose="05000000000000000000" pitchFamily="2" charset="2"/>
              <a:buChar char="q"/>
            </a:pPr>
            <a:r>
              <a:rPr lang="pt-BR" altLang="pt-B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Falta de estruturação de encaminhamento para Alta Complexidade para gestantes e puérperas.</a:t>
            </a:r>
            <a:endParaRPr lang="pt-BR" altLang="pt-B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pt-BR" altLang="pt-BR" sz="3200" dirty="0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pt-BR" altLang="pt-BR" sz="3200" dirty="0">
              <a:latin typeface="Calibri" panose="020F0502020204030204" pitchFamily="34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712" y="91282"/>
            <a:ext cx="193506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219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Users\Adm\Documents\Felipe\Especialização\TCC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64000" pressure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328"/>
            <a:ext cx="428396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258816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Reflexão Crítica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3968" y="1289665"/>
            <a:ext cx="4860032" cy="394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q"/>
            </a:pPr>
            <a:r>
              <a:rPr lang="pt-BR" altLang="pt-BR" sz="2400" dirty="0" smtClean="0">
                <a:latin typeface="+mn-lt"/>
              </a:rPr>
              <a:t>Desmotivação contagiante </a:t>
            </a:r>
            <a:endParaRPr lang="pt-BR" altLang="pt-BR" sz="2400" dirty="0">
              <a:latin typeface="+mn-lt"/>
            </a:endParaRPr>
          </a:p>
          <a:p>
            <a:pPr marL="342900" indent="-342900" algn="ctr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q"/>
            </a:pPr>
            <a:r>
              <a:rPr lang="pt-BR" altLang="pt-BR" sz="2400" dirty="0" smtClean="0">
                <a:latin typeface="+mn-lt"/>
              </a:rPr>
              <a:t>Obrigatoriedade de fazer</a:t>
            </a:r>
            <a:endParaRPr lang="pt-BR" altLang="pt-BR" sz="2400" dirty="0">
              <a:latin typeface="+mn-lt"/>
            </a:endParaRPr>
          </a:p>
          <a:p>
            <a:pPr marL="342900" indent="-342900" algn="ctr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q"/>
            </a:pPr>
            <a:r>
              <a:rPr lang="pt-BR" altLang="pt-BR" sz="2400" dirty="0" smtClean="0">
                <a:latin typeface="+mn-lt"/>
              </a:rPr>
              <a:t> Persistência e superação </a:t>
            </a:r>
            <a:endParaRPr lang="pt-BR" altLang="pt-BR" sz="2400" dirty="0">
              <a:latin typeface="+mn-lt"/>
            </a:endParaRPr>
          </a:p>
          <a:p>
            <a:pPr marL="342900" indent="-342900" algn="ctr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q"/>
            </a:pPr>
            <a:r>
              <a:rPr lang="pt-BR" altLang="pt-BR" sz="2400" dirty="0">
                <a:latin typeface="+mn-lt"/>
              </a:rPr>
              <a:t>Sucessão sistemática de mudanças numa direção </a:t>
            </a:r>
            <a:r>
              <a:rPr lang="pt-BR" altLang="pt-BR" sz="2400" dirty="0" smtClean="0">
                <a:latin typeface="+mn-lt"/>
              </a:rPr>
              <a:t>definida</a:t>
            </a:r>
          </a:p>
          <a:p>
            <a:pPr marL="342900" indent="-342900" algn="ctr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q"/>
            </a:pPr>
            <a:r>
              <a:rPr lang="pt-BR" altLang="pt-BR" sz="2400" dirty="0" smtClean="0">
                <a:latin typeface="+mn-lt"/>
              </a:rPr>
              <a:t>Desenvolvimento </a:t>
            </a:r>
            <a:r>
              <a:rPr lang="pt-BR" altLang="pt-BR" sz="2400" dirty="0">
                <a:latin typeface="+mn-lt"/>
              </a:rPr>
              <a:t>profissional e pessoal;</a:t>
            </a:r>
          </a:p>
          <a:p>
            <a:pPr marL="342900" indent="-342900" algn="ctr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q"/>
            </a:pPr>
            <a:r>
              <a:rPr lang="pt-BR" altLang="pt-BR" sz="2400" dirty="0" smtClean="0">
                <a:latin typeface="+mn-lt"/>
              </a:rPr>
              <a:t>Evolução continua e permanente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39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301208"/>
            <a:ext cx="8229600" cy="1143000"/>
          </a:xfrm>
        </p:spPr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pic>
        <p:nvPicPr>
          <p:cNvPr id="13314" name="Picture 2" descr="H:\DCIM\Camera\2012-05-22 17.29.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14025"/>
            <a:ext cx="3839999" cy="28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H:\DCIM\Camera\2012-05-22 17.27.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14025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5" y="404664"/>
            <a:ext cx="8136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“Embora a maternidade seja a mais importante de todas as profissões, exigindo maior conhecimento do que qualquer outra área humana, jamais se deu importância ao preparo para essa função”. (Elizabeth </a:t>
            </a:r>
            <a:r>
              <a:rPr lang="pt-BR" i="1" dirty="0" err="1"/>
              <a:t>Cady</a:t>
            </a:r>
            <a:r>
              <a:rPr lang="pt-BR" i="1" dirty="0"/>
              <a:t> </a:t>
            </a:r>
            <a:r>
              <a:rPr lang="pt-BR" i="1" dirty="0" err="1"/>
              <a:t>Stanton</a:t>
            </a:r>
            <a:r>
              <a:rPr lang="pt-BR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33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501317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solidFill>
                  <a:srgbClr val="002060"/>
                </a:solidFill>
                <a:latin typeface="+mn-lt"/>
              </a:rPr>
              <a:t>No Brasil, a mortalidade materna vem apresentando um decréscimo em suas taxas nos últimos anos, mas ainda representa 69 mulheres para cada 100.000 nascidos vivos.</a:t>
            </a:r>
          </a:p>
          <a:p>
            <a:pPr algn="r"/>
            <a:r>
              <a:rPr lang="pt-BR" sz="2200" dirty="0" smtClean="0">
                <a:solidFill>
                  <a:srgbClr val="FF0000"/>
                </a:solidFill>
                <a:latin typeface="+mn-lt"/>
              </a:rPr>
              <a:t>WHO, 2013</a:t>
            </a:r>
            <a:endParaRPr lang="pt-BR" sz="2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D:\Users\Adm\Documents\Felipe\Especialização\TCC\Mortalidade mater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" y="548680"/>
            <a:ext cx="90399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2566080" y="2606182"/>
            <a:ext cx="1008112" cy="1352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965"/>
            <a:ext cx="4038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9" y="3275819"/>
            <a:ext cx="10096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8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37515" y="105147"/>
            <a:ext cx="8496944" cy="10541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3200" dirty="0" smtClean="0">
                <a:solidFill>
                  <a:srgbClr val="002060"/>
                </a:solidFill>
                <a:latin typeface="+mn-lt"/>
              </a:rPr>
              <a:t>ESF Dr. Francisco Ojopi Uyeno, Garruchos (RS)</a:t>
            </a:r>
            <a:endParaRPr lang="pt-BR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4004541"/>
            <a:ext cx="3563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rgbClr val="002060"/>
                </a:solidFill>
                <a:latin typeface="+mn-lt"/>
              </a:rPr>
              <a:t>UBS Dr. Francisco Ojopi Uyeno</a:t>
            </a:r>
            <a:endParaRPr lang="pt-BR" sz="2000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latin typeface="+mn-lt"/>
              </a:rPr>
              <a:t>  </a:t>
            </a:r>
            <a:r>
              <a:rPr lang="pt-BR" sz="2000" b="1" dirty="0" smtClean="0">
                <a:latin typeface="+mn-lt"/>
              </a:rPr>
              <a:t>População:</a:t>
            </a:r>
            <a:r>
              <a:rPr lang="pt-BR" sz="2000" dirty="0" smtClean="0">
                <a:latin typeface="+mn-lt"/>
              </a:rPr>
              <a:t> Urbana e rural;   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latin typeface="+mn-lt"/>
              </a:rPr>
              <a:t>1 equipe;</a:t>
            </a:r>
            <a:endParaRPr lang="pt-BR" sz="2000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latin typeface="+mn-lt"/>
              </a:rPr>
              <a:t>Única referência de saúde do município, com atendimento permanente.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77072"/>
            <a:ext cx="5580112" cy="246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Users\Adm\Documents\Felipe\Especialização\TCC\Garruch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6400862" cy="222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211960" y="814353"/>
            <a:ext cx="549380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latin typeface="+mn-lt"/>
              </a:rPr>
              <a:t>                                </a:t>
            </a:r>
            <a:r>
              <a:rPr lang="pt-BR" b="1" dirty="0" smtClean="0">
                <a:solidFill>
                  <a:srgbClr val="002060"/>
                </a:solidFill>
                <a:latin typeface="+mn-lt"/>
              </a:rPr>
              <a:t>Garruchos – RS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+mn-lt"/>
              </a:rPr>
              <a:t>                               </a:t>
            </a:r>
            <a:r>
              <a:rPr lang="pt-BR" b="1" dirty="0" smtClean="0">
                <a:latin typeface="+mn-lt"/>
              </a:rPr>
              <a:t>População :</a:t>
            </a:r>
            <a:r>
              <a:rPr lang="pt-BR" dirty="0" smtClean="0">
                <a:latin typeface="+mn-lt"/>
              </a:rPr>
              <a:t> 3234 habitantes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+mn-lt"/>
              </a:rPr>
              <a:t>                 </a:t>
            </a:r>
            <a:r>
              <a:rPr lang="pt-BR" b="1" dirty="0" smtClean="0">
                <a:latin typeface="+mn-lt"/>
              </a:rPr>
              <a:t>Área: </a:t>
            </a:r>
            <a:r>
              <a:rPr lang="pt-BR" dirty="0" smtClean="0">
                <a:latin typeface="+mn-lt"/>
              </a:rPr>
              <a:t>799,849 </a:t>
            </a:r>
            <a:r>
              <a:rPr lang="pt-BR" dirty="0" smtClean="0"/>
              <a:t>km</a:t>
            </a:r>
            <a:r>
              <a:rPr lang="pt-BR" baseline="30000" dirty="0" smtClean="0"/>
              <a:t>2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+mn-lt"/>
              </a:rPr>
              <a:t>                   48% sexo Feminino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+mn-lt"/>
              </a:rPr>
              <a:t>                   </a:t>
            </a:r>
            <a:r>
              <a:rPr lang="pt-BR" b="1" dirty="0" smtClean="0">
                <a:latin typeface="+mn-lt"/>
              </a:rPr>
              <a:t>IDH:</a:t>
            </a:r>
            <a:r>
              <a:rPr lang="pt-BR" dirty="0" smtClean="0">
                <a:latin typeface="+mn-lt"/>
              </a:rPr>
              <a:t> 0,671 (médio)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+mn-lt"/>
              </a:rPr>
              <a:t>             73% pop. Rural 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+mn-lt"/>
              </a:rPr>
              <a:t>                             Uma única ESF (</a:t>
            </a:r>
            <a:r>
              <a:rPr lang="pt-BR" dirty="0" err="1" smtClean="0">
                <a:latin typeface="+mn-lt"/>
              </a:rPr>
              <a:t>jun</a:t>
            </a:r>
            <a:r>
              <a:rPr lang="pt-BR" dirty="0" smtClean="0">
                <a:latin typeface="+mn-lt"/>
              </a:rPr>
              <a:t>/2015)</a:t>
            </a:r>
            <a:endParaRPr lang="pt-BR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96155" y="650212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IBGE 2014; IDHM, 2010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18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665" y="188640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+mn-lt"/>
              </a:rPr>
              <a:t>Por que escolher a ação programática Pré-Natal e Puerpério para a população</a:t>
            </a:r>
            <a:r>
              <a:rPr lang="pt-BR" sz="2400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endParaRPr lang="pt-BR" sz="2400" b="1" dirty="0">
              <a:solidFill>
                <a:srgbClr val="FF0000"/>
              </a:solidFill>
              <a:latin typeface="+mn-lt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1340768"/>
            <a:ext cx="89751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+mn-lt"/>
              </a:rPr>
              <a:t>Dificuldade de levantar dados para o Caderno de Ações Programáticas </a:t>
            </a: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rgbClr val="002060"/>
                </a:solidFill>
                <a:latin typeface="+mn-lt"/>
              </a:rPr>
              <a:t>Analise Situacional: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+mn-lt"/>
              </a:rPr>
              <a:t>Gestantes cobertura de 37% (18) e Puerpério cobertura de 38% (15);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+mn-lt"/>
              </a:rPr>
              <a:t>Registros de indicadores de qualidade inexistentes para puerpério e desorganizados para o pré-natal;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+mn-lt"/>
              </a:rPr>
              <a:t>Falta de padronização protocolar do atendimento;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+mn-lt"/>
              </a:rPr>
              <a:t>Desmotivação da equipe;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+mn-lt"/>
              </a:rPr>
              <a:t>Qualidade do atendimento prestado deficiente;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+mn-lt"/>
              </a:rPr>
              <a:t>Falta de realização de grupos;</a:t>
            </a:r>
            <a:endParaRPr lang="pt-BR" sz="22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+mn-lt"/>
              </a:rPr>
              <a:t> Importância do peculiar momento para as usuárias.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16573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5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975"/>
                    </a14:imgEffect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068960"/>
            <a:ext cx="8313162" cy="342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75" y="83609"/>
            <a:ext cx="3641576" cy="969127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Objetivo Geral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5744" y="872716"/>
            <a:ext cx="7704856" cy="25202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rgbClr val="002060"/>
                </a:solidFill>
              </a:rPr>
              <a:t>Melhorar a atenção à saúde das gestantes e puérperas, na UBS Dr. Francisco Ojopi Uyeno, </a:t>
            </a:r>
            <a:r>
              <a:rPr lang="pt-BR" dirty="0" smtClean="0">
                <a:solidFill>
                  <a:srgbClr val="002060"/>
                </a:solidFill>
              </a:rPr>
              <a:t>Garruchos/RS.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AutoShape 2" descr="data:image/jpeg;base64,/9j/4AAQSkZJRgABAQAAAQABAAD/2wCEAAkGBxQSEhUUExQWFRUXFx4ZFxcVGRwgHBwaHhocGBgYGB0YHyggHCAlHBwcITEhJSkrLi46GCAzODMsNygtLisBCgoKDg0OGxAQGzQkICYsLDQ3LC0sLCwsLywsLCwsLDQsNC8sLC8sLDQsLCwsLCwsLCwsLCwsLCwsNCwsLCwsLP/AABEIAMIBAwMBIgACEQEDEQH/xAAcAAABBQEBAQAAAAAAAAAAAAAAAwQFBgcCAQj/xABKEAACAQIEBAQDBQUDCgQHAQABAhEDIQAEEjEFIkFRBhNhcTKBkQcjQlKhFDOxwdFicpIVFmOCk7LT4fDxQ1NzwiRUZKKjs9IX/8QAGgEAAgMBAQAAAAAAAAAAAAAAAAMBAgQFBv/EADQRAAICAQMBBQYFAwUAAAAAAAABAgMRBBIhMQUTQVFhIjJxgZGxM6HB0fAUI/E0QkRS4f/aAAwDAQACEQMRAD8A3HBhnxXidLLUmrVmCU0Ekn6AAdSSQAOs4zrL+NuJ5tmbJZWmKQMDzbnexJNRBPdVmO53xVySGQqlPldPNmo4jhxujq06wDrdDNgGSCwYmwsQb7yMQvhrxPUqVTls5ROXzQXUF/BUXq1MyZjqAT7m4Ew/A6RYtzAkzZjYy5JA2k6yD3CqDIURKeSsouLwxw/E6QgeYlyogMPxfD9emOX4tRClvNQgKzWYGVWdREG8aTt2OI5eEZSiiUJCKqaVVqkEoq01IuZI001BPv3wj/kzInTz0+WXBFRRbTUoljpIERXdZ7uOuJKk7TzaMYV1YxqgMDbvbp647o11cSrBh3Ugi2+2GdHhlMP5qzPMReRzkliPeeltsKcO4bToavLBGtgzEkmSESmu/ZERbfl7ycADovjnzB64SqHFX8S+KRQJp0VFSsN5PKk/mjc9dNvcSMVlJRWWCTk8ItvmjB5oxjmS4xxWtmkQZgaCZb7tVUC8AGNRJIKgbdzbGn5PNFkQkanNmCEWYCSOg6R8xgjJSWUTOLh1JTzRg8weuITP8SZQNFNiS0GF1wNJMxTbuALkb4hM1xnMVAiinUpNqXUTScAcsnUxtp1ELHWDcYmTwEE5dC7CoMdg4jskjKiqzaiBBaIn5En+Jw+Q4krkZ1uJ6WIKnSGCap/EVDAR2g7/APfDdPEVIjVzgQTdGmAhqmBEnkgwPzDrbHdSrlizudJZCA0gzJPlrAi5LLoBWZKlekYSqVsqouFgCPgO2jSQABNkEH8oF4wEi1Tj1JQJ1CWZIg/EoLMD0EAG+3rj2rx2ioQkmHQVBCkwhjSWgcskgCdz7HDfysnVYtppsyswJK3DK0PBPZ2iR19reHMZRtJIX7sQk02spAJCSLqAATEgAA7CcAD+vxSmgDMTBfRt+KSP4jDDK+KKLorEOmrYMpHWAexBO0TME7AnCmafLU4R1UBZccsgE7mdtTFttzqwilLJDyyqUtLqzI6qCmmUnnHKASUiTcgdcAHeb8TUqZpgrUOttNkPLy1GBa1p8tgBvt3wrU8Q0VDE6hpsZUxq1Kmme+p1Hzw1GZyVVg8U2KyVYqN4aYJ2Ma7GDGvpOO6mZyhUhgAt5LIwBhBULSR+VAwJudEiYnABNUKodQy3DAEH0Ikb47wllXVkUp8MWtFuljt7YVwARXHeLfs4nRqAR3YzGkKUEn+zLXPQX6YZU/EwFZ6RSSHIUo0gorBGZiQAGDkjQCTbuCFl8/n6VFdVV1Qd2O/oO/sMUziX2h0EaKVIveSzQonoQBJJ94OIbSH06a278OLZZa/G/LNTWllJCwRJA8sE32Mvt6HHFTxGqGHpupJIGzTpLBo0E7BZv394pbfaS9poU/1/S++Jjh32g0Klq1Nqd5BjUPQmwIPoAcRuRos7M1UFlw+nJdwce4b5LNpVXVTZWXup69R6H0w4xYwNY4YYMGDABmf2xM9Q5TLqYD1JPqxhKcjsJb9MWXwvlQshRpp0gERQbCP495OKp9rymnmMjmCJpq0N2lWWoBHqA30xavD1VJemdLpUEqYBVlI2jaCDtikfeZon+FHHr9T3x1QiimYWA+XqpVUxeNSq6z6oWH07Yn62dpodLMASJAJ3/wCoP0xV/GpZaQoa1jMNTpUkK8yw01X1loKrTvBFtJuZ5ZXystmnNRKq1CoAmlUkL8Wk8pIU3JnrA3i1vEU/dXzEs5VyeZJFSojqyMhpFrMurS0rPNcgf6wPXB+z5JdL61HLCsKh+ElK3KQe+l5HfscO6XAaSyV1AltU62J1Tq1SSSTYC82Ed8Ir4Yo6UU6zoQIOdrgIKd73JVRczcA7gESUHVLiVBAEDqAsIt7dAACd+l/UYkMRicDpj8x92O1uTf4bDl2tiSUQO+ACL4zmjSo1HVS7KhIUAmSBYQJJv2GM0oQav3nNqY6j1Jm5Meu+NRrnFd4zwZazrUXStRTuQYOxBIBuQQD+k4RdXuGU2qD5I85JV52gSNIXvBJWPaW2w44dmF1uGR6jFSYpgQFBhBBiDBPU7WiYwy4lQLvTWppEEr5mpl0cszyFZkhREidY7xiZ4N5SyqOrsTLEdhYfIe/U4TSmpGrVzi68dfsQuaz9O2mm6SSFLE3I6AR/3gxMY64bmy9REDEywlST8MgtY/2ZxY3y1Nt0Q+hUfzGI3hdWm1eoUULChQAANjeANhcfQYc1bvTlY8Z6cfsYl3W1qNaTx15/csVNsPaRxG0WxIUDhyFxEjwumdfL8ZBa5mQxdSDPLDEsIiCSd8B4XSO6zIgySd1Knc9QTJ69cPceHElyHr5bKpUOqPMZgxlm1GXVb3uoYrbYSDAwm1XJFLNTZVTVytfT8NtJm4QrA3AIuJx7xkZam3nZioEsANTAbMrQo+I3UWHra+KhxDxpkgV0DMVSpBVhyiV1BTzEHlDGAVjuCRikrIx6sfTpbrvw4t/Yufm5aqdWoGQt9RAOpVdWWDEwVIcXEWNsdK2WqsqhkdlBCqGm3KxlZg/ha47EYoVPxzlgwYUK6kRdKgmAoSNxMgD6Tia8P8Z4fVdSjmlVDFgtUKplkCGDGk2AsDeATNjiI3QlwmNs0GprW6UHj6/Ytg4VS30zaDJYzaLybmCRJvc98JjgtGQ2nmAInU0wRETPaw7dIw/U46wwxiOVyy00CIAFGwH1PuZvPWcRviPjaZSlqaCxsizuf6DriXOMh8TZ1s7nNKXAby6YMjrE+xNyY29sQ3g26HTK+z2vdXL+AgmXzHEKxM6j1ZjCqCbD09APX1xdeEfZ/l6YHmzVfcm4WfYG95374gc1lWyelD5lEKeSuIKMxgHVEi5/CwmwGyjE/wAH8ZAkU8yAj7Con7tvU9U+cj1G2EK6CnsfU26nU3zh/Z4gvBdcepKt4Uyht5Cfr/XEDxr7PaTKTlz5bflYkqfnuPe+J/McZOqmKdMvq1WlRtF5Jjqfoe2IbxB41OXOgUwagPMuuY9yogG83PT2w54MOnu1Kmu7k8/Eo2VzWY4dXgyrDdTsw6ejD137R01vgfFkzVIVE9iOoPUHGSVzmeJ1iQrVDFgIVUHzsBvuZN98Pvs94uaGZFI2SqdJB6N+E+82+eIizs6/SK6rfx3kVlpeRr2DHgwYueaInxPwGnnqDUKkgEgq6/EjDZl/hHUEjrjJM7xPO8IqfsrtTqKE1UnIYjQSQdFwUIO6yYkQb43LGNfbKnmZ2jT/ANAB/jqMP/bhdnCyupq0ntT2PleRZKPh2u9Opms4VrV3pFVpk6EpIw5gv9uNyY9zuc7SrUos48xlKnmKEiQJ0m243HvONg8YZsin5KIHZiuoNtp1Db+0SLdo22Bptbg6Va4ptIqBjqK63KMN4KCWU2taI6XKsrudcsJZRntq71bm8P8AQtv2bcVq5nJK9c6nVmTX1YCIJjrePli1YYcFyqUqS0qZJCDSSfiLbsW9STPzw/wFQwYMGACLzB3xXfErMEDKxEG8GLHvifz1QKCWMAbmJ/hfEJxOtSqJUps1mBRpVgAbrBJG82jecLmspoituM08FB4lnnRGEB1qnUFY9gqhr/CJEzsfW2OOC+InoDUZLgGWjlInaN7R0J9ziHr1XL6mPIxIUm5DDdv960dB3tyagPoD1nv8729euMXKPVVaamcGnz1RpdPxllzR8wkqbDRBJk2EEDaepiAJMDED4U4dVqVBW1Dy1qsNVw7LAfoIuSAbjqYBxOcP4VlszlqTGmgLUxJpgKZ0hWErE3BEGdsSvCeGU8tT8ukCFkmCSbm3X2xs2t4yedd0K4yjWnl+fPH89CSoNfEnlsQ9OqoN2A94GJbKuDsQfbDEZIjvFX8a+LBkkCqA9Z/hU7AdWbrHYdfriwcSza0aT1W+FFLH5CcY3wbJVOK51mqEgHnqEfhUWVF/QD5nCbrGsRj1Z1uz9LCxytt9yPX19DnhnB83xSoahYkTDVanwj+ygG8flFh6YueS+zHLqPvatVz1iFHysT+uLpksolJFRFCqohVGwGFziIaeK97llr+1rpvFb2R8EjP+J+CeHU4V6tSkzWUawWMmJCkGR6xAviA479ntWkpeg3noN10w4722b9PbD3iYPmVJCh/MYElNbyxuDUYgKCscqiIbrbEwvjdadEOEWqIMsG0y06Ry6TF+UkkXBtAkRKupotRrtbBrD3ej5/n1K74P8cvlyKWYJelsGN2Tp7svpuP0xrVNwwBBkG4I6juMfP3FM6+aq1KxQAnmYU1MAdz/ADY40H7K+Pl1OVc3QaqZP5Juv+qTb0Pphenu52N/A2dq9nru+/gsP/ckXviFUpSqMNwjEfIE4y3wBlg2dp2gIrMP8JUf7wxqeepa6bqN2Uj6gjGV+Bc0EzqSY1Bl+ZFgZ2uAMa2Y9B/prsdcfuX/AMU8Oq5ii9NG0gi8fiF5Q+htikZxaVNVdGp8tMmNmlhEi8nmmFmQNtxi8+IfEdHKLLtLxy0xue09h6nGRVM5VzdVUpU9MWSnTGw6SxubdSe+wtis1HPJXQ6Oy5bm9sfPwH7eIalHUKbQYKA3lRIhUknSLW3iTEdXXhbwdWzZ82uzJSJmT8Tf3Z6H838ceZbw9+z1B56ksFLEEErstxp+OJIPsegJxfuD8RSkoR2hD+7LgiO9Mztp6T0t+HAvU036uGnhs0y69ZePyJPhnDKWXQJSQKvpuT3Y7k++MZ4g5XNVHXSPvNaBTMEw4E2mCca1xvxDl6FMs9SmQY5ZBLAkLYDfcel8ZJmqozOb1Ul0Co8Iu8SYG3fe3fEyaF9kbnZOUum15NzUyARgwKIEDBi5xjrGVfaU6txHLoPiVabN7GowUfocarjHPHNaeNovf9mX61G/rhdvumnSfifJl547QFXN06YaGIWY30qzM36HFiya0wsUwAoMcotI398QHi7hIqaX1FTcQBckKzKA08sxBsZttvix0qQRQqiABAHoNsXSxkzt5wQWc4ylN1YSHNTy3SD8AcprI+Ugje49rCMV3hvB2NZq1Q8oqO1NZmZYw7fI2HTfewsIwLPiDx4HuDBjzEkFd4zUDKVAYzYiLR1BuCQRa2My8RVQrVFeqEblLUyASrLzK4mW0xFxeEmL41bi4O8qOmKjxTwzQzVVarNzxpexuBZfQ2taJi8wMTOndFNFqbVCTTKlk+EpXp0w1daagKSygNLbllE3BPpaemFv8lZBbHMvUYGGIZQJ2NgJHaMPeP8ACHp1H1DXSe6voZhoOykgwhAABkQYkQTaMXh+XBlKYk9AGabzZZImeunGKy5VvCj+Tf6m6iUpr8T484/QnVdaFGmuWcNSQNNF2YH4tWoM5gXJkP6EepkMyWqE1EWii6uXUss2kjnK2Cjfbphk3Aq70+ceTSblVWvUed9KalCSDuQYuSMWluG0aKooo0qgReU1CvmC88r1BzTv8QiT7Clyu299GHtLol+2TJKUFJwUvZ9QoZ2jUqCnpApIBquAKjflUkgEC0+sjFsyDAgFRCnb5GI+UYrK5gNZUp0yd2LI7fIUi0/MjFpyFMBFF7Ab4bo7L7IuV0dvx6/kLmoZxBlZ+1XNFMkFB/eVFU+wlz+qjDf7I8oFy1SpF3qET6KAB+pOPftcozlabflrCfmrC/zj646+ybMhso6dUqm3owBH6zg/5HyOyuOy/Z/7c/z6F1rVAgLMYAuSe2IPiPiWmqny5Zu7KVRd+Zi0WEdJ/nj3xXx6hlqTLVfmdSFRbsZBEgdB6m2MYznFKtVVV25VAsOsdW7+5xGounHCrxn8xGg7Pd/tz4ivHwLTm86P2VqikVGl3GqJb7xgXPpe/v8ALEd4V8H5jNgElqVC8uRGokgtpX8UkC5sMPvBPhPzaVasD94CaQQgaWEK7SSJB5iBBABmZBxYuE5ytVzuWZ6gNKnTqIEpqwJqGAalW5EALp2EM3rilWm2e83y3wNlqlWpRpxLGPa9PRP7llyPh2hRoNQpoArqVcm5aRBLHrjIfB1U0eIUJNxU8tvWQaZ/U43UnGEcBTzuI0ouGzGsR2Dmp/AYtqElKGPMd2VOU6797zmPP0Zu+Mg8ccKOVzJdJAY60jvMmPZvpbGvjEbx/g6Zqkab26q3VW6H19sa2snN0Oq/p7dz6Ph/AyTgHAq2fqsS/Yu7mTe3W5xrXA+B0sqmmmsH8TH4m9z/ACxlWf4fmeH1g0lSDyVEnSw7dvdTi18J+0ZSAK9Mg9Wp3B9dJMgexOKxwup1u0a774qVL3V+S/UkfHmbCoiAAVCdSVGFlCldfuWU6Y9ZvEFrkKFV6Rp5gDWArJq325WeNjqBkD2OHGc8X5CoBqOoqdSzTko0Eal1DlYAm474rvG/Gq1NIo031KCPMcxIJ20obiwPxfxOB4zk5lWi1E8RjB/F8Ej4p4jl6OVKpTVatUaYHxKLamJ3gMIHQkdQDiG+zXghq1/2hhCUtvVyLR/dF/piJ4NwTMcQqEidJs1RvhA2gdzH4RtbYY2PhPDky9JKSCFUfU9SfUm+BLLybdROGjodMZZnL3n5eg8GDBgxc4YYxTxeZ8QU/wD1smP/AL1J/jjV+PeIMvkqfmZiqtMdAfiY9kUXY+wx8+cU8RPXz1TOIpVmqrUpg30CmFFOe55ASNpYi+KzTawh+nmoSy/Jmz+Ps0fuUSoUOoudMTAHLM2iZ6dMVyp4pzp+7WqqmBB8pdQJ5VAvBv6YreT8QV80TVr1tTWVE0qAJ3K6QCd+/T1MzvhegK+bSTI86TB2WkC6/wD5APqcLk3uwViltyzVctRCIqiYUACSSbdybn3wrjhnA3IHucdA4cKPcGDDTO54UiuoGGtqtAgFjqJIgBVJn0wAeZvKBgRpwzyeSZGsFv3GHDcZohS3mCApY+y6iZ7WVrH8p7YWy+fpu2lWBaCYuDAMHfsbEdMWU2lgq4pvIzr8Oe5SoUJMkLse9jIwlS4cxPPVb/VCj9Qs4fVeK0VEmoIiZ3tCtNtrMv8AiHfHa5+mdcMCUsw6i5A95IItvGDcGxEXmeBpIYai2xLEk/U4c5LJhRBSe0nCg4zRsdYg7HoeRakj00MDOwvjyrx3Lq2lqyBjEKTcksqAAb6tTKNO8sO+J7x4wGxI4q8P5tQUDuMP6CkAA9MNE43QInzABLAEyAdJIMTv8JiN4MYDxqiCQzRABBPUH8o3MdbWxDk2SopCfijhn7TlatLqyyv94cy/qMY1wDxDWyJqimAGcaSHHwsp3juLiPXG8BgQCDINwRjMvtG8JEMc1QUkMfvUAmD/AOYAOh6j598Y9TB8Tj1R2+ydRXzp7vdl5+ZWuH8Hr50vmKr6aQvUr1fTcKN2I2gW6emHFDhK5ir5WUpkAIQWqNcib1KkWXcDSP449yPiU1Mr+x1n0KCvl1egAMqlUAElQYMrBsJtOJThfDeLUkb9iOSdXIOvzS6npMeWG26aoH1w7R91GO9PMhfbM9U591JbYeGOjO8pnM3wpijorU6hJ35SwABKPEqYA5WHTbc4sX2f5OqUGZrMh8ykq0hTQJyyWZ2C2LOdNx0Ves4q/GeCcdzAC1RlGg2K1CKc/m06NRMdyfQbzJ5bj7cLy60Kr5evUUHloM8yTMtq1BRfaR6Dph91kNu59Tl0U2Tlsgs/z7Fi8dceGUyzQfvKgKUx6kXb2H9MUn7KeDl8wcwRyUgVU/6RhH6ITP8AeGIQDM8UzX5nO8fBTSf0H6nGzcC4UmVopRp7KLk7kndj6k4wQzbZv8Edy/bodM6E8zn19F/P1JDBjzCdXMIvxMq+5A/jjYcEZ8ZyD1lCqyBb6hUphwbWsSIg/W49RUM19mysLVijTMqg07XGkmd5O9p9MXb9uToS391Wb/dBxyc014pOe06R/Fp/TBjI2rUW1e5Jr4FBp/Ze/wCLN/SkPnu3viQyX2eqjS9QVBOzLb2MG/8A17i55atrWYgyQR2IJBFvUYWGI2obLX6mSw5v6jPheTNJNJIieUKqqqj8oCgYe4MGJMoYMGDABR/tG8FNnwlSmwFWkCFVvhZSQSJiQZAjp/EYs1JsvUZK1MqwlWVhBB9P+riIO2PqHFc8XeEKGfQa5SovwVUjUPQ/mX0PexBvgTa6FsprDMWoeIEpkyLG8qm5JJYEACLAdI7bjEEfETqENLVTdG1ayQJnfbm/li0VPs0z/nNT8saFI+91crA9VHxH2gDoTi5eHPsko0yHzLea35SBpG2y3HTqW+WIws5LdFhsjfA/H6/EabF1ZmQhQwmGtJN7WP8A0ManwbLNTpBX3kn64XymUSkoVFCgdsL4MFGwwhmsqlQQ6hhex9VKH6qxHzwvgxJAxXhVKI0zaLliYhxckybOw+ftjqjw2mlQ1FWHMyZP4jqNpjfrGHmDABWkzWRCQPhYlbipcqFkSb20IPko64VqVsqrVKYDE1CfNA1mP3tS52WSrkARvO18SX+SKMz5Y9ZkzeRMm4HQHbYQMeDg1AGfLWb815M6pJO5PO1zfnbucAEQudyQpU2aEUqQA+qRNJFZTfcU9IO9gexxIUOGUKkv5f8A4pYyTBqU6sh4BidaAg+g9sOk4XSG1NQbX6wCzAFt4Bd7THOw2JGHNKkFmBEkn5kkk/MknABHngFC3IYEwNTwJnbmtuT6EyL3wHgVEmSGLRGrzH1bAEyGkEgAEi5+eJPHhwAeIgAAAgAQANgOgGPSMROZ4s6n90R6tP8ALDU8dqT8K/r/AFw6NE5dBUroLqRXiX7PqNcl6J8mobkAchPWVGxPcfQ4plbwVxCgSaaE/wBqjUAn9Vb9MaO/HKh2Cj6/1wx/zsMwIb1C2+sgfTGe3QxXtS4+eDpabtu6C2L2l6rJRP8AN3ilTlZK5B6PV5fnLxiW4N9mVUkHMOqL+WmZY/MiB+uLzk/ECtuPmP5g3GJahmVf4WB9sL/olHmXPzHy7cumnGGI/BYf5jbhHCKWWpinRQKvXuT3Ym5OH2PceHDUscI5kpOTzJ5ZD8WzlOm33ssDpVR0k6zcbX07nuMccP4gr/u6aqGVjTIA5tB0tIAtciN5Bx3xzh3nFF2F5ntaQPXSWj5YQ4XwsZbQHrgqi2DQOYgBjM7GJjuxv2q9270HRVXd5fvEDmePZhKaVDWBJQkoEAAYbq4IkQSoN+/fHXn1IBdqrawHH3gAIS7juGLhiLQRbpGHOap5VX+8dqzM5IMj+wQhjf8AdqPbDrhWVy1TVGXJiRzSwgzbmsBaY6T64Qnme3dz5Gj+poXCXPov8E9kTZv75P1Ab+eHeGeTpkM7QVDaYBjcLB29hh5jUYAwYMGAAwYMGAAwYiuItX1xSgAKGMiQebmXaSSoIEEQSCZ2wxzHFcxqgU4AuToa/wB2TpHqXKgH0MjY4ALHgxCUuMuVY+WSQ2nSFeQdIIUyL3JGra045PFq4oNUNEaw0BV1mRpDXBUEHVKcurp1JUAE7gxXm4nXBceUW+OCqkAQ1UrNjMoi37slr44fjVdXjydU6YUK9ubSyl4jUJBnYwTtJABZMGK3S4zXDMGprF4ISreKYYgQhNjO/wAUwLg4dPnaxWiwWNU61g/nRBBvAhi3sMAE1gxXsrxisSNdLTborkE62UBdIJuIaTsBcDorw7i9V2QPSKq4a+lgRDNBYGygqF2Ju3sSATmGXEM8acBV1MdhMD3J/oDh5OKfxnPGnWqM0iCAszEQIj8MSZJubm2D4gLcZ8S1suJampETcEfrN8TXA+KjM09enSeomegIg9RBxT+KUczmHpUagX71WKsyqNAWCQwkmSDIA/KfUq8FLMZF8vTV0qCsy0p0MLiSx06+iy0zsjemK71joTtLrjw4b5TMliysNLrEgGRB+FlNpBg9NwR0w4OLEDbPs4Q6In17ek4rOZqOzc5k/L+WJXOcOpXPmQ39pgf43xU/ENXQoQEc7QSD+EXN/Ww9ica6pRrg5+XoY7VKclEZ8Tz/AJnIh+7/ABH83oP7Pr19t2mWzGo6dJCkHS/RoMMB7H+eEMpk2rZpKeo6DzOv9kXIsOu243xaeLcLFUU9MGisDSpUBVEglIXUbRbVHIIWb45dzd73Tfw9DpUQ7leyQuXzwpsOeTPWP4QAfpjQeC5hnRG8pUVlDSCOonb/AJ4pNelSDDLJS0gMvmOSvmMAeUiJ+IizE2g8otjR6KBVCqIAAAHYDYYZSnFYbyil2HLOMCmPDj3Hhw0oRnHM7SpIDVgybL3Mf0/peYxRs14gdqiNl6aIiOFA9OpiASW222HrjvxrmNVQoQWBcAqJkgN07Qom21zhhwxABsLQ+/qT/PfHI1esmm4w8PuUT5SfmPK1djmVSoGBeqi6xEfeGCVJ7Ex8/roeRySUV0oDBMmSSZ264zvjmdE0SANVPMoQZsboQDa1xvffGhcNzYrU1qAEBuh9DB/UYd2d7Ve+XvMdZCMX7JzxPNvT0eXT8wu+mJAgaGab2/DHzxG1/E6qQFRmAaotSIBRqa6nEE80W2sZkE45zHGqVRvLelq+8CQ4tJZkBgr3BuBEdbxjn/OAFULUSxKq1oIkolQ6WIgAalMkjacdEWPqnHFFNH0tzauXlmFYK25uZI5RJPabYlsVhfEVGFHlAKo1LY6VhtANkld4Fgb7QZxYstWDqrCwYAwd7iYMYCRXBgwYADHhx7gwAVzJ8cbyVdl1u4PwBYDCmHZW0s0W1RJ6RYkT1w/xC9UVB5JVqdLUTq5GfQraVtrKy2nVp+KnVXdb2HBgAgRxxlkOihlFyWIBMxK8p5J3YxEiR1wuONfcmqUCiaYGto/eCndiAQADUiRPwnEviNzvE6Yc02Vm0wWIA0qfiWZ62BtMW2tiG0llkpN8IbLx4ktFI8ukmSQQCjuQwCkhgE2vOtb9m9XxE3IRSEEjVLE2OoB5C2pggE1D0B5euJXh/FaVbV5ZnSYMgjuOvth9gTT6A01wxtkM35qK8aZAJU7iRMfwPzGHODCObzS0lLuQqgSScSQLYrfGMt5vmMRIQzHUlTMD/CBj1/F9K/JU6gTpgnTqizEgR1i2E+FuxoHzCS7Es3SBUdoW1xAgekfPC67YTfsvJacJRXKwJZak4qs7VBXds1qoGAIotQc01tuBrqjV1v1wj4WrZ2oKH7egp1lq1G0jTdFpaC3ISI11LekY8p0VoFXJp+YhIRFSHqyDoaQ3MVR2GorAmoSRc4eZWvV8/wAypSYsV0KFKQqjUTzFr6jBNuiiLSWFSVzkjMUI6ioG/u6QZP8ArBPr64fV6YZSDscUThHjYtWzDVsu6hAullIICQSVvF5k8sk2BjSBi85bMrUUOplSJB/77e2Kxsi3hMlxeOUVTMUCpMoVHr/XbELx7I1XNIqsAkrzGLt8NjtcReN/UYu2d4ijcimSTeNoG/veB88V3xSw8gzvqXTB67++07YfdfKS7toppdLFz3ZEMlww5ek7/FWA1bGOUGEWQCR3MSZ6WhLgKOKJ8qnoSTUUVGJOoy2mB+GTPxfKbY5oeKSEGpJcDcGxPc9vljrw1mW0ncBW91aehm40iTaN132OOce7i5S4SOhKicVljLw2XbMCqxXWzBiT8N5Cidt7AT0HXfTxij5h1UTOkAbmJPQlu5P/ACxYPDGcapShwQy9z0Mx/wBdo64zaDW16nf3afD6+fl/gz3wlFpy8fAmceHHuPDjoCSifaFw6ClZFa5KuybiVKjV6Gwn+uIHh7aXFjGkKYmzE2FpOxxd/HFKo+XC05g1FNQruEFyRYwZAv8AW04zz/IWYapBOnL6jFR3ptC35joa7Ra3fpjmanTuViklk0UaSN3MpqKWevX5Fg8T8E0ZA1gGSsvNytPU6W63HLEHoMXvhlFUpU1T4Ao0zvEdfXFE4VR1ZOvl1Z3DKdDVLBjqPwg/CCoX0kk4uPBa5WhRWpOtaSB4uNQUBoPW+NsK1F8LHCFTUVwnnnqSPlDsN5267T9MeLSHYW/7Y9WsDjvDhZx5K7QNo26dvbHYWMe4MBIYMGDAAY8x7jiq0Ak7ATgAzvJeOzXqMiJX1I+lxCQhLFYPNJiDMTscXPg/EjVLKwhl2M/EPzR0vIxSKtaA9VaKU6hY1GCgQxJlpIuSfXti3eHcrANVlgsBFwbEA2IMQbfTGWG9WY8DQ51TqzFrItxrjJoWSi9ZokqhUQP9YyfYAnDHK8TXP5fzaAuG0urWYEXK9ibiPfFZ4ofMetWWpVoSYbzJBRUYzNOryqpH4gRaCN5w7+zviFI1M15dQVEeK0opCg/CdzfUIPyPyne5ScX0LbVGCkuotwqgz5tB+BZfUKhB1f8AlmkEiInmLfLF5GM64LxkU8wKlQKdXKWgAgEz9AcaIrSML0N8LYPb4FtbVOua3HWG+eyaVkKVBqUwYvuDIIIuCDeRhxgxtayYyl+IuCJS8oZfLmQZBphiJUQgcAEXJB1t0WJucOs9TNHndDuFDKZBloXlHUFjc9ziX4rxlKJ0kFnN9K9Be5JsBb39MVrjPF2rqAQtMKdQIYtcAgTIFgTPyGMNmqp00pZfLxx8PgaI02XJcceZIZtyQXekfu1JDFDKiOaCTe09Bvh5wnLM+mpsp5xzTvDWH4R1i+5wx4lxsvlhKafO1U9RbliIJUxzEgmBb4Te10uF8dakgplAwWYIaDpkkCCIsLb9MXs7QqhNRk8ZWSsdLZKO5ckb4y4ZUpVXzCqGpOVZiD+7qBQmt1MalhUg6oBknTGrDz7NK1U0KrVE0US80dRBJH42kWgmDOxJYixGLRw7iKV1lJkfErWI9CP5iRhevRVlIYSvXF66q97tj4kTsnt2PwIatSph/u2m1wDIubfwOKXxhHrV2amrVF+EMoJUQO4kbz164teZzFCm5CtbSCSTbdupwyzfH6SbHUeymf4W/XDpyasfj8S+kntS2pZITLeG6zRq0oPUyfkFkfUjE7lBQFMUhVRihIOl1kNfVabG5kYr/EePVallPlr2Xc+7dPl9cPeEZYLTR0gMRJPQgmdLem30+WLOid0Wn9B+runXFSs8WSFLJu8cti1gTJMAsGJJgAaZtvYwIxauGZU00AMTuYxXRmfN0hJDgyRMEGCIPvP6YsHDKVVQfMaew3j54mqvu6dqSSz0xg5s5KVuevHUfY8OPcUzxD4lzFLPfstEUY/Z0rTUVySWqVEI5XAgBB9cTCDnLbHqWbSWWXKMIvlkO6KfdRimjj+e/wDpf9nU/wCLiJoVf23OOcytNjRo6EamtRRrdg5SdZkgKCRazjebOlprIrLFu2KWTRhkaY/Av0wr5KxEWGMvyHFKmSzL0qYpqtYK6tUV2kqPLZQdY2IBj+2O+LB/l/N98v8A7Op/xcStLa+UgV0Wslu/Z1wqBimHj+b75f8A2dT/AIuGNHxnWNalT8zLVNVZKbqiNqAZ9JM+YdvbEPS2JZaLKyLNCwYMGM5cMGDBgATrV1QSzBR3JAH64h/EHFqYoMFqKS0KApB3N9vScN/HdEvlgo3NRf54zvLZY6ublG0n9Y74yy1Eleq0uH4jp0R/pZW55XgTprAzDLbcHp64mPDPFfLTQxlZ5QbMoPodhP4enfoIbLZZFEgfMi/67Ym/Djr5jBo0lDMxHQ3+U40zTa4eDkaScY2e0s5JDMZKhXqCo7BiABDXWN40Nbqb3wrxBKWWy9TyqVNCw0gIoUMxED4Re38DiGo1svUBZK9PypNy4ECfUz9cdZWoKnNRmrRpnUHbYuDfSIEgd8Zd8knlfQ7rqWU8vC8/sU5GPwsNt/4XxcvCvEaxXy1htA2J3BNonYDaJtbFd4hkGFVioLamLAKO5n9JxOeEeH16dYM9NlQqVk/IifmP1xxNJCyvU4inh9Tq6uUJ0ZbWSwcL41rA86m1B+qOVke5UlfWx2j2xLg4Y5/hwqEMDpYbHv2BHvh3RphRAEeg/lj0cd2Xk4MtuFgYZrIZfMGWCufhlWINpMShB6m2PaXBsuptRpz6qCfq1xhnT4IYSXWVFJW0g8yU9djfrrPpjwcCYKF83YCLGx8opq331nzPf1vidkc5xyV3PGMk1UpqwIYBgdwRIPuDiNr+Hcs29IL/AOmWT/8AWRhGtwioXVjVHK4YAAjlFQvHxbwdE2F9osXQ4bz1G1HnVlIlvxRvB/DptERqPecDipdUCbXQW4fkKVARTXSD3JJPaSxJO+09cOKyhgVPUXHpiBynAqispNYMBEiDsKqVEG8WCaZI/ETa4PWZ4FUZ2cVVEk30tMSzKCdcSpIAIGy/SUkuEQ+eopX4H+Rvk39R/TFc4t4Vrly6lCDvLRGwtIiPp88WjiPDHdmKugn8ysewC2YcoILR3P1aHw6wQKK7Frc7SWMMxJYg3JBUH+4PSHO6TWGFP9mW6HBVU8J5ozyKDtzOP/bP8MWLJcBqpTVWKWtMwN7d/QeuHeS4GyNTY1VJVgxhSNR0KhPxEyYJMk/PcOaHCNJc6yS9RGMsxHJU8z4S2kH8MqBMLMwACNso9BmoslqElPojnK8HUEFm1EXgWxLg4reX8OVFVR58mQXJ1kEgRKhqh0EwCYtv3JMtTybCuamsFCsaYMzyReYgaWIEb1G+dJTlJ5YmMFFYRIYzPxadPGkJPxZED/DWqE/74+mNMxlP2j1fK4pRqRP/AME6qO7ecsD0uwvhmmko2pv+cBNNxwj3jfFhRpM1gbKuogAsx0qCTYXO5sMPPBgo00c1K1G0hSaq6nZoapUdSOUzyrDEQI6CKlQ4d51SGZKtNNLOz1GXkZIZoMESdRVgYgRa+HGW4c1WqUQMtEahrim4t8B1NLNI3Egi2+Mmo7bonLHKS5/njnHhgmfZ96j7GH88C3jCvrZVQBgrh1dGuAdQqNMEaRyDTEk1FaRowwy2aerdc5VCtZdOX1wRM840IPd7YZ5ShWDGtRcUTQHnano1BKidaNBgyPwgEGbGRaffxhXqU3Z8nlKgRgrOr/mjQwGhgQZ6ExB7YfX2hCbcYzw8rz6voVr0tkK/bhjHzGC0XYFa+aYJqgs9J9F/gL+UgLE2lQwRby7fAW/hdWXOUEqFHcVKR1IwIUefAQaQFAKqGAWPiuqm2IhuKVqj1mll0sNC5dFZAIm7eW2ozbTym30lfAuYLtTq1DNc5ilrBif3yASPw8oUaegtjRQm5y3Sy0n1x5fkRLosLHK8Hj/030YMGDGUYGDBgwAVrx2+nLh4kioo+RmR/wA9x0xm9DitevnqVBNOhKbvUAHwqYVSLz8ekXn45jGg/aPXVcsin4nqqqKLlmMwFA3OKu2QGUVmLBMwRGoCdgYQgRqAJJ7X9sc62ThqN8vdx+Z0K4Rt0zrWHLPT0IPO+LcurMreadLFZAUgkGJBDgkHpb5Yiq3i+pVbyqFONfKRu7A2IttIted98NMvwFKSk1DrCiwv7ST1OJr7OvDL1cwatM6UpCSDeSwIVATt1vNo9calqq55UOTNX2VKrF0uMPz6CuQ8LZuszKtEqVFy5AG0hQ0kE+xOFfD/AB6vw+q1NlIGr72i24/tL2aIgiQbehGo+H6tnWCt5uIg7EGetsUf7QsuazPWAWKMAbBmp/iKjdoaW7QDjN3e2ClHqdqGvd9rquS2s0LItTZFakFMgaSLj644fOBP3hIPpJv0gL06ycVz7MOKipQaiSNVI27lDcH5GR9MWvidAvTIWNW4nYx0ONabcN0TjXVd1c65eD/IcUKyuoZSCCJBGPaqyCBuRiO4GzBNLKVIOx+pFvXD/wA9dQXUNRuFm9t7YvGWUmxMlhtFcPhqprVhWbSoAUF6jEnyxTDlmYkMg1kQefzDqvDB1V4RWZgxqAHUCdLOIAeowEgjVpDgQeUxsLDE9iK4nlq7PNNwF0i2qLgkt+Bp1AgTPLEgHFioz4jwKrUqVHWrGuy89UQNKCBpcaYZS3Jp1WB74UHCK2iqvnElmVgzM82Op40kBNWwABA6h15Apl8jmAVLVZiJE2j7uQeUSYFUTAnUpgdPcxksxqdkq7g6VJMCzgbC1zTuPyt3uAMB4dqkpqrsQAgfS1RS5WmEZiVYGSRO+FU4BUJOqvVKwojzag+FkMAqQ2yRq1Etraes9Hh2b0kCqoY7EN8PLF+TnJ7mI3vthTinDcwzzRqmmCqqTquI13AZGWZZTJF9MHAAzHh6sBArMLX01KgJYu7t1KjUWHNpJHl9Q0B/mOG1Hy6UvMZWWAzK7AsAIPNdt7yZJ09Jkd5PJ1w5L1OXSQADMsdPPBUQLHkkgdzNkchw/Mqyl6obmJeD8XIizBW0lWOgQBrsTGADmvwSoxBNUtpLadRYQG06Z0MJKw1xG4iN8JpwOqF/fOWiL1KkFdVVtFiIMOq6wAeQHoAFquRzJqkiqNGolRNxcQY0XgSNMwZubYbNwnNgHTXhiWJJad6SIsE0+lRfM0wBeNicADvh/B3pKq+aeWkKYILGIRVnS5IMFdWoksdRBPfnh/CKqVg5qNoiPLNR2Au0RrMknVJYm2kCDYrNrMX3wkc2mvRrXWdl1DVtO2+2ABbGWfavpXPZNmJWaNVVYFRDeZRAJNTljmvP9MakTiE8ReGaOdam1XVNNXVdMbOULAhgQbov0xMXh8/bP5AY3xDMfsiFHNErWsSpQudN41I66TtHTDihUIo6VpvzxWLK7VKkKAJenUS3KAOY9hewxoY+zfKqDoNRWggGKcT0toviB4T9lmli2bzEr/oSQX7mo7jaB8AtbtbGezSUuOGsyb6rMUvVpSefA1QulhvdjHzb9OnBXv22csFo1SFTVUc13CSh5gR5L69IBkAArsD0GEM7xA1qQpICPJQtWJQIWqBJB0g2EHVtfUpFsadlvAtGkSaVWqjHryEiwUFeSxhQMNV8AZSWQ1qxqOpL/eJrYGzMRpm/fE6fRaWq5WYbw218fUVZqLZwcfMo+RoN+xUiPI0CkhLLWWByg3sACOo6dcRXhyoKmdy7L+L9mPyNZiJ+WLz/AP5rVVQi5mgVUBUNTLkuABA1FagBPsBh/wAA+zyll6gr16pq1QU0lfu6alGJTl1Ek6j1PYR3XpKVTY5bce945zlYNWo1PeU7N2enhjGC+YMeTgnGowHuDBgwAU77UaU5RWDqjpWRqbMypzAzAZiACQDEkXAxSuPcdWtpbyxTVEOpnzdFz7BfNLE+oknsemyMoO98eeWOw+mF21RsjtkTXOVU98HhmM+FOP5QVitapS0OpU+Yyge0k2m/0GNF4Txjh9FNFOvlaY6gVKSye5hrmIviw+WOw+mDyx2H0xFVMKliIyy+y3mb/QovijxPRB008xl9DAEuuYWZBkppUzzQstItq6xiK4DxbKNmNNarT06ZBNSnoJNoa+0dv++n+WOw+mDyx2H0xLry8lYz2pmY8J4dk8lmjXTiNDyQCVQVU1gH/wANrnWv0Nh6nFj4N4gol2q1s5l1DDkp+enKN7jVE/1Pti1imOw+mDyx2H0xKrS6FrLp2cz5fQpPi7xHSKaaGby6B411VrpqTSQYVVaWJFrEesC+OfDOaytNhVqZvLgxCqa9MkCN2OreP6m+Lx5Q7D6YPLHYfTEd2t24jvHs2kZ/nNkv/m8t/tqf/wDWHmR4lRrAmjVp1QLE03VoPSdJMYceWOw+mAIBsMMFnWDBgwAGDBgwAGDBgwAGDBgwAGGPEch5v4ivIy/4ipM9xyQR1BOH2DABAjw2oB52DGeZQAR8EBN9IUKyqLwHIv18fgA8haQqaQrmpPMQDDDl1OWSC2oQ1iOxIxPHEFW8O6qjuX3JKjTtqRllr8zAuSGtAAX1wAd5jgCvVqVNbBniCIlIFMch3FkP+0bvhCl4aQhCH2U6SswJV1mnqZtIIqEmNyFMgCMdZPwytOObVDlpIknmpmTJPMVp6SRE6iYG2G+V8LvTURUplppA/daV0UxpblDEaoZyCdjomdNwD1/Di1VAXMEBSwL0wNclNB1MD8cElpsxgwIGF6fAiYZ2RT5cFVXkB1KxXcaqciIImCbiSMFPw4QynzBat5p5BO6FQpmF/dqGIFwX2m3eZ8Oq7O0gM082m9/NFyCCR94Bv/4Y+QB7nOEK5pg1fhphBrAYkC0i4+IsA/5gQLY9Tw+sAMZIZTMD8LK6qOygryrfTbthqfCoOoGpAamEJVIeZp6iHYkxFNYUzEm52w44dwFqVRanmLITSQtMKCS2poCtAHQAyRvJk4AE8v4XVQQzl5gXUQAEKWF9zDnuwn0DrLcDCVhVDGwIC3AEzZQDp03nSQbgG0Yl8GAAGDBgwAGDBgwAGDBgwAGDBgwAGDBgwAGDBgwAGDBgwAGDBgwAGDBgwAGDBgwAGDBgwAGDBgwAGDBgwAGDBgwAGDBgwAGDBgwAGDBgwAGDBgw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432" y="1052736"/>
            <a:ext cx="110405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88832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Objetivos Específicos do Pré-Natal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1</a:t>
            </a:r>
            <a:r>
              <a:rPr lang="pt-BR" dirty="0">
                <a:solidFill>
                  <a:srgbClr val="002060"/>
                </a:solidFill>
              </a:rPr>
              <a:t>. Ampliar a cobertura </a:t>
            </a:r>
            <a:r>
              <a:rPr lang="pt-BR" dirty="0" smtClean="0">
                <a:solidFill>
                  <a:srgbClr val="002060"/>
                </a:solidFill>
              </a:rPr>
              <a:t>do pré-natal;</a:t>
            </a:r>
            <a:endParaRPr lang="pt-BR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002060"/>
                </a:solidFill>
              </a:rPr>
              <a:t>2. Melhorar </a:t>
            </a:r>
            <a:r>
              <a:rPr lang="pt-BR" dirty="0" smtClean="0">
                <a:solidFill>
                  <a:srgbClr val="002060"/>
                </a:solidFill>
              </a:rPr>
              <a:t>a qualidade da atenção ao pré-natal;</a:t>
            </a:r>
            <a:endParaRPr lang="pt-BR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002060"/>
                </a:solidFill>
              </a:rPr>
              <a:t>3. Melhorar a </a:t>
            </a:r>
            <a:r>
              <a:rPr lang="pt-BR" dirty="0" smtClean="0">
                <a:solidFill>
                  <a:srgbClr val="002060"/>
                </a:solidFill>
              </a:rPr>
              <a:t>adesão ao pré-natal;</a:t>
            </a:r>
            <a:endParaRPr lang="pt-BR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002060"/>
                </a:solidFill>
              </a:rPr>
              <a:t>4. Melhorar o registro </a:t>
            </a:r>
            <a:r>
              <a:rPr lang="pt-BR" dirty="0" smtClean="0">
                <a:solidFill>
                  <a:srgbClr val="002060"/>
                </a:solidFill>
              </a:rPr>
              <a:t>do programa do pré-natal;</a:t>
            </a:r>
            <a:endParaRPr lang="pt-BR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5. Realizar avaliação de risco das gestantes;</a:t>
            </a:r>
            <a:endParaRPr lang="pt-BR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002060"/>
                </a:solidFill>
              </a:rPr>
              <a:t>6. </a:t>
            </a:r>
            <a:r>
              <a:rPr lang="pt-BR" dirty="0" smtClean="0">
                <a:solidFill>
                  <a:srgbClr val="002060"/>
                </a:solidFill>
              </a:rPr>
              <a:t>Promover a saúde no pré-natal.</a:t>
            </a:r>
            <a:endParaRPr lang="pt-BR" dirty="0">
              <a:solidFill>
                <a:srgbClr val="00206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36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88832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Objetivos Específicos do Puerpério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1</a:t>
            </a:r>
            <a:r>
              <a:rPr lang="pt-BR" dirty="0">
                <a:solidFill>
                  <a:srgbClr val="002060"/>
                </a:solidFill>
              </a:rPr>
              <a:t>. Ampliar a cobertura </a:t>
            </a:r>
            <a:r>
              <a:rPr lang="pt-BR" dirty="0" smtClean="0">
                <a:solidFill>
                  <a:srgbClr val="002060"/>
                </a:solidFill>
              </a:rPr>
              <a:t>da atenção às puérperas;</a:t>
            </a:r>
            <a:endParaRPr lang="pt-BR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002060"/>
                </a:solidFill>
              </a:rPr>
              <a:t>2. Melhorar </a:t>
            </a:r>
            <a:r>
              <a:rPr lang="pt-BR" dirty="0" smtClean="0">
                <a:solidFill>
                  <a:srgbClr val="002060"/>
                </a:solidFill>
              </a:rPr>
              <a:t>a qualidade da atenção às puérperas;</a:t>
            </a:r>
            <a:endParaRPr lang="pt-BR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002060"/>
                </a:solidFill>
              </a:rPr>
              <a:t>3. Melhorar a </a:t>
            </a:r>
            <a:r>
              <a:rPr lang="pt-BR" dirty="0" smtClean="0">
                <a:solidFill>
                  <a:srgbClr val="002060"/>
                </a:solidFill>
              </a:rPr>
              <a:t>adesão ao puerpério;</a:t>
            </a:r>
            <a:endParaRPr lang="pt-BR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002060"/>
                </a:solidFill>
              </a:rPr>
              <a:t>4. Melhorar o registro </a:t>
            </a:r>
            <a:r>
              <a:rPr lang="pt-BR" dirty="0" smtClean="0">
                <a:solidFill>
                  <a:srgbClr val="002060"/>
                </a:solidFill>
              </a:rPr>
              <a:t>das informações;</a:t>
            </a:r>
            <a:endParaRPr lang="pt-BR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5. Promover a saúde das puérperas.</a:t>
            </a:r>
            <a:endParaRPr lang="pt-BR" dirty="0">
              <a:solidFill>
                <a:srgbClr val="00206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00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79512" y="274638"/>
            <a:ext cx="460851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pt-BR" sz="4000" b="1" dirty="0" smtClean="0">
                <a:solidFill>
                  <a:srgbClr val="002060"/>
                </a:solidFill>
              </a:rPr>
              <a:t>Metodologia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8716" y="868277"/>
            <a:ext cx="864096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2060"/>
                </a:solidFill>
                <a:latin typeface="+mn-lt"/>
              </a:rPr>
              <a:t>Uso da Ficha Espelho, Planilha de Coleta de Dados, Protocolos Oficiais (CAB 32);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+mn-lt"/>
              </a:rPr>
              <a:t>Quatro eixos das ações: </a:t>
            </a:r>
            <a:endParaRPr lang="pt-BR" sz="2200" dirty="0" smtClean="0">
              <a:solidFill>
                <a:srgbClr val="002060"/>
              </a:solidFill>
              <a:latin typeface="+mn-lt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2060"/>
                </a:solidFill>
                <a:latin typeface="+mn-lt"/>
              </a:rPr>
              <a:t>Monitoramento </a:t>
            </a:r>
            <a:r>
              <a:rPr lang="pt-BR" sz="2200" dirty="0">
                <a:solidFill>
                  <a:srgbClr val="002060"/>
                </a:solidFill>
                <a:latin typeface="+mn-lt"/>
              </a:rPr>
              <a:t>e Avaliação; </a:t>
            </a:r>
            <a:endParaRPr lang="pt-BR" sz="2200" dirty="0" smtClean="0">
              <a:solidFill>
                <a:srgbClr val="002060"/>
              </a:solidFill>
              <a:latin typeface="+mn-lt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2060"/>
                </a:solidFill>
                <a:latin typeface="+mn-lt"/>
              </a:rPr>
              <a:t>Organização </a:t>
            </a:r>
            <a:r>
              <a:rPr lang="pt-BR" sz="2200" dirty="0">
                <a:solidFill>
                  <a:srgbClr val="002060"/>
                </a:solidFill>
                <a:latin typeface="+mn-lt"/>
              </a:rPr>
              <a:t>e Gestão do Serviço</a:t>
            </a:r>
            <a:r>
              <a:rPr lang="pt-BR" sz="220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pt-BR" sz="2200" dirty="0">
                <a:solidFill>
                  <a:srgbClr val="002060"/>
                </a:solidFill>
                <a:latin typeface="+mn-lt"/>
              </a:rPr>
              <a:t>Engajamento Público; </a:t>
            </a:r>
            <a:endParaRPr lang="pt-BR" sz="2200" dirty="0" smtClean="0">
              <a:solidFill>
                <a:srgbClr val="002060"/>
              </a:solidFill>
              <a:latin typeface="+mn-lt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2060"/>
                </a:solidFill>
                <a:latin typeface="+mn-lt"/>
              </a:rPr>
              <a:t>Qualificação </a:t>
            </a:r>
            <a:r>
              <a:rPr lang="pt-BR" sz="2200" dirty="0">
                <a:solidFill>
                  <a:srgbClr val="002060"/>
                </a:solidFill>
                <a:latin typeface="+mn-lt"/>
              </a:rPr>
              <a:t>da Prática </a:t>
            </a:r>
            <a:r>
              <a:rPr lang="pt-BR" sz="2200" dirty="0" smtClean="0">
                <a:solidFill>
                  <a:srgbClr val="002060"/>
                </a:solidFill>
                <a:latin typeface="+mn-lt"/>
              </a:rPr>
              <a:t>Clínica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60232" y="4883602"/>
            <a:ext cx="233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+mn-lt"/>
              </a:rPr>
              <a:t>Intervenção – 09 de Março até 19 de Junho de 2015 (12 semanas)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68496"/>
            <a:ext cx="1546865" cy="18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68496"/>
            <a:ext cx="2612862" cy="18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D:\Users\Adm\Documents\Felipe\Especialização\Intervenção\Check li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1128"/>
            <a:ext cx="170765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1319</Words>
  <Application>Microsoft Office PowerPoint</Application>
  <PresentationFormat>Apresentação na tela (4:3)</PresentationFormat>
  <Paragraphs>181</Paragraphs>
  <Slides>23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MELHORIA DA ATENÇÃO À SAÚDE DAS GESTANTES E PUÉRPERAS DA UBS DR. FRANCISCO OJOPI UYENO, GARRUCHOS/RS</vt:lpstr>
      <vt:lpstr>Introdução</vt:lpstr>
      <vt:lpstr>Apresentação do PowerPoint</vt:lpstr>
      <vt:lpstr>Apresentação do PowerPoint</vt:lpstr>
      <vt:lpstr>Apresentação do PowerPoint</vt:lpstr>
      <vt:lpstr>Objetivo Geral</vt:lpstr>
      <vt:lpstr>Objetivos Específicos do Pré-Natal</vt:lpstr>
      <vt:lpstr>Objetivos Específicos do Puerpério</vt:lpstr>
      <vt:lpstr>Apresentação do PowerPoint</vt:lpstr>
      <vt:lpstr>Objetivos, Metas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Discussão</vt:lpstr>
      <vt:lpstr>Reflexão Crítica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aos adultos portadores de Hipertensão Arterial Sistêmica e/ou Diabetes Mellitus na Unidade de Saúde de Nova Natal 2, Natal, Rio Grande do Norte</dc:title>
  <dc:creator>Daniel Gementi</dc:creator>
  <cp:lastModifiedBy>Adm</cp:lastModifiedBy>
  <cp:revision>253</cp:revision>
  <dcterms:created xsi:type="dcterms:W3CDTF">2012-09-11T02:40:43Z</dcterms:created>
  <dcterms:modified xsi:type="dcterms:W3CDTF">2015-08-12T23:38:41Z</dcterms:modified>
</cp:coreProperties>
</file>