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2"/>
  </p:notesMasterIdLst>
  <p:sldIdLst>
    <p:sldId id="257" r:id="rId2"/>
    <p:sldId id="337" r:id="rId3"/>
    <p:sldId id="317" r:id="rId4"/>
    <p:sldId id="258" r:id="rId5"/>
    <p:sldId id="301" r:id="rId6"/>
    <p:sldId id="318" r:id="rId7"/>
    <p:sldId id="319" r:id="rId8"/>
    <p:sldId id="300" r:id="rId9"/>
    <p:sldId id="271" r:id="rId10"/>
    <p:sldId id="335" r:id="rId11"/>
    <p:sldId id="302" r:id="rId12"/>
    <p:sldId id="303" r:id="rId13"/>
    <p:sldId id="320" r:id="rId14"/>
    <p:sldId id="322" r:id="rId15"/>
    <p:sldId id="323" r:id="rId16"/>
    <p:sldId id="324" r:id="rId17"/>
    <p:sldId id="325" r:id="rId18"/>
    <p:sldId id="326" r:id="rId19"/>
    <p:sldId id="327" r:id="rId20"/>
    <p:sldId id="329" r:id="rId21"/>
    <p:sldId id="330" r:id="rId22"/>
    <p:sldId id="331" r:id="rId23"/>
    <p:sldId id="332" r:id="rId24"/>
    <p:sldId id="333" r:id="rId25"/>
    <p:sldId id="312" r:id="rId26"/>
    <p:sldId id="314" r:id="rId27"/>
    <p:sldId id="315" r:id="rId28"/>
    <p:sldId id="313" r:id="rId29"/>
    <p:sldId id="316" r:id="rId30"/>
    <p:sldId id="336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88455" autoAdjust="0"/>
  </p:normalViewPr>
  <p:slideViewPr>
    <p:cSldViewPr>
      <p:cViewPr>
        <p:scale>
          <a:sx n="60" d="100"/>
          <a:sy n="60" d="100"/>
        </p:scale>
        <p:origin x="-163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\Desktop\ORIENTA&#199;&#195;O%20EAD%20UFPEL%202014%20TURMA%207\FELIX%20IBRAHIN%20HIDALGO%20PEREIRA\PLANILHAS%20INTERVEN&#199;&#195;O\Planilha%20Coleta%20de%20dados%20HAS%20e%20DM%20Especializando%20Felix%20Ibrahin%20Hidalgo%20Pereiraxls_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\Desktop\ORIENTA&#199;&#195;O%20EAD%20UFPEL%202014%20TURMA%207\FELIX%20IBRAHIN%20HIDALGO%20PEREIRA\PLANILHAS%20INTERVEN&#199;&#195;O\Planilha%20Coleta%20de%20dados%20HAS%20e%20DM%20Especializando%20Felix%20Ibrahin%20Hidalgo%20Pereiraxls_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\Desktop\ORIENTA&#199;&#195;O%20EAD%20UFPEL%202014%20TURMA%207\FELIX%20IBRAHIN%20HIDALGO%20PEREIRA\PLANILHAS%20INTERVEN&#199;&#195;O\Planilha%20Coleta%20de%20dados%20HAS%20e%20DM%20Especializando%20Felix%20Ibrahin%20Hidalgo%20Pereiraxls_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\Desktop\ORIENTA&#199;&#195;O%20EAD%20UFPEL%202014%20TURMA%207\FELIX%20IBRAHIN%20HIDALGO%20PEREIRA\PLANILHAS%20INTERVEN&#199;&#195;O\Planilha%20Coleta%20de%20dados%20HAS%20e%20DM%20Especializando%20Felix%20Ibrahin%20Hidalgo%20Pereiraxls_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\Desktop\ORIENTA&#199;&#195;O%20EAD%20UFPEL%202014%20TURMA%207\FELIX%20IBRAHIN%20HIDALGO%20PEREIRA\PLANILHAS%20INTERVEN&#199;&#195;O\Planilha%20Coleta%20de%20dados%20HAS%20e%20DM%20Especializando%20Felix%20Ibrahin%20Hidalgo%20Pereiraxls_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\Desktop\ORIENTA&#199;&#195;O%20EAD%20UFPEL%202014%20TURMA%207\FELIX%20IBRAHIN%20HIDALGO%20PEREIRA\PLANILHAS%20INTERVEN&#199;&#195;O\Planilha%20Coleta%20de%20dados%20HAS%20e%20DM%20Especializando%20Felix%20Ibrahin%20Hidalgo%20Pereiraxls_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\Desktop\ORIENTA&#199;&#195;O%20EAD%20UFPEL%202014%20TURMA%207\FELIX%20IBRAHIN%20HIDALGO%20PEREIRA\PLANILHAS%20INTERVEN&#199;&#195;O\Planilha%20Coleta%20de%20dados%20HAS%20e%20DM%20Especializando%20Felix%20Ibrahin%20Hidalgo%20Pereiraxls_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a\Desktop\ORIENTA&#199;&#195;O%20EAD%20UFPEL%202014%20TURMA%207\FELIX%20IBRAHIN%20HIDALGO%20PEREIRA\PLANILHAS%20INTERVEN&#199;&#195;O\Planilha%20Coleta%20de%20dados%20HAS%20e%20DM%20Especializando%20Felix%20Ibrahin%20Hidalgo%20Pereiraxls_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69355989868157"/>
          <c:y val="0.28937832452754675"/>
          <c:w val="0.84677502714590591"/>
          <c:h val="0.593408716119779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-4.0544664896748472E-3"/>
                  <c:y val="-1.17579528200570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131= 33,8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-3.135454085348541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247= 63,7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377= 97,2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0.33762886597938313</c:v>
                </c:pt>
                <c:pt idx="1">
                  <c:v>0.63659793814433063</c:v>
                </c:pt>
                <c:pt idx="2">
                  <c:v>0.97164948453608391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axId val="69772800"/>
        <c:axId val="69774336"/>
      </c:barChart>
      <c:catAx>
        <c:axId val="697728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774336"/>
        <c:crosses val="autoZero"/>
        <c:auto val="1"/>
        <c:lblAlgn val="ctr"/>
        <c:lblOffset val="100"/>
      </c:catAx>
      <c:valAx>
        <c:axId val="697743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772800"/>
        <c:crosses val="autoZero"/>
        <c:crossBetween val="between"/>
        <c:majorUnit val="0.1"/>
        <c:minorUnit val="2.0000000000000044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317327766179559"/>
          <c:y val="0.28214334916181144"/>
          <c:w val="0.83924843423799678"/>
          <c:h val="0.6035724811183055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55=</a:t>
                    </a:r>
                    <a:r>
                      <a:rPr lang="en-US" baseline="0" smtClean="0"/>
                      <a:t> </a:t>
                    </a:r>
                    <a:r>
                      <a:rPr lang="en-US" smtClean="0"/>
                      <a:t>41,4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96= 72,2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133= 100,0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0.41353383458646614</c:v>
                </c:pt>
                <c:pt idx="1">
                  <c:v>0.72180451127819756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axId val="48515712"/>
        <c:axId val="48542080"/>
      </c:barChart>
      <c:catAx>
        <c:axId val="485157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542080"/>
        <c:crosses val="autoZero"/>
        <c:auto val="1"/>
        <c:lblAlgn val="ctr"/>
        <c:lblOffset val="100"/>
      </c:catAx>
      <c:valAx>
        <c:axId val="4854208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51571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885245901639344"/>
          <c:y val="0.29411764705882382"/>
          <c:w val="0.84426229508196571"/>
          <c:h val="0.5882352941176459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6.1524171732856552E-3"/>
                  <c:y val="-4.13884042275835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124= 94,7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6.1524171732856552E-3"/>
                  <c:y val="-2.54697872169745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240= 97,2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1.91023404127308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370= 98,1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0.94656488549618323</c:v>
                </c:pt>
                <c:pt idx="1">
                  <c:v>0.97165991902834126</c:v>
                </c:pt>
                <c:pt idx="2">
                  <c:v>0.98143236074270268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axId val="48911104"/>
        <c:axId val="48912640"/>
      </c:barChart>
      <c:catAx>
        <c:axId val="489111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912640"/>
        <c:crosses val="autoZero"/>
        <c:auto val="1"/>
        <c:lblAlgn val="ctr"/>
        <c:lblOffset val="100"/>
      </c:catAx>
      <c:valAx>
        <c:axId val="489126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91110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553191489361687"/>
          <c:y val="0.29151344037102234"/>
          <c:w val="0.8361702127659576"/>
          <c:h val="0.590406967840043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54= 98,2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95= 99,0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132= 99,2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0.98181818181818159</c:v>
                </c:pt>
                <c:pt idx="1">
                  <c:v>0.98958333333333337</c:v>
                </c:pt>
                <c:pt idx="2">
                  <c:v>0.99248120300751852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axId val="48953216"/>
        <c:axId val="48954752"/>
      </c:barChart>
      <c:catAx>
        <c:axId val="489532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954752"/>
        <c:crosses val="autoZero"/>
        <c:auto val="1"/>
        <c:lblAlgn val="ctr"/>
        <c:lblOffset val="100"/>
      </c:catAx>
      <c:valAx>
        <c:axId val="489547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95321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717194833480969"/>
          <c:y val="0.35251798561151082"/>
          <c:w val="0.84646631641871162"/>
          <c:h val="0.5323741007194244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>
                <c:manualLayout>
                  <c:x val="0"/>
                  <c:y val="-3.4995866629925612E-2"/>
                </c:manualLayout>
              </c:layout>
              <c:showVal val="1"/>
            </c:dLbl>
            <c:showVal val="1"/>
          </c:dLbls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0.95000000000000062</c:v>
                </c:pt>
                <c:pt idx="1">
                  <c:v>0.95982142857142982</c:v>
                </c:pt>
                <c:pt idx="2">
                  <c:v>0.96220930232558344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axId val="49675264"/>
        <c:axId val="48562944"/>
      </c:barChart>
      <c:catAx>
        <c:axId val="496752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562944"/>
        <c:crosses val="autoZero"/>
        <c:auto val="1"/>
        <c:lblAlgn val="ctr"/>
        <c:lblOffset val="100"/>
      </c:catAx>
      <c:valAx>
        <c:axId val="4856294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675264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291691674177399"/>
          <c:y val="0.35251798561151082"/>
          <c:w val="0.83958504147347413"/>
          <c:h val="0.5323741007194244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1.9419316562383417E-3"/>
                  <c:y val="-3.327722496242558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329405747369789E-2"/>
                </c:manualLayout>
              </c:layout>
              <c:showVal val="1"/>
            </c:dLbl>
            <c:showVal val="1"/>
          </c:dLbls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0.84615384615384748</c:v>
                </c:pt>
                <c:pt idx="1">
                  <c:v>0.88888888888888884</c:v>
                </c:pt>
                <c:pt idx="2">
                  <c:v>0.9338842975206616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axId val="48611712"/>
        <c:axId val="48613248"/>
      </c:barChart>
      <c:catAx>
        <c:axId val="486117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613248"/>
        <c:crosses val="autoZero"/>
        <c:auto val="1"/>
        <c:lblAlgn val="ctr"/>
        <c:lblOffset val="100"/>
      </c:catAx>
      <c:valAx>
        <c:axId val="4861324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86117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885245901639344"/>
          <c:y val="0.28782339682202274"/>
          <c:w val="0.84426229508196571"/>
          <c:h val="0.594097011389045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54= 41,2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98= 39,7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141 = 37,4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0.41221374045801529</c:v>
                </c:pt>
                <c:pt idx="1">
                  <c:v>0.39676113360323889</c:v>
                </c:pt>
                <c:pt idx="2">
                  <c:v>0.37400530503978846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axId val="49714688"/>
        <c:axId val="49716224"/>
      </c:barChart>
      <c:catAx>
        <c:axId val="49714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716224"/>
        <c:crosses val="autoZero"/>
        <c:auto val="1"/>
        <c:lblAlgn val="ctr"/>
        <c:lblOffset val="100"/>
      </c:catAx>
      <c:valAx>
        <c:axId val="497162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71468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2008305852714667"/>
          <c:y val="0.28782339682202274"/>
          <c:w val="0.84265180725084154"/>
          <c:h val="0.594097011389045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>
                <c:manualLayout>
                  <c:x val="-1.0498172160765215E-2"/>
                  <c:y val="6.78343431926367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18= 32,7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36=</a:t>
                    </a:r>
                    <a:r>
                      <a:rPr lang="en-US" baseline="0" smtClean="0"/>
                      <a:t> </a:t>
                    </a:r>
                    <a:r>
                      <a:rPr lang="en-US" smtClean="0"/>
                      <a:t>37,5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51= 38,3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showVal val="1"/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0.32727272727272816</c:v>
                </c:pt>
                <c:pt idx="1">
                  <c:v>0.3750000000000005</c:v>
                </c:pt>
                <c:pt idx="2">
                  <c:v>0.38345864661654183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axId val="49769088"/>
        <c:axId val="49783168"/>
      </c:barChart>
      <c:catAx>
        <c:axId val="497690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783168"/>
        <c:crosses val="autoZero"/>
        <c:auto val="1"/>
        <c:lblAlgn val="ctr"/>
        <c:lblOffset val="100"/>
      </c:catAx>
      <c:valAx>
        <c:axId val="4978316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9769088"/>
        <c:crosses val="autoZero"/>
        <c:crossBetween val="between"/>
        <c:majorUnit val="0.1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2CF7C-133B-4AE7-AD19-CFC508739462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98852-6C1E-411A-AD74-2683F5B8EC9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386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Segundo o CAP, a estimativa é de 570 hipertensos e 163 diabéticos com 20 anos ou mais residentes na área de abrangência. Temos atualmente cadastrados 421 usuários hipertensos, representando 74% e são 103 usuários diabéticos cadastrados na unidade, representando 63%.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98852-6C1E-411A-AD74-2683F5B8EC9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26877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CB5-731F-4F45-8C40-3F10A6CEEFD3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1331-0169-4662-A20B-1056CFF2DC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CB5-731F-4F45-8C40-3F10A6CEEFD3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1331-0169-4662-A20B-1056CFF2DC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CB5-731F-4F45-8C40-3F10A6CEEFD3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1331-0169-4662-A20B-1056CFF2DC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CB5-731F-4F45-8C40-3F10A6CEEFD3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1331-0169-4662-A20B-1056CFF2DC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CB5-731F-4F45-8C40-3F10A6CEEFD3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1331-0169-4662-A20B-1056CFF2DC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CB5-731F-4F45-8C40-3F10A6CEEFD3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1331-0169-4662-A20B-1056CFF2DC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CB5-731F-4F45-8C40-3F10A6CEEFD3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1331-0169-4662-A20B-1056CFF2DC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CB5-731F-4F45-8C40-3F10A6CEEFD3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1331-0169-4662-A20B-1056CFF2DC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CB5-731F-4F45-8C40-3F10A6CEEFD3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1331-0169-4662-A20B-1056CFF2DC5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CB5-731F-4F45-8C40-3F10A6CEEFD3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1331-0169-4662-A20B-1056CFF2DC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17CB5-731F-4F45-8C40-3F10A6CEEFD3}" type="datetimeFigureOut">
              <a:rPr lang="pt-BR" smtClean="0"/>
              <a:pPr/>
              <a:t>29/09/2015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31331-0169-4662-A20B-1056CFF2DC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0C31331-0169-4662-A20B-1056CFF2DC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A217CB5-731F-4F45-8C40-3F10A6CEEFD3}" type="datetimeFigureOut">
              <a:rPr lang="pt-BR" smtClean="0"/>
              <a:pPr/>
              <a:t>29/09/2015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484784"/>
            <a:ext cx="7992888" cy="2736304"/>
          </a:xfrm>
        </p:spPr>
        <p:txBody>
          <a:bodyPr>
            <a:normAutofit fontScale="90000"/>
          </a:bodyPr>
          <a:lstStyle/>
          <a:p>
            <a:pPr algn="ctr">
              <a:spcAft>
                <a:spcPts val="1000"/>
              </a:spcAft>
            </a:pPr>
            <a:r>
              <a:rPr lang="pt-BR" dirty="0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</a:rPr>
            </a:br>
            <a:r>
              <a:rPr lang="pt-BR" sz="3800" dirty="0" smtClean="0">
                <a:solidFill>
                  <a:schemeClr val="tx1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pt-BR" sz="3800" dirty="0" smtClean="0">
                <a:solidFill>
                  <a:schemeClr val="tx1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pt-BR" sz="4000" b="1" dirty="0" smtClean="0">
                <a:solidFill>
                  <a:srgbClr val="FF0000"/>
                </a:solidFill>
                <a:effectLst/>
                <a:latin typeface="+mn-lt"/>
                <a:ea typeface="Times New Roman"/>
                <a:cs typeface="Times New Roman"/>
              </a:rPr>
              <a:t>MELHORIA DA ATENÇÃO AOS USUÁRIOS COM HIPERTENSÃO E/OU DIABETES NA ESF Nº 1, BAIRRO A GAÚCHA, </a:t>
            </a:r>
            <a:br>
              <a:rPr lang="pt-BR" sz="4000" b="1" dirty="0" smtClean="0">
                <a:solidFill>
                  <a:srgbClr val="FF0000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pt-BR" sz="4000" b="1" dirty="0" smtClean="0">
                <a:solidFill>
                  <a:srgbClr val="FF0000"/>
                </a:solidFill>
                <a:latin typeface="+mn-lt"/>
                <a:ea typeface="Times New Roman"/>
                <a:cs typeface="Times New Roman"/>
              </a:rPr>
              <a:t>BOSSOROCA</a:t>
            </a:r>
            <a:r>
              <a:rPr lang="pt-BR" sz="4000" b="1" dirty="0" smtClean="0">
                <a:solidFill>
                  <a:srgbClr val="FF0000"/>
                </a:solidFill>
                <a:effectLst/>
                <a:latin typeface="+mn-lt"/>
                <a:ea typeface="Times New Roman"/>
                <a:cs typeface="Times New Roman"/>
              </a:rPr>
              <a:t>/RS</a:t>
            </a:r>
            <a:r>
              <a:rPr lang="pt-BR" sz="3800" dirty="0">
                <a:solidFill>
                  <a:schemeClr val="tx1"/>
                </a:solidFill>
                <a:latin typeface="+mn-lt"/>
                <a:ea typeface="Times New Roman"/>
                <a:cs typeface="Times New Roman"/>
              </a:rPr>
              <a:t/>
            </a:r>
            <a:br>
              <a:rPr lang="pt-BR" sz="3800" dirty="0">
                <a:solidFill>
                  <a:schemeClr val="tx1"/>
                </a:solidFill>
                <a:latin typeface="+mn-lt"/>
                <a:ea typeface="Times New Roman"/>
                <a:cs typeface="Times New Roman"/>
              </a:rPr>
            </a:br>
            <a:r>
              <a:rPr lang="pt-BR" sz="2700" dirty="0" smtClean="0">
                <a:solidFill>
                  <a:schemeClr val="tx1"/>
                </a:solidFill>
                <a:effectLst/>
                <a:latin typeface="+mn-lt"/>
                <a:ea typeface="Times New Roman"/>
                <a:cs typeface="Times New Roman"/>
              </a:rPr>
              <a:t/>
            </a:r>
            <a:br>
              <a:rPr lang="pt-BR" sz="2700" dirty="0" smtClean="0">
                <a:solidFill>
                  <a:schemeClr val="tx1"/>
                </a:solidFill>
                <a:effectLst/>
                <a:latin typeface="+mn-lt"/>
                <a:ea typeface="Times New Roman"/>
                <a:cs typeface="Times New Roman"/>
              </a:rPr>
            </a:br>
            <a:r>
              <a:rPr lang="pt-BR" sz="2700" dirty="0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</a:rPr>
              <a:t/>
            </a:r>
            <a:br>
              <a:rPr lang="pt-BR" sz="2700" dirty="0" smtClean="0">
                <a:solidFill>
                  <a:schemeClr val="tx1"/>
                </a:solidFill>
                <a:latin typeface="+mn-lt"/>
                <a:ea typeface="Times New Roman"/>
                <a:cs typeface="Times New Roman"/>
              </a:rPr>
            </a:br>
            <a:endParaRPr lang="pt-BR" sz="36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00811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7716" y="116632"/>
            <a:ext cx="148492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115616" y="116632"/>
            <a:ext cx="57421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700" b="1" dirty="0" smtClean="0"/>
              <a:t>UNIVERSIDADE </a:t>
            </a:r>
            <a:r>
              <a:rPr lang="pt-BR" sz="1700" b="1" dirty="0"/>
              <a:t>FEDERAL DE PELOTAS</a:t>
            </a:r>
            <a:r>
              <a:rPr lang="pt-BR" sz="1700" dirty="0"/>
              <a:t> </a:t>
            </a:r>
            <a:endParaRPr lang="pt-BR" sz="1700" dirty="0" smtClean="0"/>
          </a:p>
          <a:p>
            <a:pPr algn="ctr"/>
            <a:r>
              <a:rPr lang="pt-BR" sz="1700" b="1" dirty="0" smtClean="0"/>
              <a:t>UNIVERSIDADE </a:t>
            </a:r>
            <a:r>
              <a:rPr lang="pt-BR" sz="1700" b="1" dirty="0"/>
              <a:t>ABERTA DO SUS</a:t>
            </a:r>
            <a:endParaRPr lang="pt-BR" sz="1700" dirty="0"/>
          </a:p>
          <a:p>
            <a:pPr algn="ctr"/>
            <a:r>
              <a:rPr lang="pt-BR" sz="1700" b="1" dirty="0"/>
              <a:t>DEPARTAMENTO DE MEDICINA SOCIAL</a:t>
            </a:r>
            <a:endParaRPr lang="pt-BR" sz="1700" dirty="0"/>
          </a:p>
          <a:p>
            <a:pPr algn="ctr"/>
            <a:r>
              <a:rPr lang="pt-BR" sz="1700" b="1" dirty="0"/>
              <a:t>CURSO DE ESPECIALIZAÇÃO EM SAÚDE DA FAMÍLIA</a:t>
            </a:r>
            <a:endParaRPr lang="pt-BR" sz="1700" dirty="0"/>
          </a:p>
          <a:p>
            <a:pPr algn="ctr"/>
            <a:endParaRPr lang="pt-BR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123728" y="609329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Pelotas, 30 de setembro de 2015.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87624" y="4437112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Especializando Felix </a:t>
            </a:r>
            <a:r>
              <a:rPr lang="pt-BR" dirty="0" err="1" smtClean="0"/>
              <a:t>Ibrahin</a:t>
            </a:r>
            <a:r>
              <a:rPr lang="pt-BR" dirty="0" smtClean="0"/>
              <a:t> </a:t>
            </a:r>
            <a:r>
              <a:rPr lang="pt-BR" dirty="0" err="1" smtClean="0"/>
              <a:t>Hidalgo</a:t>
            </a:r>
            <a:r>
              <a:rPr lang="pt-BR" dirty="0" smtClean="0"/>
              <a:t> Pereira.</a:t>
            </a:r>
          </a:p>
          <a:p>
            <a:pPr algn="ctr"/>
            <a:r>
              <a:rPr lang="pt-BR" dirty="0" smtClean="0"/>
              <a:t>Orientadora </a:t>
            </a:r>
            <a:r>
              <a:rPr lang="pt-BR" dirty="0" err="1" smtClean="0"/>
              <a:t>Analu</a:t>
            </a:r>
            <a:r>
              <a:rPr lang="pt-BR" dirty="0" smtClean="0"/>
              <a:t> </a:t>
            </a:r>
            <a:r>
              <a:rPr lang="pt-BR" dirty="0" err="1" smtClean="0"/>
              <a:t>Sparrenberger</a:t>
            </a:r>
            <a:r>
              <a:rPr lang="pt-BR" dirty="0" smtClean="0"/>
              <a:t> </a:t>
            </a:r>
            <a:r>
              <a:rPr lang="pt-BR" dirty="0" err="1" smtClean="0"/>
              <a:t>Manea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8314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620000" cy="868958"/>
          </a:xfrm>
        </p:spPr>
        <p:txBody>
          <a:bodyPr/>
          <a:lstStyle/>
          <a:p>
            <a:pPr algn="ctr"/>
            <a:r>
              <a:rPr lang="pt-BR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205064"/>
          </a:xfrm>
        </p:spPr>
        <p:txBody>
          <a:bodyPr/>
          <a:lstStyle/>
          <a:p>
            <a:pPr indent="-342900" algn="just">
              <a:spcAft>
                <a:spcPts val="1000"/>
              </a:spcAft>
            </a:pPr>
            <a:r>
              <a:rPr lang="pt-BR" sz="2400" dirty="0" smtClean="0"/>
              <a:t>Foi utilizado para o desenvolvimento do mesmo o protocolo do Ministério da Saúde de 2013 – (Caderno de Atenção Básica nº 36 para o Diabetes </a:t>
            </a:r>
            <a:r>
              <a:rPr lang="pt-BR" sz="2400" dirty="0" err="1" smtClean="0"/>
              <a:t>Mellitus</a:t>
            </a:r>
            <a:r>
              <a:rPr lang="pt-BR" sz="2400" dirty="0" smtClean="0"/>
              <a:t> e o Caderno de Atenção Básica nº 37 para Atenção a Hipertensão Arterial Sistêmica).</a:t>
            </a:r>
          </a:p>
          <a:p>
            <a:pPr indent="-342900" algn="just">
              <a:spcAft>
                <a:spcPts val="1000"/>
              </a:spcAft>
            </a:pPr>
            <a:r>
              <a:rPr lang="pt-BR" sz="2400" dirty="0" smtClean="0"/>
              <a:t>As ações foram desenvolvidas com base em quatro eixos pedagógicos: (1) Organização e gestão do serviço, (2) Monitoramento e avaliação, (3) Engajamento público, (4) Qualificação da prática clínica.</a:t>
            </a:r>
            <a:endParaRPr lang="pt-BR" sz="24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064896" cy="782960"/>
          </a:xfrm>
        </p:spPr>
        <p:txBody>
          <a:bodyPr/>
          <a:lstStyle/>
          <a:p>
            <a:pPr algn="ctr"/>
            <a:r>
              <a:rPr lang="pt-BR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Metas, Indicadores e Resultados</a:t>
            </a:r>
            <a:endParaRPr lang="pt-BR" sz="4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7848872" cy="158417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sz="2000" b="1" dirty="0"/>
              <a:t>Objetivo 1: Ampliar a cobertura a hipertensos e/ou diabéticos.</a:t>
            </a:r>
            <a:endParaRPr lang="pt-BR" sz="2000" dirty="0"/>
          </a:p>
          <a:p>
            <a:pPr marL="114300" indent="0" algn="just">
              <a:buNone/>
            </a:pPr>
            <a:r>
              <a:rPr lang="pt-BR" sz="2000" b="1" dirty="0"/>
              <a:t>Meta </a:t>
            </a:r>
            <a:r>
              <a:rPr lang="pt-BR" sz="2000" b="1" dirty="0" smtClean="0"/>
              <a:t>1.1:</a:t>
            </a:r>
            <a:r>
              <a:rPr lang="pt-BR" sz="2000" dirty="0" smtClean="0"/>
              <a:t> Cadastrar 90% dos hipertensos da área de abrangência no Programa de Atenção à Hipertensão Arterial da unidade de saúde.</a:t>
            </a:r>
            <a:endParaRPr lang="pt-BR" sz="2000" dirty="0"/>
          </a:p>
          <a:p>
            <a:pPr marL="114300" indent="0" algn="just">
              <a:buNone/>
            </a:pPr>
            <a:r>
              <a:rPr lang="pt-BR" sz="2000" b="1" dirty="0"/>
              <a:t>Indicador: </a:t>
            </a:r>
            <a:r>
              <a:rPr lang="pt-BR" sz="2000" dirty="0"/>
              <a:t>Cobertura de atenção ao hipertenso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6093296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Hipertensos estimados: 388 usuários.  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4429124" y="6093296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Cobertura: 377 usuários= 97,2%</a:t>
            </a:r>
            <a:endParaRPr lang="pt-BR" b="1" dirty="0"/>
          </a:p>
        </p:txBody>
      </p:sp>
      <p:graphicFrame>
        <p:nvGraphicFramePr>
          <p:cNvPr id="9" name="Gráfico 8"/>
          <p:cNvGraphicFramePr/>
          <p:nvPr/>
        </p:nvGraphicFramePr>
        <p:xfrm>
          <a:off x="1043608" y="2780928"/>
          <a:ext cx="626469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8868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260648"/>
            <a:ext cx="7776864" cy="1296144"/>
          </a:xfrm>
        </p:spPr>
        <p:txBody>
          <a:bodyPr/>
          <a:lstStyle/>
          <a:p>
            <a:pPr>
              <a:buNone/>
            </a:pPr>
            <a:r>
              <a:rPr lang="pt-BR" sz="2000" dirty="0" smtClean="0"/>
              <a:t>Meta 1.2: Cadastrar 80% dos diabéticos da área de abrangência no Programa de Atenção à Diabetes Mellitus da unidade de saúde.</a:t>
            </a:r>
          </a:p>
          <a:p>
            <a:pPr marL="114300" indent="0" algn="just">
              <a:buNone/>
            </a:pPr>
            <a:r>
              <a:rPr lang="pt-BR" sz="2000" b="1" dirty="0" smtClean="0"/>
              <a:t>Indicador</a:t>
            </a:r>
            <a:r>
              <a:rPr lang="pt-BR" sz="2000" b="1" dirty="0"/>
              <a:t>: </a:t>
            </a:r>
            <a:r>
              <a:rPr lang="pt-BR" sz="2000" dirty="0"/>
              <a:t>Cobertura de atenção ao diabético.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00034" y="594928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Diabéticos estimados: 133 usuários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500562" y="5949280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Cobertura: 133 usuários = 100%</a:t>
            </a:r>
            <a:endParaRPr lang="pt-BR" b="1" dirty="0"/>
          </a:p>
        </p:txBody>
      </p:sp>
      <p:graphicFrame>
        <p:nvGraphicFramePr>
          <p:cNvPr id="8" name="Gráfico 7"/>
          <p:cNvGraphicFramePr/>
          <p:nvPr/>
        </p:nvGraphicFramePr>
        <p:xfrm>
          <a:off x="1115616" y="1556792"/>
          <a:ext cx="6192687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048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14290"/>
            <a:ext cx="8036396" cy="3143272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Objetivo 2: Melhorar a qualidade da atenção a hipertensos e/ou diabéticos.</a:t>
            </a:r>
            <a:br>
              <a:rPr lang="pt-BR" sz="2400" dirty="0" smtClean="0">
                <a:solidFill>
                  <a:schemeClr val="tx1"/>
                </a:solidFill>
                <a:latin typeface="+mn-lt"/>
              </a:rPr>
            </a:b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Meta 2.1: Realizar exame clínico apropriado em 100% dos hipertensos.</a:t>
            </a:r>
            <a:br>
              <a:rPr lang="pt-BR" sz="2400" dirty="0" smtClean="0">
                <a:solidFill>
                  <a:schemeClr val="tx1"/>
                </a:solidFill>
                <a:latin typeface="+mn-lt"/>
              </a:rPr>
            </a:b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Indicador: Proporção de hipertensos com o exame clínico em dia.</a:t>
            </a:r>
            <a:br>
              <a:rPr lang="pt-BR" sz="2400" dirty="0" smtClean="0">
                <a:solidFill>
                  <a:schemeClr val="tx1"/>
                </a:solidFill>
                <a:latin typeface="+mn-lt"/>
              </a:rPr>
            </a:b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Meta 2.2: Realizar exame clínico apropriado em 100% dos diabéticos.</a:t>
            </a:r>
            <a:br>
              <a:rPr lang="pt-BR" sz="2400" dirty="0" smtClean="0">
                <a:solidFill>
                  <a:schemeClr val="tx1"/>
                </a:solidFill>
                <a:latin typeface="+mn-lt"/>
              </a:rPr>
            </a:b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Indicador: proporção de diabéticos com o exame clínico em dia.</a:t>
            </a:r>
            <a:endParaRPr lang="pt-BR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39552" y="3501008"/>
            <a:ext cx="8424936" cy="28803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Ao concluir a intervenção a totalidade dos </a:t>
            </a:r>
          </a:p>
          <a:p>
            <a:pPr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indivíduos  diabéticos e hipertensos ficaram com</a:t>
            </a:r>
          </a:p>
          <a:p>
            <a:pPr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os exames clínicos  em dia de acordo com o</a:t>
            </a:r>
          </a:p>
          <a:p>
            <a:pPr algn="just">
              <a:buNone/>
            </a:pPr>
            <a:r>
              <a:rPr lang="pt-BR" sz="2800" b="1" dirty="0" smtClean="0">
                <a:solidFill>
                  <a:srgbClr val="C00000"/>
                </a:solidFill>
              </a:rPr>
              <a:t>Protocolo.</a:t>
            </a:r>
            <a:endParaRPr lang="pt-BR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028" y="188640"/>
            <a:ext cx="8532440" cy="1311534"/>
          </a:xfrm>
        </p:spPr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  <a:latin typeface="+mn-lt"/>
              </a:rPr>
              <a:t>Meta 2.3: Garantir a 100% dos hipertensos a realização de exames complementares em dia de acordo com o protocolo.  </a:t>
            </a:r>
            <a:r>
              <a:rPr lang="pt-BR" sz="2400" dirty="0" smtClean="0">
                <a:solidFill>
                  <a:schemeClr val="tx1"/>
                </a:solidFill>
              </a:rPr>
              <a:t/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Indicador: Proporção de hipertensos com os exames complementares em dia.</a:t>
            </a:r>
            <a:endParaRPr lang="pt-BR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85720" y="5929330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Hipertensos cadastrados: 377 usuários.  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4286248" y="5929330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Com exames : 370 usuários = 98.1%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1115616" y="1600200"/>
          <a:ext cx="6192688" cy="39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064896" cy="1667584"/>
          </a:xfrm>
        </p:spPr>
        <p:txBody>
          <a:bodyPr anchor="t"/>
          <a:lstStyle/>
          <a:p>
            <a:r>
              <a:rPr lang="pt-BR" sz="2400" dirty="0" smtClean="0">
                <a:solidFill>
                  <a:schemeClr val="tx1"/>
                </a:solidFill>
                <a:latin typeface="+mn-lt"/>
              </a:rPr>
              <a:t>Meta 2.4: Garantir a 100% dos diabéticos a realização de exames complementares em dia de acordo com o protocolo.  </a:t>
            </a:r>
            <a:br>
              <a:rPr lang="pt-BR" sz="2400" dirty="0" smtClean="0">
                <a:solidFill>
                  <a:schemeClr val="tx1"/>
                </a:solidFill>
                <a:latin typeface="+mn-lt"/>
              </a:rPr>
            </a:b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Indicador: Proporção de diabéticos com os exames complementares em dia. </a:t>
            </a:r>
            <a:br>
              <a:rPr lang="pt-BR" sz="2400" dirty="0" smtClean="0">
                <a:solidFill>
                  <a:schemeClr val="tx1"/>
                </a:solidFill>
                <a:latin typeface="+mn-lt"/>
              </a:rPr>
            </a:br>
            <a:endParaRPr lang="pt-BR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57158" y="5949280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Diabéticos cadastrados: 133 usuários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357686" y="5949280"/>
            <a:ext cx="3526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Com exames: 132 usuários= 99.2%</a:t>
            </a:r>
            <a:endParaRPr lang="pt-BR" b="1" dirty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68837405"/>
              </p:ext>
            </p:extLst>
          </p:nvPr>
        </p:nvGraphicFramePr>
        <p:xfrm>
          <a:off x="1081322" y="1988840"/>
          <a:ext cx="6370998" cy="37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08912" cy="1882468"/>
          </a:xfrm>
        </p:spPr>
        <p:txBody>
          <a:bodyPr/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+mn-lt"/>
              </a:rPr>
              <a:t>Meta 2.5: Priorizar a prescrição de medicamentos da farmácia popular para 100% dos hipertensos cadastrados na unidade de saúde.</a:t>
            </a:r>
            <a:br>
              <a:rPr lang="pt-BR" sz="2400" dirty="0" smtClean="0">
                <a:solidFill>
                  <a:schemeClr val="tx1"/>
                </a:solidFill>
                <a:latin typeface="+mn-lt"/>
              </a:rPr>
            </a:b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Indicador: Proporção de hipertensos com prescrição de medicamentos da Farmácia Popular-</a:t>
            </a:r>
            <a:r>
              <a:rPr lang="pt-BR" sz="2400" dirty="0" err="1" smtClean="0">
                <a:solidFill>
                  <a:schemeClr val="tx1"/>
                </a:solidFill>
                <a:latin typeface="+mn-lt"/>
              </a:rPr>
              <a:t>Hiperdia</a:t>
            </a: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 priorizada.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0" y="5949280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Precisam medicamentos: 344 usuários.</a:t>
            </a:r>
          </a:p>
          <a:p>
            <a:r>
              <a:rPr lang="pt-BR" b="1" dirty="0" smtClean="0"/>
              <a:t>33 usuários cont. sua HAS com MEV  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29090" y="5949280"/>
            <a:ext cx="460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Usuários com Prescrição: 331 usuários = 96,2%</a:t>
            </a:r>
          </a:p>
          <a:p>
            <a:r>
              <a:rPr lang="pt-BR" b="1" dirty="0" smtClean="0"/>
              <a:t>A FPH não fornece </a:t>
            </a:r>
            <a:r>
              <a:rPr lang="pt-BR" b="1" dirty="0" err="1" smtClean="0"/>
              <a:t>medic</a:t>
            </a:r>
            <a:r>
              <a:rPr lang="pt-BR" b="1" dirty="0" smtClean="0"/>
              <a:t>. 13 usuários.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4377844"/>
              </p:ext>
            </p:extLst>
          </p:nvPr>
        </p:nvGraphicFramePr>
        <p:xfrm>
          <a:off x="827584" y="2204864"/>
          <a:ext cx="6768752" cy="36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836024" cy="1359024"/>
          </a:xfrm>
        </p:spPr>
        <p:txBody>
          <a:bodyPr/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+mn-lt"/>
              </a:rPr>
              <a:t>Meta 2.6: Priorizar a prescrição de medicamentos da farmácia popular para 100% dos diabéticos cadastrados na unidade de saúde.</a:t>
            </a:r>
            <a:r>
              <a:rPr lang="pt-BR" sz="2400" dirty="0" smtClean="0">
                <a:solidFill>
                  <a:schemeClr val="tx1"/>
                </a:solidFill>
              </a:rPr>
              <a:t/>
            </a:r>
            <a:br>
              <a:rPr lang="pt-BR" sz="2400" dirty="0" smtClean="0">
                <a:solidFill>
                  <a:schemeClr val="tx1"/>
                </a:solidFill>
              </a:rPr>
            </a:b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Indicador: Proporção de diabéticos com prescrição de medicamentos da Farmácia </a:t>
            </a:r>
            <a:r>
              <a:rPr lang="pt-BR" sz="2400" dirty="0" err="1" smtClean="0">
                <a:solidFill>
                  <a:schemeClr val="tx1"/>
                </a:solidFill>
                <a:latin typeface="+mn-lt"/>
              </a:rPr>
              <a:t>Popular-Hiperdia</a:t>
            </a: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 priorizada.</a:t>
            </a:r>
            <a:endParaRPr lang="pt-BR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504" y="5949280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Precisam Medicamentos: 121 usuários</a:t>
            </a:r>
          </a:p>
          <a:p>
            <a:r>
              <a:rPr lang="pt-BR" b="1" dirty="0" smtClean="0"/>
              <a:t>12 usuários cont. DM com MEV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143372" y="5949280"/>
            <a:ext cx="4101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Com prescrição: 113 usuários= 93,4%</a:t>
            </a:r>
          </a:p>
          <a:p>
            <a:r>
              <a:rPr lang="pt-BR" b="1" dirty="0" smtClean="0"/>
              <a:t>A FPH não fornece </a:t>
            </a:r>
            <a:r>
              <a:rPr lang="pt-BR" b="1" dirty="0" err="1" smtClean="0"/>
              <a:t>medic</a:t>
            </a:r>
            <a:r>
              <a:rPr lang="pt-BR" b="1" dirty="0" smtClean="0"/>
              <a:t>.a 8 usuários</a:t>
            </a:r>
            <a:endParaRPr lang="pt-BR" b="1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899592" y="1988840"/>
          <a:ext cx="653988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897688" cy="1143000"/>
          </a:xfrm>
        </p:spPr>
        <p:txBody>
          <a:bodyPr/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+mn-lt"/>
              </a:rPr>
              <a:t>Meta 2.7: Realizar avaliação das necessidades de atendimento odontológico em 100% dos hipertensos.</a:t>
            </a:r>
            <a:br>
              <a:rPr lang="pt-BR" sz="2400" dirty="0" smtClean="0">
                <a:solidFill>
                  <a:schemeClr val="tx1"/>
                </a:solidFill>
                <a:latin typeface="+mn-lt"/>
              </a:rPr>
            </a:b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Indicador: Proporção de hipertensos com avaliação da necessidade de atendimento odontológico.</a:t>
            </a:r>
            <a:endParaRPr lang="pt-BR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504" y="5929330"/>
            <a:ext cx="3744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Usuários hipertensos: 377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852490" y="5929330"/>
            <a:ext cx="4510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Avaliados Odontologia: 141 usuários  (37.4%)</a:t>
            </a:r>
            <a:endParaRPr lang="pt-BR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899592" y="1600200"/>
          <a:ext cx="6552728" cy="39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14290"/>
            <a:ext cx="8352928" cy="1714512"/>
          </a:xfrm>
        </p:spPr>
        <p:txBody>
          <a:bodyPr/>
          <a:lstStyle/>
          <a:p>
            <a:pPr algn="just"/>
            <a:r>
              <a:rPr lang="pt-BR" sz="2400" dirty="0" smtClean="0">
                <a:solidFill>
                  <a:schemeClr val="tx1"/>
                </a:solidFill>
                <a:latin typeface="+mn-lt"/>
              </a:rPr>
              <a:t>Meta 2.8: Realizar avaliação das necessidades de atendimento odontológico em 100% dos diabéticos.</a:t>
            </a:r>
            <a:br>
              <a:rPr lang="pt-BR" sz="2400" dirty="0" smtClean="0">
                <a:solidFill>
                  <a:schemeClr val="tx1"/>
                </a:solidFill>
                <a:latin typeface="+mn-lt"/>
              </a:rPr>
            </a:b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Indicador: Proporção de diabéticos com avaliação da necessidade de atendimento odontológico. </a:t>
            </a:r>
            <a:endParaRPr lang="pt-BR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83568" y="580526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Usuários diabéticos: 133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707904" y="580526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Avaliados Odontologia: </a:t>
            </a:r>
            <a:r>
              <a:rPr lang="pt-BR" b="1" dirty="0" smtClean="0"/>
              <a:t>51usuários </a:t>
            </a:r>
            <a:r>
              <a:rPr lang="pt-BR" b="1" dirty="0" smtClean="0"/>
              <a:t>(38.3%)</a:t>
            </a:r>
            <a:endParaRPr lang="pt-BR" b="1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4505257"/>
              </p:ext>
            </p:extLst>
          </p:nvPr>
        </p:nvGraphicFramePr>
        <p:xfrm>
          <a:off x="1000100" y="2000240"/>
          <a:ext cx="604867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Caracterização do Município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68960"/>
            <a:ext cx="3990864" cy="33729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5220073" cy="4587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587790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85728"/>
            <a:ext cx="7620000" cy="969042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Objetivo 3: Melhorar a adesão de hipertensos e/ou diabéticos ao programa.</a:t>
            </a:r>
            <a:br>
              <a:rPr lang="pt-BR" sz="2400" dirty="0" smtClean="0">
                <a:solidFill>
                  <a:schemeClr val="tx1"/>
                </a:solidFill>
                <a:latin typeface="+mn-lt"/>
              </a:rPr>
            </a:br>
            <a:endParaRPr lang="pt-BR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26896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pt-BR" dirty="0" smtClean="0"/>
          </a:p>
          <a:p>
            <a:pPr algn="just"/>
            <a:r>
              <a:rPr lang="pt-BR" sz="2400" dirty="0" smtClean="0"/>
              <a:t>Meta 3.1: Buscar 100% dos hipertensos faltosos às consultas na unidade de saúde conforme a periodicidade recomendada.</a:t>
            </a:r>
          </a:p>
          <a:p>
            <a:pPr algn="just"/>
            <a:r>
              <a:rPr lang="pt-BR" sz="2400" dirty="0" smtClean="0"/>
              <a:t>Meta 3.2: Buscar 100% dos diabéticos faltosos às consultas na unidade de saúde conforme a periodicidade recomendada.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800" dirty="0" smtClean="0">
                <a:solidFill>
                  <a:srgbClr val="C00000"/>
                </a:solidFill>
              </a:rPr>
              <a:t>Todos os usuários hipertensos e diabéticos assistiram as consultas agendadas no momento certo.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Objetivo 4: Melhorar o registro das informações. 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7620000" cy="4968552"/>
          </a:xfrm>
        </p:spPr>
        <p:txBody>
          <a:bodyPr>
            <a:normAutofit fontScale="92500"/>
          </a:bodyPr>
          <a:lstStyle/>
          <a:p>
            <a:pPr algn="just"/>
            <a:r>
              <a:rPr lang="pt-BR" sz="2600" dirty="0" smtClean="0"/>
              <a:t>Meta 4.1: Manter ficha de acompanhamento de 100% dos hipertensos cadastrados na unidade de saúde.</a:t>
            </a:r>
          </a:p>
          <a:p>
            <a:pPr algn="just"/>
            <a:r>
              <a:rPr lang="pt-BR" sz="2600" dirty="0" smtClean="0"/>
              <a:t>Meta 4.2: Manter ficha de acompanhamento de 100% dos diabéticos cadastrados na unidade de saúde.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800" b="1" dirty="0" smtClean="0">
                <a:solidFill>
                  <a:srgbClr val="C00000"/>
                </a:solidFill>
              </a:rPr>
              <a:t>A ficha de acompanhamento esteve presente durante 100% dos atendimentos dos usuários hipertensos e diabéticos, ela formou parte da atenção integrada de todos os indivíduos e na mesma ficaram registrados todos os dados que permitiram avaliar posteriormente os indicadores envolvidos no projeto.</a:t>
            </a:r>
          </a:p>
          <a:p>
            <a:pPr algn="just"/>
            <a:endParaRPr lang="pt-BR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778098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Objetivo 5: Mapear hipertensos e diabéticos de risco para doença cardiovascular.</a:t>
            </a:r>
            <a:br>
              <a:rPr lang="pt-BR" sz="2400" dirty="0" smtClean="0">
                <a:solidFill>
                  <a:schemeClr val="tx1"/>
                </a:solidFill>
                <a:latin typeface="+mn-lt"/>
              </a:rPr>
            </a:br>
            <a:endParaRPr lang="pt-BR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2400" dirty="0" smtClean="0"/>
              <a:t>Meta 5.1: Realizar estratificação do risco cardiovascular em 100% dos hipertensos cadastrados na unidade de saúde.</a:t>
            </a:r>
          </a:p>
          <a:p>
            <a:pPr algn="just"/>
            <a:r>
              <a:rPr lang="pt-BR" sz="2400" dirty="0" smtClean="0"/>
              <a:t>Meta 5.2: Realizar estratificação do risco cardiovascular em 100% dos diabéticos cadastrados na unidade de saúde.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800" b="1" dirty="0" smtClean="0">
                <a:solidFill>
                  <a:srgbClr val="C00000"/>
                </a:solidFill>
              </a:rPr>
              <a:t>A avaliação de risco cardiovascular foi feita em 100% dos usuários hipertensos e diabéticos mediante Escore de </a:t>
            </a:r>
            <a:r>
              <a:rPr lang="pt-BR" sz="2800" b="1" dirty="0" err="1" smtClean="0">
                <a:solidFill>
                  <a:srgbClr val="C00000"/>
                </a:solidFill>
              </a:rPr>
              <a:t>Framingham</a:t>
            </a:r>
            <a:r>
              <a:rPr lang="pt-BR" sz="2800" b="1" dirty="0" smtClean="0">
                <a:solidFill>
                  <a:srgbClr val="C00000"/>
                </a:solidFill>
              </a:rPr>
              <a:t>, determinando a frequência de consultas a oferecer a todos eles, de acordo aos resultados obtidos depois da avaliação do risco.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620000" cy="70609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+mn-lt"/>
              </a:rPr>
              <a:t>Objetivo 6: Promover a saúde de hipertensos e diabéticos. </a:t>
            </a:r>
            <a:br>
              <a:rPr lang="pt-BR" sz="2400" dirty="0" smtClean="0">
                <a:solidFill>
                  <a:schemeClr val="tx1"/>
                </a:solidFill>
                <a:latin typeface="+mn-lt"/>
              </a:rPr>
            </a:br>
            <a:endParaRPr lang="pt-BR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08720"/>
            <a:ext cx="7620000" cy="5544616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/>
              <a:t>Meta 6.1 e 6.2: Garantir orientação nutricional sobre alimentação saudável a 100% dos hipertensos e diabéticos cadastrados na unidade de saúde.</a:t>
            </a:r>
          </a:p>
          <a:p>
            <a:pPr algn="just"/>
            <a:r>
              <a:rPr lang="pt-BR" sz="2400" dirty="0" smtClean="0"/>
              <a:t>Meta 6.3 e 6.4: Garantir orientação em relação à prática regular de atividade física a 100% dos pacientes hipertensos e diabéticos cadastrados na unidade de saúde.</a:t>
            </a:r>
          </a:p>
          <a:p>
            <a:pPr algn="just"/>
            <a:r>
              <a:rPr lang="pt-BR" sz="2400" dirty="0" smtClean="0"/>
              <a:t>Meta 6.5 e 6.6: Garantir orientação sobre os riscos do tabagismo a 100% dos pacientes hipertensos e diabéticos cadastrados na unidade de saúde.</a:t>
            </a:r>
          </a:p>
          <a:p>
            <a:pPr algn="just"/>
            <a:r>
              <a:rPr lang="pt-BR" sz="2400" dirty="0" smtClean="0"/>
              <a:t>Meta 6.7 e 6.8: Garantir orientação sobre higiene bucal a 100% dos pacientes hipertensos e diabéticos cadastrados na unidade de saúde.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052936"/>
          </a:xfrm>
        </p:spPr>
        <p:txBody>
          <a:bodyPr/>
          <a:lstStyle/>
          <a:p>
            <a:pPr algn="just"/>
            <a:r>
              <a:rPr lang="pt-BR" sz="2800" b="1" dirty="0" smtClean="0">
                <a:solidFill>
                  <a:srgbClr val="C00000"/>
                </a:solidFill>
              </a:rPr>
              <a:t>Os indicadores de  orientação nutricional, a prática  regular de atividade física,  os riscos do tabagismo, e orientações sobre higiene bucal atingiu 100% dos usuários hipertensos  e diabéticos envolvidos no projeto.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96" y="44624"/>
            <a:ext cx="7620000" cy="850106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8136904" cy="5472608"/>
          </a:xfrm>
        </p:spPr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pt-BR" sz="2400" b="1" u="sng" dirty="0"/>
              <a:t>Apoio gestão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sz="2400" dirty="0"/>
              <a:t>O </a:t>
            </a:r>
            <a:r>
              <a:rPr lang="pt-BR" sz="2400" dirty="0" smtClean="0"/>
              <a:t>Gestor ofereceu </a:t>
            </a:r>
            <a:r>
              <a:rPr lang="pt-BR" sz="2400" dirty="0"/>
              <a:t>todo o apoio que precisamos, auxiliando com a impressão das fichas </a:t>
            </a:r>
            <a:r>
              <a:rPr lang="pt-BR" sz="2400" dirty="0" smtClean="0"/>
              <a:t>espelhos, garantindo especialistas para apoio das atividades de promoção e prevenção, oferecendo apoio na logística de movimentação de pacientes do interior do município, e garantido recursos econômicos para a realização de exames laboratoriais e consultas com especialidades caso necessário.</a:t>
            </a:r>
          </a:p>
          <a:p>
            <a:pPr>
              <a:lnSpc>
                <a:spcPct val="150000"/>
              </a:lnSpc>
            </a:pPr>
            <a:endParaRPr lang="pt-BR" b="1" dirty="0" smtClean="0"/>
          </a:p>
          <a:p>
            <a:pPr>
              <a:lnSpc>
                <a:spcPct val="150000"/>
              </a:lnSpc>
            </a:pPr>
            <a:endParaRPr lang="pt-BR" b="1" dirty="0"/>
          </a:p>
          <a:p>
            <a:pPr>
              <a:lnSpc>
                <a:spcPct val="150000"/>
              </a:lnSpc>
            </a:pPr>
            <a:endParaRPr lang="pt-BR" b="1" dirty="0" smtClean="0"/>
          </a:p>
          <a:p>
            <a:pPr>
              <a:lnSpc>
                <a:spcPct val="150000"/>
              </a:lnSpc>
            </a:pPr>
            <a:endParaRPr lang="pt-BR" b="1" dirty="0"/>
          </a:p>
          <a:p>
            <a:pPr>
              <a:lnSpc>
                <a:spcPct val="150000"/>
              </a:lnSpc>
            </a:pPr>
            <a:endParaRPr lang="pt-BR" b="1" dirty="0" smtClean="0"/>
          </a:p>
          <a:p>
            <a:pPr>
              <a:lnSpc>
                <a:spcPct val="150000"/>
              </a:lnSpc>
            </a:pPr>
            <a:endParaRPr lang="pt-BR" b="1" dirty="0"/>
          </a:p>
          <a:p>
            <a:pPr>
              <a:lnSpc>
                <a:spcPct val="150000"/>
              </a:lnSpc>
            </a:pPr>
            <a:endParaRPr lang="pt-BR" b="1" dirty="0" smtClean="0"/>
          </a:p>
          <a:p>
            <a:pPr>
              <a:lnSpc>
                <a:spcPct val="150000"/>
              </a:lnSpc>
            </a:pPr>
            <a:endParaRPr lang="pt-BR" b="1" dirty="0"/>
          </a:p>
          <a:p>
            <a:pPr>
              <a:lnSpc>
                <a:spcPct val="150000"/>
              </a:lnSpc>
            </a:pPr>
            <a:endParaRPr lang="pt-BR" b="1" dirty="0" smtClean="0"/>
          </a:p>
          <a:p>
            <a:pPr>
              <a:lnSpc>
                <a:spcPct val="150000"/>
              </a:lnSpc>
            </a:pPr>
            <a:endParaRPr lang="pt-BR" b="1" dirty="0"/>
          </a:p>
          <a:p>
            <a:pPr>
              <a:lnSpc>
                <a:spcPct val="150000"/>
              </a:lnSpc>
            </a:pPr>
            <a:endParaRPr lang="pt-BR" b="1" dirty="0" smtClean="0"/>
          </a:p>
          <a:p>
            <a:pPr>
              <a:lnSpc>
                <a:spcPct val="150000"/>
              </a:lnSpc>
            </a:pPr>
            <a:endParaRPr lang="pt-BR" b="1" dirty="0" smtClean="0"/>
          </a:p>
          <a:p>
            <a:pPr>
              <a:lnSpc>
                <a:spcPct val="150000"/>
              </a:lnSpc>
            </a:pPr>
            <a:endParaRPr lang="pt-BR" b="1" dirty="0" smtClean="0"/>
          </a:p>
          <a:p>
            <a:pPr marL="11430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2262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56792"/>
            <a:ext cx="7715304" cy="4729728"/>
          </a:xfrm>
        </p:spPr>
        <p:txBody>
          <a:bodyPr>
            <a:normAutofit/>
          </a:bodyPr>
          <a:lstStyle/>
          <a:p>
            <a:pPr marL="114300" lvl="0" indent="0" algn="just">
              <a:lnSpc>
                <a:spcPct val="170000"/>
              </a:lnSpc>
              <a:spcAft>
                <a:spcPts val="1000"/>
              </a:spcAft>
              <a:buNone/>
            </a:pPr>
            <a:r>
              <a:rPr lang="pt-BR" sz="2600" b="1" u="sng" dirty="0"/>
              <a:t>Apoio </a:t>
            </a:r>
            <a:r>
              <a:rPr lang="pt-BR" sz="2600" b="1" u="sng" dirty="0" smtClean="0"/>
              <a:t>da equipe</a:t>
            </a:r>
            <a:endParaRPr lang="pt-BR" sz="2600" b="1" u="sng" dirty="0"/>
          </a:p>
          <a:p>
            <a:pPr lvl="0" algn="just">
              <a:lnSpc>
                <a:spcPct val="17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pt-BR" sz="2600" dirty="0"/>
              <a:t>É importante ressaltar que </a:t>
            </a:r>
            <a:r>
              <a:rPr lang="pt-BR" sz="2600" dirty="0" smtClean="0"/>
              <a:t>as metas foram alcançadas mediante o </a:t>
            </a:r>
            <a:r>
              <a:rPr lang="pt-BR" sz="2600" dirty="0"/>
              <a:t>apoio incondicional de </a:t>
            </a:r>
            <a:r>
              <a:rPr lang="pt-BR" sz="2600" dirty="0" smtClean="0"/>
              <a:t>toda a </a:t>
            </a:r>
            <a:r>
              <a:rPr lang="pt-BR" sz="2600" dirty="0"/>
              <a:t>equipe de saúde, que foi capaz de cumprir todas as ações com muito profissionalismo e amor, </a:t>
            </a:r>
            <a:r>
              <a:rPr lang="pt-BR" sz="2600" dirty="0" smtClean="0"/>
              <a:t>foi  </a:t>
            </a:r>
            <a:r>
              <a:rPr lang="pt-BR" sz="2600" dirty="0"/>
              <a:t>um imenso prazer trabalhar com eles.</a:t>
            </a:r>
          </a:p>
          <a:p>
            <a:pPr marL="114300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5496" y="44624"/>
            <a:ext cx="7620000" cy="850106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12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80728"/>
            <a:ext cx="7992888" cy="5420072"/>
          </a:xfrm>
        </p:spPr>
        <p:txBody>
          <a:bodyPr>
            <a:normAutofit/>
          </a:bodyPr>
          <a:lstStyle/>
          <a:p>
            <a:pPr marL="114300" lvl="0" indent="0" algn="just">
              <a:lnSpc>
                <a:spcPct val="170000"/>
              </a:lnSpc>
              <a:spcAft>
                <a:spcPts val="1000"/>
              </a:spcAft>
              <a:buNone/>
            </a:pPr>
            <a:r>
              <a:rPr lang="pt-BR" sz="2800" b="1" u="sng" dirty="0"/>
              <a:t>Dificuldades</a:t>
            </a:r>
          </a:p>
          <a:p>
            <a:pPr indent="-342900" algn="just">
              <a:lnSpc>
                <a:spcPct val="150000"/>
              </a:lnSpc>
              <a:tabLst>
                <a:tab pos="457200" algn="l"/>
              </a:tabLst>
            </a:pPr>
            <a:r>
              <a:rPr lang="pt-BR" sz="2800" dirty="0" smtClean="0"/>
              <a:t>A maior dificuldade que tivemos está relacionada ao fato de que ao iniciar o desenvolvimento do projeto, não tínhamos a população alvo corretamente cadastrada e também, não contamos com o apoio de todas as autoridades do município ao inicio da intervenção.</a:t>
            </a:r>
          </a:p>
          <a:p>
            <a:pPr lvl="0" indent="-342900" algn="just">
              <a:lnSpc>
                <a:spcPct val="150000"/>
              </a:lnSpc>
              <a:buNone/>
              <a:tabLst>
                <a:tab pos="457200" algn="l"/>
              </a:tabLst>
            </a:pPr>
            <a:endParaRPr lang="pt-BR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5496" y="44624"/>
            <a:ext cx="7620000" cy="850106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Discussão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28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344" y="44624"/>
            <a:ext cx="7620000" cy="504056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Reflexão Crítica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268760"/>
            <a:ext cx="7715304" cy="4946322"/>
          </a:xfrm>
        </p:spPr>
        <p:txBody>
          <a:bodyPr>
            <a:noAutofit/>
          </a:bodyPr>
          <a:lstStyle/>
          <a:p>
            <a:pPr algn="just">
              <a:spcAft>
                <a:spcPts val="1000"/>
              </a:spcAft>
            </a:pPr>
            <a:r>
              <a:rPr lang="pt-BR" sz="2400" dirty="0" smtClean="0"/>
              <a:t>Raciocinando sobre o desenvolvimento do trabalho no curso em relação a minhas expectativas iniciais devo aceitar que no princípio, achei muito difícil o desafio que devia vencer, mais consegui.</a:t>
            </a:r>
            <a:endParaRPr lang="pt-BR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Por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meio </a:t>
            </a: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 este trabalho consegui aperfeiçoar os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estudos da hipertensão e do diabetes mellitus, aprendi como manejar os protocolos de atendimento na atenção primaria da saúde destas </a:t>
            </a: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doenças no Brasil,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deste jeito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consegui organizar meu trabalho e dar para eles um atendimento de melhor qualidade.</a:t>
            </a:r>
            <a:endParaRPr lang="pt-BR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endParaRPr lang="pt-BR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85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344" y="44624"/>
            <a:ext cx="7620000" cy="504056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Reflexão Crítica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412776"/>
            <a:ext cx="7500990" cy="4373678"/>
          </a:xfrm>
        </p:spPr>
        <p:txBody>
          <a:bodyPr>
            <a:noAutofit/>
          </a:bodyPr>
          <a:lstStyle/>
          <a:p>
            <a:pPr algn="just">
              <a:spcAft>
                <a:spcPts val="1000"/>
              </a:spcAft>
            </a:pP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Na parte afetiva também foi muito importante e </a:t>
            </a: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gratificante,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já que aumentou a relação com os usuários, pois com as palestras ministradas por mim durante os dias de grupos, trouxe um olhar mais humano </a:t>
            </a: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dos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usuários para comigo, além de melhorar </a:t>
            </a: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as relações da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equipe de saúde e líderes comunitários que tiveram que trabalhar com mais união para cumprir as atividades programadas.</a:t>
            </a:r>
            <a:endParaRPr lang="pt-BR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 geral, avalio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todo este trabalho como muito positivo e constituiu uma </a:t>
            </a: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vivência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muito </a:t>
            </a: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importante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em </a:t>
            </a:r>
            <a:r>
              <a:rPr lang="pt-BR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minha </a:t>
            </a:r>
            <a:r>
              <a:rPr lang="pt-BR" sz="2400" dirty="0">
                <a:ea typeface="Calibri" panose="020F0502020204030204" pitchFamily="34" charset="0"/>
                <a:cs typeface="Times New Roman" panose="02020603050405020304" pitchFamily="18" charset="0"/>
              </a:rPr>
              <a:t>experiência como profissional.</a:t>
            </a:r>
            <a:endParaRPr lang="pt-BR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27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b="1" dirty="0" smtClean="0">
                <a:solidFill>
                  <a:srgbClr val="FF0000"/>
                </a:solidFill>
              </a:rPr>
              <a:t>“BOSSOROCA: BUENA TERRA MISSIONEIRA”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 </a:t>
            </a:r>
            <a:r>
              <a:rPr lang="pt-BR" sz="3200" dirty="0" smtClean="0"/>
              <a:t>População total de 6.883 habitantes</a:t>
            </a:r>
          </a:p>
          <a:p>
            <a:pPr>
              <a:buFont typeface="Wingdings" pitchFamily="2" charset="2"/>
              <a:buChar char="Ø"/>
            </a:pPr>
            <a:r>
              <a:rPr lang="pt-BR" sz="3200" dirty="0" smtClean="0"/>
              <a:t> Sua extensão territorial é de 1.610,6 km2</a:t>
            </a:r>
          </a:p>
          <a:p>
            <a:pPr>
              <a:buFont typeface="Wingdings" pitchFamily="2" charset="2"/>
              <a:buChar char="Ø"/>
            </a:pPr>
            <a:r>
              <a:rPr lang="pt-BR" sz="3200" dirty="0" smtClean="0"/>
              <a:t>D</a:t>
            </a:r>
            <a:r>
              <a:rPr lang="pt-BR" sz="3200" dirty="0" smtClean="0"/>
              <a:t>ensidade </a:t>
            </a:r>
            <a:r>
              <a:rPr lang="pt-BR" sz="3200" dirty="0" smtClean="0"/>
              <a:t>demográfica de 4,3 hab. por km²</a:t>
            </a:r>
          </a:p>
          <a:p>
            <a:pPr>
              <a:buFont typeface="Wingdings" pitchFamily="2" charset="2"/>
              <a:buChar char="Ø"/>
            </a:pPr>
            <a:r>
              <a:rPr lang="pt-BR" sz="3200" dirty="0" smtClean="0"/>
              <a:t>O sistema de saúde abrange: </a:t>
            </a:r>
          </a:p>
          <a:p>
            <a:pPr>
              <a:buFont typeface="Wingdings" pitchFamily="2" charset="2"/>
              <a:buChar char="v"/>
            </a:pPr>
            <a:r>
              <a:rPr lang="pt-BR" sz="3200" dirty="0" smtClean="0"/>
              <a:t> 3 unidades de estratégias de saúde (ESF</a:t>
            </a:r>
            <a:r>
              <a:rPr lang="pt-BR" sz="3200" dirty="0" smtClean="0"/>
              <a:t>).</a:t>
            </a:r>
          </a:p>
          <a:p>
            <a:pPr>
              <a:buFont typeface="Wingdings" pitchFamily="2" charset="2"/>
              <a:buChar char="v"/>
            </a:pPr>
            <a:r>
              <a:rPr lang="pt-BR" sz="3200" dirty="0" smtClean="0"/>
              <a:t> 01 NASF</a:t>
            </a:r>
            <a:r>
              <a:rPr lang="pt-BR" sz="3200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pt-BR" sz="3200" dirty="0" smtClean="0"/>
              <a:t>01 unidade pronto atendimento</a:t>
            </a:r>
            <a:r>
              <a:rPr lang="pt-BR" sz="3200" dirty="0" smtClean="0"/>
              <a:t>.</a:t>
            </a:r>
            <a:endParaRPr lang="pt-BR" sz="3200" dirty="0" smtClean="0"/>
          </a:p>
          <a:p>
            <a:pPr>
              <a:buFont typeface="Wingdings" pitchFamily="2" charset="2"/>
              <a:buChar char="v"/>
            </a:pPr>
            <a:r>
              <a:rPr lang="pt-BR" sz="3200" dirty="0" smtClean="0"/>
              <a:t>Não existem UBS tradicionais.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785794"/>
            <a:ext cx="7620000" cy="5286412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/>
              <a:t> </a:t>
            </a:r>
            <a:r>
              <a:rPr lang="pt-BR" sz="4400" b="1" dirty="0" smtClean="0">
                <a:solidFill>
                  <a:srgbClr val="C00000"/>
                </a:solidFill>
              </a:rPr>
              <a:t>O PRESENTE CONSTITUI UM COMPROMISSO PARA O FUTURO</a:t>
            </a:r>
          </a:p>
          <a:p>
            <a:pPr>
              <a:buNone/>
            </a:pPr>
            <a:endParaRPr lang="pt-BR" sz="4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pt-BR" sz="4400" b="1" dirty="0" smtClean="0">
                <a:solidFill>
                  <a:srgbClr val="C00000"/>
                </a:solidFill>
              </a:rPr>
              <a:t>OBRIGADO POR SUA ATENÇÃO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260648"/>
            <a:ext cx="6953996" cy="854968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Situacional da ESF 1.</a:t>
            </a:r>
            <a:endParaRPr lang="pt-B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052736"/>
            <a:ext cx="8280920" cy="1584176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/>
              <a:t>População total 2.553 habitantes.</a:t>
            </a:r>
            <a:endParaRPr lang="pt-BR" sz="2800" dirty="0"/>
          </a:p>
          <a:p>
            <a:pPr algn="just"/>
            <a:r>
              <a:rPr lang="pt-BR" sz="2800" dirty="0" smtClean="0"/>
              <a:t>1.047 usuários moram na área rural (41%) e 1.506 moram na área urbana (59%)</a:t>
            </a:r>
          </a:p>
          <a:p>
            <a:pPr marL="114300" indent="0">
              <a:buNone/>
            </a:pPr>
            <a:endParaRPr lang="pt-BR" sz="2300" dirty="0">
              <a:ea typeface="Times New Roman" panose="02020603050405020304" pitchFamily="18" charset="0"/>
            </a:endParaRPr>
          </a:p>
          <a:p>
            <a:pPr indent="-342900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t-BR" sz="2300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55576" y="2708920"/>
            <a:ext cx="6912768" cy="378565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Equipe da ESF: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1 Enfermeiro-chefe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2 </a:t>
            </a:r>
            <a:r>
              <a:rPr lang="pt-BR" sz="2400" dirty="0" smtClean="0"/>
              <a:t>Técnicas </a:t>
            </a:r>
            <a:r>
              <a:rPr lang="pt-BR" sz="2400" dirty="0"/>
              <a:t>de </a:t>
            </a:r>
            <a:r>
              <a:rPr lang="pt-BR" sz="2400" dirty="0" smtClean="0"/>
              <a:t>enfermagem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1 dentista em turno parcial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6 Agentes </a:t>
            </a:r>
            <a:r>
              <a:rPr lang="pt-BR" sz="2400" dirty="0"/>
              <a:t>comunitários de </a:t>
            </a:r>
            <a:r>
              <a:rPr lang="pt-BR" sz="2400" dirty="0" smtClean="0"/>
              <a:t>saúde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1 </a:t>
            </a:r>
            <a:r>
              <a:rPr lang="pt-BR" sz="2400" dirty="0" smtClean="0"/>
              <a:t>Secretária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1 Farmacêutica</a:t>
            </a:r>
            <a:endParaRPr lang="pt-BR" sz="2400" dirty="0" smtClean="0"/>
          </a:p>
          <a:p>
            <a:pPr marL="342900" indent="-342900">
              <a:buFontTx/>
              <a:buChar char="-"/>
            </a:pPr>
            <a:r>
              <a:rPr lang="pt-BR" sz="2400" dirty="0" smtClean="0"/>
              <a:t>1 Auxiliar </a:t>
            </a:r>
            <a:r>
              <a:rPr lang="pt-BR" sz="2400" dirty="0"/>
              <a:t>de limpeza </a:t>
            </a:r>
          </a:p>
          <a:p>
            <a:pPr marL="342900" indent="-342900">
              <a:buFontTx/>
              <a:buChar char="-"/>
            </a:pPr>
            <a:r>
              <a:rPr lang="pt-BR" sz="2400" dirty="0" smtClean="0"/>
              <a:t>1 Médico pertencente </a:t>
            </a:r>
            <a:r>
              <a:rPr lang="pt-BR" sz="2400" dirty="0"/>
              <a:t>ao Programa Mais Médico.</a:t>
            </a:r>
          </a:p>
          <a:p>
            <a:pPr algn="ctr"/>
            <a:r>
              <a:rPr lang="pt-BR" sz="2400" dirty="0" smtClean="0"/>
              <a:t>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84383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6840760" cy="854968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Situacional</a:t>
            </a:r>
            <a:endParaRPr lang="pt-B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7848872" cy="54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pt-BR" sz="2300" dirty="0">
              <a:ea typeface="Times New Roman" panose="02020603050405020304" pitchFamily="18" charset="0"/>
            </a:endParaRPr>
          </a:p>
          <a:p>
            <a:pPr>
              <a:buNone/>
            </a:pPr>
            <a:r>
              <a:rPr lang="pt-BR" sz="2800" b="1" dirty="0" smtClean="0"/>
              <a:t>Caracterização da população alvo:</a:t>
            </a:r>
            <a:endParaRPr lang="pt-BR" sz="2800" dirty="0" smtClean="0"/>
          </a:p>
          <a:p>
            <a:r>
              <a:rPr lang="pt-BR" sz="2800" dirty="0" smtClean="0"/>
              <a:t>População total: 2.553 hab. - 51.5% do sexo feminino e 48.5% do sexo masculino;</a:t>
            </a:r>
          </a:p>
          <a:p>
            <a:r>
              <a:rPr lang="pt-BR" sz="2800" dirty="0" smtClean="0"/>
              <a:t>Segundo grupos etários selecionados, existem 18 menores de 1 ano;</a:t>
            </a:r>
          </a:p>
          <a:p>
            <a:r>
              <a:rPr lang="pt-BR" sz="2800" dirty="0" smtClean="0"/>
              <a:t>53 pacientes no grupo de 1 a 4 anos;</a:t>
            </a:r>
          </a:p>
          <a:p>
            <a:r>
              <a:rPr lang="pt-BR" sz="2800" dirty="0" smtClean="0"/>
              <a:t>361 ficam na faixa etária de 5 a 14 anos;</a:t>
            </a:r>
          </a:p>
          <a:p>
            <a:r>
              <a:rPr lang="pt-BR" sz="2800" dirty="0" smtClean="0"/>
              <a:t>De 15 a 59 anos encontra-se 1.779 habitantes;</a:t>
            </a:r>
          </a:p>
          <a:p>
            <a:r>
              <a:rPr lang="pt-BR" sz="2800" dirty="0" smtClean="0"/>
              <a:t>Idosos: 342 pessoas.</a:t>
            </a:r>
          </a:p>
          <a:p>
            <a:pPr indent="-342900" algn="just">
              <a:spcAft>
                <a:spcPts val="800"/>
              </a:spcAft>
              <a:buFont typeface="Wingdings" panose="05000000000000000000" pitchFamily="2" charset="2"/>
              <a:buChar char="v"/>
            </a:pPr>
            <a:endParaRPr lang="pt-BR" sz="2300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10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pPr algn="ctr"/>
            <a:r>
              <a:rPr lang="pt-B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</a:t>
            </a:r>
            <a:r>
              <a:rPr lang="pt-BR" sz="48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Situacional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701008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2800" b="1" dirty="0" smtClean="0"/>
              <a:t>Caracterização da população alvo:</a:t>
            </a:r>
          </a:p>
          <a:p>
            <a:pPr marL="114300" indent="0" algn="just">
              <a:buNone/>
            </a:pPr>
            <a:endParaRPr lang="pt-BR" sz="2800" dirty="0" smtClean="0"/>
          </a:p>
          <a:p>
            <a:pPr lvl="0" algn="just"/>
            <a:r>
              <a:rPr lang="pt-BR" sz="2800" dirty="0" smtClean="0"/>
              <a:t>População maior de 60 anos é 13.3%: População envelhecida;</a:t>
            </a:r>
          </a:p>
          <a:p>
            <a:pPr lvl="0" algn="just"/>
            <a:r>
              <a:rPr lang="pt-BR" sz="2800" dirty="0" smtClean="0"/>
              <a:t>Prevenção do câncer de colo de útero: cobertura de 94%.</a:t>
            </a:r>
          </a:p>
          <a:p>
            <a:pPr lvl="0" algn="just"/>
            <a:r>
              <a:rPr lang="pt-BR" sz="2800" dirty="0" smtClean="0"/>
              <a:t>Prevenção de câncer de mama: cobertura de 92%.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Situacional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b="1" dirty="0" smtClean="0"/>
              <a:t>Caracterização da população alvo.</a:t>
            </a:r>
            <a:endParaRPr lang="pt-BR" sz="2800" dirty="0" smtClean="0"/>
          </a:p>
          <a:p>
            <a:pPr marL="114300" indent="0" algn="just">
              <a:buNone/>
            </a:pPr>
            <a:r>
              <a:rPr lang="pt-BR" sz="2800" u="sng" dirty="0" smtClean="0"/>
              <a:t>Doenças crônicas:</a:t>
            </a:r>
          </a:p>
          <a:p>
            <a:pPr algn="just"/>
            <a:r>
              <a:rPr lang="pt-BR" sz="2800" dirty="0"/>
              <a:t>Segundo </a:t>
            </a:r>
            <a:r>
              <a:rPr lang="pt-BR" sz="2800" dirty="0" smtClean="0"/>
              <a:t>a Planilha de Coleta de Dados a </a:t>
            </a:r>
            <a:r>
              <a:rPr lang="pt-BR" sz="2800" dirty="0"/>
              <a:t>estimativa é de </a:t>
            </a:r>
            <a:r>
              <a:rPr lang="pt-BR" sz="2800" dirty="0" smtClean="0"/>
              <a:t>388 </a:t>
            </a:r>
            <a:r>
              <a:rPr lang="pt-BR" sz="2800" dirty="0"/>
              <a:t>hipertensos e </a:t>
            </a:r>
            <a:r>
              <a:rPr lang="pt-BR" sz="2800" dirty="0" smtClean="0"/>
              <a:t>133 </a:t>
            </a:r>
            <a:r>
              <a:rPr lang="pt-BR" sz="2800" dirty="0"/>
              <a:t>diabéticos com 20 anos ou mais residentes na área de abrangência. </a:t>
            </a:r>
            <a:endParaRPr lang="pt-BR" sz="2800" dirty="0" smtClean="0"/>
          </a:p>
          <a:p>
            <a:pPr algn="just"/>
            <a:r>
              <a:rPr lang="pt-BR" sz="2800" dirty="0" smtClean="0"/>
              <a:t>Não tínhamos antes da intervenção o cadastro atualizado.</a:t>
            </a:r>
          </a:p>
          <a:p>
            <a:pPr algn="just"/>
            <a:r>
              <a:rPr lang="pt-BR" sz="2800" dirty="0" smtClean="0"/>
              <a:t>Nesse momento só era feita atenção curativa, não desenvolviam-se ações preventivas.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912768" cy="854968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Geral e Específicos</a:t>
            </a:r>
            <a:endParaRPr lang="pt-BR" sz="4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96752"/>
            <a:ext cx="7704856" cy="1224136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sz="2400" b="1" u="sng" dirty="0" smtClean="0"/>
              <a:t>Geral:</a:t>
            </a:r>
            <a:r>
              <a:rPr lang="pt-BR" sz="2400" dirty="0" smtClean="0"/>
              <a:t> Melhorar a cobertura e qualidade da atenção aos usuários com DM e HAS da ESF da Gaúcha, do município de Bossoroca/RS.</a:t>
            </a:r>
          </a:p>
          <a:p>
            <a:pPr marL="114300" indent="0" algn="just">
              <a:buNone/>
            </a:pPr>
            <a:endParaRPr lang="pt-BR" sz="2400" dirty="0"/>
          </a:p>
          <a:p>
            <a:pPr marL="0" indent="0" algn="just">
              <a:spcAft>
                <a:spcPts val="800"/>
              </a:spcAft>
              <a:buNone/>
            </a:pPr>
            <a:endParaRPr lang="pt-BR" sz="2300" dirty="0" smtClean="0">
              <a:solidFill>
                <a:schemeClr val="tx1"/>
              </a:solidFill>
              <a:ea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544" y="2492896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u="sng" dirty="0" smtClean="0"/>
              <a:t>Específicos: </a:t>
            </a:r>
          </a:p>
          <a:p>
            <a:pPr algn="just"/>
            <a:r>
              <a:rPr lang="pt-BR" sz="2400" dirty="0" smtClean="0"/>
              <a:t>1- Ampliar </a:t>
            </a:r>
            <a:r>
              <a:rPr lang="pt-BR" sz="2400" dirty="0"/>
              <a:t>a cobertura a hipertensos e/ou diabéticos.</a:t>
            </a:r>
          </a:p>
          <a:p>
            <a:pPr algn="just"/>
            <a:r>
              <a:rPr lang="pt-BR" sz="2400" dirty="0" smtClean="0"/>
              <a:t>2- Melhorar </a:t>
            </a:r>
            <a:r>
              <a:rPr lang="pt-BR" sz="2400" dirty="0"/>
              <a:t>a qualidade da atenção a hipertensos e/ou diabéticos.</a:t>
            </a:r>
          </a:p>
          <a:p>
            <a:pPr algn="just"/>
            <a:r>
              <a:rPr lang="pt-BR" sz="2400" dirty="0" smtClean="0"/>
              <a:t>3- Melhorar </a:t>
            </a:r>
            <a:r>
              <a:rPr lang="pt-BR" sz="2400" dirty="0"/>
              <a:t>a adesão de hipertensos e/ou diabéticos ao programa.</a:t>
            </a:r>
          </a:p>
          <a:p>
            <a:pPr algn="just"/>
            <a:r>
              <a:rPr lang="pt-BR" sz="2400" dirty="0" smtClean="0"/>
              <a:t>4- Melhorar </a:t>
            </a:r>
            <a:r>
              <a:rPr lang="pt-BR" sz="2400" dirty="0"/>
              <a:t>o registro das informações. </a:t>
            </a:r>
          </a:p>
          <a:p>
            <a:pPr algn="just"/>
            <a:r>
              <a:rPr lang="pt-BR" sz="2400" dirty="0" smtClean="0"/>
              <a:t>5- Mapear </a:t>
            </a:r>
            <a:r>
              <a:rPr lang="pt-BR" sz="2400" dirty="0"/>
              <a:t>hipertensos e diabéticos de risco para doença cardiovascular.</a:t>
            </a:r>
          </a:p>
          <a:p>
            <a:pPr algn="just"/>
            <a:r>
              <a:rPr lang="pt-BR" sz="2400" dirty="0" smtClean="0"/>
              <a:t>6- Promover </a:t>
            </a:r>
            <a:r>
              <a:rPr lang="pt-BR" sz="2400" dirty="0"/>
              <a:t>a saúde de hipertensos e diabéticos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52418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60649"/>
            <a:ext cx="6104856" cy="648072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Metodologia</a:t>
            </a:r>
            <a:endParaRPr lang="pt-BR" sz="4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556792"/>
            <a:ext cx="7848872" cy="4032448"/>
          </a:xfrm>
        </p:spPr>
        <p:txBody>
          <a:bodyPr>
            <a:noAutofit/>
          </a:bodyPr>
          <a:lstStyle/>
          <a:p>
            <a:pPr indent="-342900" algn="just">
              <a:spcAft>
                <a:spcPts val="1000"/>
              </a:spcAft>
            </a:pPr>
            <a:r>
              <a:rPr lang="pt-BR" sz="24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Este projeto </a:t>
            </a:r>
            <a:r>
              <a:rPr lang="pt-BR" sz="2400" dirty="0" smtClean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foi desenvolvido </a:t>
            </a:r>
            <a:r>
              <a:rPr lang="pt-BR" sz="2400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no período de 12 </a:t>
            </a:r>
            <a:r>
              <a:rPr lang="pt-BR" sz="2400" dirty="0" smtClean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semanas;</a:t>
            </a:r>
          </a:p>
          <a:p>
            <a:pPr indent="-342900" algn="just">
              <a:spcAft>
                <a:spcPts val="1000"/>
              </a:spcAft>
            </a:pPr>
            <a:r>
              <a:rPr lang="pt-BR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Levando em conta que se desconhecia a população alvo se trabalho com população estimada;</a:t>
            </a:r>
          </a:p>
          <a:p>
            <a:pPr indent="-342900" algn="just">
              <a:spcAft>
                <a:spcPts val="1000"/>
              </a:spcAft>
            </a:pPr>
            <a:r>
              <a:rPr lang="pt-BR" sz="2400" dirty="0" smtClean="0">
                <a:ea typeface="Calibri" panose="020F0502020204030204" pitchFamily="34" charset="0"/>
                <a:cs typeface="Arial" panose="020B0604020202020204" pitchFamily="34" charset="0"/>
              </a:rPr>
              <a:t>Foram estimados, de acordo com a planilha de coleta de dados do curso, 388 hipertensos e 133 usuários com diabetes.</a:t>
            </a:r>
            <a:endParaRPr lang="pt-BR" sz="2300" dirty="0" smtClean="0">
              <a:solidFill>
                <a:schemeClr val="tx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08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2046</TotalTime>
  <Words>1795</Words>
  <Application>Microsoft Office PowerPoint</Application>
  <PresentationFormat>Apresentação na tela (4:3)</PresentationFormat>
  <Paragraphs>184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Adjacência</vt:lpstr>
      <vt:lpstr>  MELHORIA DA ATENÇÃO AOS USUÁRIOS COM HIPERTENSÃO E/OU DIABETES NA ESF Nº 1, BAIRRO A GAÚCHA,  BOSSOROCA/RS   </vt:lpstr>
      <vt:lpstr>Caracterização do Município</vt:lpstr>
      <vt:lpstr>“BOSSOROCA: BUENA TERRA MISSIONEIRA”</vt:lpstr>
      <vt:lpstr>Análise Situacional da ESF 1.</vt:lpstr>
      <vt:lpstr>Análise Situacional</vt:lpstr>
      <vt:lpstr>Análise Situacional</vt:lpstr>
      <vt:lpstr>Análise Situacional</vt:lpstr>
      <vt:lpstr>Objetivo Geral e Específicos</vt:lpstr>
      <vt:lpstr>Metodologia</vt:lpstr>
      <vt:lpstr>Metodologia</vt:lpstr>
      <vt:lpstr>Metas, Indicadores e Resultados</vt:lpstr>
      <vt:lpstr>Slide 12</vt:lpstr>
      <vt:lpstr>Objetivo 2: Melhorar a qualidade da atenção a hipertensos e/ou diabéticos. Meta 2.1: Realizar exame clínico apropriado em 100% dos hipertensos. Indicador: Proporção de hipertensos com o exame clínico em dia. Meta 2.2: Realizar exame clínico apropriado em 100% dos diabéticos. Indicador: proporção de diabéticos com o exame clínico em dia.</vt:lpstr>
      <vt:lpstr>Meta 2.3: Garantir a 100% dos hipertensos a realização de exames complementares em dia de acordo com o protocolo.   Indicador: Proporção de hipertensos com os exames complementares em dia.</vt:lpstr>
      <vt:lpstr>Meta 2.4: Garantir a 100% dos diabéticos a realização de exames complementares em dia de acordo com o protocolo.   Indicador: Proporção de diabéticos com os exames complementares em dia.  </vt:lpstr>
      <vt:lpstr>Meta 2.5: Priorizar a prescrição de medicamentos da farmácia popular para 100% dos hipertensos cadastrados na unidade de saúde. Indicador: Proporção de hipertensos com prescrição de medicamentos da Farmácia Popular-Hiperdia priorizada.</vt:lpstr>
      <vt:lpstr>Meta 2.6: Priorizar a prescrição de medicamentos da farmácia popular para 100% dos diabéticos cadastrados na unidade de saúde. Indicador: Proporção de diabéticos com prescrição de medicamentos da Farmácia Popular-Hiperdia priorizada.</vt:lpstr>
      <vt:lpstr>Meta 2.7: Realizar avaliação das necessidades de atendimento odontológico em 100% dos hipertensos. Indicador: Proporção de hipertensos com avaliação da necessidade de atendimento odontológico.</vt:lpstr>
      <vt:lpstr>Meta 2.8: Realizar avaliação das necessidades de atendimento odontológico em 100% dos diabéticos. Indicador: Proporção de diabéticos com avaliação da necessidade de atendimento odontológico. </vt:lpstr>
      <vt:lpstr>Objetivo 3: Melhorar a adesão de hipertensos e/ou diabéticos ao programa. </vt:lpstr>
      <vt:lpstr>Objetivo 4: Melhorar o registro das informações.  </vt:lpstr>
      <vt:lpstr>Objetivo 5: Mapear hipertensos e diabéticos de risco para doença cardiovascular. </vt:lpstr>
      <vt:lpstr>Objetivo 6: Promover a saúde de hipertensos e diabéticos.  </vt:lpstr>
      <vt:lpstr>Slide 24</vt:lpstr>
      <vt:lpstr>Discussão</vt:lpstr>
      <vt:lpstr>Discussão</vt:lpstr>
      <vt:lpstr>Discussão</vt:lpstr>
      <vt:lpstr>Reflexão Crítica</vt:lpstr>
      <vt:lpstr>Reflexão Crítica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conclusão apresentado ao Curso de Especialização em Saúde da Família – Modalidade a Distância – UFPel/UNASUS, como requisito parcial para obtenção do                                                               título de Especialista em Saúde da Família.</dc:title>
  <dc:creator>user</dc:creator>
  <cp:lastModifiedBy>Felix</cp:lastModifiedBy>
  <cp:revision>205</cp:revision>
  <dcterms:created xsi:type="dcterms:W3CDTF">2015-06-29T18:03:18Z</dcterms:created>
  <dcterms:modified xsi:type="dcterms:W3CDTF">2015-09-29T09:16:58Z</dcterms:modified>
</cp:coreProperties>
</file>