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9.xml" ContentType="application/vnd.openxmlformats-officedocument.themeOverride+xml"/>
  <Override PartName="/ppt/charts/chart12.xml" ContentType="application/vnd.openxmlformats-officedocument.drawingml.chart+xml"/>
  <Override PartName="/ppt/theme/themeOverride10.xml" ContentType="application/vnd.openxmlformats-officedocument.themeOverride+xml"/>
  <Override PartName="/ppt/charts/chart13.xml" ContentType="application/vnd.openxmlformats-officedocument.drawingml.chart+xml"/>
  <Override PartName="/ppt/theme/themeOverride11.xml" ContentType="application/vnd.openxmlformats-officedocument.themeOverride+xml"/>
  <Override PartName="/ppt/charts/chart14.xml" ContentType="application/vnd.openxmlformats-officedocument.drawingml.chart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4" r:id="rId9"/>
    <p:sldId id="285" r:id="rId10"/>
    <p:sldId id="286" r:id="rId11"/>
    <p:sldId id="289" r:id="rId12"/>
    <p:sldId id="287" r:id="rId13"/>
    <p:sldId id="288" r:id="rId14"/>
    <p:sldId id="291" r:id="rId15"/>
    <p:sldId id="292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94" r:id="rId25"/>
    <p:sldId id="293" r:id="rId26"/>
    <p:sldId id="282" r:id="rId27"/>
    <p:sldId id="283" r:id="rId28"/>
    <p:sldId id="284" r:id="rId29"/>
    <p:sldId id="270" r:id="rId30"/>
    <p:sldId id="271" r:id="rId31"/>
    <p:sldId id="295" r:id="rId32"/>
    <p:sldId id="272" r:id="rId33"/>
    <p:sldId id="296" r:id="rId3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9.bin"/><Relationship Id="rId1" Type="http://schemas.openxmlformats.org/officeDocument/2006/relationships/themeOverride" Target="../theme/themeOverride9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0.bin"/><Relationship Id="rId1" Type="http://schemas.openxmlformats.org/officeDocument/2006/relationships/themeOverride" Target="../theme/themeOverride10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1.bin"/><Relationship Id="rId1" Type="http://schemas.openxmlformats.org/officeDocument/2006/relationships/themeOverride" Target="../theme/themeOverride11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2.bin"/><Relationship Id="rId1" Type="http://schemas.openxmlformats.org/officeDocument/2006/relationships/themeOverride" Target="../theme/themeOverride1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6.bin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7.bin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8.bin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hipertensos com o exame clínico em dia de acordo com o protocolo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Indicadores!$D$9:$F$9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Indicadores!$D$10:$F$10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817152"/>
        <c:axId val="32818688"/>
      </c:barChart>
      <c:catAx>
        <c:axId val="32817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2818688"/>
        <c:crosses val="autoZero"/>
        <c:auto val="1"/>
        <c:lblAlgn val="ctr"/>
        <c:lblOffset val="100"/>
        <c:noMultiLvlLbl val="0"/>
      </c:catAx>
      <c:valAx>
        <c:axId val="32818688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281715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Indicadores!$R$32</c:f>
              <c:strCache>
                <c:ptCount val="1"/>
                <c:pt idx="0">
                  <c:v>Proporção de diabéticos faltosos às consultas com busca ativa 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Indicadores!$S$31:$U$31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Indicadores!$S$32:$U$32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505216"/>
        <c:axId val="32388224"/>
      </c:barChart>
      <c:catAx>
        <c:axId val="32505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2388224"/>
        <c:crosses val="autoZero"/>
        <c:auto val="1"/>
        <c:lblAlgn val="ctr"/>
        <c:lblOffset val="100"/>
        <c:noMultiLvlLbl val="0"/>
      </c:catAx>
      <c:valAx>
        <c:axId val="32388224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250521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Indicadores!$C$37</c:f>
              <c:strCache>
                <c:ptCount val="1"/>
                <c:pt idx="0">
                  <c:v>Proporção de hipertensos com registro adequado na ficha de acompanhamento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Indicadores!$D$36:$F$36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Indicadores!$D$37:$F$37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321728"/>
        <c:axId val="35323264"/>
      </c:barChart>
      <c:catAx>
        <c:axId val="35321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5323264"/>
        <c:crosses val="autoZero"/>
        <c:auto val="1"/>
        <c:lblAlgn val="ctr"/>
        <c:lblOffset val="100"/>
        <c:noMultiLvlLbl val="0"/>
      </c:catAx>
      <c:valAx>
        <c:axId val="35323264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532172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Indicadores!$R$37</c:f>
              <c:strCache>
                <c:ptCount val="1"/>
                <c:pt idx="0">
                  <c:v>Proporção de diabéticos com registro adequado na ficha de acompanhamento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Indicadores!$S$36:$U$36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Indicadores!$S$37:$U$37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238272"/>
        <c:axId val="35239808"/>
      </c:barChart>
      <c:catAx>
        <c:axId val="35238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5239808"/>
        <c:crosses val="autoZero"/>
        <c:auto val="1"/>
        <c:lblAlgn val="ctr"/>
        <c:lblOffset val="100"/>
        <c:noMultiLvlLbl val="0"/>
      </c:catAx>
      <c:valAx>
        <c:axId val="35239808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523827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12130652725786326"/>
          <c:y val="3.775797256112217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Indicadores!$C$43</c:f>
              <c:strCache>
                <c:ptCount val="1"/>
                <c:pt idx="0">
                  <c:v>Proporção de hipertensos com estratificação de risco cardiovascular por  exame clínico em dia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Indicadores!$D$42:$F$42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Indicadores!$D$43:$F$43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252864"/>
        <c:axId val="36106624"/>
      </c:barChart>
      <c:catAx>
        <c:axId val="35252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6106624"/>
        <c:crosses val="autoZero"/>
        <c:auto val="1"/>
        <c:lblAlgn val="ctr"/>
        <c:lblOffset val="100"/>
        <c:noMultiLvlLbl val="0"/>
      </c:catAx>
      <c:valAx>
        <c:axId val="36106624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525286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Indicadores!$R$43</c:f>
              <c:strCache>
                <c:ptCount val="1"/>
                <c:pt idx="0">
                  <c:v>Proporção de diabéticos com estratificação de risco cardiovascular por  exame clínico em dia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Indicadores!$S$42:$U$42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Indicadores!$S$43:$U$43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816960"/>
        <c:axId val="35818496"/>
      </c:barChart>
      <c:catAx>
        <c:axId val="35816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5818496"/>
        <c:crosses val="autoZero"/>
        <c:auto val="1"/>
        <c:lblAlgn val="ctr"/>
        <c:lblOffset val="100"/>
        <c:noMultiLvlLbl val="0"/>
      </c:catAx>
      <c:valAx>
        <c:axId val="35818496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581696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Indicadores!$R$10</c:f>
              <c:strCache>
                <c:ptCount val="1"/>
                <c:pt idx="0">
                  <c:v>Proporção de diabéticos com o exame clínico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Indicadores!$S$9:$U$9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Indicadores!$S$10:$U$10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876800"/>
        <c:axId val="32878592"/>
      </c:barChart>
      <c:catAx>
        <c:axId val="32876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2878592"/>
        <c:crosses val="autoZero"/>
        <c:auto val="1"/>
        <c:lblAlgn val="ctr"/>
        <c:lblOffset val="100"/>
        <c:noMultiLvlLbl val="0"/>
      </c:catAx>
      <c:valAx>
        <c:axId val="32878592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287680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Proporção de hipertensos com os exames complementares em dia de acordo com o protocolo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hipertensos com os exames complementares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Indicadores!$D$14:$F$14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Indicadores!$D$15:$F$15</c:f>
              <c:numCache>
                <c:formatCode>0.0%</c:formatCode>
                <c:ptCount val="3"/>
                <c:pt idx="0">
                  <c:v>0.75</c:v>
                </c:pt>
                <c:pt idx="1">
                  <c:v>1</c:v>
                </c:pt>
                <c:pt idx="2">
                  <c:v>0.91891891891891897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660544"/>
        <c:axId val="35662080"/>
      </c:barChart>
      <c:catAx>
        <c:axId val="35660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5662080"/>
        <c:crosses val="autoZero"/>
        <c:auto val="1"/>
        <c:lblAlgn val="ctr"/>
        <c:lblOffset val="100"/>
        <c:noMultiLvlLbl val="0"/>
      </c:catAx>
      <c:valAx>
        <c:axId val="35662080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566054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Indicadores!$R$15</c:f>
              <c:strCache>
                <c:ptCount val="1"/>
                <c:pt idx="0">
                  <c:v>Proporção de diabéticos com os exames complementares 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Indicadores!$S$14:$U$14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Indicadores!$S$15:$U$15</c:f>
              <c:numCache>
                <c:formatCode>0.0%</c:formatCode>
                <c:ptCount val="3"/>
                <c:pt idx="0">
                  <c:v>0.66666666666666663</c:v>
                </c:pt>
                <c:pt idx="1">
                  <c:v>1</c:v>
                </c:pt>
                <c:pt idx="2">
                  <c:v>0.8666666666666667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675136"/>
        <c:axId val="35705600"/>
      </c:barChart>
      <c:catAx>
        <c:axId val="35675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5705600"/>
        <c:crosses val="autoZero"/>
        <c:auto val="1"/>
        <c:lblAlgn val="ctr"/>
        <c:lblOffset val="100"/>
        <c:noMultiLvlLbl val="0"/>
      </c:catAx>
      <c:valAx>
        <c:axId val="35705600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567513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Indicadores!$C$21</c:f>
              <c:strCache>
                <c:ptCount val="1"/>
                <c:pt idx="0">
                  <c:v>Proporção de hipertensos com prescrição de medicamentos da Farmácia Popular/Hiperdia priorizada.      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Indicadores!$D$20:$F$20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Indicadores!$D$21:$F$21</c:f>
              <c:numCache>
                <c:formatCode>0.0%</c:formatCode>
                <c:ptCount val="3"/>
                <c:pt idx="0">
                  <c:v>0.93023255813953487</c:v>
                </c:pt>
                <c:pt idx="1">
                  <c:v>0.82608695652173914</c:v>
                </c:pt>
                <c:pt idx="2">
                  <c:v>0.88235294117647056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747328"/>
        <c:axId val="35748864"/>
      </c:barChart>
      <c:catAx>
        <c:axId val="35747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5748864"/>
        <c:crosses val="autoZero"/>
        <c:auto val="1"/>
        <c:lblAlgn val="ctr"/>
        <c:lblOffset val="100"/>
        <c:noMultiLvlLbl val="0"/>
      </c:catAx>
      <c:valAx>
        <c:axId val="35748864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574732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Indicadores!$R$21</c:f>
              <c:strCache>
                <c:ptCount val="1"/>
                <c:pt idx="0">
                  <c:v>Proporção de diabéticos com prescrição de medicamentos da Farmácia Popular/Hiperdia priorizada.      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Indicadores!$S$20:$U$20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Indicadores!$S$21:$U$21</c:f>
              <c:numCache>
                <c:formatCode>0.0%</c:formatCode>
                <c:ptCount val="3"/>
                <c:pt idx="0">
                  <c:v>0.83333333333333337</c:v>
                </c:pt>
                <c:pt idx="1">
                  <c:v>0.83333333333333337</c:v>
                </c:pt>
                <c:pt idx="2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820480"/>
        <c:axId val="34822016"/>
      </c:barChart>
      <c:catAx>
        <c:axId val="34820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4822016"/>
        <c:crosses val="autoZero"/>
        <c:auto val="1"/>
        <c:lblAlgn val="ctr"/>
        <c:lblOffset val="100"/>
        <c:noMultiLvlLbl val="0"/>
      </c:catAx>
      <c:valAx>
        <c:axId val="34822016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482048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Indicadores!$C$27</c:f>
              <c:strCache>
                <c:ptCount val="1"/>
                <c:pt idx="0">
                  <c:v>Proporção de hipertensos com avaliação da necessidade de atendimento odontológico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Indicadores!$D$26:$F$26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Indicadores!$D$27:$F$27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835456"/>
        <c:axId val="34472704"/>
      </c:barChart>
      <c:catAx>
        <c:axId val="34835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4472704"/>
        <c:crosses val="autoZero"/>
        <c:auto val="1"/>
        <c:lblAlgn val="ctr"/>
        <c:lblOffset val="100"/>
        <c:noMultiLvlLbl val="0"/>
      </c:catAx>
      <c:valAx>
        <c:axId val="34472704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483545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Indicadores!$R$27</c:f>
              <c:strCache>
                <c:ptCount val="1"/>
                <c:pt idx="0">
                  <c:v>Proporção de diabéticos com avaliação da necessidade de atendimento odontológico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Indicadores!$S$26:$U$26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Indicadores!$S$27:$U$27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518912"/>
        <c:axId val="34520448"/>
      </c:barChart>
      <c:catAx>
        <c:axId val="34518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4520448"/>
        <c:crosses val="autoZero"/>
        <c:auto val="1"/>
        <c:lblAlgn val="ctr"/>
        <c:lblOffset val="100"/>
        <c:noMultiLvlLbl val="0"/>
      </c:catAx>
      <c:valAx>
        <c:axId val="34520448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451891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Indicadores!$C$32</c:f>
              <c:strCache>
                <c:ptCount val="1"/>
                <c:pt idx="0">
                  <c:v>Proporção de hipertensos faltosos às consultas com busca ativa 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Indicadores!$D$31:$F$31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Indicadores!$D$32:$F$32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334592"/>
        <c:axId val="32336128"/>
      </c:barChart>
      <c:catAx>
        <c:axId val="32334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2336128"/>
        <c:crosses val="autoZero"/>
        <c:auto val="1"/>
        <c:lblAlgn val="ctr"/>
        <c:lblOffset val="100"/>
        <c:noMultiLvlLbl val="0"/>
      </c:catAx>
      <c:valAx>
        <c:axId val="32336128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233459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8A39-3F05-4EFC-AFF3-342BF5D78446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868C-68FE-406D-9D87-4B5A7C8A5F5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8A39-3F05-4EFC-AFF3-342BF5D78446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868C-68FE-406D-9D87-4B5A7C8A5F5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8A39-3F05-4EFC-AFF3-342BF5D78446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868C-68FE-406D-9D87-4B5A7C8A5F5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8A39-3F05-4EFC-AFF3-342BF5D78446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868C-68FE-406D-9D87-4B5A7C8A5F5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8A39-3F05-4EFC-AFF3-342BF5D78446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868C-68FE-406D-9D87-4B5A7C8A5F5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8A39-3F05-4EFC-AFF3-342BF5D78446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868C-68FE-406D-9D87-4B5A7C8A5F5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8A39-3F05-4EFC-AFF3-342BF5D78446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868C-68FE-406D-9D87-4B5A7C8A5F5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8A39-3F05-4EFC-AFF3-342BF5D78446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868C-68FE-406D-9D87-4B5A7C8A5F5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8A39-3F05-4EFC-AFF3-342BF5D78446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868C-68FE-406D-9D87-4B5A7C8A5F5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8A39-3F05-4EFC-AFF3-342BF5D78446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868C-68FE-406D-9D87-4B5A7C8A5F5C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8A39-3F05-4EFC-AFF3-342BF5D78446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2D868C-68FE-406D-9D87-4B5A7C8A5F5C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32D868C-68FE-406D-9D87-4B5A7C8A5F5C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D878A39-3F05-4EFC-AFF3-342BF5D78446}" type="datetimeFigureOut">
              <a:rPr lang="pt-BR" smtClean="0"/>
              <a:t>22/01/2015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2348880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pt-BR" sz="3200" dirty="0" smtClean="0">
                <a:solidFill>
                  <a:schemeClr val="tx1"/>
                </a:solidFill>
              </a:rPr>
              <a:t>Intervenção para Melhoria da Qualidade do Atendimento a Pacientes Hipertensos e Diabéticos na UBS Raimundo </a:t>
            </a:r>
            <a:r>
              <a:rPr lang="pt-BR" sz="3200" dirty="0" err="1" smtClean="0">
                <a:solidFill>
                  <a:schemeClr val="tx1"/>
                </a:solidFill>
              </a:rPr>
              <a:t>Hozanan</a:t>
            </a:r>
            <a:r>
              <a:rPr lang="pt-BR" sz="3200" dirty="0" smtClean="0">
                <a:solidFill>
                  <a:schemeClr val="tx1"/>
                </a:solidFill>
              </a:rPr>
              <a:t> de Souza em Macapá, AP</a:t>
            </a: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27585" y="4421080"/>
            <a:ext cx="7215584" cy="1260629"/>
          </a:xfrm>
        </p:spPr>
        <p:txBody>
          <a:bodyPr>
            <a:noAutofit/>
          </a:bodyPr>
          <a:lstStyle/>
          <a:p>
            <a:pPr algn="r"/>
            <a:r>
              <a:rPr lang="pt-BR" sz="2400" dirty="0" smtClean="0"/>
              <a:t>Felícia Benevides </a:t>
            </a:r>
            <a:r>
              <a:rPr lang="pt-BR" sz="2400" dirty="0" err="1" smtClean="0"/>
              <a:t>Praxedes</a:t>
            </a:r>
            <a:endParaRPr lang="pt-BR" sz="2400" dirty="0" smtClean="0"/>
          </a:p>
          <a:p>
            <a:pPr algn="r"/>
            <a:endParaRPr lang="pt-BR" sz="2400" dirty="0"/>
          </a:p>
          <a:p>
            <a:pPr algn="ctr"/>
            <a:endParaRPr lang="pt-BR" sz="2400" dirty="0" smtClean="0"/>
          </a:p>
          <a:p>
            <a:pPr algn="ctr"/>
            <a:r>
              <a:rPr lang="pt-BR" sz="2400" dirty="0" smtClean="0"/>
              <a:t>Pelotas</a:t>
            </a:r>
            <a:endParaRPr lang="pt-BR" sz="2400" dirty="0"/>
          </a:p>
          <a:p>
            <a:pPr algn="ctr"/>
            <a:r>
              <a:rPr lang="pt-BR" sz="2400" dirty="0" smtClean="0"/>
              <a:t>2015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04353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3.	Metodologia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/>
              <a:t>3.2 Logística</a:t>
            </a:r>
          </a:p>
          <a:p>
            <a:pPr lvl="1" algn="just"/>
            <a:r>
              <a:rPr lang="pt-BR" sz="2800" dirty="0" smtClean="0"/>
              <a:t>Ficha clínica.</a:t>
            </a:r>
          </a:p>
          <a:p>
            <a:pPr lvl="1" algn="just"/>
            <a:endParaRPr lang="pt-BR" sz="2800" dirty="0" smtClean="0"/>
          </a:p>
          <a:p>
            <a:pPr lvl="1" algn="just"/>
            <a:r>
              <a:rPr lang="pt-BR" sz="2800" dirty="0" smtClean="0"/>
              <a:t>Contato com o gestor municipal.</a:t>
            </a:r>
          </a:p>
          <a:p>
            <a:pPr lvl="1" algn="just"/>
            <a:endParaRPr lang="pt-BR" sz="2800" dirty="0" smtClean="0"/>
          </a:p>
          <a:p>
            <a:pPr lvl="1" algn="just"/>
            <a:r>
              <a:rPr lang="pt-BR" sz="2800" dirty="0" smtClean="0"/>
              <a:t> Planilha eletrônica para coleta de dados.</a:t>
            </a:r>
          </a:p>
          <a:p>
            <a:pPr marL="457200" lvl="1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55591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3.	Metodologia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/>
              <a:t>3.2 Logística</a:t>
            </a:r>
          </a:p>
          <a:p>
            <a:pPr lvl="1" algn="just"/>
            <a:r>
              <a:rPr lang="pt-BR" sz="2800" dirty="0" smtClean="0"/>
              <a:t>Capacitação </a:t>
            </a:r>
            <a:r>
              <a:rPr lang="pt-BR" sz="2800" dirty="0"/>
              <a:t>dos profissionais. </a:t>
            </a:r>
            <a:endParaRPr lang="pt-BR" sz="2800" dirty="0" smtClean="0"/>
          </a:p>
          <a:p>
            <a:pPr lvl="1" algn="just"/>
            <a:endParaRPr lang="pt-BR" sz="2800" b="1" dirty="0"/>
          </a:p>
          <a:p>
            <a:pPr lvl="1" algn="just"/>
            <a:r>
              <a:rPr lang="pt-BR" sz="2800" dirty="0" smtClean="0"/>
              <a:t>Cadernos </a:t>
            </a:r>
            <a:r>
              <a:rPr lang="pt-BR" sz="2800" dirty="0"/>
              <a:t>de Atenção Básica n. 36 e n. </a:t>
            </a:r>
            <a:r>
              <a:rPr lang="pt-BR" sz="2800" dirty="0" smtClean="0"/>
              <a:t>37.</a:t>
            </a:r>
          </a:p>
          <a:p>
            <a:pPr lvl="1" algn="just"/>
            <a:endParaRPr lang="pt-BR" sz="2800" dirty="0" smtClean="0"/>
          </a:p>
          <a:p>
            <a:pPr lvl="1" algn="just"/>
            <a:r>
              <a:rPr lang="pt-BR" sz="2800" dirty="0" smtClean="0"/>
              <a:t>Monitoramento</a:t>
            </a:r>
            <a:r>
              <a:rPr lang="pt-BR" sz="2800" dirty="0"/>
              <a:t>: consultas e exames clínicos e laboratoriais em atraso. </a:t>
            </a:r>
          </a:p>
          <a:p>
            <a:pPr lvl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65975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3.	Metodologia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pt-BR" sz="2800" b="1" dirty="0" smtClean="0"/>
              <a:t>3.2 Logística</a:t>
            </a:r>
          </a:p>
          <a:p>
            <a:pPr lvl="1" algn="just"/>
            <a:r>
              <a:rPr lang="pt-BR" sz="2800" dirty="0" smtClean="0"/>
              <a:t>Acolhimento dos pacientes.</a:t>
            </a:r>
          </a:p>
          <a:p>
            <a:pPr lvl="1" algn="just"/>
            <a:endParaRPr lang="pt-BR" sz="2800" dirty="0" smtClean="0"/>
          </a:p>
          <a:p>
            <a:pPr lvl="1" algn="just"/>
            <a:r>
              <a:rPr lang="pt-BR" sz="2800" dirty="0" smtClean="0"/>
              <a:t>Agendamento das consultas:</a:t>
            </a:r>
          </a:p>
          <a:p>
            <a:pPr lvl="2" algn="just"/>
            <a:r>
              <a:rPr lang="pt-BR" sz="2800" dirty="0" smtClean="0"/>
              <a:t>Assintomáticos.</a:t>
            </a:r>
          </a:p>
          <a:p>
            <a:pPr lvl="2" algn="just"/>
            <a:r>
              <a:rPr lang="pt-BR" sz="2800" dirty="0" smtClean="0"/>
              <a:t>Sintomáticos.</a:t>
            </a:r>
          </a:p>
          <a:p>
            <a:pPr lvl="2" algn="just"/>
            <a:endParaRPr lang="pt-BR" sz="2800" dirty="0" smtClean="0"/>
          </a:p>
          <a:p>
            <a:pPr lvl="1" algn="just"/>
            <a:r>
              <a:rPr lang="pt-BR" sz="2800" dirty="0" smtClean="0"/>
              <a:t>Retornos.</a:t>
            </a:r>
          </a:p>
          <a:p>
            <a:pPr lvl="1" algn="just"/>
            <a:endParaRPr lang="pt-BR" sz="2800" dirty="0" smtClean="0"/>
          </a:p>
          <a:p>
            <a:pPr lvl="1" algn="just"/>
            <a:r>
              <a:rPr lang="pt-BR" sz="2800" dirty="0" smtClean="0"/>
              <a:t>Busca ativa.</a:t>
            </a:r>
          </a:p>
        </p:txBody>
      </p:sp>
    </p:spTree>
    <p:extLst>
      <p:ext uri="{BB962C8B-B14F-4D97-AF65-F5344CB8AC3E}">
        <p14:creationId xmlns:p14="http://schemas.microsoft.com/office/powerpoint/2010/main" val="352904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3.	Metodologia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/>
              <a:t>3.2 Logística</a:t>
            </a:r>
          </a:p>
          <a:p>
            <a:pPr lvl="1" algn="just"/>
            <a:r>
              <a:rPr lang="pt-BR" sz="2800" dirty="0"/>
              <a:t>C</a:t>
            </a:r>
            <a:r>
              <a:rPr lang="pt-BR" sz="2800" dirty="0" smtClean="0"/>
              <a:t>ontato </a:t>
            </a:r>
            <a:r>
              <a:rPr lang="pt-BR" sz="2800" dirty="0"/>
              <a:t>com a associação de </a:t>
            </a:r>
            <a:r>
              <a:rPr lang="pt-BR" sz="2800" dirty="0" smtClean="0"/>
              <a:t>moradores.</a:t>
            </a:r>
          </a:p>
          <a:p>
            <a:pPr lvl="1" algn="just"/>
            <a:endParaRPr lang="pt-BR" sz="2800" dirty="0" smtClean="0"/>
          </a:p>
          <a:p>
            <a:pPr lvl="1" algn="just"/>
            <a:r>
              <a:rPr lang="pt-BR" sz="2800" dirty="0"/>
              <a:t>R</a:t>
            </a:r>
            <a:r>
              <a:rPr lang="pt-BR" sz="2800" dirty="0" smtClean="0"/>
              <a:t>epresentantes </a:t>
            </a:r>
            <a:r>
              <a:rPr lang="pt-BR" sz="2800" dirty="0"/>
              <a:t>da </a:t>
            </a:r>
            <a:r>
              <a:rPr lang="pt-BR" sz="2800" dirty="0" smtClean="0"/>
              <a:t>comunidade.</a:t>
            </a:r>
          </a:p>
          <a:p>
            <a:pPr lvl="1" algn="just"/>
            <a:endParaRPr lang="pt-BR" sz="2800" dirty="0" smtClean="0"/>
          </a:p>
          <a:p>
            <a:pPr lvl="1" algn="just"/>
            <a:r>
              <a:rPr lang="pt-BR" sz="2800" dirty="0" smtClean="0"/>
              <a:t>Apresentação do Projeto </a:t>
            </a:r>
            <a:r>
              <a:rPr lang="pt-BR" sz="2800" dirty="0"/>
              <a:t>de </a:t>
            </a:r>
            <a:r>
              <a:rPr lang="pt-BR" sz="2800" dirty="0" smtClean="0"/>
              <a:t>Intervenção para </a:t>
            </a:r>
            <a:r>
              <a:rPr lang="pt-BR" sz="2800" dirty="0"/>
              <a:t>a </a:t>
            </a:r>
            <a:r>
              <a:rPr lang="pt-BR" sz="2800" dirty="0" smtClean="0"/>
              <a:t>comunidade.</a:t>
            </a:r>
          </a:p>
          <a:p>
            <a:pPr lvl="1" algn="just"/>
            <a:endParaRPr lang="pt-BR" sz="2800" dirty="0" smtClean="0"/>
          </a:p>
          <a:p>
            <a:pPr lvl="1" algn="just"/>
            <a:r>
              <a:rPr lang="pt-BR" sz="2800" dirty="0" smtClean="0"/>
              <a:t> </a:t>
            </a:r>
            <a:r>
              <a:rPr lang="pt-BR" sz="2800" dirty="0"/>
              <a:t>A</a:t>
            </a:r>
            <a:r>
              <a:rPr lang="pt-BR" sz="2800" dirty="0" smtClean="0"/>
              <a:t>poio </a:t>
            </a:r>
            <a:r>
              <a:rPr lang="pt-BR" sz="2800" dirty="0"/>
              <a:t>da </a:t>
            </a:r>
            <a:r>
              <a:rPr lang="pt-BR" sz="2800" dirty="0" smtClean="0"/>
              <a:t>comunidade.</a:t>
            </a:r>
            <a:endParaRPr lang="pt-BR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410556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4.	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2800" b="1" dirty="0" smtClean="0"/>
              <a:t>4.1 Ampliar a cobertura de hipertensos e/ou diabéticos.</a:t>
            </a:r>
          </a:p>
          <a:p>
            <a:pPr lvl="1"/>
            <a:r>
              <a:rPr lang="pt-BR" sz="2800" dirty="0" smtClean="0"/>
              <a:t>Meta: cobertura </a:t>
            </a:r>
            <a:r>
              <a:rPr lang="pt-BR" sz="2800" dirty="0"/>
              <a:t>mínima de 10% dos </a:t>
            </a:r>
            <a:r>
              <a:rPr lang="pt-BR" sz="2800" dirty="0" smtClean="0"/>
              <a:t>hipertensos.</a:t>
            </a:r>
          </a:p>
          <a:p>
            <a:pPr lvl="2"/>
            <a:r>
              <a:rPr lang="pt-BR" sz="2800" dirty="0" smtClean="0"/>
              <a:t>Resultado: hipertensos</a:t>
            </a:r>
            <a:r>
              <a:rPr lang="pt-BR" sz="2800" dirty="0"/>
              <a:t>: 71 (15,57% dos pacientes).</a:t>
            </a:r>
          </a:p>
          <a:p>
            <a:pPr lvl="1"/>
            <a:endParaRPr lang="pt-BR" sz="2800" dirty="0" smtClean="0"/>
          </a:p>
          <a:p>
            <a:pPr lvl="1"/>
            <a:r>
              <a:rPr lang="pt-BR" sz="2800" dirty="0" smtClean="0"/>
              <a:t>Meta: cobertura mínima de 10% dos diabéticos.</a:t>
            </a:r>
          </a:p>
          <a:p>
            <a:pPr lvl="2"/>
            <a:r>
              <a:rPr lang="pt-BR" sz="2800" dirty="0" smtClean="0"/>
              <a:t>Resultado: diabéticos</a:t>
            </a:r>
            <a:r>
              <a:rPr lang="pt-BR" sz="2800" dirty="0"/>
              <a:t>: 27 (23,89% dos pacientes).</a:t>
            </a:r>
            <a:endParaRPr lang="pt-BR" sz="2800" b="1" dirty="0"/>
          </a:p>
          <a:p>
            <a:pPr lvl="2"/>
            <a:endParaRPr lang="pt-BR" dirty="0"/>
          </a:p>
          <a:p>
            <a:pPr lvl="1"/>
            <a:endParaRPr lang="pt-BR" dirty="0" smtClean="0"/>
          </a:p>
          <a:p>
            <a:pPr lvl="1"/>
            <a:endParaRPr lang="pt-BR" b="1" dirty="0" smtClean="0"/>
          </a:p>
        </p:txBody>
      </p:sp>
    </p:spTree>
    <p:extLst>
      <p:ext uri="{BB962C8B-B14F-4D97-AF65-F5344CB8AC3E}">
        <p14:creationId xmlns:p14="http://schemas.microsoft.com/office/powerpoint/2010/main" val="212429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4.	Objetivos</a:t>
            </a:r>
            <a:r>
              <a:rPr lang="pt-BR" b="1" dirty="0"/>
              <a:t>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4.2 Melhorar </a:t>
            </a:r>
            <a:r>
              <a:rPr lang="pt-BR" b="1" dirty="0"/>
              <a:t>a qualidade da atenção a hipertensos e/ou </a:t>
            </a:r>
            <a:r>
              <a:rPr lang="pt-BR" b="1" dirty="0" smtClean="0"/>
              <a:t>diabéticos</a:t>
            </a:r>
            <a:endParaRPr lang="pt-BR" b="1" dirty="0"/>
          </a:p>
          <a:p>
            <a:pPr lvl="1"/>
            <a:r>
              <a:rPr lang="pt-BR" sz="2800" dirty="0" smtClean="0"/>
              <a:t>Meta: exame clínico em dia em 100% dos hipertensos.</a:t>
            </a:r>
          </a:p>
          <a:p>
            <a:pPr lvl="2"/>
            <a:r>
              <a:rPr lang="pt-BR" sz="2800" dirty="0" smtClean="0"/>
              <a:t>Resultado.</a:t>
            </a:r>
          </a:p>
          <a:p>
            <a:pPr lvl="1"/>
            <a:endParaRPr lang="pt-BR" dirty="0" smtClean="0"/>
          </a:p>
          <a:p>
            <a:pPr lvl="2"/>
            <a:endParaRPr lang="pt-BR" dirty="0"/>
          </a:p>
          <a:p>
            <a:pPr lvl="1"/>
            <a:endParaRPr lang="pt-BR" dirty="0" smtClean="0"/>
          </a:p>
          <a:p>
            <a:pPr lvl="1"/>
            <a:endParaRPr lang="pt-BR" b="1" dirty="0" smtClean="0"/>
          </a:p>
        </p:txBody>
      </p:sp>
      <p:graphicFrame>
        <p:nvGraphicFramePr>
          <p:cNvPr id="5" name="Espaço Reservado para Conteúdo 9"/>
          <p:cNvGraphicFramePr>
            <a:graphicFrameLocks noGrp="1"/>
          </p:cNvGraphicFramePr>
          <p:nvPr>
            <p:ph sz="half" idx="2"/>
          </p:nvPr>
        </p:nvGraphicFramePr>
        <p:xfrm>
          <a:off x="4419600" y="1536700"/>
          <a:ext cx="3657600" cy="4589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302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4.	Objetivos, Metas e Resultados</a:t>
            </a: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4.2 Melhorar a qualidade da atenção a hipertensos e/ou diabéticos</a:t>
            </a:r>
          </a:p>
          <a:p>
            <a:pPr lvl="1"/>
            <a:r>
              <a:rPr lang="pt-BR" sz="2800" dirty="0" smtClean="0"/>
              <a:t>Meta: </a:t>
            </a:r>
            <a:r>
              <a:rPr lang="pt-BR" sz="2800" dirty="0"/>
              <a:t>exame clínico em dia em 100% dos </a:t>
            </a:r>
            <a:r>
              <a:rPr lang="pt-BR" sz="2800" dirty="0" smtClean="0"/>
              <a:t>diabéticos.</a:t>
            </a:r>
            <a:endParaRPr lang="pt-BR" sz="2800" dirty="0"/>
          </a:p>
          <a:p>
            <a:pPr lvl="2"/>
            <a:r>
              <a:rPr lang="pt-BR" sz="2800" dirty="0" smtClean="0"/>
              <a:t>Resultado.</a:t>
            </a:r>
            <a:endParaRPr lang="pt-BR" sz="2800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sz="half" idx="2"/>
          </p:nvPr>
        </p:nvGraphicFramePr>
        <p:xfrm>
          <a:off x="4419600" y="1536700"/>
          <a:ext cx="3657600" cy="4589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531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4.	Objetivos, Metas e Resultados</a:t>
            </a: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pt-BR" b="1" dirty="0"/>
              <a:t>4.2 Melhorar a qualidade da atenção a hipertensos e/ou diabéticos</a:t>
            </a:r>
          </a:p>
          <a:p>
            <a:pPr lvl="1"/>
            <a:r>
              <a:rPr lang="pt-BR" sz="2800" dirty="0" smtClean="0"/>
              <a:t>Meta: </a:t>
            </a:r>
            <a:r>
              <a:rPr lang="pt-BR" sz="2800" dirty="0"/>
              <a:t>Exames complementares em dia </a:t>
            </a:r>
            <a:r>
              <a:rPr lang="pt-BR" sz="2800" dirty="0" smtClean="0"/>
              <a:t>em </a:t>
            </a:r>
            <a:r>
              <a:rPr lang="pt-BR" sz="2800" dirty="0"/>
              <a:t>dia em 100% dos hipertensos.</a:t>
            </a:r>
          </a:p>
          <a:p>
            <a:pPr lvl="2"/>
            <a:r>
              <a:rPr lang="pt-BR" sz="2800" dirty="0" smtClean="0"/>
              <a:t>Resultado.</a:t>
            </a:r>
            <a:endParaRPr lang="pt-BR" sz="2800" dirty="0"/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sz="half" idx="2"/>
          </p:nvPr>
        </p:nvGraphicFramePr>
        <p:xfrm>
          <a:off x="4419600" y="1536700"/>
          <a:ext cx="3657600" cy="4589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071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4.	Objetivos, Metas e Resultados</a:t>
            </a: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pt-BR" b="1" dirty="0"/>
              <a:t>4.2 Melhorar a qualidade da atenção a hipertensos e/ou diabéticos</a:t>
            </a:r>
          </a:p>
          <a:p>
            <a:pPr lvl="1"/>
            <a:r>
              <a:rPr lang="pt-BR" sz="2800" dirty="0" smtClean="0"/>
              <a:t>Meta: </a:t>
            </a:r>
            <a:r>
              <a:rPr lang="pt-BR" sz="2800" dirty="0"/>
              <a:t>Exames complementares em dia em dia em 100% dos </a:t>
            </a:r>
            <a:r>
              <a:rPr lang="pt-BR" sz="2800" dirty="0" smtClean="0"/>
              <a:t>diabéticos.</a:t>
            </a:r>
            <a:endParaRPr lang="pt-BR" sz="2800" dirty="0"/>
          </a:p>
          <a:p>
            <a:pPr lvl="2"/>
            <a:r>
              <a:rPr lang="pt-BR" sz="2800" dirty="0"/>
              <a:t>Resultado.</a:t>
            </a: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sz="half" idx="2"/>
          </p:nvPr>
        </p:nvGraphicFramePr>
        <p:xfrm>
          <a:off x="4419600" y="1536700"/>
          <a:ext cx="3657600" cy="4589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31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4.	Objetivos, Metas e Resultados</a:t>
            </a: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pt-BR" b="1" dirty="0"/>
              <a:t>4.2 Melhorar a qualidade da atenção a hipertensos e/ou </a:t>
            </a:r>
            <a:r>
              <a:rPr lang="pt-BR" b="1" dirty="0" smtClean="0"/>
              <a:t>diabéticos</a:t>
            </a:r>
          </a:p>
          <a:p>
            <a:pPr lvl="1"/>
            <a:r>
              <a:rPr lang="pt-BR" sz="2800" dirty="0" smtClean="0"/>
              <a:t>Meta: prescrição de medicamentos </a:t>
            </a:r>
            <a:r>
              <a:rPr lang="pt-BR" sz="2800" dirty="0"/>
              <a:t>da farmácia </a:t>
            </a:r>
            <a:r>
              <a:rPr lang="pt-BR" sz="2800" dirty="0" smtClean="0"/>
              <a:t>popular para 100% dos hipertensos.</a:t>
            </a:r>
          </a:p>
          <a:p>
            <a:pPr lvl="2"/>
            <a:r>
              <a:rPr lang="pt-BR" sz="2800" dirty="0" smtClean="0"/>
              <a:t>Resultado</a:t>
            </a:r>
            <a:r>
              <a:rPr lang="pt-BR" sz="2800" dirty="0"/>
              <a:t>.</a:t>
            </a: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sz="half" idx="2"/>
          </p:nvPr>
        </p:nvGraphicFramePr>
        <p:xfrm>
          <a:off x="4419600" y="1536700"/>
          <a:ext cx="3657600" cy="4589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109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539552" y="1556792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pt-BR" sz="3200" dirty="0" smtClean="0"/>
              <a:t>Intervenção para Melhoria da Qualidade do Atendimento a Pacientes Hipertensos e Diabéticos na UBS Raimundo </a:t>
            </a:r>
            <a:r>
              <a:rPr lang="pt-BR" sz="3200" dirty="0" err="1" smtClean="0"/>
              <a:t>Hozanan</a:t>
            </a:r>
            <a:r>
              <a:rPr lang="pt-BR" sz="3200" dirty="0" smtClean="0"/>
              <a:t> de Souza em Macapá, AP</a:t>
            </a:r>
            <a:endParaRPr lang="pt-BR" sz="3200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395536" y="3789040"/>
            <a:ext cx="7848872" cy="2664296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pt-BR" sz="8000" dirty="0" smtClean="0"/>
              <a:t>Trabalho de conclusão de Curso apresentado ao Curso de Especialização em Saúde da Família – Modalidade a Distância – UFPEL/UNASUS, como requisito parcial para a obtenção do título de Especialista em Saúde da Família.</a:t>
            </a:r>
          </a:p>
          <a:p>
            <a:pPr algn="r"/>
            <a:endParaRPr lang="pt-BR" sz="8000" dirty="0" smtClean="0"/>
          </a:p>
          <a:p>
            <a:pPr algn="r"/>
            <a:r>
              <a:rPr lang="pt-BR" sz="8000" dirty="0" smtClean="0"/>
              <a:t>Orientador</a:t>
            </a:r>
            <a:r>
              <a:rPr lang="pt-BR" sz="8000" dirty="0"/>
              <a:t>: Paulo Faria </a:t>
            </a:r>
            <a:r>
              <a:rPr lang="pt-BR" sz="8000" dirty="0" err="1" smtClean="0"/>
              <a:t>Bonat</a:t>
            </a:r>
            <a:endParaRPr lang="pt-BR" sz="8000" dirty="0" smtClean="0"/>
          </a:p>
          <a:p>
            <a:pPr algn="r"/>
            <a:endParaRPr lang="pt-BR" sz="8000" dirty="0" smtClean="0"/>
          </a:p>
          <a:p>
            <a:pPr algn="r"/>
            <a:endParaRPr lang="pt-BR" sz="8000" dirty="0"/>
          </a:p>
          <a:p>
            <a:pPr algn="ctr"/>
            <a:r>
              <a:rPr lang="pt-BR" sz="8000" dirty="0" smtClean="0"/>
              <a:t>Pelotas</a:t>
            </a:r>
          </a:p>
          <a:p>
            <a:pPr algn="ctr"/>
            <a:r>
              <a:rPr lang="pt-BR" sz="8000" dirty="0" smtClean="0"/>
              <a:t>2015</a:t>
            </a:r>
            <a:endParaRPr lang="pt-BR" sz="8000" dirty="0"/>
          </a:p>
          <a:p>
            <a:pPr algn="r"/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93802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4.	Objetivos, Metas e Resultados</a:t>
            </a: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pt-BR" b="1" dirty="0"/>
              <a:t>4.2 Melhorar a qualidade da atenção a hipertensos e/ou diabéticos</a:t>
            </a:r>
          </a:p>
          <a:p>
            <a:pPr lvl="1"/>
            <a:r>
              <a:rPr lang="pt-BR" sz="2800" dirty="0" smtClean="0"/>
              <a:t>Meta: </a:t>
            </a:r>
            <a:r>
              <a:rPr lang="pt-BR" sz="2800" dirty="0"/>
              <a:t>prescrição de medicamentos da farmácia popular para 100% dos </a:t>
            </a:r>
            <a:r>
              <a:rPr lang="pt-BR" sz="2800" dirty="0" smtClean="0"/>
              <a:t>diabéticos.</a:t>
            </a:r>
            <a:endParaRPr lang="pt-BR" sz="2800" dirty="0"/>
          </a:p>
          <a:p>
            <a:pPr lvl="2"/>
            <a:r>
              <a:rPr lang="pt-BR" sz="2800" dirty="0"/>
              <a:t>Resultado.</a:t>
            </a: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sz="half" idx="2"/>
          </p:nvPr>
        </p:nvGraphicFramePr>
        <p:xfrm>
          <a:off x="4419600" y="1536700"/>
          <a:ext cx="3657600" cy="4589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174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4.	Objetivos, Metas e Resultados</a:t>
            </a: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pt-BR" b="1" dirty="0"/>
              <a:t>4.2 Melhorar a qualidade da atenção a hipertensos e/ou diabéticos</a:t>
            </a:r>
          </a:p>
          <a:p>
            <a:pPr lvl="1"/>
            <a:r>
              <a:rPr lang="pt-BR" sz="2800" dirty="0" smtClean="0"/>
              <a:t>Meta: avaliação </a:t>
            </a:r>
            <a:r>
              <a:rPr lang="pt-BR" sz="2800" dirty="0"/>
              <a:t>da necessidade de atendimento </a:t>
            </a:r>
            <a:r>
              <a:rPr lang="pt-BR" sz="2800" dirty="0" smtClean="0"/>
              <a:t>odontológico para </a:t>
            </a:r>
            <a:r>
              <a:rPr lang="pt-BR" sz="2800" dirty="0"/>
              <a:t>100% dos </a:t>
            </a:r>
            <a:r>
              <a:rPr lang="pt-BR" sz="2800" dirty="0" smtClean="0"/>
              <a:t>hipertensos.</a:t>
            </a:r>
          </a:p>
          <a:p>
            <a:pPr lvl="2"/>
            <a:r>
              <a:rPr lang="pt-BR" sz="2800" dirty="0" smtClean="0"/>
              <a:t>Resultado.</a:t>
            </a:r>
            <a:endParaRPr lang="pt-BR" sz="2800" dirty="0"/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sz="half" idx="2"/>
          </p:nvPr>
        </p:nvGraphicFramePr>
        <p:xfrm>
          <a:off x="4419600" y="1536700"/>
          <a:ext cx="3657600" cy="4589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531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4.	Objetivos, Metas e Resultados</a:t>
            </a: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pt-BR" b="1" dirty="0"/>
              <a:t>4.2 Melhorar a qualidade da atenção a hipertensos e/ou diabéticos</a:t>
            </a:r>
          </a:p>
          <a:p>
            <a:pPr lvl="1"/>
            <a:r>
              <a:rPr lang="pt-BR" sz="2800" dirty="0" smtClean="0"/>
              <a:t>Meta: </a:t>
            </a:r>
            <a:r>
              <a:rPr lang="pt-BR" sz="2800" dirty="0"/>
              <a:t>avaliação da necessidade de atendimento odontológico para 100% dos </a:t>
            </a:r>
            <a:r>
              <a:rPr lang="pt-BR" sz="2800" dirty="0" smtClean="0"/>
              <a:t>diabéticos.</a:t>
            </a:r>
          </a:p>
          <a:p>
            <a:pPr lvl="2"/>
            <a:r>
              <a:rPr lang="pt-BR" sz="2800" dirty="0" smtClean="0"/>
              <a:t>Resultado.</a:t>
            </a:r>
            <a:endParaRPr lang="pt-BR" sz="2800" dirty="0"/>
          </a:p>
          <a:p>
            <a:pPr lvl="1"/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sz="half" idx="2"/>
          </p:nvPr>
        </p:nvGraphicFramePr>
        <p:xfrm>
          <a:off x="4419600" y="1536700"/>
          <a:ext cx="3657600" cy="4589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289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4.	Objetivos, Metas e Resultados</a:t>
            </a: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pt-BR" b="1" dirty="0" smtClean="0"/>
              <a:t>4.3 Melhorar </a:t>
            </a:r>
            <a:r>
              <a:rPr lang="pt-BR" b="1" dirty="0"/>
              <a:t>a adesão de hipertensos e/ou diabéticos ao </a:t>
            </a:r>
            <a:r>
              <a:rPr lang="pt-BR" b="1" dirty="0" smtClean="0"/>
              <a:t>programa.</a:t>
            </a:r>
            <a:endParaRPr lang="pt-BR" b="1" dirty="0"/>
          </a:p>
          <a:p>
            <a:pPr lvl="1"/>
            <a:r>
              <a:rPr lang="pt-BR" sz="2800" dirty="0" smtClean="0"/>
              <a:t>Meta: buscar </a:t>
            </a:r>
            <a:r>
              <a:rPr lang="pt-BR" sz="2800" dirty="0"/>
              <a:t>100% dos hipertensos </a:t>
            </a:r>
            <a:r>
              <a:rPr lang="pt-BR" sz="2800" dirty="0" smtClean="0"/>
              <a:t>faltosos </a:t>
            </a:r>
            <a:r>
              <a:rPr lang="pt-BR" sz="2800" dirty="0"/>
              <a:t>às consultas na unidade de </a:t>
            </a:r>
            <a:r>
              <a:rPr lang="pt-BR" sz="2800" dirty="0" smtClean="0"/>
              <a:t>saúde.</a:t>
            </a:r>
          </a:p>
          <a:p>
            <a:pPr lvl="2"/>
            <a:r>
              <a:rPr lang="pt-BR" sz="2800" dirty="0" smtClean="0"/>
              <a:t>Resultados.</a:t>
            </a:r>
            <a:endParaRPr lang="pt-BR" sz="2800" dirty="0"/>
          </a:p>
          <a:p>
            <a:pPr lvl="1"/>
            <a:endParaRPr lang="pt-BR" dirty="0"/>
          </a:p>
        </p:txBody>
      </p:sp>
      <p:graphicFrame>
        <p:nvGraphicFramePr>
          <p:cNvPr id="6" name="Chart 1"/>
          <p:cNvGraphicFramePr>
            <a:graphicFrameLocks noGrp="1"/>
          </p:cNvGraphicFramePr>
          <p:nvPr>
            <p:ph sz="half" idx="2"/>
          </p:nvPr>
        </p:nvGraphicFramePr>
        <p:xfrm>
          <a:off x="4419600" y="1536700"/>
          <a:ext cx="3657600" cy="4589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0308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4.	Objetivos, Metas e Resultados</a:t>
            </a: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pt-BR" b="1" dirty="0"/>
              <a:t>4.3 Melhorar a adesão de hipertensos e/ou diabéticos ao programa.</a:t>
            </a:r>
          </a:p>
          <a:p>
            <a:pPr lvl="1"/>
            <a:r>
              <a:rPr lang="pt-BR" sz="2800" dirty="0" smtClean="0"/>
              <a:t>Meta: buscar </a:t>
            </a:r>
            <a:r>
              <a:rPr lang="pt-BR" sz="2800" dirty="0"/>
              <a:t>100% dos </a:t>
            </a:r>
            <a:r>
              <a:rPr lang="pt-BR" sz="2800" dirty="0" smtClean="0"/>
              <a:t>diabéticos faltosos </a:t>
            </a:r>
            <a:r>
              <a:rPr lang="pt-BR" sz="2800" dirty="0"/>
              <a:t>às consultas na unidade de saúde.</a:t>
            </a:r>
          </a:p>
          <a:p>
            <a:pPr lvl="2"/>
            <a:r>
              <a:rPr lang="pt-BR" sz="2800" dirty="0"/>
              <a:t>Resultados</a:t>
            </a:r>
            <a:r>
              <a:rPr lang="pt-BR" sz="2800" dirty="0" smtClean="0"/>
              <a:t>.</a:t>
            </a:r>
            <a:endParaRPr lang="pt-BR" sz="2800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sz="half" idx="2"/>
          </p:nvPr>
        </p:nvGraphicFramePr>
        <p:xfrm>
          <a:off x="4419600" y="1536700"/>
          <a:ext cx="3657600" cy="4589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452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4.	Objetivos, Metas e Resultados</a:t>
            </a: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4.4 </a:t>
            </a:r>
            <a:r>
              <a:rPr lang="pt-BR" b="1" dirty="0"/>
              <a:t>Melhorar o registro das </a:t>
            </a:r>
            <a:r>
              <a:rPr lang="pt-BR" b="1" dirty="0" smtClean="0"/>
              <a:t>informações</a:t>
            </a:r>
          </a:p>
          <a:p>
            <a:pPr lvl="1"/>
            <a:r>
              <a:rPr lang="pt-BR" sz="2800" dirty="0" smtClean="0"/>
              <a:t>Meta: manter </a:t>
            </a:r>
            <a:r>
              <a:rPr lang="pt-BR" sz="2800" dirty="0"/>
              <a:t>planilha de acompanhamento de 100% dos hipertensos </a:t>
            </a:r>
            <a:r>
              <a:rPr lang="pt-BR" sz="2800" dirty="0" smtClean="0"/>
              <a:t>atualizada. </a:t>
            </a:r>
          </a:p>
          <a:p>
            <a:pPr lvl="2"/>
            <a:r>
              <a:rPr lang="pt-BR" sz="2800" dirty="0" smtClean="0"/>
              <a:t>Resultados. </a:t>
            </a:r>
            <a:endParaRPr lang="pt-BR" sz="2800" dirty="0"/>
          </a:p>
          <a:p>
            <a:pPr lvl="1"/>
            <a:endParaRPr lang="pt-BR" dirty="0"/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sz="half" idx="2"/>
          </p:nvPr>
        </p:nvGraphicFramePr>
        <p:xfrm>
          <a:off x="4419600" y="1536700"/>
          <a:ext cx="3657600" cy="4589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783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4.	Objetivos, Metas e Resultados</a:t>
            </a: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4.4 </a:t>
            </a:r>
            <a:r>
              <a:rPr lang="pt-BR" b="1" dirty="0"/>
              <a:t>Melhorar o registro das informações</a:t>
            </a:r>
          </a:p>
          <a:p>
            <a:pPr lvl="1"/>
            <a:r>
              <a:rPr lang="pt-BR" sz="2800" dirty="0" smtClean="0"/>
              <a:t>Meta: manter </a:t>
            </a:r>
            <a:r>
              <a:rPr lang="pt-BR" sz="2800" dirty="0"/>
              <a:t>planilha de acompanhamento de 100% dos </a:t>
            </a:r>
            <a:r>
              <a:rPr lang="pt-BR" sz="2800" dirty="0" smtClean="0"/>
              <a:t>diabéticos </a:t>
            </a:r>
            <a:r>
              <a:rPr lang="pt-BR" sz="2800" dirty="0"/>
              <a:t>atualizada. </a:t>
            </a:r>
          </a:p>
          <a:p>
            <a:pPr lvl="2"/>
            <a:r>
              <a:rPr lang="pt-BR" sz="2800" dirty="0"/>
              <a:t>Resultados. </a:t>
            </a:r>
          </a:p>
          <a:p>
            <a:pPr marL="457200" lvl="1" indent="0">
              <a:buNone/>
            </a:pP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sz="half" idx="2"/>
          </p:nvPr>
        </p:nvGraphicFramePr>
        <p:xfrm>
          <a:off x="4419600" y="1536700"/>
          <a:ext cx="3657600" cy="4589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286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4.	Objetivos, Metas e Resultados</a:t>
            </a: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pt-BR" b="1" dirty="0" smtClean="0"/>
              <a:t>4.5 </a:t>
            </a:r>
            <a:r>
              <a:rPr lang="pt-BR" b="1" dirty="0"/>
              <a:t>Mapear hipertensos e diabéticos de risco para doença </a:t>
            </a:r>
            <a:r>
              <a:rPr lang="pt-BR" b="1" dirty="0" smtClean="0"/>
              <a:t>cardiovascular</a:t>
            </a:r>
          </a:p>
          <a:p>
            <a:pPr lvl="1"/>
            <a:r>
              <a:rPr lang="pt-BR" sz="2800" dirty="0" smtClean="0"/>
              <a:t>Meta: avaliar </a:t>
            </a:r>
            <a:r>
              <a:rPr lang="pt-BR" sz="2800" dirty="0"/>
              <a:t>fatores de risco cardiovascular em 100% dos </a:t>
            </a:r>
            <a:r>
              <a:rPr lang="pt-BR" sz="2800" dirty="0" smtClean="0"/>
              <a:t>hipertensos cadastrados.</a:t>
            </a:r>
            <a:endParaRPr lang="pt-BR" sz="2800" dirty="0"/>
          </a:p>
          <a:p>
            <a:pPr lvl="2"/>
            <a:r>
              <a:rPr lang="pt-BR" sz="2800" dirty="0" smtClean="0"/>
              <a:t>Resultados.</a:t>
            </a:r>
            <a:endParaRPr lang="pt-BR" sz="2800" dirty="0"/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sz="half" idx="2"/>
          </p:nvPr>
        </p:nvGraphicFramePr>
        <p:xfrm>
          <a:off x="4419600" y="1536700"/>
          <a:ext cx="3657600" cy="4589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856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4.	Objetivos, Metas e Resultados</a:t>
            </a: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pt-BR" b="1" dirty="0" smtClean="0"/>
              <a:t>4.5 </a:t>
            </a:r>
            <a:r>
              <a:rPr lang="pt-BR" b="1" dirty="0"/>
              <a:t>Mapear hipertensos e diabéticos de risco para doença cardiovascular</a:t>
            </a:r>
          </a:p>
          <a:p>
            <a:pPr lvl="1"/>
            <a:r>
              <a:rPr lang="pt-BR" sz="2800" dirty="0" smtClean="0"/>
              <a:t>Meta: avaliar </a:t>
            </a:r>
            <a:r>
              <a:rPr lang="pt-BR" sz="2800" dirty="0"/>
              <a:t>fatores de risco cardiovascular em 100% dos </a:t>
            </a:r>
            <a:r>
              <a:rPr lang="pt-BR" sz="2800" dirty="0" smtClean="0"/>
              <a:t>diabéticos </a:t>
            </a:r>
            <a:r>
              <a:rPr lang="pt-BR" sz="2800" dirty="0"/>
              <a:t>cadastrados.</a:t>
            </a:r>
          </a:p>
          <a:p>
            <a:pPr lvl="2"/>
            <a:r>
              <a:rPr lang="pt-BR" sz="2800" dirty="0" smtClean="0"/>
              <a:t>Resultados.</a:t>
            </a:r>
            <a:endParaRPr lang="pt-BR" sz="2800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sz="half" idx="2"/>
          </p:nvPr>
        </p:nvGraphicFramePr>
        <p:xfrm>
          <a:off x="4419600" y="1536700"/>
          <a:ext cx="3657600" cy="4589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340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4.	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pt-BR" sz="2800" b="1" dirty="0" smtClean="0"/>
              <a:t>4.6 </a:t>
            </a:r>
            <a:r>
              <a:rPr lang="pt-BR" sz="2800" b="1" dirty="0"/>
              <a:t>Promover a saúde de hipertensos e </a:t>
            </a:r>
            <a:r>
              <a:rPr lang="pt-BR" sz="2800" b="1" dirty="0" smtClean="0"/>
              <a:t>diabéticos:</a:t>
            </a:r>
          </a:p>
          <a:p>
            <a:pPr lvl="1" algn="just"/>
            <a:r>
              <a:rPr lang="pt-BR" sz="2800" dirty="0" smtClean="0"/>
              <a:t>Metas: orientar 100% dos pacientes durante as consultas.</a:t>
            </a:r>
          </a:p>
          <a:p>
            <a:pPr lvl="2" algn="just"/>
            <a:r>
              <a:rPr lang="pt-BR" sz="2800" dirty="0" smtClean="0"/>
              <a:t>Resultados: 100% dos pacientes foram orientados sobre os seguintes temas: </a:t>
            </a:r>
          </a:p>
          <a:p>
            <a:pPr lvl="3" algn="just"/>
            <a:r>
              <a:rPr lang="pt-BR" sz="2800" dirty="0" smtClean="0"/>
              <a:t>Alimentação saudável.</a:t>
            </a:r>
          </a:p>
          <a:p>
            <a:pPr lvl="3" algn="just"/>
            <a:r>
              <a:rPr lang="pt-BR" sz="2800" dirty="0" smtClean="0"/>
              <a:t>Prática </a:t>
            </a:r>
            <a:r>
              <a:rPr lang="pt-BR" sz="2800" dirty="0"/>
              <a:t>de atividade física </a:t>
            </a:r>
            <a:r>
              <a:rPr lang="pt-BR" sz="2800" dirty="0" smtClean="0"/>
              <a:t>regular.</a:t>
            </a:r>
          </a:p>
          <a:p>
            <a:pPr lvl="3" algn="just"/>
            <a:r>
              <a:rPr lang="pt-BR" sz="2800" dirty="0" smtClean="0"/>
              <a:t>Riscos </a:t>
            </a:r>
            <a:r>
              <a:rPr lang="pt-BR" sz="2800" dirty="0"/>
              <a:t>do </a:t>
            </a:r>
            <a:r>
              <a:rPr lang="pt-BR" sz="2800" dirty="0" smtClean="0"/>
              <a:t>tabagismo.</a:t>
            </a:r>
          </a:p>
          <a:p>
            <a:pPr lvl="3" algn="just"/>
            <a:r>
              <a:rPr lang="pt-BR" sz="2800" dirty="0" smtClean="0"/>
              <a:t>Higiene bucal.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65644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1.	Introdução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/>
              <a:t>Macapá, Amapá, Amazônia, Brasil.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64" y="2276872"/>
            <a:ext cx="1633324" cy="418337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9" y="2276872"/>
            <a:ext cx="2664296" cy="190455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9" y="4437112"/>
            <a:ext cx="2664296" cy="199822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301878"/>
            <a:ext cx="2736304" cy="187955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1" y="4437112"/>
            <a:ext cx="2736304" cy="199822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788024" y="6435334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 smtClean="0"/>
              <a:t>Fonte: Arquivo Pessoal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0090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5.	Discussão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dirty="0" smtClean="0"/>
              <a:t>Melhora no </a:t>
            </a:r>
            <a:r>
              <a:rPr lang="pt-BR" sz="2800" dirty="0"/>
              <a:t>registro dos </a:t>
            </a:r>
            <a:r>
              <a:rPr lang="pt-BR" sz="2800" dirty="0" smtClean="0"/>
              <a:t>pacientes.</a:t>
            </a:r>
          </a:p>
          <a:p>
            <a:pPr algn="just"/>
            <a:endParaRPr lang="pt-BR" sz="2800" dirty="0" smtClean="0"/>
          </a:p>
          <a:p>
            <a:pPr algn="just"/>
            <a:r>
              <a:rPr lang="pt-BR" sz="2800" dirty="0" smtClean="0"/>
              <a:t>Melhor </a:t>
            </a:r>
            <a:r>
              <a:rPr lang="pt-BR" sz="2800" dirty="0"/>
              <a:t>acompanhamento dos </a:t>
            </a:r>
            <a:r>
              <a:rPr lang="pt-BR" sz="2800" dirty="0" smtClean="0"/>
              <a:t>pacientes.</a:t>
            </a:r>
          </a:p>
          <a:p>
            <a:pPr lvl="1" algn="just"/>
            <a:r>
              <a:rPr lang="pt-BR" sz="2800" dirty="0" smtClean="0"/>
              <a:t>Identificação </a:t>
            </a:r>
            <a:r>
              <a:rPr lang="pt-BR" sz="2800" dirty="0"/>
              <a:t>precoce dos fatores de </a:t>
            </a:r>
            <a:r>
              <a:rPr lang="pt-BR" sz="2800" dirty="0" smtClean="0"/>
              <a:t>risco.</a:t>
            </a:r>
          </a:p>
          <a:p>
            <a:pPr lvl="1" algn="just"/>
            <a:r>
              <a:rPr lang="pt-BR" sz="2800" dirty="0" smtClean="0"/>
              <a:t>Estratificação </a:t>
            </a:r>
            <a:r>
              <a:rPr lang="pt-BR" sz="2800" dirty="0"/>
              <a:t>do risco cardiovascular. </a:t>
            </a:r>
          </a:p>
          <a:p>
            <a:pPr algn="just"/>
            <a:endParaRPr lang="pt-BR" sz="2800" dirty="0" smtClean="0"/>
          </a:p>
          <a:p>
            <a:pPr algn="just"/>
            <a:r>
              <a:rPr lang="pt-BR" sz="2800" dirty="0" smtClean="0"/>
              <a:t>Busca </a:t>
            </a:r>
            <a:r>
              <a:rPr lang="pt-BR" sz="2800" dirty="0"/>
              <a:t>ativa </a:t>
            </a:r>
            <a:r>
              <a:rPr lang="pt-BR" sz="2800" dirty="0" smtClean="0"/>
              <a:t>aos faltosos.</a:t>
            </a:r>
          </a:p>
        </p:txBody>
      </p:sp>
    </p:spTree>
    <p:extLst>
      <p:ext uri="{BB962C8B-B14F-4D97-AF65-F5344CB8AC3E}">
        <p14:creationId xmlns:p14="http://schemas.microsoft.com/office/powerpoint/2010/main" val="284193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5.	Discussão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dirty="0"/>
              <a:t>Reorganização do agendamento de consultas</a:t>
            </a:r>
            <a:r>
              <a:rPr lang="pt-BR" sz="2800" dirty="0" smtClean="0"/>
              <a:t>.</a:t>
            </a:r>
          </a:p>
          <a:p>
            <a:pPr algn="just"/>
            <a:endParaRPr lang="pt-BR" sz="2800" dirty="0"/>
          </a:p>
          <a:p>
            <a:pPr algn="just"/>
            <a:r>
              <a:rPr lang="pt-BR" sz="2800" dirty="0"/>
              <a:t>Relação Equipe de Saúde X Comunidade</a:t>
            </a:r>
            <a:r>
              <a:rPr lang="pt-BR" sz="2800" dirty="0" smtClean="0"/>
              <a:t>.</a:t>
            </a:r>
          </a:p>
          <a:p>
            <a:pPr algn="just"/>
            <a:endParaRPr lang="pt-BR" sz="2800" dirty="0"/>
          </a:p>
          <a:p>
            <a:pPr algn="just"/>
            <a:r>
              <a:rPr lang="pt-BR" sz="2800" dirty="0"/>
              <a:t>Incorporação da intervenção à rotina do serviço.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29223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8604448" cy="1642194"/>
          </a:xfrm>
        </p:spPr>
        <p:txBody>
          <a:bodyPr>
            <a:noAutofit/>
          </a:bodyPr>
          <a:lstStyle/>
          <a:p>
            <a:pPr algn="ctr"/>
            <a:r>
              <a:rPr lang="pt-BR" sz="4400" b="1" dirty="0" smtClean="0"/>
              <a:t>6.	Reflexão </a:t>
            </a:r>
            <a:r>
              <a:rPr lang="pt-BR" sz="4400" b="1" dirty="0"/>
              <a:t>crítica sobre o processo pessoal de </a:t>
            </a:r>
            <a:r>
              <a:rPr lang="pt-BR" sz="4400" b="1" dirty="0" smtClean="0"/>
              <a:t>aprendizagem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endParaRPr lang="pt-BR" dirty="0" smtClean="0"/>
          </a:p>
          <a:p>
            <a:pPr algn="just"/>
            <a:endParaRPr lang="pt-BR" sz="2800" dirty="0"/>
          </a:p>
          <a:p>
            <a:pPr algn="just"/>
            <a:r>
              <a:rPr lang="pt-BR" sz="2800" dirty="0" smtClean="0"/>
              <a:t>Atenção básica como um desafio </a:t>
            </a:r>
            <a:r>
              <a:rPr lang="pt-BR" sz="2800" dirty="0"/>
              <a:t>na carreira </a:t>
            </a:r>
            <a:r>
              <a:rPr lang="pt-BR" sz="2800" dirty="0" smtClean="0"/>
              <a:t>médica.</a:t>
            </a:r>
          </a:p>
          <a:p>
            <a:pPr algn="just"/>
            <a:endParaRPr lang="pt-BR" sz="2800" dirty="0" smtClean="0"/>
          </a:p>
          <a:p>
            <a:pPr algn="just"/>
            <a:r>
              <a:rPr lang="pt-BR" sz="2800" dirty="0"/>
              <a:t>N</a:t>
            </a:r>
            <a:r>
              <a:rPr lang="pt-BR" sz="2800" dirty="0" smtClean="0"/>
              <a:t>ovas </a:t>
            </a:r>
            <a:r>
              <a:rPr lang="pt-BR" sz="2800" dirty="0"/>
              <a:t>maneiras de pensar e de </a:t>
            </a:r>
            <a:r>
              <a:rPr lang="pt-BR" sz="2800" dirty="0" smtClean="0"/>
              <a:t>agir.</a:t>
            </a:r>
          </a:p>
          <a:p>
            <a:pPr algn="just"/>
            <a:endParaRPr lang="pt-BR" sz="2800" dirty="0" smtClean="0"/>
          </a:p>
          <a:p>
            <a:pPr algn="just"/>
            <a:r>
              <a:rPr lang="pt-BR" sz="2800" dirty="0" smtClean="0"/>
              <a:t> “Formação </a:t>
            </a:r>
            <a:r>
              <a:rPr lang="pt-BR" sz="2800" dirty="0" err="1" smtClean="0"/>
              <a:t>Problematizadora</a:t>
            </a:r>
            <a:r>
              <a:rPr lang="pt-BR" sz="2800" dirty="0" smtClean="0"/>
              <a:t>”.</a:t>
            </a:r>
          </a:p>
          <a:p>
            <a:pPr algn="just"/>
            <a:endParaRPr lang="pt-BR" sz="2800" dirty="0" smtClean="0"/>
          </a:p>
          <a:p>
            <a:pPr algn="just"/>
            <a:r>
              <a:rPr lang="pt-BR" sz="2800" dirty="0" smtClean="0"/>
              <a:t>Busca </a:t>
            </a:r>
            <a:r>
              <a:rPr lang="pt-BR" sz="2800" dirty="0"/>
              <a:t>ativa e autônoma do </a:t>
            </a:r>
            <a:r>
              <a:rPr lang="pt-BR" sz="2800" dirty="0" smtClean="0"/>
              <a:t>conhecimento.</a:t>
            </a:r>
          </a:p>
          <a:p>
            <a:pPr algn="just"/>
            <a:endParaRPr lang="pt-BR" sz="2800" dirty="0" smtClean="0"/>
          </a:p>
          <a:p>
            <a:pPr algn="just"/>
            <a:r>
              <a:rPr lang="pt-BR" sz="2800" dirty="0" smtClean="0"/>
              <a:t>Engajamento da equipe e comunidade.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92655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2" y="0"/>
            <a:ext cx="8463524" cy="6858000"/>
          </a:xfrm>
        </p:spPr>
      </p:pic>
      <p:sp>
        <p:nvSpPr>
          <p:cNvPr id="6" name="CaixaDeTexto 5"/>
          <p:cNvSpPr txBox="1"/>
          <p:nvPr/>
        </p:nvSpPr>
        <p:spPr>
          <a:xfrm>
            <a:off x="2771800" y="6027003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 smtClean="0">
                <a:solidFill>
                  <a:schemeClr val="bg1"/>
                </a:solidFill>
              </a:rPr>
              <a:t>Nascer do sol às margens do Rio Amazonas</a:t>
            </a:r>
          </a:p>
          <a:p>
            <a:pPr algn="r"/>
            <a:r>
              <a:rPr lang="pt-BR" sz="2400" dirty="0" smtClean="0">
                <a:solidFill>
                  <a:schemeClr val="bg1"/>
                </a:solidFill>
              </a:rPr>
              <a:t>Fonte: Arquivo Pessoal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45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1.	Introdução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Bairro </a:t>
            </a:r>
            <a:r>
              <a:rPr lang="pt-BR" sz="2400" dirty="0" err="1" smtClean="0"/>
              <a:t>Muca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80" y="2348880"/>
            <a:ext cx="3204752" cy="18002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3" y="2348880"/>
            <a:ext cx="3204753" cy="174769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365104"/>
            <a:ext cx="3204752" cy="179477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234" y="4365104"/>
            <a:ext cx="3219142" cy="1794773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4788024" y="6435334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 smtClean="0"/>
              <a:t>Fonte: Arquivo Pessoal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87997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1.	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UBS Raimundo </a:t>
            </a:r>
            <a:r>
              <a:rPr lang="pt-BR" sz="2400" dirty="0" err="1" smtClean="0"/>
              <a:t>Hozanan</a:t>
            </a:r>
            <a:r>
              <a:rPr lang="pt-BR" sz="2400" dirty="0" smtClean="0"/>
              <a:t> de Souza.</a:t>
            </a:r>
            <a:endParaRPr lang="pt-BR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348880"/>
            <a:ext cx="2448272" cy="408045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981503"/>
            <a:ext cx="4692013" cy="281520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788024" y="6435334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 smtClean="0"/>
              <a:t>Fonte: Arquivo Pessoal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20197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1.	Introdução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sz="2800" dirty="0" smtClean="0"/>
              <a:t>O </a:t>
            </a:r>
            <a:r>
              <a:rPr lang="pt-BR" sz="2800" dirty="0"/>
              <a:t>controle adequado de doenças </a:t>
            </a:r>
            <a:r>
              <a:rPr lang="pt-BR" sz="2800" dirty="0" smtClean="0"/>
              <a:t>crônicas ainda </a:t>
            </a:r>
            <a:r>
              <a:rPr lang="pt-BR" sz="2800" dirty="0"/>
              <a:t>é um desafio na atenção </a:t>
            </a:r>
            <a:r>
              <a:rPr lang="pt-BR" sz="2800" dirty="0" smtClean="0"/>
              <a:t>básica.</a:t>
            </a:r>
          </a:p>
          <a:p>
            <a:pPr algn="just"/>
            <a:endParaRPr lang="pt-BR" sz="2800" dirty="0" smtClean="0"/>
          </a:p>
          <a:p>
            <a:pPr algn="just"/>
            <a:r>
              <a:rPr lang="pt-BR" sz="2800" dirty="0" smtClean="0"/>
              <a:t>Condição </a:t>
            </a:r>
            <a:r>
              <a:rPr lang="pt-BR" sz="2800" dirty="0"/>
              <a:t>Sensível à Atenção </a:t>
            </a:r>
            <a:r>
              <a:rPr lang="pt-BR" sz="2800" dirty="0" smtClean="0"/>
              <a:t>Primária.</a:t>
            </a:r>
          </a:p>
          <a:p>
            <a:pPr algn="just"/>
            <a:endParaRPr lang="pt-BR" sz="2800" dirty="0" smtClean="0"/>
          </a:p>
          <a:p>
            <a:pPr algn="just"/>
            <a:r>
              <a:rPr lang="pt-BR" sz="2800" dirty="0" smtClean="0"/>
              <a:t>Altas taxas de prevalência </a:t>
            </a:r>
            <a:r>
              <a:rPr lang="pt-BR" sz="2800" dirty="0"/>
              <a:t>e baixas taxas de </a:t>
            </a:r>
            <a:r>
              <a:rPr lang="pt-BR" sz="2800" dirty="0" smtClean="0"/>
              <a:t>controle.</a:t>
            </a:r>
          </a:p>
          <a:p>
            <a:pPr algn="just"/>
            <a:endParaRPr lang="pt-BR" sz="2800" dirty="0" smtClean="0"/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pt-BR" sz="2800" dirty="0"/>
              <a:t>Total na área de cobertura: 456 hipertensos e 113 diabéticos (VIGITEL, 2011).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485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2.	Objetivo Geral</a:t>
            </a:r>
            <a:endParaRPr lang="pt-BR" b="1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dirty="0"/>
              <a:t>Melhoria da Qualidade do Atendimento a Pacientes Hipertensos e </a:t>
            </a:r>
            <a:r>
              <a:rPr lang="pt-BR" sz="2800" dirty="0" smtClean="0"/>
              <a:t>Diabéticos.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54523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3.	Metodologia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/>
              <a:t>3.1 Ações</a:t>
            </a:r>
          </a:p>
          <a:p>
            <a:pPr lvl="1" algn="just"/>
            <a:r>
              <a:rPr lang="pt-BR" sz="2800" dirty="0"/>
              <a:t>Capacitação dos profissionais de </a:t>
            </a:r>
            <a:r>
              <a:rPr lang="pt-BR" sz="2800" dirty="0" smtClean="0"/>
              <a:t>saúde.</a:t>
            </a:r>
          </a:p>
          <a:p>
            <a:pPr lvl="1" algn="just"/>
            <a:endParaRPr lang="pt-BR" sz="2800" dirty="0" smtClean="0"/>
          </a:p>
          <a:p>
            <a:pPr lvl="1" algn="just"/>
            <a:r>
              <a:rPr lang="pt-BR" sz="2800" dirty="0"/>
              <a:t>Estabelecimento do papel de cada </a:t>
            </a:r>
            <a:r>
              <a:rPr lang="pt-BR" sz="2800" dirty="0" smtClean="0"/>
              <a:t>profissional.</a:t>
            </a:r>
          </a:p>
          <a:p>
            <a:pPr lvl="1" algn="just"/>
            <a:endParaRPr lang="pt-BR" sz="2800" dirty="0" smtClean="0"/>
          </a:p>
          <a:p>
            <a:pPr lvl="1" algn="just"/>
            <a:r>
              <a:rPr lang="pt-BR" sz="2800" dirty="0"/>
              <a:t>Cadastramento </a:t>
            </a:r>
            <a:r>
              <a:rPr lang="pt-BR" sz="2800" dirty="0" smtClean="0"/>
              <a:t>dos pacientes residentes na área.</a:t>
            </a:r>
          </a:p>
          <a:p>
            <a:pPr lvl="1" algn="just"/>
            <a:endParaRPr lang="pt-BR" sz="2800" dirty="0" smtClean="0"/>
          </a:p>
          <a:p>
            <a:pPr lvl="1" algn="just"/>
            <a:r>
              <a:rPr lang="pt-BR" sz="2800" dirty="0"/>
              <a:t>Contato com lideranças </a:t>
            </a:r>
            <a:r>
              <a:rPr lang="pt-BR" sz="2800" dirty="0" smtClean="0"/>
              <a:t>comunitárias.</a:t>
            </a:r>
          </a:p>
        </p:txBody>
      </p:sp>
    </p:spTree>
    <p:extLst>
      <p:ext uri="{BB962C8B-B14F-4D97-AF65-F5344CB8AC3E}">
        <p14:creationId xmlns:p14="http://schemas.microsoft.com/office/powerpoint/2010/main" val="356918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3.	Metodologia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2800" b="1" dirty="0" smtClean="0"/>
              <a:t>3.1 Ações</a:t>
            </a:r>
          </a:p>
          <a:p>
            <a:pPr lvl="1" algn="just"/>
            <a:r>
              <a:rPr lang="pt-BR" sz="2800" dirty="0"/>
              <a:t>Atendimento clínico</a:t>
            </a:r>
            <a:r>
              <a:rPr lang="pt-BR" sz="2800" dirty="0" smtClean="0"/>
              <a:t>.</a:t>
            </a:r>
          </a:p>
          <a:p>
            <a:pPr marL="457200" lvl="1" indent="0" algn="just">
              <a:buNone/>
            </a:pPr>
            <a:endParaRPr lang="pt-BR" sz="2800" dirty="0"/>
          </a:p>
          <a:p>
            <a:pPr lvl="1" algn="just"/>
            <a:r>
              <a:rPr lang="pt-BR" sz="2800" dirty="0" smtClean="0"/>
              <a:t>Busca </a:t>
            </a:r>
            <a:r>
              <a:rPr lang="pt-BR" sz="2800" dirty="0"/>
              <a:t>ativa dos faltosos</a:t>
            </a:r>
            <a:r>
              <a:rPr lang="pt-BR" sz="2800" dirty="0" smtClean="0"/>
              <a:t>.</a:t>
            </a:r>
          </a:p>
          <a:p>
            <a:pPr lvl="1" algn="just"/>
            <a:endParaRPr lang="pt-BR" sz="2800" dirty="0"/>
          </a:p>
          <a:p>
            <a:pPr lvl="1" algn="just"/>
            <a:r>
              <a:rPr lang="pt-BR" sz="2800" dirty="0"/>
              <a:t>Monitoramento da </a:t>
            </a:r>
            <a:r>
              <a:rPr lang="pt-BR" sz="2800" dirty="0" smtClean="0"/>
              <a:t>intervenção.</a:t>
            </a:r>
          </a:p>
          <a:p>
            <a:pPr lvl="1" algn="just"/>
            <a:endParaRPr lang="pt-BR" sz="2800" dirty="0"/>
          </a:p>
          <a:p>
            <a:pPr lvl="1" algn="just"/>
            <a:r>
              <a:rPr lang="pt-BR" sz="2800" dirty="0"/>
              <a:t>Grupo de hipertensão e diabetes.</a:t>
            </a:r>
          </a:p>
          <a:p>
            <a:pPr marL="457200" lvl="1" indent="0" algn="just">
              <a:buNone/>
            </a:pPr>
            <a:endParaRPr lang="pt-BR" sz="2800" dirty="0"/>
          </a:p>
          <a:p>
            <a:pPr lvl="1" algn="just"/>
            <a:r>
              <a:rPr lang="pt-BR" sz="2800" dirty="0"/>
              <a:t>NASF.</a:t>
            </a:r>
          </a:p>
          <a:p>
            <a:pPr lvl="1"/>
            <a:endParaRPr lang="pt-BR" dirty="0" smtClean="0"/>
          </a:p>
          <a:p>
            <a:pPr lvl="1"/>
            <a:endParaRPr lang="pt-BR" b="1" dirty="0"/>
          </a:p>
          <a:p>
            <a:pPr lvl="1"/>
            <a:endParaRPr lang="pt-BR" b="1" dirty="0" smtClean="0"/>
          </a:p>
        </p:txBody>
      </p:sp>
    </p:spTree>
    <p:extLst>
      <p:ext uri="{BB962C8B-B14F-4D97-AF65-F5344CB8AC3E}">
        <p14:creationId xmlns:p14="http://schemas.microsoft.com/office/powerpoint/2010/main" val="395659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Viagem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731</TotalTime>
  <Words>1095</Words>
  <Application>Microsoft Office PowerPoint</Application>
  <PresentationFormat>Apresentação na tela (4:3)</PresentationFormat>
  <Paragraphs>204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4" baseType="lpstr">
      <vt:lpstr>Adjacência</vt:lpstr>
      <vt:lpstr>Intervenção para Melhoria da Qualidade do Atendimento a Pacientes Hipertensos e Diabéticos na UBS Raimundo Hozanan de Souza em Macapá, AP</vt:lpstr>
      <vt:lpstr>Intervenção para Melhoria da Qualidade do Atendimento a Pacientes Hipertensos e Diabéticos na UBS Raimundo Hozanan de Souza em Macapá, AP</vt:lpstr>
      <vt:lpstr>1. Introdução</vt:lpstr>
      <vt:lpstr>1. Introdução</vt:lpstr>
      <vt:lpstr>1. Introdução</vt:lpstr>
      <vt:lpstr>1. Introdução</vt:lpstr>
      <vt:lpstr>2. Objetivo Geral</vt:lpstr>
      <vt:lpstr>3. Metodologia</vt:lpstr>
      <vt:lpstr>3. Metodologia</vt:lpstr>
      <vt:lpstr>3. Metodologia</vt:lpstr>
      <vt:lpstr>3. Metodologia</vt:lpstr>
      <vt:lpstr>3. Metodologia</vt:lpstr>
      <vt:lpstr>3. Metodologia</vt:lpstr>
      <vt:lpstr>4. Objetivos, Metas e Resultados</vt:lpstr>
      <vt:lpstr>4. Objetivos, Metas e Resultados</vt:lpstr>
      <vt:lpstr>4. Objetivos, Metas e Resultados</vt:lpstr>
      <vt:lpstr>4. Objetivos, Metas e Resultados</vt:lpstr>
      <vt:lpstr>4. Objetivos, Metas e Resultados</vt:lpstr>
      <vt:lpstr>4. Objetivos, Metas e Resultados</vt:lpstr>
      <vt:lpstr>4. Objetivos, Metas e Resultados</vt:lpstr>
      <vt:lpstr>4. Objetivos, Metas e Resultados</vt:lpstr>
      <vt:lpstr>4. Objetivos, Metas e Resultados</vt:lpstr>
      <vt:lpstr>4. Objetivos, Metas e Resultados</vt:lpstr>
      <vt:lpstr>4. Objetivos, Metas e Resultados</vt:lpstr>
      <vt:lpstr>4. Objetivos, Metas e Resultados</vt:lpstr>
      <vt:lpstr>4. Objetivos, Metas e Resultados</vt:lpstr>
      <vt:lpstr>4. Objetivos, Metas e Resultados</vt:lpstr>
      <vt:lpstr>4. Objetivos, Metas e Resultados</vt:lpstr>
      <vt:lpstr>4. Objetivos, Metas e Resultados</vt:lpstr>
      <vt:lpstr>5. Discussão</vt:lpstr>
      <vt:lpstr>5. Discussão</vt:lpstr>
      <vt:lpstr>6. Reflexão crítica sobre o processo pessoal de aprendizagem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Intervenção para Melhoria da Qualidade do Atendimento a Pacientes Hipertensos e Diabéticos na UBS Raimundo Hozanan de Souza em Macapá, AP</dc:title>
  <dc:creator>USER</dc:creator>
  <cp:lastModifiedBy>USER</cp:lastModifiedBy>
  <cp:revision>33</cp:revision>
  <dcterms:created xsi:type="dcterms:W3CDTF">2015-01-21T20:30:57Z</dcterms:created>
  <dcterms:modified xsi:type="dcterms:W3CDTF">2015-01-22T20:03:53Z</dcterms:modified>
</cp:coreProperties>
</file>