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9" r:id="rId3"/>
    <p:sldId id="260" r:id="rId4"/>
    <p:sldId id="257" r:id="rId5"/>
    <p:sldId id="258" r:id="rId6"/>
    <p:sldId id="270" r:id="rId7"/>
    <p:sldId id="273" r:id="rId8"/>
    <p:sldId id="261" r:id="rId9"/>
    <p:sldId id="262" r:id="rId10"/>
    <p:sldId id="263" r:id="rId11"/>
    <p:sldId id="264" r:id="rId12"/>
    <p:sldId id="265" r:id="rId13"/>
    <p:sldId id="267" r:id="rId14"/>
    <p:sldId id="266" r:id="rId15"/>
    <p:sldId id="268" r:id="rId16"/>
    <p:sldId id="269" r:id="rId17"/>
    <p:sldId id="272" r:id="rId18"/>
    <p:sldId id="274" r:id="rId19"/>
    <p:sldId id="271" r:id="rId2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6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2">
        <a:schemeClr val="bg1"/>
      </p:bgRef>
    </p:bg>
    <p:spTree>
      <p:nvGrpSpPr>
        <p:cNvPr id="1" name=""/>
        <p:cNvGrpSpPr/>
        <p:nvPr/>
      </p:nvGrpSpPr>
      <p:grpSpPr>
        <a:xfrm>
          <a:off x="0" y="0"/>
          <a:ext cx="0" cy="0"/>
          <a:chOff x="0" y="0"/>
          <a:chExt cx="0" cy="0"/>
        </a:xfrm>
      </p:grpSpPr>
      <p:sp>
        <p:nvSpPr>
          <p:cNvPr id="8" name="Retângulo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ector reto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ítulo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pt-BR" smtClean="0"/>
              <a:t>Clique para editar o estilo do título mestre</a:t>
            </a:r>
            <a:endParaRPr kumimoji="0" lang="en-US"/>
          </a:p>
        </p:txBody>
      </p:sp>
      <p:sp>
        <p:nvSpPr>
          <p:cNvPr id="25" name="Subtítulo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sp>
        <p:nvSpPr>
          <p:cNvPr id="31" name="Espaço Reservado para Data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347A835-AC14-43EF-884C-0917D2813CB5}" type="datetimeFigureOut">
              <a:rPr lang="pt-BR" smtClean="0"/>
              <a:pPr/>
              <a:t>27/03/2014</a:t>
            </a:fld>
            <a:endParaRPr lang="pt-BR"/>
          </a:p>
        </p:txBody>
      </p:sp>
      <p:sp>
        <p:nvSpPr>
          <p:cNvPr id="18" name="Espaço Reservado para Rodapé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pt-BR"/>
          </a:p>
        </p:txBody>
      </p:sp>
      <p:sp>
        <p:nvSpPr>
          <p:cNvPr id="29" name="Espaço Reservado para Número de Slid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59FE8B4-D46E-4035-9AA4-4BCE3006FBF9}"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9347A835-AC14-43EF-884C-0917D2813CB5}" type="datetimeFigureOut">
              <a:rPr lang="pt-BR" smtClean="0"/>
              <a:pPr/>
              <a:t>27/03/2014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959FE8B4-D46E-4035-9AA4-4BCE3006FBF9}"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53200" y="274955"/>
            <a:ext cx="1524000" cy="5851525"/>
          </a:xfrm>
        </p:spPr>
        <p:txBody>
          <a:bodyPr vert="eaVert" anchor="t"/>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a:xfrm>
            <a:off x="4242816" y="6557946"/>
            <a:ext cx="2002464" cy="226902"/>
          </a:xfrm>
        </p:spPr>
        <p:txBody>
          <a:bodyPr/>
          <a:lstStyle>
            <a:extLst/>
          </a:lstStyle>
          <a:p>
            <a:fld id="{9347A835-AC14-43EF-884C-0917D2813CB5}" type="datetimeFigureOut">
              <a:rPr lang="pt-BR" smtClean="0"/>
              <a:pPr/>
              <a:t>27/03/2014</a:t>
            </a:fld>
            <a:endParaRPr lang="pt-BR"/>
          </a:p>
        </p:txBody>
      </p:sp>
      <p:sp>
        <p:nvSpPr>
          <p:cNvPr id="5" name="Espaço Reservado para Rodapé 4"/>
          <p:cNvSpPr>
            <a:spLocks noGrp="1"/>
          </p:cNvSpPr>
          <p:nvPr>
            <p:ph type="ftr" sz="quarter" idx="11"/>
          </p:nvPr>
        </p:nvSpPr>
        <p:spPr>
          <a:xfrm>
            <a:off x="457200" y="6556248"/>
            <a:ext cx="3657600" cy="228600"/>
          </a:xfrm>
        </p:spPr>
        <p:txBody>
          <a:bodyPr/>
          <a:lstStyle>
            <a:extLst/>
          </a:lstStyle>
          <a:p>
            <a:endParaRPr lang="pt-BR"/>
          </a:p>
        </p:txBody>
      </p:sp>
      <p:sp>
        <p:nvSpPr>
          <p:cNvPr id="6" name="Espaço Reservado para Número de Slid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59FE8B4-D46E-4035-9AA4-4BCE3006FBF9}"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9347A835-AC14-43EF-884C-0917D2813CB5}" type="datetimeFigureOut">
              <a:rPr lang="pt-BR" smtClean="0"/>
              <a:pPr/>
              <a:t>27/03/2014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959FE8B4-D46E-4035-9AA4-4BCE3006FBF9}"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1">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347A835-AC14-43EF-884C-0917D2813CB5}" type="datetimeFigureOut">
              <a:rPr lang="pt-BR" smtClean="0"/>
              <a:pPr/>
              <a:t>27/03/2014</a:t>
            </a:fld>
            <a:endParaRPr lang="pt-BR"/>
          </a:p>
        </p:txBody>
      </p:sp>
      <p:sp>
        <p:nvSpPr>
          <p:cNvPr id="5" name="Espaço Reservado para Rodapé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pt-BR"/>
          </a:p>
        </p:txBody>
      </p:sp>
      <p:sp>
        <p:nvSpPr>
          <p:cNvPr id="6" name="Espaço Reservado para Número de Slide 5"/>
          <p:cNvSpPr>
            <a:spLocks noGrp="1"/>
          </p:cNvSpPr>
          <p:nvPr>
            <p:ph type="sldNum" sz="quarter" idx="12"/>
          </p:nvPr>
        </p:nvSpPr>
        <p:spPr>
          <a:xfrm>
            <a:off x="6733952" y="6555112"/>
            <a:ext cx="588336" cy="228600"/>
          </a:xfrm>
        </p:spPr>
        <p:txBody>
          <a:bodyPr/>
          <a:lstStyle>
            <a:extLst/>
          </a:lstStyle>
          <a:p>
            <a:fld id="{959FE8B4-D46E-4035-9AA4-4BCE3006FBF9}"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320040"/>
            <a:ext cx="7242048" cy="1143000"/>
          </a:xfrm>
        </p:spPr>
        <p:txBody>
          <a:bodyPr/>
          <a:lstStyle>
            <a:extLst/>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9347A835-AC14-43EF-884C-0917D2813CB5}" type="datetimeFigureOut">
              <a:rPr lang="pt-BR" smtClean="0"/>
              <a:pPr/>
              <a:t>27/03/2014</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959FE8B4-D46E-4035-9AA4-4BCE3006FBF9}"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320040"/>
            <a:ext cx="7242048" cy="1143000"/>
          </a:xfrm>
        </p:spPr>
        <p:txBody>
          <a:bodyPr anchor="b"/>
          <a:lstStyle>
            <a:lvl1pPr>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9347A835-AC14-43EF-884C-0917D2813CB5}" type="datetimeFigureOut">
              <a:rPr lang="pt-BR" smtClean="0"/>
              <a:pPr/>
              <a:t>27/03/2014</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959FE8B4-D46E-4035-9AA4-4BCE3006FBF9}"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320040"/>
            <a:ext cx="7242048" cy="1143000"/>
          </a:xfrm>
        </p:spPr>
        <p:txBody>
          <a:bodyPr/>
          <a:lstStyle>
            <a:extLst/>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extLst/>
          </a:lstStyle>
          <a:p>
            <a:fld id="{9347A835-AC14-43EF-884C-0917D2813CB5}" type="datetimeFigureOut">
              <a:rPr lang="pt-BR" smtClean="0"/>
              <a:pPr/>
              <a:t>27/03/2014</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959FE8B4-D46E-4035-9AA4-4BCE3006FBF9}"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lvl1pPr>
              <a:defRPr>
                <a:solidFill>
                  <a:schemeClr val="tx2"/>
                </a:solidFill>
              </a:defRPr>
            </a:lvl1pPr>
            <a:extLst/>
          </a:lstStyle>
          <a:p>
            <a:fld id="{9347A835-AC14-43EF-884C-0917D2813CB5}" type="datetimeFigureOut">
              <a:rPr lang="pt-BR" smtClean="0"/>
              <a:pPr/>
              <a:t>27/03/2014</a:t>
            </a:fld>
            <a:endParaRPr lang="pt-BR"/>
          </a:p>
        </p:txBody>
      </p:sp>
      <p:sp>
        <p:nvSpPr>
          <p:cNvPr id="3" name="Espaço Reservado para Rodapé 2"/>
          <p:cNvSpPr>
            <a:spLocks noGrp="1"/>
          </p:cNvSpPr>
          <p:nvPr>
            <p:ph type="ftr" sz="quarter" idx="11"/>
          </p:nvPr>
        </p:nvSpPr>
        <p:spPr/>
        <p:txBody>
          <a:bodyPr/>
          <a:lstStyle>
            <a:lvl1pPr>
              <a:defRPr>
                <a:solidFill>
                  <a:schemeClr val="tx2"/>
                </a:solidFill>
              </a:defRPr>
            </a:lvl1pPr>
            <a:extLst/>
          </a:lstStyle>
          <a:p>
            <a:endParaRPr lang="pt-BR"/>
          </a:p>
        </p:txBody>
      </p:sp>
      <p:sp>
        <p:nvSpPr>
          <p:cNvPr id="4" name="Espaço Reservado para Número de Slide 3"/>
          <p:cNvSpPr>
            <a:spLocks noGrp="1"/>
          </p:cNvSpPr>
          <p:nvPr>
            <p:ph type="sldNum" sz="quarter" idx="12"/>
          </p:nvPr>
        </p:nvSpPr>
        <p:spPr/>
        <p:txBody>
          <a:bodyPr/>
          <a:lstStyle>
            <a:extLst/>
          </a:lstStyle>
          <a:p>
            <a:fld id="{959FE8B4-D46E-4035-9AA4-4BCE3006FBF9}"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9347A835-AC14-43EF-884C-0917D2813CB5}" type="datetimeFigureOut">
              <a:rPr lang="pt-BR" smtClean="0"/>
              <a:pPr/>
              <a:t>27/03/2014</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959FE8B4-D46E-4035-9AA4-4BCE3006FBF9}"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2"/>
      </p:bgRef>
    </p:bg>
    <p:spTree>
      <p:nvGrpSpPr>
        <p:cNvPr id="1" name=""/>
        <p:cNvGrpSpPr/>
        <p:nvPr/>
      </p:nvGrpSpPr>
      <p:grpSpPr>
        <a:xfrm>
          <a:off x="0" y="0"/>
          <a:ext cx="0" cy="0"/>
          <a:chOff x="0" y="0"/>
          <a:chExt cx="0" cy="0"/>
        </a:xfrm>
      </p:grpSpPr>
      <p:sp>
        <p:nvSpPr>
          <p:cNvPr id="8" name="Retângulo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tângulo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ítulo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pt-BR" smtClean="0"/>
              <a:t>Clique para editar o estilo do título mestre</a:t>
            </a:r>
            <a:endParaRPr kumimoji="0" lang="en-US" dirty="0"/>
          </a:p>
        </p:txBody>
      </p:sp>
      <p:sp>
        <p:nvSpPr>
          <p:cNvPr id="4" name="Espaço Reservado para Texto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pt-BR" smtClean="0"/>
              <a:t>Clique para editar os estilos do texto mestre</a:t>
            </a:r>
          </a:p>
        </p:txBody>
      </p:sp>
      <p:sp>
        <p:nvSpPr>
          <p:cNvPr id="5" name="Espaço Reservado para Data 4"/>
          <p:cNvSpPr>
            <a:spLocks noGrp="1"/>
          </p:cNvSpPr>
          <p:nvPr>
            <p:ph type="dt" sz="half" idx="10"/>
          </p:nvPr>
        </p:nvSpPr>
        <p:spPr/>
        <p:txBody>
          <a:bodyPr/>
          <a:lstStyle>
            <a:extLst/>
          </a:lstStyle>
          <a:p>
            <a:fld id="{9347A835-AC14-43EF-884C-0917D2813CB5}" type="datetimeFigureOut">
              <a:rPr lang="pt-BR" smtClean="0"/>
              <a:pPr/>
              <a:t>27/03/2014</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959FE8B4-D46E-4035-9AA4-4BCE3006FBF9}" type="slidenum">
              <a:rPr lang="pt-BR" smtClean="0"/>
              <a:pPr/>
              <a:t>‹nº›</a:t>
            </a:fld>
            <a:endParaRPr lang="pt-BR"/>
          </a:p>
        </p:txBody>
      </p:sp>
      <p:sp>
        <p:nvSpPr>
          <p:cNvPr id="10" name="Espaço Reservado para Imagem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pt-BR" smtClean="0"/>
              <a:t>Clique no ícone para adicionar uma imagem</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ângulo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ço Reservado para Título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pt-BR" smtClean="0"/>
              <a:t>Clique para editar o estilo do título mestre</a:t>
            </a:r>
            <a:endParaRPr kumimoji="0" lang="en-US"/>
          </a:p>
        </p:txBody>
      </p:sp>
      <p:sp>
        <p:nvSpPr>
          <p:cNvPr id="31" name="Espaço Reservado para Texto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27" name="Espaço Reservado para Data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347A835-AC14-43EF-884C-0917D2813CB5}" type="datetimeFigureOut">
              <a:rPr lang="pt-BR" smtClean="0"/>
              <a:pPr/>
              <a:t>27/03/2014</a:t>
            </a:fld>
            <a:endParaRPr lang="pt-BR"/>
          </a:p>
        </p:txBody>
      </p:sp>
      <p:sp>
        <p:nvSpPr>
          <p:cNvPr id="4" name="Espaço Reservado para Rodapé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pt-BR"/>
          </a:p>
        </p:txBody>
      </p:sp>
      <p:sp>
        <p:nvSpPr>
          <p:cNvPr id="16" name="Espaço Reservado para Número de Slid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59FE8B4-D46E-4035-9AA4-4BCE3006FBF9}"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915816" y="1988840"/>
            <a:ext cx="5976664" cy="2232248"/>
          </a:xfrm>
        </p:spPr>
        <p:style>
          <a:lnRef idx="1">
            <a:schemeClr val="dk1"/>
          </a:lnRef>
          <a:fillRef idx="2">
            <a:schemeClr val="dk1"/>
          </a:fillRef>
          <a:effectRef idx="1">
            <a:schemeClr val="dk1"/>
          </a:effectRef>
          <a:fontRef idx="minor">
            <a:schemeClr val="dk1"/>
          </a:fontRef>
        </p:style>
        <p:txBody>
          <a:bodyPr/>
          <a:lstStyle/>
          <a:p>
            <a:pPr algn="ctr"/>
            <a:r>
              <a:rPr lang="pt-BR" sz="2800" dirty="0" smtClean="0">
                <a:solidFill>
                  <a:srgbClr val="FFFF00"/>
                </a:solidFill>
              </a:rPr>
              <a:t>Saúde da </a:t>
            </a:r>
            <a:r>
              <a:rPr lang="pt-BR" sz="2800" dirty="0" smtClean="0">
                <a:solidFill>
                  <a:srgbClr val="FFFF00"/>
                </a:solidFill>
              </a:rPr>
              <a:t>criança: QUALIFICANDO AS AÇÕES DE ATENÇÃO À SAÚDE DA CRIANÇA NA UNIDADE DE SAÚDE SAN RAFAEL NO MUNICÍPIO DE IBAITI – PR. </a:t>
            </a:r>
            <a:endParaRPr lang="pt-BR" sz="2800" dirty="0">
              <a:solidFill>
                <a:srgbClr val="FFFF00"/>
              </a:solidFill>
            </a:endParaRPr>
          </a:p>
        </p:txBody>
      </p:sp>
      <p:sp>
        <p:nvSpPr>
          <p:cNvPr id="3" name="Subtítulo 2"/>
          <p:cNvSpPr>
            <a:spLocks noGrp="1"/>
          </p:cNvSpPr>
          <p:nvPr>
            <p:ph type="subTitle" idx="1"/>
          </p:nvPr>
        </p:nvSpPr>
        <p:spPr>
          <a:xfrm>
            <a:off x="2987824" y="4653136"/>
            <a:ext cx="6156176" cy="1728192"/>
          </a:xfrm>
        </p:spPr>
        <p:txBody>
          <a:bodyPr>
            <a:normAutofit fontScale="92500"/>
          </a:bodyPr>
          <a:lstStyle/>
          <a:p>
            <a:pPr algn="ctr"/>
            <a:r>
              <a:rPr lang="pt-BR" b="1" dirty="0" smtClean="0">
                <a:solidFill>
                  <a:schemeClr val="bg1"/>
                </a:solidFill>
              </a:rPr>
              <a:t>FERNANDA ELIZA TRENTINY FERNANDES SILVA</a:t>
            </a:r>
            <a:endParaRPr lang="pt-BR" b="1" dirty="0" smtClean="0">
              <a:solidFill>
                <a:schemeClr val="bg1"/>
              </a:solidFill>
            </a:endParaRPr>
          </a:p>
          <a:p>
            <a:pPr algn="ctr"/>
            <a:r>
              <a:rPr lang="pt-BR" b="1" dirty="0" smtClean="0">
                <a:solidFill>
                  <a:schemeClr val="bg1"/>
                </a:solidFill>
              </a:rPr>
              <a:t>ORIENTADORA: CRISTINA BOOSLE DE CASTILHOS</a:t>
            </a:r>
          </a:p>
          <a:p>
            <a:pPr algn="ctr"/>
            <a:r>
              <a:rPr lang="pt-BR" b="1" dirty="0" smtClean="0">
                <a:solidFill>
                  <a:schemeClr val="bg1"/>
                </a:solidFill>
              </a:rPr>
              <a:t>CO-ORIENTADOR: LEONARDO POZZA</a:t>
            </a:r>
          </a:p>
          <a:p>
            <a:pPr algn="ctr"/>
            <a:r>
              <a:rPr lang="pt-BR" b="1" dirty="0" smtClean="0">
                <a:solidFill>
                  <a:schemeClr val="bg1"/>
                </a:solidFill>
              </a:rPr>
              <a:t>PELOTAS – 2014.</a:t>
            </a:r>
            <a:endParaRPr lang="pt-BR" b="1" dirty="0">
              <a:solidFill>
                <a:schemeClr val="bg1"/>
              </a:solidFill>
            </a:endParaRPr>
          </a:p>
        </p:txBody>
      </p:sp>
      <p:sp>
        <p:nvSpPr>
          <p:cNvPr id="5" name="CaixaDeTexto 4"/>
          <p:cNvSpPr txBox="1"/>
          <p:nvPr/>
        </p:nvSpPr>
        <p:spPr>
          <a:xfrm>
            <a:off x="2843808" y="188640"/>
            <a:ext cx="5976664" cy="1631216"/>
          </a:xfrm>
          <a:prstGeom prst="rect">
            <a:avLst/>
          </a:prstGeom>
          <a:noFill/>
        </p:spPr>
        <p:txBody>
          <a:bodyPr wrap="square" rtlCol="0">
            <a:spAutoFit/>
          </a:bodyPr>
          <a:lstStyle/>
          <a:p>
            <a:pPr algn="ctr"/>
            <a:r>
              <a:rPr lang="pt-BR" sz="2000" b="1" cap="all" dirty="0" smtClean="0">
                <a:solidFill>
                  <a:schemeClr val="bg1"/>
                </a:solidFill>
              </a:rPr>
              <a:t>Universidade Federal de Pelotas</a:t>
            </a:r>
            <a:endParaRPr lang="pt-BR" sz="2000" b="1" dirty="0" smtClean="0">
              <a:solidFill>
                <a:schemeClr val="bg1"/>
              </a:solidFill>
            </a:endParaRPr>
          </a:p>
          <a:p>
            <a:pPr algn="ctr"/>
            <a:r>
              <a:rPr lang="pt-BR" sz="2000" b="1" dirty="0" smtClean="0">
                <a:solidFill>
                  <a:schemeClr val="bg1"/>
                </a:solidFill>
              </a:rPr>
              <a:t>Universidade Aberta Do </a:t>
            </a:r>
            <a:r>
              <a:rPr lang="pt-BR" sz="2000" b="1" dirty="0" err="1" smtClean="0">
                <a:solidFill>
                  <a:schemeClr val="bg1"/>
                </a:solidFill>
              </a:rPr>
              <a:t>Sus</a:t>
            </a:r>
            <a:r>
              <a:rPr lang="pt-BR" sz="2000" b="1" dirty="0" smtClean="0">
                <a:solidFill>
                  <a:schemeClr val="bg1"/>
                </a:solidFill>
              </a:rPr>
              <a:t> – </a:t>
            </a:r>
            <a:r>
              <a:rPr lang="pt-BR" sz="2000" b="1" dirty="0" err="1" smtClean="0">
                <a:solidFill>
                  <a:schemeClr val="bg1"/>
                </a:solidFill>
              </a:rPr>
              <a:t>Unasus</a:t>
            </a:r>
            <a:endParaRPr lang="pt-BR" sz="2000" b="1" dirty="0" smtClean="0">
              <a:solidFill>
                <a:schemeClr val="bg1"/>
              </a:solidFill>
            </a:endParaRPr>
          </a:p>
          <a:p>
            <a:pPr algn="ctr"/>
            <a:r>
              <a:rPr lang="pt-BR" sz="2000" b="1" dirty="0" smtClean="0">
                <a:solidFill>
                  <a:schemeClr val="bg1"/>
                </a:solidFill>
              </a:rPr>
              <a:t>Trabalho de Conclusão de Curso</a:t>
            </a:r>
          </a:p>
          <a:p>
            <a:pPr algn="ctr"/>
            <a:r>
              <a:rPr lang="pt-BR" sz="2000" b="1" dirty="0" smtClean="0">
                <a:solidFill>
                  <a:schemeClr val="bg1"/>
                </a:solidFill>
              </a:rPr>
              <a:t>Especialização em Saúde da Família </a:t>
            </a:r>
            <a:endParaRPr lang="pt-BR" sz="2000" b="1" dirty="0" smtClean="0">
              <a:solidFill>
                <a:schemeClr val="bg1"/>
              </a:solidFill>
            </a:endParaRPr>
          </a:p>
          <a:p>
            <a:pPr algn="ctr"/>
            <a:r>
              <a:rPr lang="pt-BR" sz="2000" b="1" dirty="0" smtClean="0">
                <a:solidFill>
                  <a:schemeClr val="bg1"/>
                </a:solidFill>
              </a:rPr>
              <a:t>Modalidade </a:t>
            </a:r>
            <a:r>
              <a:rPr lang="pt-BR" sz="2000" b="1" dirty="0" smtClean="0">
                <a:solidFill>
                  <a:schemeClr val="bg1"/>
                </a:solidFill>
              </a:rPr>
              <a:t>á Distância</a:t>
            </a:r>
            <a:endParaRPr lang="pt-BR" sz="2000" b="1"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60648"/>
            <a:ext cx="7427168" cy="1202392"/>
          </a:xfrm>
        </p:spPr>
        <p:txBody>
          <a:bodyPr>
            <a:normAutofit fontScale="90000"/>
          </a:bodyPr>
          <a:lstStyle/>
          <a:p>
            <a:r>
              <a:rPr lang="pt-BR" dirty="0" smtClean="0"/>
              <a:t>Objetivo: Melhorar a adesão ao programa de Saúde da Criança.</a:t>
            </a:r>
            <a:endParaRPr lang="pt-BR" dirty="0"/>
          </a:p>
        </p:txBody>
      </p:sp>
      <p:sp>
        <p:nvSpPr>
          <p:cNvPr id="3" name="Espaço Reservado para Conteúdo 2"/>
          <p:cNvSpPr>
            <a:spLocks noGrp="1"/>
          </p:cNvSpPr>
          <p:nvPr>
            <p:ph idx="1"/>
          </p:nvPr>
        </p:nvSpPr>
        <p:spPr>
          <a:xfrm>
            <a:off x="251520" y="1628800"/>
            <a:ext cx="7704856" cy="4896544"/>
          </a:xfrm>
        </p:spPr>
        <p:txBody>
          <a:bodyPr>
            <a:normAutofit lnSpcReduction="10000"/>
          </a:bodyPr>
          <a:lstStyle/>
          <a:p>
            <a:r>
              <a:rPr lang="pt-BR" dirty="0" smtClean="0"/>
              <a:t> </a:t>
            </a:r>
            <a:r>
              <a:rPr lang="pt-BR" sz="3600" dirty="0" smtClean="0"/>
              <a:t>A busca ativa foi realizada em 93,8% das crianças.</a:t>
            </a:r>
          </a:p>
          <a:p>
            <a:r>
              <a:rPr lang="pt-BR" sz="3600" dirty="0" smtClean="0"/>
              <a:t> A meta era realizar buscas às crianças de 06 a 72 meses com faltas a primeira consulta odontológica e atingimos 90% desta meta, realizando a busca em 18 crianças faltosas.</a:t>
            </a:r>
          </a:p>
          <a:p>
            <a:pPr>
              <a:buNone/>
            </a:pPr>
            <a:r>
              <a:rPr lang="pt-BR" dirty="0" smtClean="0"/>
              <a:t> </a:t>
            </a:r>
          </a:p>
          <a:p>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188640"/>
            <a:ext cx="7560840" cy="1440160"/>
          </a:xfrm>
        </p:spPr>
        <p:txBody>
          <a:bodyPr>
            <a:normAutofit fontScale="90000"/>
          </a:bodyPr>
          <a:lstStyle/>
          <a:p>
            <a:r>
              <a:rPr lang="pt-BR" dirty="0" smtClean="0"/>
              <a:t/>
            </a:r>
            <a:br>
              <a:rPr lang="pt-BR" dirty="0" smtClean="0"/>
            </a:br>
            <a:r>
              <a:rPr lang="pt-BR" dirty="0" smtClean="0"/>
              <a:t/>
            </a:r>
            <a:br>
              <a:rPr lang="pt-BR" dirty="0" smtClean="0"/>
            </a:br>
            <a:r>
              <a:rPr lang="pt-BR" dirty="0" smtClean="0"/>
              <a:t>Objetivo</a:t>
            </a:r>
            <a:r>
              <a:rPr lang="pt-BR" dirty="0" smtClean="0"/>
              <a:t>: Melhorar a qualidade do atendimento à criança.</a:t>
            </a:r>
            <a:br>
              <a:rPr lang="pt-BR" dirty="0" smtClean="0"/>
            </a:br>
            <a:endParaRPr lang="pt-BR" dirty="0"/>
          </a:p>
        </p:txBody>
      </p:sp>
      <p:sp>
        <p:nvSpPr>
          <p:cNvPr id="3" name="Espaço Reservado para Conteúdo 2"/>
          <p:cNvSpPr>
            <a:spLocks noGrp="1"/>
          </p:cNvSpPr>
          <p:nvPr>
            <p:ph idx="1"/>
          </p:nvPr>
        </p:nvSpPr>
        <p:spPr>
          <a:xfrm>
            <a:off x="251520" y="1340768"/>
            <a:ext cx="7776864" cy="5256584"/>
          </a:xfrm>
        </p:spPr>
        <p:txBody>
          <a:bodyPr>
            <a:normAutofit lnSpcReduction="10000"/>
          </a:bodyPr>
          <a:lstStyle/>
          <a:p>
            <a:r>
              <a:rPr lang="pt-BR" sz="2800" dirty="0" smtClean="0"/>
              <a:t>Na meta proporção </a:t>
            </a:r>
            <a:r>
              <a:rPr lang="pt-BR" sz="2800" dirty="0" smtClean="0"/>
              <a:t>de crianças com monitoramento de crescimento, </a:t>
            </a:r>
            <a:r>
              <a:rPr lang="pt-BR" sz="2800" dirty="0" smtClean="0"/>
              <a:t>atingimos </a:t>
            </a:r>
            <a:r>
              <a:rPr lang="pt-BR" sz="2800" dirty="0" smtClean="0"/>
              <a:t>um percentual de 79,5%, ou seja, 105 crianças tiveram seu crescimento avaliado nas 16 semanas de intervenção. </a:t>
            </a:r>
            <a:endParaRPr lang="pt-BR" sz="2800" dirty="0" smtClean="0"/>
          </a:p>
          <a:p>
            <a:r>
              <a:rPr lang="pt-BR" sz="2800" dirty="0" smtClean="0"/>
              <a:t>100% das crianças com déficit de peso e excesso de peso foram monitoradas.</a:t>
            </a:r>
          </a:p>
          <a:p>
            <a:r>
              <a:rPr lang="pt-BR" sz="2800" dirty="0" smtClean="0"/>
              <a:t>80,3% das crianças tiveram o monitoramento de seu desenvolvimento. </a:t>
            </a:r>
          </a:p>
          <a:p>
            <a:r>
              <a:rPr lang="pt-BR" sz="2800" dirty="0" smtClean="0"/>
              <a:t> Em relação ao monitoramento da vacinação em dia atingimos um percentual de 78% das crianças.</a:t>
            </a:r>
          </a:p>
          <a:p>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60648"/>
            <a:ext cx="7776864" cy="1440160"/>
          </a:xfrm>
        </p:spPr>
        <p:txBody>
          <a:bodyPr>
            <a:normAutofit fontScale="90000"/>
          </a:bodyPr>
          <a:lstStyle/>
          <a:p>
            <a:r>
              <a:rPr lang="pt-BR" dirty="0" smtClean="0"/>
              <a:t>Objetivo: Melhorar a qualidade do atendimento à criança.</a:t>
            </a:r>
            <a:br>
              <a:rPr lang="pt-BR" dirty="0" smtClean="0"/>
            </a:br>
            <a:endParaRPr lang="pt-BR" dirty="0"/>
          </a:p>
        </p:txBody>
      </p:sp>
      <p:sp>
        <p:nvSpPr>
          <p:cNvPr id="3" name="Espaço Reservado para Conteúdo 2"/>
          <p:cNvSpPr>
            <a:spLocks noGrp="1"/>
          </p:cNvSpPr>
          <p:nvPr>
            <p:ph idx="1"/>
          </p:nvPr>
        </p:nvSpPr>
        <p:spPr>
          <a:xfrm>
            <a:off x="395536" y="1340768"/>
            <a:ext cx="7560840" cy="5328592"/>
          </a:xfrm>
        </p:spPr>
        <p:txBody>
          <a:bodyPr>
            <a:normAutofit/>
          </a:bodyPr>
          <a:lstStyle/>
          <a:p>
            <a:r>
              <a:rPr lang="pt-BR" dirty="0" smtClean="0"/>
              <a:t> </a:t>
            </a:r>
            <a:r>
              <a:rPr lang="pt-BR" dirty="0" smtClean="0"/>
              <a:t>A suplementação de ferro foi prescrita para 88,2% das crianças de 6 a 18 meses. </a:t>
            </a:r>
          </a:p>
          <a:p>
            <a:r>
              <a:rPr lang="pt-BR" dirty="0" smtClean="0"/>
              <a:t>Na triagem auditiva alcançamos 84,1% de exames. </a:t>
            </a:r>
          </a:p>
          <a:p>
            <a:r>
              <a:rPr lang="pt-BR" dirty="0" smtClean="0"/>
              <a:t> </a:t>
            </a:r>
            <a:r>
              <a:rPr lang="pt-BR" dirty="0" smtClean="0"/>
              <a:t>112 </a:t>
            </a:r>
            <a:r>
              <a:rPr lang="pt-BR" dirty="0" smtClean="0"/>
              <a:t>crianças (84,8%) </a:t>
            </a:r>
            <a:r>
              <a:rPr lang="pt-BR" dirty="0" smtClean="0"/>
              <a:t>realizaram o </a:t>
            </a:r>
            <a:r>
              <a:rPr lang="pt-BR" dirty="0" smtClean="0"/>
              <a:t>teste do pezinho </a:t>
            </a:r>
            <a:r>
              <a:rPr lang="pt-BR" dirty="0" smtClean="0"/>
              <a:t>em momento oportuno</a:t>
            </a:r>
            <a:r>
              <a:rPr lang="pt-BR" dirty="0" smtClean="0"/>
              <a:t>.</a:t>
            </a:r>
          </a:p>
          <a:p>
            <a:r>
              <a:rPr lang="pt-BR" dirty="0" smtClean="0"/>
              <a:t>100% das </a:t>
            </a:r>
            <a:r>
              <a:rPr lang="pt-BR" dirty="0" smtClean="0"/>
              <a:t>crianças de 36 a 72 meses frequentadoras de creche </a:t>
            </a:r>
            <a:r>
              <a:rPr lang="pt-BR" dirty="0" smtClean="0"/>
              <a:t>participaram da </a:t>
            </a:r>
            <a:r>
              <a:rPr lang="pt-BR" dirty="0" smtClean="0"/>
              <a:t>escovação supervisionada com </a:t>
            </a:r>
            <a:r>
              <a:rPr lang="pt-BR" dirty="0" smtClean="0"/>
              <a:t>creme dental.</a:t>
            </a:r>
          </a:p>
          <a:p>
            <a:r>
              <a:rPr lang="pt-BR" dirty="0" smtClean="0"/>
              <a:t> </a:t>
            </a:r>
            <a:r>
              <a:rPr lang="pt-BR" dirty="0" smtClean="0"/>
              <a:t>Ao </a:t>
            </a:r>
            <a:r>
              <a:rPr lang="pt-BR" dirty="0" smtClean="0"/>
              <a:t>final da intervenção alcançamos 44,6% das crianças, ou seja, 45 crianças concluíram o tratamento </a:t>
            </a:r>
            <a:r>
              <a:rPr lang="pt-BR" dirty="0" smtClean="0"/>
              <a:t>odontológico.</a:t>
            </a:r>
            <a:endParaRPr lang="pt-BR" dirty="0" smtClean="0"/>
          </a:p>
          <a:p>
            <a:endParaRPr lang="pt-BR" dirty="0" smtClean="0"/>
          </a:p>
          <a:p>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188640"/>
            <a:ext cx="7920880" cy="1656184"/>
          </a:xfrm>
        </p:spPr>
        <p:txBody>
          <a:bodyPr>
            <a:normAutofit fontScale="90000"/>
          </a:bodyPr>
          <a:lstStyle/>
          <a:p>
            <a:r>
              <a:rPr lang="pt-BR" dirty="0" smtClean="0"/>
              <a:t>Objetivo: Melhorar registros das informações. </a:t>
            </a:r>
            <a:br>
              <a:rPr lang="pt-BR" dirty="0" smtClean="0"/>
            </a:br>
            <a:endParaRPr lang="pt-BR" dirty="0"/>
          </a:p>
        </p:txBody>
      </p:sp>
      <p:sp>
        <p:nvSpPr>
          <p:cNvPr id="3" name="Espaço Reservado para Conteúdo 2"/>
          <p:cNvSpPr>
            <a:spLocks noGrp="1"/>
          </p:cNvSpPr>
          <p:nvPr>
            <p:ph idx="1"/>
          </p:nvPr>
        </p:nvSpPr>
        <p:spPr/>
        <p:txBody>
          <a:bodyPr/>
          <a:lstStyle/>
          <a:p>
            <a:r>
              <a:rPr lang="pt-BR" dirty="0" smtClean="0"/>
              <a:t> </a:t>
            </a:r>
            <a:r>
              <a:rPr lang="pt-BR" sz="3600" dirty="0" smtClean="0"/>
              <a:t>76,5% das crianças tiveram seu registro atualizado.</a:t>
            </a:r>
          </a:p>
          <a:p>
            <a:pPr>
              <a:buNone/>
            </a:pPr>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320040"/>
            <a:ext cx="7848872" cy="1452776"/>
          </a:xfrm>
        </p:spPr>
        <p:txBody>
          <a:bodyPr>
            <a:normAutofit fontScale="90000"/>
          </a:bodyPr>
          <a:lstStyle/>
          <a:p>
            <a:r>
              <a:rPr lang="pt-BR" dirty="0" smtClean="0"/>
              <a:t>Objetivo: Mapear as crianças de risco pertencentes à área de abrangência.</a:t>
            </a:r>
            <a:endParaRPr lang="pt-BR" dirty="0"/>
          </a:p>
        </p:txBody>
      </p:sp>
      <p:sp>
        <p:nvSpPr>
          <p:cNvPr id="3" name="Espaço Reservado para Conteúdo 2"/>
          <p:cNvSpPr>
            <a:spLocks noGrp="1"/>
          </p:cNvSpPr>
          <p:nvPr>
            <p:ph idx="1"/>
          </p:nvPr>
        </p:nvSpPr>
        <p:spPr>
          <a:xfrm>
            <a:off x="395536" y="2132856"/>
            <a:ext cx="7300664" cy="4322880"/>
          </a:xfrm>
        </p:spPr>
        <p:txBody>
          <a:bodyPr/>
          <a:lstStyle/>
          <a:p>
            <a:r>
              <a:rPr lang="pt-BR" dirty="0" smtClean="0"/>
              <a:t> </a:t>
            </a:r>
            <a:r>
              <a:rPr lang="pt-BR" sz="3600" dirty="0" smtClean="0"/>
              <a:t>Em torno de 82,6% das mães receberam orientações de riscos.</a:t>
            </a:r>
          </a:p>
          <a:p>
            <a:endParaRPr lang="pt-BR"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Objetivo: Promover a saúde.</a:t>
            </a:r>
            <a:br>
              <a:rPr lang="pt-BR" dirty="0" smtClean="0"/>
            </a:br>
            <a:endParaRPr lang="pt-BR" dirty="0"/>
          </a:p>
        </p:txBody>
      </p:sp>
      <p:sp>
        <p:nvSpPr>
          <p:cNvPr id="3" name="Espaço Reservado para Conteúdo 2"/>
          <p:cNvSpPr>
            <a:spLocks noGrp="1"/>
          </p:cNvSpPr>
          <p:nvPr>
            <p:ph idx="1"/>
          </p:nvPr>
        </p:nvSpPr>
        <p:spPr>
          <a:xfrm>
            <a:off x="179512" y="1124744"/>
            <a:ext cx="7848872" cy="5472608"/>
          </a:xfrm>
        </p:spPr>
        <p:txBody>
          <a:bodyPr>
            <a:normAutofit/>
          </a:bodyPr>
          <a:lstStyle/>
          <a:p>
            <a:r>
              <a:rPr lang="pt-BR" dirty="0" smtClean="0"/>
              <a:t> </a:t>
            </a:r>
            <a:r>
              <a:rPr lang="pt-BR" sz="3200" dirty="0" smtClean="0"/>
              <a:t>Proporção </a:t>
            </a:r>
            <a:r>
              <a:rPr lang="pt-BR" sz="3200" dirty="0" smtClean="0"/>
              <a:t>de crianças </a:t>
            </a:r>
            <a:r>
              <a:rPr lang="pt-BR" sz="3200" dirty="0" smtClean="0"/>
              <a:t>cujas mães </a:t>
            </a:r>
            <a:r>
              <a:rPr lang="pt-BR" sz="3200" dirty="0" smtClean="0"/>
              <a:t>receberam orientações sobre prevenção de acidentes na </a:t>
            </a:r>
            <a:r>
              <a:rPr lang="pt-BR" sz="3200" dirty="0" smtClean="0"/>
              <a:t>infância – 78,8%.</a:t>
            </a:r>
          </a:p>
          <a:p>
            <a:r>
              <a:rPr lang="pt-BR" sz="3200" dirty="0" smtClean="0"/>
              <a:t> 76,5% das crianças foram colocadas para mamar na primeira consulta. </a:t>
            </a:r>
          </a:p>
          <a:p>
            <a:r>
              <a:rPr lang="pt-BR" sz="3200" dirty="0" smtClean="0"/>
              <a:t>As orientações </a:t>
            </a:r>
            <a:r>
              <a:rPr lang="pt-BR" sz="3200" dirty="0" smtClean="0"/>
              <a:t>nutricionais eram </a:t>
            </a:r>
            <a:r>
              <a:rPr lang="pt-BR" sz="3200" dirty="0" smtClean="0"/>
              <a:t>repassadas durante a puericultura e consulta médica, e através de folder </a:t>
            </a:r>
            <a:r>
              <a:rPr lang="pt-BR" sz="3200" dirty="0" smtClean="0"/>
              <a:t>explicativo, para 81,8% das mães.</a:t>
            </a:r>
            <a:r>
              <a:rPr lang="pt-BR" sz="3200" dirty="0" smtClean="0"/>
              <a:t> </a:t>
            </a:r>
            <a:endParaRPr lang="pt-BR" dirty="0" smtClean="0"/>
          </a:p>
          <a:p>
            <a:endParaRPr lang="pt-BR" dirty="0" smtClean="0"/>
          </a:p>
          <a:p>
            <a:endParaRPr lang="pt-B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188640"/>
            <a:ext cx="7300664" cy="936104"/>
          </a:xfrm>
        </p:spPr>
        <p:txBody>
          <a:bodyPr>
            <a:normAutofit fontScale="90000"/>
          </a:bodyPr>
          <a:lstStyle/>
          <a:p>
            <a:r>
              <a:rPr lang="pt-BR" dirty="0" smtClean="0"/>
              <a:t>Objetivo: Promover a saúde.</a:t>
            </a:r>
            <a:endParaRPr lang="pt-BR" dirty="0"/>
          </a:p>
        </p:txBody>
      </p:sp>
      <p:sp>
        <p:nvSpPr>
          <p:cNvPr id="3" name="Espaço Reservado para Conteúdo 2"/>
          <p:cNvSpPr>
            <a:spLocks noGrp="1"/>
          </p:cNvSpPr>
          <p:nvPr>
            <p:ph idx="1"/>
          </p:nvPr>
        </p:nvSpPr>
        <p:spPr>
          <a:xfrm>
            <a:off x="323528" y="1268760"/>
            <a:ext cx="7632848" cy="5186976"/>
          </a:xfrm>
        </p:spPr>
        <p:txBody>
          <a:bodyPr/>
          <a:lstStyle/>
          <a:p>
            <a:r>
              <a:rPr lang="pt-BR" dirty="0" smtClean="0"/>
              <a:t> </a:t>
            </a:r>
            <a:r>
              <a:rPr lang="pt-BR" dirty="0" smtClean="0"/>
              <a:t> 33,7% de mães receberam orientação coletiva sobre higiene bucal, etiologia e prevenção da cárie.</a:t>
            </a:r>
          </a:p>
          <a:p>
            <a:r>
              <a:rPr lang="pt-BR" dirty="0" smtClean="0"/>
              <a:t>77,3% das </a:t>
            </a:r>
            <a:r>
              <a:rPr lang="pt-BR" dirty="0" smtClean="0"/>
              <a:t>mães receberam orientação individual sobre higiene bucal, etiologia e prevenção da cárie</a:t>
            </a:r>
            <a:r>
              <a:rPr lang="pt-BR" dirty="0" smtClean="0"/>
              <a:t>.</a:t>
            </a:r>
          </a:p>
          <a:p>
            <a:r>
              <a:rPr lang="pt-BR" dirty="0" smtClean="0"/>
              <a:t>77,3% das </a:t>
            </a:r>
            <a:r>
              <a:rPr lang="pt-BR" dirty="0" smtClean="0"/>
              <a:t>mães receberam orientações sobre hábitos de sucção nutritiva e não nutritiva e prevenção de </a:t>
            </a:r>
            <a:r>
              <a:rPr lang="pt-BR" dirty="0" err="1" smtClean="0"/>
              <a:t>oclusopatias</a:t>
            </a:r>
            <a:r>
              <a:rPr lang="pt-BR" dirty="0" smtClean="0"/>
              <a:t>.</a:t>
            </a:r>
          </a:p>
          <a:p>
            <a:r>
              <a:rPr lang="pt-BR" dirty="0" smtClean="0"/>
              <a:t>0,0% das </a:t>
            </a:r>
            <a:r>
              <a:rPr lang="pt-BR" dirty="0" smtClean="0"/>
              <a:t>mães receberam orientações sobre hábitos de sucção nutritiva e não nutritiva e prevenção de </a:t>
            </a:r>
            <a:r>
              <a:rPr lang="pt-BR" dirty="0" err="1" smtClean="0"/>
              <a:t>oclusopatias</a:t>
            </a:r>
            <a:r>
              <a:rPr lang="pt-BR" dirty="0" smtClean="0"/>
              <a:t>.</a:t>
            </a:r>
          </a:p>
          <a:p>
            <a:endParaRPr lang="pt-BR" dirty="0" smtClean="0"/>
          </a:p>
          <a:p>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Considerações finais</a:t>
            </a:r>
            <a:endParaRPr lang="pt-BR" dirty="0"/>
          </a:p>
        </p:txBody>
      </p:sp>
      <p:sp>
        <p:nvSpPr>
          <p:cNvPr id="3" name="Espaço Reservado para Conteúdo 2"/>
          <p:cNvSpPr>
            <a:spLocks noGrp="1"/>
          </p:cNvSpPr>
          <p:nvPr>
            <p:ph idx="1"/>
          </p:nvPr>
        </p:nvSpPr>
        <p:spPr>
          <a:xfrm>
            <a:off x="323528" y="1628800"/>
            <a:ext cx="7704856" cy="4826936"/>
          </a:xfrm>
        </p:spPr>
        <p:txBody>
          <a:bodyPr>
            <a:normAutofit fontScale="92500"/>
          </a:bodyPr>
          <a:lstStyle/>
          <a:p>
            <a:r>
              <a:rPr lang="pt-BR" dirty="0" smtClean="0"/>
              <a:t> </a:t>
            </a:r>
            <a:r>
              <a:rPr lang="pt-BR" sz="3200" dirty="0" smtClean="0"/>
              <a:t>Todos os indicadores da saúde da criança foram trabalhados durante a intervenção, e evoluíram de forma espontânea e concreta, refletindo em ótimos resultados em prol a saúde da criança</a:t>
            </a:r>
            <a:r>
              <a:rPr lang="pt-BR" sz="3200" dirty="0" smtClean="0"/>
              <a:t>.</a:t>
            </a:r>
          </a:p>
          <a:p>
            <a:r>
              <a:rPr lang="pt-BR" sz="3200" dirty="0" smtClean="0"/>
              <a:t> </a:t>
            </a:r>
            <a:r>
              <a:rPr lang="pt-BR" sz="3200" dirty="0" smtClean="0"/>
              <a:t>Portanto as ações em conjunto se tornaram complexas e complementares, e foram importantes para estabelecer os cuidados com a saúde geral da criança. </a:t>
            </a:r>
            <a:endParaRPr lang="pt-BR"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Considerações finais</a:t>
            </a:r>
            <a:endParaRPr lang="pt-BR" dirty="0"/>
          </a:p>
        </p:txBody>
      </p:sp>
      <p:sp>
        <p:nvSpPr>
          <p:cNvPr id="3" name="Espaço Reservado para Conteúdo 2"/>
          <p:cNvSpPr>
            <a:spLocks noGrp="1"/>
          </p:cNvSpPr>
          <p:nvPr>
            <p:ph idx="1"/>
          </p:nvPr>
        </p:nvSpPr>
        <p:spPr>
          <a:xfrm>
            <a:off x="323528" y="1556792"/>
            <a:ext cx="7560840" cy="4896544"/>
          </a:xfrm>
        </p:spPr>
        <p:txBody>
          <a:bodyPr>
            <a:noAutofit/>
          </a:bodyPr>
          <a:lstStyle/>
          <a:p>
            <a:r>
              <a:rPr lang="pt-BR" sz="3200" dirty="0" smtClean="0"/>
              <a:t>As </a:t>
            </a:r>
            <a:r>
              <a:rPr lang="pt-BR" sz="3200" dirty="0" smtClean="0"/>
              <a:t>ações possibilitaram que a criança fosse atendida em todos os focos importantes para a promoção e prevenção de sua saúde, e também foram importantes para o amadurecimento dos atendimentos ofertados pela equipe. </a:t>
            </a:r>
            <a:endParaRPr lang="pt-BR" sz="3200" dirty="0" smtClean="0"/>
          </a:p>
          <a:p>
            <a:r>
              <a:rPr lang="pt-BR" sz="3200" dirty="0" smtClean="0"/>
              <a:t>Ficou </a:t>
            </a:r>
            <a:r>
              <a:rPr lang="pt-BR" sz="3200" dirty="0" smtClean="0"/>
              <a:t>evidente que a intervenção só trouxe benefícios para a unidade e para a população.</a:t>
            </a:r>
          </a:p>
          <a:p>
            <a:endParaRPr lang="pt-BR"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referências</a:t>
            </a:r>
            <a:endParaRPr lang="pt-BR" dirty="0"/>
          </a:p>
        </p:txBody>
      </p:sp>
      <p:sp>
        <p:nvSpPr>
          <p:cNvPr id="3" name="Espaço Reservado para Conteúdo 2"/>
          <p:cNvSpPr>
            <a:spLocks noGrp="1"/>
          </p:cNvSpPr>
          <p:nvPr>
            <p:ph idx="1"/>
          </p:nvPr>
        </p:nvSpPr>
        <p:spPr/>
        <p:txBody>
          <a:bodyPr/>
          <a:lstStyle/>
          <a:p>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48064" y="1124744"/>
            <a:ext cx="3816424" cy="4248472"/>
          </a:xfrm>
        </p:spPr>
        <p:txBody>
          <a:bodyPr>
            <a:normAutofit/>
          </a:bodyPr>
          <a:lstStyle/>
          <a:p>
            <a:pPr algn="ctr"/>
            <a:r>
              <a:rPr lang="pt-BR" sz="3200" dirty="0" smtClean="0"/>
              <a:t>Intervir na saúde da criança é construir um alicerce, para no futuro gerarmos indivíduos </a:t>
            </a:r>
            <a:r>
              <a:rPr lang="pt-BR" sz="3200" dirty="0" smtClean="0"/>
              <a:t>saudáveis.</a:t>
            </a:r>
            <a:endParaRPr lang="pt-BR" sz="3200" dirty="0"/>
          </a:p>
        </p:txBody>
      </p:sp>
      <p:pic>
        <p:nvPicPr>
          <p:cNvPr id="1026" name="Imagem 6" descr="C:\Users\cliente\Documents\Fer\curso ESF\fotos\DSC00751.JPG"/>
          <p:cNvPicPr>
            <a:picLocks noGrp="1" noChangeAspect="1" noChangeArrowheads="1"/>
          </p:cNvPicPr>
          <p:nvPr>
            <p:ph type="pic" idx="1"/>
          </p:nvPr>
        </p:nvPicPr>
        <p:blipFill>
          <a:blip r:embed="rId2" cstate="print"/>
          <a:srcRect l="12471" r="12471"/>
          <a:stretch>
            <a:fillRect/>
          </a:stretch>
        </p:blipFill>
        <p:spPr bwMode="auto">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Objetivo:</a:t>
            </a:r>
            <a:endParaRPr lang="pt-BR" dirty="0"/>
          </a:p>
        </p:txBody>
      </p:sp>
      <p:sp>
        <p:nvSpPr>
          <p:cNvPr id="3" name="Espaço Reservado para Conteúdo 2"/>
          <p:cNvSpPr>
            <a:spLocks noGrp="1"/>
          </p:cNvSpPr>
          <p:nvPr>
            <p:ph idx="1"/>
          </p:nvPr>
        </p:nvSpPr>
        <p:spPr>
          <a:xfrm>
            <a:off x="467544" y="1916832"/>
            <a:ext cx="7228656" cy="4538904"/>
          </a:xfrm>
        </p:spPr>
        <p:txBody>
          <a:bodyPr/>
          <a:lstStyle/>
          <a:p>
            <a:r>
              <a:rPr lang="pt-BR" dirty="0" smtClean="0"/>
              <a:t> </a:t>
            </a:r>
            <a:r>
              <a:rPr lang="pt-BR" sz="3600" dirty="0" smtClean="0"/>
              <a:t>MELHORAR A ATENÇÃO À SAÚDE DA CRIANÇA.</a:t>
            </a:r>
          </a:p>
          <a:p>
            <a:r>
              <a:rPr lang="pt-BR" sz="3600" dirty="0" smtClean="0"/>
              <a:t> </a:t>
            </a:r>
            <a:r>
              <a:rPr lang="pt-BR" sz="3600" dirty="0" smtClean="0"/>
              <a:t>POPULAÇÃO ALVO: CRIANÇAS DE 0 À 72 MESES.</a:t>
            </a:r>
            <a:endParaRPr lang="pt-BR"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188640"/>
            <a:ext cx="7372672" cy="1080120"/>
          </a:xfrm>
        </p:spPr>
        <p:txBody>
          <a:bodyPr/>
          <a:lstStyle/>
          <a:p>
            <a:r>
              <a:rPr lang="pt-BR" dirty="0" smtClean="0"/>
              <a:t>OBJETIVOS ESPECÍFICOS:</a:t>
            </a:r>
            <a:endParaRPr lang="pt-BR" dirty="0"/>
          </a:p>
        </p:txBody>
      </p:sp>
      <p:sp>
        <p:nvSpPr>
          <p:cNvPr id="3" name="Espaço Reservado para Conteúdo 2"/>
          <p:cNvSpPr>
            <a:spLocks noGrp="1"/>
          </p:cNvSpPr>
          <p:nvPr>
            <p:ph idx="1"/>
          </p:nvPr>
        </p:nvSpPr>
        <p:spPr>
          <a:xfrm>
            <a:off x="323528" y="1340768"/>
            <a:ext cx="7632848" cy="5114968"/>
          </a:xfrm>
        </p:spPr>
        <p:txBody>
          <a:bodyPr>
            <a:normAutofit lnSpcReduction="10000"/>
          </a:bodyPr>
          <a:lstStyle/>
          <a:p>
            <a:pPr lvl="0"/>
            <a:r>
              <a:rPr lang="pt-BR" dirty="0" smtClean="0"/>
              <a:t> </a:t>
            </a:r>
            <a:r>
              <a:rPr lang="pt-BR" sz="3200" dirty="0" smtClean="0"/>
              <a:t>Ampliar a cobertura da atenção à saúde da criança.</a:t>
            </a:r>
          </a:p>
          <a:p>
            <a:pPr lvl="0"/>
            <a:r>
              <a:rPr lang="pt-BR" sz="3200" dirty="0" smtClean="0"/>
              <a:t>Melhorar a adesão ao programa de Saúde da Criança.</a:t>
            </a:r>
          </a:p>
          <a:p>
            <a:pPr lvl="0"/>
            <a:r>
              <a:rPr lang="pt-BR" sz="3200" dirty="0" smtClean="0"/>
              <a:t>Melhorar a qualidade do atendimento à criança.</a:t>
            </a:r>
          </a:p>
          <a:p>
            <a:pPr lvl="0"/>
            <a:r>
              <a:rPr lang="en-US" sz="3200" dirty="0" err="1" smtClean="0"/>
              <a:t>Melhorar</a:t>
            </a:r>
            <a:r>
              <a:rPr lang="en-US" sz="3200" dirty="0" smtClean="0"/>
              <a:t> </a:t>
            </a:r>
            <a:r>
              <a:rPr lang="en-US" sz="3200" dirty="0" err="1" smtClean="0"/>
              <a:t>registros</a:t>
            </a:r>
            <a:r>
              <a:rPr lang="en-US" sz="3200" dirty="0" smtClean="0"/>
              <a:t> das </a:t>
            </a:r>
            <a:r>
              <a:rPr lang="en-US" sz="3200" dirty="0" err="1" smtClean="0"/>
              <a:t>informações</a:t>
            </a:r>
            <a:r>
              <a:rPr lang="en-US" sz="3200" dirty="0" smtClean="0"/>
              <a:t>.</a:t>
            </a:r>
            <a:endParaRPr lang="pt-BR" sz="3200" dirty="0" smtClean="0"/>
          </a:p>
          <a:p>
            <a:pPr lvl="0"/>
            <a:r>
              <a:rPr lang="pt-BR" sz="3200" dirty="0" smtClean="0"/>
              <a:t>Mapear as crianças de risco pertencentes à área de abrangência.</a:t>
            </a:r>
          </a:p>
          <a:p>
            <a:pPr lvl="0"/>
            <a:r>
              <a:rPr lang="en-US" sz="3200" dirty="0" err="1" smtClean="0"/>
              <a:t>Promover</a:t>
            </a:r>
            <a:r>
              <a:rPr lang="en-US" sz="3200" dirty="0" smtClean="0"/>
              <a:t> a </a:t>
            </a:r>
            <a:r>
              <a:rPr lang="en-US" sz="3200" dirty="0" err="1" smtClean="0"/>
              <a:t>saúde</a:t>
            </a:r>
            <a:r>
              <a:rPr lang="en-US" sz="3200" dirty="0" smtClean="0"/>
              <a:t>.</a:t>
            </a:r>
            <a:endParaRPr lang="pt-BR" sz="3200" dirty="0" smtClean="0"/>
          </a:p>
          <a:p>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548680"/>
            <a:ext cx="7488832" cy="5688632"/>
          </a:xfrm>
        </p:spPr>
        <p:txBody>
          <a:bodyPr>
            <a:normAutofit lnSpcReduction="10000"/>
          </a:bodyPr>
          <a:lstStyle/>
          <a:p>
            <a:pPr algn="ctr"/>
            <a:r>
              <a:rPr lang="pt-BR" dirty="0" smtClean="0"/>
              <a:t> </a:t>
            </a:r>
            <a:r>
              <a:rPr lang="pt-BR" sz="3600" dirty="0" smtClean="0"/>
              <a:t>Na área adstrita à UBS residem 134 crianças na faixa etária alvo da intervenção, entretanto durante as 16 semanas nosso foco foi atender as crianças frequentadoras do Centro Municipal de Educação Infantil Francisca Cabral Bueno, da Casa Lar do Menino Jesus, e da Escola Municipal de Educação Infantil Lazaro de Moura Bueno.</a:t>
            </a:r>
            <a:endParaRPr lang="pt-BR"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320040"/>
            <a:ext cx="7156648" cy="804704"/>
          </a:xfrm>
        </p:spPr>
        <p:txBody>
          <a:bodyPr/>
          <a:lstStyle/>
          <a:p>
            <a:r>
              <a:rPr lang="pt-BR" dirty="0" smtClean="0"/>
              <a:t>Ações:</a:t>
            </a:r>
            <a:endParaRPr lang="pt-BR" dirty="0"/>
          </a:p>
        </p:txBody>
      </p:sp>
      <p:pic>
        <p:nvPicPr>
          <p:cNvPr id="2050" name="Imagem 2" descr="C:\Users\cliente\Documents\Fer\curso ESF\fotos\DSC00717.JPG"/>
          <p:cNvPicPr>
            <a:picLocks noChangeAspect="1" noChangeArrowheads="1"/>
          </p:cNvPicPr>
          <p:nvPr/>
        </p:nvPicPr>
        <p:blipFill>
          <a:blip r:embed="rId2" cstate="print"/>
          <a:srcRect/>
          <a:stretch>
            <a:fillRect/>
          </a:stretch>
        </p:blipFill>
        <p:spPr bwMode="auto">
          <a:xfrm>
            <a:off x="467544" y="1556792"/>
            <a:ext cx="3073400" cy="2306638"/>
          </a:xfrm>
          <a:prstGeom prst="rect">
            <a:avLst/>
          </a:prstGeom>
          <a:noFill/>
          <a:ln w="9525">
            <a:noFill/>
            <a:miter lim="800000"/>
            <a:headEnd/>
            <a:tailEnd/>
          </a:ln>
        </p:spPr>
      </p:pic>
      <p:pic>
        <p:nvPicPr>
          <p:cNvPr id="2051" name="Imagem 5" descr="C:\Users\Fer\Pictures\Nova Pasta (2)\2013-01-20\043.JPG"/>
          <p:cNvPicPr>
            <a:picLocks noChangeAspect="1" noChangeArrowheads="1"/>
          </p:cNvPicPr>
          <p:nvPr/>
        </p:nvPicPr>
        <p:blipFill>
          <a:blip r:embed="rId3" cstate="print"/>
          <a:srcRect/>
          <a:stretch>
            <a:fillRect/>
          </a:stretch>
        </p:blipFill>
        <p:spPr bwMode="auto">
          <a:xfrm>
            <a:off x="4644008" y="1628800"/>
            <a:ext cx="2933700" cy="2200275"/>
          </a:xfrm>
          <a:prstGeom prst="rect">
            <a:avLst/>
          </a:prstGeom>
          <a:noFill/>
          <a:ln w="9525">
            <a:noFill/>
            <a:miter lim="800000"/>
            <a:headEnd/>
            <a:tailEnd/>
          </a:ln>
        </p:spPr>
      </p:pic>
      <p:pic>
        <p:nvPicPr>
          <p:cNvPr id="2052" name="Imagem 6" descr="C:\Users\Fer\Pictures\Nova Pasta (2)\2013-01-20\049.JPG"/>
          <p:cNvPicPr>
            <a:picLocks noChangeAspect="1" noChangeArrowheads="1"/>
          </p:cNvPicPr>
          <p:nvPr/>
        </p:nvPicPr>
        <p:blipFill>
          <a:blip r:embed="rId4" cstate="print"/>
          <a:srcRect/>
          <a:stretch>
            <a:fillRect/>
          </a:stretch>
        </p:blipFill>
        <p:spPr bwMode="auto">
          <a:xfrm>
            <a:off x="2411760" y="4365104"/>
            <a:ext cx="2933700" cy="22002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Ações:</a:t>
            </a:r>
            <a:endParaRPr lang="pt-BR" dirty="0"/>
          </a:p>
        </p:txBody>
      </p:sp>
      <p:pic>
        <p:nvPicPr>
          <p:cNvPr id="3074" name="Imagem 1" descr="C:\Users\cliente\Documents\Fer\curso ESF\fotos\DSC00701.JPG"/>
          <p:cNvPicPr>
            <a:picLocks noChangeAspect="1" noChangeArrowheads="1"/>
          </p:cNvPicPr>
          <p:nvPr/>
        </p:nvPicPr>
        <p:blipFill>
          <a:blip r:embed="rId2" cstate="print"/>
          <a:srcRect/>
          <a:stretch>
            <a:fillRect/>
          </a:stretch>
        </p:blipFill>
        <p:spPr bwMode="auto">
          <a:xfrm>
            <a:off x="539552" y="1628800"/>
            <a:ext cx="3312368" cy="2508477"/>
          </a:xfrm>
          <a:prstGeom prst="rect">
            <a:avLst/>
          </a:prstGeom>
          <a:noFill/>
          <a:ln w="9525">
            <a:noFill/>
            <a:miter lim="800000"/>
            <a:headEnd/>
            <a:tailEnd/>
          </a:ln>
        </p:spPr>
      </p:pic>
      <p:pic>
        <p:nvPicPr>
          <p:cNvPr id="3075" name="Imagem 3" descr="C:\Users\cliente\Documents\Fer\curso ESF\fotos\DSC00713.JPG"/>
          <p:cNvPicPr>
            <a:picLocks noChangeAspect="1" noChangeArrowheads="1"/>
          </p:cNvPicPr>
          <p:nvPr/>
        </p:nvPicPr>
        <p:blipFill>
          <a:blip r:embed="rId3" cstate="print"/>
          <a:srcRect/>
          <a:stretch>
            <a:fillRect/>
          </a:stretch>
        </p:blipFill>
        <p:spPr bwMode="auto">
          <a:xfrm>
            <a:off x="4355976" y="1700808"/>
            <a:ext cx="3344790" cy="2520280"/>
          </a:xfrm>
          <a:prstGeom prst="rect">
            <a:avLst/>
          </a:prstGeom>
          <a:noFill/>
          <a:ln w="9525">
            <a:noFill/>
            <a:miter lim="800000"/>
            <a:headEnd/>
            <a:tailEnd/>
          </a:ln>
        </p:spPr>
      </p:pic>
      <p:pic>
        <p:nvPicPr>
          <p:cNvPr id="3076" name="Imagem 7" descr="C:\Users\cliente\Documents\Fer\curso ESF\fotos\DSC01016.JPG"/>
          <p:cNvPicPr>
            <a:picLocks noChangeAspect="1" noChangeArrowheads="1"/>
          </p:cNvPicPr>
          <p:nvPr/>
        </p:nvPicPr>
        <p:blipFill>
          <a:blip r:embed="rId4" cstate="print"/>
          <a:srcRect/>
          <a:stretch>
            <a:fillRect/>
          </a:stretch>
        </p:blipFill>
        <p:spPr bwMode="auto">
          <a:xfrm rot="5400000">
            <a:off x="2801882" y="4594790"/>
            <a:ext cx="2420889" cy="1817501"/>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Objetivo: Ampliar a cobertura da atenção à saúde da criança.</a:t>
            </a:r>
            <a:endParaRPr lang="pt-BR" dirty="0"/>
          </a:p>
        </p:txBody>
      </p:sp>
      <p:sp>
        <p:nvSpPr>
          <p:cNvPr id="3" name="Espaço Reservado para Conteúdo 2"/>
          <p:cNvSpPr>
            <a:spLocks noGrp="1"/>
          </p:cNvSpPr>
          <p:nvPr>
            <p:ph idx="1"/>
          </p:nvPr>
        </p:nvSpPr>
        <p:spPr>
          <a:xfrm>
            <a:off x="179512" y="1628800"/>
            <a:ext cx="7848872" cy="4826936"/>
          </a:xfrm>
        </p:spPr>
        <p:txBody>
          <a:bodyPr/>
          <a:lstStyle/>
          <a:p>
            <a:r>
              <a:rPr lang="pt-BR" sz="3600" dirty="0" smtClean="0"/>
              <a:t>N</a:t>
            </a:r>
            <a:r>
              <a:rPr lang="pt-BR" sz="3600" dirty="0" smtClean="0"/>
              <a:t>o </a:t>
            </a:r>
            <a:r>
              <a:rPr lang="pt-BR" sz="3600" dirty="0" smtClean="0"/>
              <a:t>programa de puericultura e saúde </a:t>
            </a:r>
            <a:r>
              <a:rPr lang="pt-BR" sz="3600" dirty="0" smtClean="0"/>
              <a:t>bucal foram cadastradas </a:t>
            </a:r>
            <a:r>
              <a:rPr lang="pt-BR" sz="3600" dirty="0" smtClean="0"/>
              <a:t>132 crianças, correspondendo a 98,5</a:t>
            </a:r>
            <a:r>
              <a:rPr lang="pt-BR" sz="3600" dirty="0" smtClean="0"/>
              <a:t>%.</a:t>
            </a:r>
          </a:p>
          <a:p>
            <a:r>
              <a:rPr lang="pt-BR" sz="3600" dirty="0" smtClean="0"/>
              <a:t>111 crianças realizaram a primeira consulta, atingindo 84,1%.</a:t>
            </a:r>
          </a:p>
          <a:p>
            <a:r>
              <a:rPr lang="pt-BR" sz="3600" dirty="0" smtClean="0"/>
              <a:t>Das 101 crianças que frequentam a creche, 99% participaram da ação coletiva de exame </a:t>
            </a:r>
            <a:r>
              <a:rPr lang="pt-BR" sz="3600" dirty="0" smtClean="0"/>
              <a:t>bucal.</a:t>
            </a:r>
          </a:p>
          <a:p>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Objetivo: Ampliar a cobertura da atenção à saúde da criança.</a:t>
            </a:r>
            <a:endParaRPr lang="pt-BR" dirty="0"/>
          </a:p>
        </p:txBody>
      </p:sp>
      <p:sp>
        <p:nvSpPr>
          <p:cNvPr id="3" name="Espaço Reservado para Conteúdo 2"/>
          <p:cNvSpPr>
            <a:spLocks noGrp="1"/>
          </p:cNvSpPr>
          <p:nvPr>
            <p:ph idx="1"/>
          </p:nvPr>
        </p:nvSpPr>
        <p:spPr>
          <a:xfrm>
            <a:off x="457200" y="1700808"/>
            <a:ext cx="7499176" cy="4754928"/>
          </a:xfrm>
        </p:spPr>
        <p:txBody>
          <a:bodyPr/>
          <a:lstStyle/>
          <a:p>
            <a:r>
              <a:rPr lang="pt-BR" sz="2800" dirty="0" smtClean="0"/>
              <a:t> </a:t>
            </a:r>
            <a:r>
              <a:rPr lang="pt-BR" sz="3600" dirty="0" smtClean="0"/>
              <a:t>A primeira consulta odontológica programática foi realizada em 101 crianças, alcançando ao final da intervenção uma cobertura na área adstrita de 77,7</a:t>
            </a:r>
            <a:r>
              <a:rPr lang="pt-BR" sz="3600" dirty="0" smtClean="0"/>
              <a:t>%.</a:t>
            </a:r>
          </a:p>
          <a:p>
            <a:r>
              <a:rPr lang="pt-BR" sz="3600" dirty="0" smtClean="0"/>
              <a:t>91,1</a:t>
            </a:r>
            <a:r>
              <a:rPr lang="pt-BR" sz="3600" dirty="0" smtClean="0"/>
              <a:t>% </a:t>
            </a:r>
            <a:r>
              <a:rPr lang="pt-BR" sz="3600" dirty="0" smtClean="0"/>
              <a:t>das </a:t>
            </a:r>
            <a:r>
              <a:rPr lang="pt-BR" sz="3600" dirty="0" smtClean="0"/>
              <a:t>crianças de 06 a 72 meses </a:t>
            </a:r>
            <a:r>
              <a:rPr lang="pt-BR" sz="3600" dirty="0" smtClean="0"/>
              <a:t>foram classificadas </a:t>
            </a:r>
            <a:r>
              <a:rPr lang="pt-BR" sz="3600" dirty="0" smtClean="0"/>
              <a:t>como alto risco de saúde bucal</a:t>
            </a:r>
            <a:r>
              <a:rPr lang="pt-BR" sz="3600" dirty="0" smtClean="0"/>
              <a:t>.</a:t>
            </a:r>
          </a:p>
          <a:p>
            <a:pPr>
              <a:buNone/>
            </a:pPr>
            <a:endParaRPr lang="pt-BR"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172</TotalTime>
  <Words>854</Words>
  <Application>Microsoft Office PowerPoint</Application>
  <PresentationFormat>Apresentação na tela (4:3)</PresentationFormat>
  <Paragraphs>66</Paragraphs>
  <Slides>19</Slides>
  <Notes>0</Notes>
  <HiddenSlides>0</HiddenSlides>
  <MMClips>0</MMClips>
  <ScaleCrop>false</ScaleCrop>
  <HeadingPairs>
    <vt:vector size="4" baseType="variant">
      <vt:variant>
        <vt:lpstr>Tema</vt:lpstr>
      </vt:variant>
      <vt:variant>
        <vt:i4>1</vt:i4>
      </vt:variant>
      <vt:variant>
        <vt:lpstr>Títulos de slides</vt:lpstr>
      </vt:variant>
      <vt:variant>
        <vt:i4>19</vt:i4>
      </vt:variant>
    </vt:vector>
  </HeadingPairs>
  <TitlesOfParts>
    <vt:vector size="20" baseType="lpstr">
      <vt:lpstr>Opulento</vt:lpstr>
      <vt:lpstr>Saúde da criança: QUALIFICANDO AS AÇÕES DE ATENÇÃO À SAÚDE DA CRIANÇA NA UNIDADE DE SAÚDE SAN RAFAEL NO MUNICÍPIO DE IBAITI – PR. </vt:lpstr>
      <vt:lpstr>Intervir na saúde da criança é construir um alicerce, para no futuro gerarmos indivíduos saudáveis.</vt:lpstr>
      <vt:lpstr>Objetivo:</vt:lpstr>
      <vt:lpstr>OBJETIVOS ESPECÍFICOS:</vt:lpstr>
      <vt:lpstr>Slide 5</vt:lpstr>
      <vt:lpstr>Ações:</vt:lpstr>
      <vt:lpstr>Ações:</vt:lpstr>
      <vt:lpstr>Objetivo: Ampliar a cobertura da atenção à saúde da criança.</vt:lpstr>
      <vt:lpstr>Objetivo: Ampliar a cobertura da atenção à saúde da criança.</vt:lpstr>
      <vt:lpstr>Objetivo: Melhorar a adesão ao programa de Saúde da Criança.</vt:lpstr>
      <vt:lpstr>  Objetivo: Melhorar a qualidade do atendimento à criança. </vt:lpstr>
      <vt:lpstr>Objetivo: Melhorar a qualidade do atendimento à criança. </vt:lpstr>
      <vt:lpstr>Objetivo: Melhorar registros das informações.  </vt:lpstr>
      <vt:lpstr>Objetivo: Mapear as crianças de risco pertencentes à área de abrangência.</vt:lpstr>
      <vt:lpstr>Objetivo: Promover a saúde. </vt:lpstr>
      <vt:lpstr>Objetivo: Promover a saúde.</vt:lpstr>
      <vt:lpstr>Considerações finais</vt:lpstr>
      <vt:lpstr>Considerações finais</vt:lpstr>
      <vt:lpstr>referências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Fer</dc:creator>
  <cp:lastModifiedBy>Fer</cp:lastModifiedBy>
  <cp:revision>11</cp:revision>
  <dcterms:created xsi:type="dcterms:W3CDTF">2014-03-26T22:54:47Z</dcterms:created>
  <dcterms:modified xsi:type="dcterms:W3CDTF">2014-03-28T02:05:54Z</dcterms:modified>
</cp:coreProperties>
</file>