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2" r:id="rId4"/>
    <p:sldId id="303" r:id="rId5"/>
    <p:sldId id="304" r:id="rId6"/>
    <p:sldId id="305" r:id="rId7"/>
    <p:sldId id="306" r:id="rId8"/>
    <p:sldId id="307" r:id="rId9"/>
    <p:sldId id="351" r:id="rId10"/>
    <p:sldId id="356" r:id="rId11"/>
    <p:sldId id="358" r:id="rId12"/>
    <p:sldId id="308" r:id="rId13"/>
    <p:sldId id="362" r:id="rId14"/>
    <p:sldId id="309" r:id="rId15"/>
    <p:sldId id="310" r:id="rId16"/>
    <p:sldId id="311" r:id="rId17"/>
    <p:sldId id="312" r:id="rId18"/>
    <p:sldId id="313" r:id="rId19"/>
    <p:sldId id="359" r:id="rId20"/>
    <p:sldId id="315" r:id="rId21"/>
    <p:sldId id="316" r:id="rId22"/>
    <p:sldId id="317" r:id="rId23"/>
    <p:sldId id="318" r:id="rId24"/>
    <p:sldId id="326" r:id="rId25"/>
    <p:sldId id="338" r:id="rId26"/>
    <p:sldId id="360" r:id="rId27"/>
    <p:sldId id="328" r:id="rId28"/>
    <p:sldId id="329" r:id="rId29"/>
    <p:sldId id="330" r:id="rId30"/>
    <p:sldId id="331" r:id="rId31"/>
    <p:sldId id="332" r:id="rId32"/>
    <p:sldId id="334" r:id="rId33"/>
    <p:sldId id="335" r:id="rId34"/>
    <p:sldId id="336" r:id="rId35"/>
    <p:sldId id="361" r:id="rId36"/>
    <p:sldId id="288" r:id="rId37"/>
    <p:sldId id="289" r:id="rId38"/>
    <p:sldId id="297" r:id="rId39"/>
    <p:sldId id="290" r:id="rId40"/>
    <p:sldId id="366" r:id="rId41"/>
    <p:sldId id="364" r:id="rId42"/>
    <p:sldId id="365" r:id="rId43"/>
    <p:sldId id="350" r:id="rId44"/>
    <p:sldId id="340" r:id="rId45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7" autoAdjust="0"/>
  </p:normalViewPr>
  <p:slideViewPr>
    <p:cSldViewPr>
      <p:cViewPr>
        <p:scale>
          <a:sx n="66" d="100"/>
          <a:sy n="66" d="100"/>
        </p:scale>
        <p:origin x="-624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dmila\Documents\2013\ESPECIALIZA&#199;&#195;O-UFPEL\analise%20estrategica-1\Ludmila-final-Coleta%20de%20dados%20Pre-Natal%20+%20Sa&#250;de%20Buc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avalia&#231;&#227;o%20da%20interven&#231;a&#245;\Planilha%20Coleta%20de%20dados%20Fernanda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avalia&#231;&#227;o%20da%20interven&#231;a&#245;\Planilha%20Coleta%20de%20dados%20Fernanda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avalia&#231;&#227;o%20da%20interven&#231;a&#245;\Planilha%20Coleta%20de%20dados%20Fernanda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avalia&#231;&#227;o%20da%20interven&#231;a&#245;\Planilha%20Coleta%20de%20dados%20Fernanda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avalia&#231;&#227;o%20da%20interven&#231;a&#245;\Planilha%20Coleta%20de%20dados%20Fernanda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quivos\Documents\especializa&#231;&#227;o%20gestastes%20esf\interven&#231;&#245;es\Planilha%20Coleta%20de%20dados%20Fernan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36480"/>
        <c:axId val="60438016"/>
      </c:barChart>
      <c:catAx>
        <c:axId val="6043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38016"/>
        <c:crosses val="autoZero"/>
        <c:auto val="1"/>
        <c:lblAlgn val="ctr"/>
        <c:lblOffset val="100"/>
        <c:noMultiLvlLbl val="0"/>
      </c:catAx>
      <c:valAx>
        <c:axId val="60438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36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3339496419743"/>
          <c:y val="7.2820256438743264E-2"/>
          <c:w val="0.86038030560403322"/>
          <c:h val="0.83650036035882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0.9285714285714286</c:v>
                </c:pt>
                <c:pt idx="1">
                  <c:v>0.95312500000000022</c:v>
                </c:pt>
                <c:pt idx="2">
                  <c:v>0.98529411764705888</c:v>
                </c:pt>
                <c:pt idx="3">
                  <c:v>0.98717948717948745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98208"/>
        <c:axId val="66040960"/>
      </c:barChart>
      <c:catAx>
        <c:axId val="659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040960"/>
        <c:crosses val="autoZero"/>
        <c:auto val="1"/>
        <c:lblAlgn val="ctr"/>
        <c:lblOffset val="100"/>
        <c:noMultiLvlLbl val="0"/>
      </c:catAx>
      <c:valAx>
        <c:axId val="660409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982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27818437227623E-2"/>
          <c:y val="5.3362820797689142E-2"/>
          <c:w val="0.86385420073773111"/>
          <c:h val="0.84058785134985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0.97619047619047683</c:v>
                </c:pt>
                <c:pt idx="1">
                  <c:v>0.95312500000000022</c:v>
                </c:pt>
                <c:pt idx="2">
                  <c:v>0.98529411764705888</c:v>
                </c:pt>
                <c:pt idx="3">
                  <c:v>0.98717948717948745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27744"/>
        <c:axId val="66129280"/>
      </c:barChart>
      <c:catAx>
        <c:axId val="661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129280"/>
        <c:crosses val="autoZero"/>
        <c:auto val="1"/>
        <c:lblAlgn val="ctr"/>
        <c:lblOffset val="100"/>
        <c:noMultiLvlLbl val="0"/>
      </c:catAx>
      <c:valAx>
        <c:axId val="661292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1277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6654445802318"/>
          <c:y val="6.5235206506486287E-2"/>
          <c:w val="0.86666277820982851"/>
          <c:h val="0.85353068943528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0.96875000000000022</c:v>
                </c:pt>
                <c:pt idx="2">
                  <c:v>0.98529411764705888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71264"/>
        <c:axId val="66172800"/>
      </c:barChart>
      <c:catAx>
        <c:axId val="661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172800"/>
        <c:crosses val="autoZero"/>
        <c:auto val="1"/>
        <c:lblAlgn val="ctr"/>
        <c:lblOffset val="100"/>
        <c:noMultiLvlLbl val="0"/>
      </c:catAx>
      <c:valAx>
        <c:axId val="66172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1712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85472"/>
        <c:axId val="66097152"/>
      </c:barChart>
      <c:catAx>
        <c:axId val="6618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097152"/>
        <c:crosses val="autoZero"/>
        <c:auto val="1"/>
        <c:lblAlgn val="ctr"/>
        <c:lblOffset val="100"/>
        <c:noMultiLvlLbl val="0"/>
      </c:catAx>
      <c:valAx>
        <c:axId val="660971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185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Indicadores!$C$92</c:f>
              <c:strCache>
                <c:ptCount val="1"/>
                <c:pt idx="0">
                  <c:v>Proporção de gestantes com sorologia para toxoplasmose (IgG e IgM) na primeira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Indicadores!$D$91:$G$91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Indicadores!$D$92:$G$92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0.96875000000000022</c:v>
                </c:pt>
                <c:pt idx="2">
                  <c:v>0.98529411764705888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08416"/>
        <c:axId val="66118400"/>
      </c:barChart>
      <c:catAx>
        <c:axId val="6610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118400"/>
        <c:crosses val="autoZero"/>
        <c:auto val="1"/>
        <c:lblAlgn val="ctr"/>
        <c:lblOffset val="100"/>
        <c:noMultiLvlLbl val="0"/>
      </c:catAx>
      <c:valAx>
        <c:axId val="661184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1084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24434920318505"/>
          <c:y val="3.1908599660336573E-2"/>
          <c:w val="0.84050389270961379"/>
          <c:h val="0.8109585713550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0.96875000000000022</c:v>
                </c:pt>
                <c:pt idx="2">
                  <c:v>0.98529411764705888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52384"/>
        <c:axId val="65553920"/>
      </c:barChart>
      <c:catAx>
        <c:axId val="655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553920"/>
        <c:crosses val="autoZero"/>
        <c:auto val="1"/>
        <c:lblAlgn val="ctr"/>
        <c:lblOffset val="100"/>
        <c:noMultiLvlLbl val="0"/>
      </c:catAx>
      <c:valAx>
        <c:axId val="655539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5523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78496"/>
        <c:axId val="65580032"/>
      </c:barChart>
      <c:catAx>
        <c:axId val="655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580032"/>
        <c:crosses val="autoZero"/>
        <c:auto val="1"/>
        <c:lblAlgn val="ctr"/>
        <c:lblOffset val="100"/>
        <c:noMultiLvlLbl val="0"/>
      </c:catAx>
      <c:valAx>
        <c:axId val="655800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578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Indicadores!$D$106:$G$106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Indicadores!$D$107:$G$107</c:f>
              <c:numCache>
                <c:formatCode>0.0%</c:formatCode>
                <c:ptCount val="4"/>
                <c:pt idx="0">
                  <c:v>0.23809523809523819</c:v>
                </c:pt>
                <c:pt idx="1">
                  <c:v>0.40625</c:v>
                </c:pt>
                <c:pt idx="2">
                  <c:v>0.52941176470588236</c:v>
                </c:pt>
                <c:pt idx="3">
                  <c:v>0.53846153846153844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20224"/>
        <c:axId val="65622016"/>
      </c:barChart>
      <c:catAx>
        <c:axId val="6562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22016"/>
        <c:crosses val="autoZero"/>
        <c:auto val="1"/>
        <c:lblAlgn val="ctr"/>
        <c:lblOffset val="100"/>
        <c:noMultiLvlLbl val="0"/>
      </c:catAx>
      <c:valAx>
        <c:axId val="65622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202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10148936197389E-2"/>
          <c:y val="3.1437477449623871E-2"/>
          <c:w val="0.90397598349471997"/>
          <c:h val="0.85972314171916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Fernanda.xlsx]Indicadores'!$C$112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de dados Fernanda.xlsx]Indicadores'!$D$111:$G$111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Fernanda.xlsx]Indicadores'!$D$112:$G$112</c:f>
              <c:numCache>
                <c:formatCode>0.0%</c:formatCode>
                <c:ptCount val="4"/>
                <c:pt idx="0">
                  <c:v>0.7857142857142857</c:v>
                </c:pt>
                <c:pt idx="1">
                  <c:v>0.921875</c:v>
                </c:pt>
                <c:pt idx="2">
                  <c:v>0.92647058823529416</c:v>
                </c:pt>
                <c:pt idx="3">
                  <c:v>0.94871794871794868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63360"/>
        <c:axId val="65664896"/>
      </c:barChart>
      <c:catAx>
        <c:axId val="6566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64896"/>
        <c:crosses val="autoZero"/>
        <c:auto val="1"/>
        <c:lblAlgn val="ctr"/>
        <c:lblOffset val="100"/>
        <c:noMultiLvlLbl val="0"/>
      </c:catAx>
      <c:valAx>
        <c:axId val="656648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633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25752694145098E-2"/>
          <c:y val="2.6907426952560827E-2"/>
          <c:w val="0.87012608267191094"/>
          <c:h val="0.84058785134985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0.16666666666666666</c:v>
                </c:pt>
                <c:pt idx="1">
                  <c:v>0.2</c:v>
                </c:pt>
                <c:pt idx="2">
                  <c:v>0.35135135135135137</c:v>
                </c:pt>
                <c:pt idx="3">
                  <c:v>0.41860465116279083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89856"/>
        <c:axId val="65695744"/>
      </c:barChart>
      <c:catAx>
        <c:axId val="6568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95744"/>
        <c:crosses val="autoZero"/>
        <c:auto val="1"/>
        <c:lblAlgn val="ctr"/>
        <c:lblOffset val="100"/>
        <c:noMultiLvlLbl val="0"/>
      </c:catAx>
      <c:valAx>
        <c:axId val="656957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898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0.19004524886877827</c:v>
                </c:pt>
                <c:pt idx="1">
                  <c:v>0.2895927601809955</c:v>
                </c:pt>
                <c:pt idx="2">
                  <c:v>0.30769230769230771</c:v>
                </c:pt>
                <c:pt idx="3">
                  <c:v>0.35294117647058826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70016"/>
        <c:axId val="60471552"/>
      </c:barChart>
      <c:catAx>
        <c:axId val="604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71552"/>
        <c:crosses val="autoZero"/>
        <c:auto val="1"/>
        <c:lblAlgn val="ctr"/>
        <c:lblOffset val="100"/>
        <c:noMultiLvlLbl val="0"/>
      </c:catAx>
      <c:valAx>
        <c:axId val="604715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700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25769507891895E-2"/>
          <c:y val="7.2820256438743264E-2"/>
          <c:w val="0.87012605924847808"/>
          <c:h val="0.83650036035882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0.96875000000000022</c:v>
                </c:pt>
                <c:pt idx="2">
                  <c:v>0.97058823529411764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04800"/>
        <c:axId val="66206336"/>
      </c:barChart>
      <c:catAx>
        <c:axId val="6620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206336"/>
        <c:crosses val="autoZero"/>
        <c:auto val="1"/>
        <c:lblAlgn val="ctr"/>
        <c:lblOffset val="100"/>
        <c:noMultiLvlLbl val="0"/>
      </c:catAx>
      <c:valAx>
        <c:axId val="66206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2048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23104"/>
        <c:axId val="66245376"/>
      </c:barChart>
      <c:catAx>
        <c:axId val="6622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245376"/>
        <c:crosses val="autoZero"/>
        <c:auto val="1"/>
        <c:lblAlgn val="ctr"/>
        <c:lblOffset val="100"/>
        <c:noMultiLvlLbl val="0"/>
      </c:catAx>
      <c:valAx>
        <c:axId val="662453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22310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2708815182151"/>
          <c:y val="6.6046279095604371E-2"/>
          <c:w val="0.88636032233792206"/>
          <c:h val="0.85170962916265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0.28571428571428586</c:v>
                </c:pt>
                <c:pt idx="1">
                  <c:v>0.15625000000000006</c:v>
                </c:pt>
                <c:pt idx="2">
                  <c:v>0.161764705882353</c:v>
                </c:pt>
                <c:pt idx="3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00960"/>
        <c:axId val="66602496"/>
      </c:barChart>
      <c:catAx>
        <c:axId val="6660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602496"/>
        <c:crosses val="autoZero"/>
        <c:auto val="1"/>
        <c:lblAlgn val="ctr"/>
        <c:lblOffset val="100"/>
        <c:noMultiLvlLbl val="0"/>
      </c:catAx>
      <c:valAx>
        <c:axId val="666024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6009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11197818716258E-2"/>
          <c:y val="6.1998916469631286E-2"/>
          <c:w val="0.87951455862333905"/>
          <c:h val="0.8607969678127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Indicadores!$D$131:$G$131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Indicadores!$D$132:$G$132</c:f>
              <c:numCache>
                <c:formatCode>0.0%</c:formatCode>
                <c:ptCount val="4"/>
                <c:pt idx="0">
                  <c:v>0.21428571428571427</c:v>
                </c:pt>
                <c:pt idx="1">
                  <c:v>0.43750000000000011</c:v>
                </c:pt>
                <c:pt idx="2">
                  <c:v>0.51470588235294112</c:v>
                </c:pt>
                <c:pt idx="3">
                  <c:v>0.60256410256410264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7696"/>
        <c:axId val="21359232"/>
      </c:barChart>
      <c:catAx>
        <c:axId val="2135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9232"/>
        <c:crosses val="autoZero"/>
        <c:auto val="1"/>
        <c:lblAlgn val="ctr"/>
        <c:lblOffset val="100"/>
        <c:noMultiLvlLbl val="0"/>
      </c:catAx>
      <c:valAx>
        <c:axId val="213592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76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7512982887941"/>
          <c:y val="6.9268072269772288E-2"/>
          <c:w val="0.87179113289406596"/>
          <c:h val="0.84447589985797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0.96875000000000022</c:v>
                </c:pt>
                <c:pt idx="2">
                  <c:v>0.98529411764705888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24128"/>
        <c:axId val="66642304"/>
      </c:barChart>
      <c:catAx>
        <c:axId val="6662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642304"/>
        <c:crosses val="autoZero"/>
        <c:auto val="1"/>
        <c:lblAlgn val="ctr"/>
        <c:lblOffset val="100"/>
        <c:noMultiLvlLbl val="0"/>
      </c:catAx>
      <c:valAx>
        <c:axId val="666423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6241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Indicadores!$D$147:$G$147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Indicadores!$D$148:$G$148</c:f>
              <c:numCache>
                <c:formatCode>0.0%</c:formatCode>
                <c:ptCount val="4"/>
                <c:pt idx="0">
                  <c:v>0.90476190476190455</c:v>
                </c:pt>
                <c:pt idx="1">
                  <c:v>0.95312500000000022</c:v>
                </c:pt>
                <c:pt idx="2">
                  <c:v>0.98529411764705888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02624"/>
        <c:axId val="71404160"/>
      </c:barChart>
      <c:catAx>
        <c:axId val="7140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04160"/>
        <c:crosses val="autoZero"/>
        <c:auto val="1"/>
        <c:lblAlgn val="ctr"/>
        <c:lblOffset val="100"/>
        <c:noMultiLvlLbl val="0"/>
      </c:catAx>
      <c:valAx>
        <c:axId val="714041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026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Indicadores!$D$152:$G$152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Indicadores!$D$153:$G$153</c:f>
              <c:numCache>
                <c:formatCode>0.0%</c:formatCode>
                <c:ptCount val="4"/>
                <c:pt idx="0">
                  <c:v>0.76190476190476186</c:v>
                </c:pt>
                <c:pt idx="1">
                  <c:v>0.203125</c:v>
                </c:pt>
                <c:pt idx="2">
                  <c:v>0.57352941176470584</c:v>
                </c:pt>
                <c:pt idx="3">
                  <c:v>0.98717948717948745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49600"/>
        <c:axId val="71455488"/>
      </c:barChart>
      <c:catAx>
        <c:axId val="7144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55488"/>
        <c:crosses val="autoZero"/>
        <c:auto val="1"/>
        <c:lblAlgn val="ctr"/>
        <c:lblOffset val="100"/>
        <c:noMultiLvlLbl val="0"/>
      </c:catAx>
      <c:valAx>
        <c:axId val="714554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496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Indicadores!$D$157:$G$157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Indicadores!$D$158:$G$158</c:f>
              <c:numCache>
                <c:formatCode>0.0%</c:formatCode>
                <c:ptCount val="4"/>
                <c:pt idx="0">
                  <c:v>0.97619047619047683</c:v>
                </c:pt>
                <c:pt idx="1">
                  <c:v>0.95312500000000022</c:v>
                </c:pt>
                <c:pt idx="2">
                  <c:v>0.98529411764705888</c:v>
                </c:pt>
                <c:pt idx="3">
                  <c:v>0.98717948717948745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69600"/>
        <c:axId val="21775488"/>
      </c:barChart>
      <c:catAx>
        <c:axId val="2176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775488"/>
        <c:crosses val="autoZero"/>
        <c:auto val="1"/>
        <c:lblAlgn val="ctr"/>
        <c:lblOffset val="100"/>
        <c:noMultiLvlLbl val="0"/>
      </c:catAx>
      <c:valAx>
        <c:axId val="217754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7696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Indicadores!$D$162:$G$162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Indicadores!$D$163:$G$163</c:f>
              <c:numCache>
                <c:formatCode>0.0%</c:formatCode>
                <c:ptCount val="4"/>
                <c:pt idx="0">
                  <c:v>0.58333333333333337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68928"/>
        <c:axId val="71470464"/>
      </c:barChart>
      <c:catAx>
        <c:axId val="7146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70464"/>
        <c:crosses val="autoZero"/>
        <c:auto val="1"/>
        <c:lblAlgn val="ctr"/>
        <c:lblOffset val="100"/>
        <c:noMultiLvlLbl val="0"/>
      </c:catAx>
      <c:valAx>
        <c:axId val="714704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6892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8102057344892E-2"/>
          <c:y val="2.5799849599080684E-2"/>
          <c:w val="0.87027780226139984"/>
          <c:h val="0.8471496562383593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27328"/>
        <c:axId val="61833216"/>
      </c:barChart>
      <c:catAx>
        <c:axId val="618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33216"/>
        <c:crosses val="autoZero"/>
        <c:auto val="1"/>
        <c:lblAlgn val="ctr"/>
        <c:lblOffset val="100"/>
        <c:noMultiLvlLbl val="0"/>
      </c:catAx>
      <c:valAx>
        <c:axId val="618332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273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0.9285714285714286</c:v>
                </c:pt>
                <c:pt idx="1">
                  <c:v>0.890625</c:v>
                </c:pt>
                <c:pt idx="2">
                  <c:v>0.92647058823529416</c:v>
                </c:pt>
                <c:pt idx="3">
                  <c:v>0.92307692307692313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52672"/>
        <c:axId val="65733376"/>
      </c:barChart>
      <c:catAx>
        <c:axId val="618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33376"/>
        <c:crosses val="autoZero"/>
        <c:auto val="1"/>
        <c:lblAlgn val="ctr"/>
        <c:lblOffset val="100"/>
        <c:noMultiLvlLbl val="0"/>
      </c:catAx>
      <c:valAx>
        <c:axId val="657333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526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0.2857142857142857</c:v>
                </c:pt>
                <c:pt idx="1">
                  <c:v>0.390625</c:v>
                </c:pt>
                <c:pt idx="2">
                  <c:v>0.54411764705882348</c:v>
                </c:pt>
                <c:pt idx="3">
                  <c:v>0.55128205128205132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42336"/>
        <c:axId val="65743872"/>
      </c:barChart>
      <c:catAx>
        <c:axId val="6574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43872"/>
        <c:crosses val="autoZero"/>
        <c:auto val="1"/>
        <c:lblAlgn val="ctr"/>
        <c:lblOffset val="100"/>
        <c:noMultiLvlLbl val="0"/>
      </c:catAx>
      <c:valAx>
        <c:axId val="657438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423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52424593982356E-2"/>
          <c:y val="2.374449256877836E-2"/>
          <c:w val="0.86841719129475226"/>
          <c:h val="0.85932655003877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0.5</c:v>
                </c:pt>
                <c:pt idx="1">
                  <c:v>0.83333333333333337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67776"/>
        <c:axId val="65869312"/>
      </c:barChart>
      <c:catAx>
        <c:axId val="658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69312"/>
        <c:crosses val="autoZero"/>
        <c:auto val="1"/>
        <c:lblAlgn val="ctr"/>
        <c:lblOffset val="100"/>
        <c:noMultiLvlLbl val="0"/>
      </c:catAx>
      <c:valAx>
        <c:axId val="658693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67776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0.5714285714285714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15136"/>
        <c:axId val="65916928"/>
      </c:barChart>
      <c:catAx>
        <c:axId val="659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16928"/>
        <c:crosses val="autoZero"/>
        <c:auto val="1"/>
        <c:lblAlgn val="ctr"/>
        <c:lblOffset val="100"/>
        <c:noMultiLvlLbl val="0"/>
      </c:catAx>
      <c:valAx>
        <c:axId val="65916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151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22011820360155E-2"/>
          <c:y val="0.18860769140943537"/>
          <c:w val="0.87653960945354492"/>
          <c:h val="0.6907081407417171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38176"/>
        <c:axId val="65939712"/>
      </c:barChart>
      <c:catAx>
        <c:axId val="6593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39712"/>
        <c:crosses val="autoZero"/>
        <c:auto val="1"/>
        <c:lblAlgn val="ctr"/>
        <c:lblOffset val="100"/>
        <c:noMultiLvlLbl val="0"/>
      </c:catAx>
      <c:valAx>
        <c:axId val="65939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3817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0.42857142857142855</c:v>
                </c:pt>
                <c:pt idx="1">
                  <c:v>1.5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88096"/>
        <c:axId val="65989632"/>
      </c:barChart>
      <c:catAx>
        <c:axId val="659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89632"/>
        <c:crosses val="autoZero"/>
        <c:auto val="1"/>
        <c:lblAlgn val="ctr"/>
        <c:lblOffset val="100"/>
        <c:noMultiLvlLbl val="0"/>
      </c:catAx>
      <c:valAx>
        <c:axId val="659896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8809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4FDD-71A5-4969-853C-1A6DF16316D7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 l="6361" t="17719" r="31655" b="63578"/>
          <a:stretch>
            <a:fillRect/>
          </a:stretch>
        </p:blipFill>
        <p:spPr bwMode="auto">
          <a:xfrm>
            <a:off x="0" y="0"/>
            <a:ext cx="9144000" cy="18118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" name="il_fi" descr="http://3.bp.blogspot.com/_TMzEax0xNOA/TOpL8Tn1RfI/AAAAAAAAAEw/3d30uvcmv3I/S220/logo_UFPE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0688"/>
            <a:ext cx="1309328" cy="872885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23528" y="1916833"/>
            <a:ext cx="8438120" cy="1872208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MELHORIA DA QUALIDADE DA ATENÇÃO AO PRÉ-NATAL E PUERPÉRIO NA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UNIDADE DE SAÚDE FERNANDO DE NORONHA NO MUNICÍPIO DE CURITIBA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PR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2448272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Fernanda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Hobmeier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Cirurgiã-dentista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Luíla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Bittencourt Marques</a:t>
            </a:r>
          </a:p>
          <a:p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Teresina, agosto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868957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/>
                </a:solidFill>
                <a:latin typeface="Cambria" pitchFamily="18" charset="0"/>
              </a:rPr>
              <a:t>Grupo de gestantes</a:t>
            </a:r>
            <a:endParaRPr lang="pt-BR" sz="3600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1026" name="Picture 2" descr="D:\Arquivos\Documents\especialização gestastes esf\FOTOS\DSC018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rquivos\Documents\especialização gestastes esf\FOTOS\DSC01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Grupo de Gestantes</a:t>
            </a:r>
            <a:endParaRPr lang="pt-BR" sz="36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Usuario\AppData\Local\Microsoft\Windows\Temporary Internet Files\Content.IE5\WPG2XAP9\IMG_20140627_110558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84776" cy="46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844824"/>
            <a:ext cx="8229600" cy="417646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do pré-natal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ao pré-natal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registro das informações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Mapear as gestantes de risco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no pré-natal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do acesso (consultas, orientações)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do número de gestantes com avaliação odontológica</a:t>
            </a:r>
          </a:p>
          <a:p>
            <a:pPr lvl="1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Março 2013 a março 2014 : 26%</a:t>
            </a:r>
          </a:p>
          <a:p>
            <a:pPr lvl="1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Quarto mês de intervenção: 55,1%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Longitudinalidade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6784" cy="108012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 1.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cadastradas no Programa de Pré-natal 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rgaminho horizontal 7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1 - 19% (42)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Mês 2- 29% (64)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Mês 3 – 30,8%  (68)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Mês 4 -35,3%  (78)</a:t>
            </a:r>
          </a:p>
          <a:p>
            <a:pPr algn="ctr"/>
            <a:r>
              <a:rPr lang="pt-BR" sz="2000" dirty="0"/>
              <a:t> </a:t>
            </a:r>
            <a:r>
              <a:rPr lang="pt-BR" sz="2000" dirty="0" smtClean="0"/>
              <a:t>		 Mês 3 - 53,8 % (14)</a:t>
            </a:r>
          </a:p>
          <a:p>
            <a:pPr algn="ctr"/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80481699"/>
              </p:ext>
            </p:extLst>
          </p:nvPr>
        </p:nvGraphicFramePr>
        <p:xfrm>
          <a:off x="1691680" y="1412776"/>
          <a:ext cx="5760640" cy="334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95263"/>
              </p:ext>
            </p:extLst>
          </p:nvPr>
        </p:nvGraphicFramePr>
        <p:xfrm>
          <a:off x="1691680" y="1412776"/>
          <a:ext cx="5760640" cy="334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437112"/>
            <a:ext cx="8856984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5536" y="221739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captadas no primeiro trimestre de gestação.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rgaminho horizontal 7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Mês 1 – 92,9% (39)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Mês 2 – 89,1% (57)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Mês 3 – 92,6% (63)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Mês 4 -  92,3% (72) 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03613982"/>
              </p:ext>
            </p:extLst>
          </p:nvPr>
        </p:nvGraphicFramePr>
        <p:xfrm>
          <a:off x="2176151" y="1217117"/>
          <a:ext cx="5060145" cy="34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427998"/>
              </p:ext>
            </p:extLst>
          </p:nvPr>
        </p:nvGraphicFramePr>
        <p:xfrm>
          <a:off x="2195736" y="1217117"/>
          <a:ext cx="5026496" cy="34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6707088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3.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primeira consulta odontológica.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rgaminho horizontal 5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 Mês 1 – 28,6% (12)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Mês 2 – 39,1% (25)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Mês 3 – 54,4% (37)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Mês 4 – 55,1% (43)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670380"/>
              </p:ext>
            </p:extLst>
          </p:nvPr>
        </p:nvGraphicFramePr>
        <p:xfrm>
          <a:off x="2205037" y="1340768"/>
          <a:ext cx="4887243" cy="331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3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9208" y="274637"/>
            <a:ext cx="699512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4.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de alto risco com primeira consulta odontológica.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rgaminho horizontal 5"/>
          <p:cNvSpPr/>
          <p:nvPr/>
        </p:nvSpPr>
        <p:spPr>
          <a:xfrm>
            <a:off x="611560" y="4437112"/>
            <a:ext cx="7704856" cy="1512168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100% - Mês 1 – 50%  (2)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     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Mês 2 – 88,3% (5)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Mês 3 – 100% (4)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Mês 4 –100%(4)</a:t>
            </a:r>
          </a:p>
        </p:txBody>
      </p:sp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64941"/>
              </p:ext>
            </p:extLst>
          </p:nvPr>
        </p:nvGraphicFramePr>
        <p:xfrm>
          <a:off x="1763688" y="1412776"/>
          <a:ext cx="5472607" cy="326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78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5680"/>
            <a:ext cx="7462664" cy="1484784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5.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faltosas às consultas que receberam busca ativa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509120"/>
            <a:ext cx="8352928" cy="2232248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Pergaminho horizontal 4"/>
          <p:cNvSpPr/>
          <p:nvPr/>
        </p:nvSpPr>
        <p:spPr>
          <a:xfrm>
            <a:off x="899592" y="2708920"/>
            <a:ext cx="7416824" cy="388843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17330"/>
              </p:ext>
            </p:extLst>
          </p:nvPr>
        </p:nvGraphicFramePr>
        <p:xfrm>
          <a:off x="1691680" y="1340768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ergaminho horizontal 6"/>
          <p:cNvSpPr/>
          <p:nvPr/>
        </p:nvSpPr>
        <p:spPr>
          <a:xfrm>
            <a:off x="611560" y="4437112"/>
            <a:ext cx="7704856" cy="1512168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100% - Mês 1 – 57,1%  (4)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     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Mês 2 – 100% (3)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Mês 3 – 100% (1)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Mês 4 – 100% (2)</a:t>
            </a:r>
          </a:p>
        </p:txBody>
      </p:sp>
    </p:spTree>
    <p:extLst>
      <p:ext uri="{BB962C8B-B14F-4D97-AF65-F5344CB8AC3E}">
        <p14:creationId xmlns:p14="http://schemas.microsoft.com/office/powerpoint/2010/main" val="21557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1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Proporção de busca ativa realizada às gestantes faltosas às consultas odontológicas.</a:t>
            </a:r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017298"/>
              </p:ext>
            </p:extLst>
          </p:nvPr>
        </p:nvGraphicFramePr>
        <p:xfrm>
          <a:off x="1547664" y="1340768"/>
          <a:ext cx="5832648" cy="30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00" y="4653136"/>
            <a:ext cx="5166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100 -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42,9%  (3)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		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     Mês3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sem faltas                                                 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15374222"/>
              </p:ext>
            </p:extLst>
          </p:nvPr>
        </p:nvGraphicFramePr>
        <p:xfrm>
          <a:off x="1547664" y="1340768"/>
          <a:ext cx="5832648" cy="306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47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4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ação programática</a:t>
            </a:r>
            <a:endParaRPr lang="pt-BR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Binômio </a:t>
            </a:r>
            <a:r>
              <a:rPr lang="pt-BR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materno&amp;fetal</a:t>
            </a:r>
            <a:endParaRPr lang="pt-BR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Garantia de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endParaRPr lang="pt-BR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Impacto econômico, coletivo e individual</a:t>
            </a:r>
          </a:p>
          <a:p>
            <a:pPr>
              <a:buNone/>
            </a:pPr>
            <a:endParaRPr lang="pt-BR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BRASIL, Ministério da Saúde. </a:t>
            </a: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Manual de Pré-Natal e Puerpério.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Brasília – DF, 2005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CURITIBA, Secretaria Municipal de Saúde. </a:t>
            </a: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Protocolo do Programa Mãe Curitibana Pré-natal, Parto, Puerpério e Atenção ao Recém Nascido.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Março de 2012.</a:t>
            </a:r>
          </a:p>
          <a:p>
            <a:pPr>
              <a:buNone/>
            </a:pPr>
            <a:endParaRPr lang="pt-B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  <a:p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" y="188640"/>
            <a:ext cx="7283152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7.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pelo menos um exame ginecológico por trimestre.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Pergaminho horizontal 4"/>
          <p:cNvSpPr/>
          <p:nvPr/>
        </p:nvSpPr>
        <p:spPr>
          <a:xfrm>
            <a:off x="971600" y="4221088"/>
            <a:ext cx="7416824" cy="237626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Mês 1 – 92,9% (39)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Mês 2 – 95,3% (61)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Mês 3 – 98,5% (67)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Mês 4 – 98,7% (77)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24543086"/>
              </p:ext>
            </p:extLst>
          </p:nvPr>
        </p:nvGraphicFramePr>
        <p:xfrm>
          <a:off x="1619672" y="1628800"/>
          <a:ext cx="515758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2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27168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8.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pelo menos um exame das mamas durante o pré-natal.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437112"/>
            <a:ext cx="896448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1043608" y="4509120"/>
            <a:ext cx="7416824" cy="208823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Mês 1 – 97,6% (41)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Mês 2 – 95,3% (61)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Mês 3 – 98,5% (67)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Mês 4 – 98,7 (77)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90370890"/>
              </p:ext>
            </p:extLst>
          </p:nvPr>
        </p:nvGraphicFramePr>
        <p:xfrm>
          <a:off x="1691680" y="1659902"/>
          <a:ext cx="528919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6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19256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9.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prescrição de suplementação de sulfato ferroso e ácido fólico.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1043608" y="2060848"/>
            <a:ext cx="7416824" cy="3672408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83215972"/>
              </p:ext>
            </p:extLst>
          </p:nvPr>
        </p:nvGraphicFramePr>
        <p:xfrm>
          <a:off x="1691680" y="1484784"/>
          <a:ext cx="5400600" cy="313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2268240" y="49945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95,2%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96,9%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62)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98,5% (67)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 (78)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3200" b="1" dirty="0" smtClean="0"/>
              <a:t>Exames Laboratoriais</a:t>
            </a:r>
            <a:br>
              <a:rPr lang="pt-BR" sz="3200" b="1" dirty="0" smtClean="0"/>
            </a:br>
            <a:r>
              <a:rPr lang="pt-BR" sz="3200" b="1" dirty="0" smtClean="0"/>
              <a:t>(Indicadores de 10 a 17)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r>
              <a:rPr lang="pt-BR" dirty="0" smtClean="0"/>
              <a:t>Meta de 100% alcançada no último mês de intervenção.</a:t>
            </a:r>
          </a:p>
          <a:p>
            <a:r>
              <a:rPr lang="pt-BR" dirty="0"/>
              <a:t> </a:t>
            </a:r>
            <a:r>
              <a:rPr lang="pt-BR" dirty="0" smtClean="0"/>
              <a:t>Com exceção do teste </a:t>
            </a:r>
            <a:r>
              <a:rPr lang="pt-BR" dirty="0" err="1" smtClean="0"/>
              <a:t>anti-HIV</a:t>
            </a:r>
            <a:r>
              <a:rPr lang="pt-BR" dirty="0" smtClean="0"/>
              <a:t> que houve 100% de solicitação em todos os meses da intervenção.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5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44816" cy="1368152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18 e 19.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o esquema da vacina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anti-tetânica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completo e esquema de vacina de hepatite B completo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971600" y="4797152"/>
            <a:ext cx="7560840" cy="1944216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Mês 1 – 92,9% (39)/ 95,2% (40)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Mês 2 – 96,9% (62)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Mês 3 – 98,5% (67)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Mês 4 -  100% (78)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44738270"/>
              </p:ext>
            </p:extLst>
          </p:nvPr>
        </p:nvGraphicFramePr>
        <p:xfrm>
          <a:off x="1979712" y="1556792"/>
          <a:ext cx="5400600" cy="321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59817490"/>
              </p:ext>
            </p:extLst>
          </p:nvPr>
        </p:nvGraphicFramePr>
        <p:xfrm>
          <a:off x="63906" y="1700808"/>
          <a:ext cx="4505325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12819340"/>
              </p:ext>
            </p:extLst>
          </p:nvPr>
        </p:nvGraphicFramePr>
        <p:xfrm>
          <a:off x="4629150" y="2204864"/>
          <a:ext cx="4514850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10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8640"/>
            <a:ext cx="6480720" cy="90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20.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avaliação de saúde bucal.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alcançada: Mês 1 – 23,8% (10)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Mês 2 – 40,6% (26)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Mês 3 – 52,9% (36)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Mês 4 – 53,8% (42) 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97639767"/>
              </p:ext>
            </p:extLst>
          </p:nvPr>
        </p:nvGraphicFramePr>
        <p:xfrm>
          <a:off x="1331640" y="1268760"/>
          <a:ext cx="58326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45995489"/>
              </p:ext>
            </p:extLst>
          </p:nvPr>
        </p:nvGraphicFramePr>
        <p:xfrm>
          <a:off x="1331640" y="1340768"/>
          <a:ext cx="5832647" cy="309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60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/>
              <a:t>Indicador 21. </a:t>
            </a:r>
            <a:r>
              <a:rPr lang="pt-BR" sz="2800" dirty="0"/>
              <a:t>Proporção de gestantes com exame de puerpério entre 30º e 42º dia do pós-parto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92761" y="49411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16,7% (7)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14,1% 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16,2% (11)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20,5% (16)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050104"/>
              </p:ext>
            </p:extLst>
          </p:nvPr>
        </p:nvGraphicFramePr>
        <p:xfrm>
          <a:off x="1259632" y="1667941"/>
          <a:ext cx="6264696" cy="327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34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26064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22.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primeira consulta odontológica com tratamento dentário concluído.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rgaminho horizontal 8"/>
          <p:cNvSpPr/>
          <p:nvPr/>
        </p:nvSpPr>
        <p:spPr>
          <a:xfrm>
            <a:off x="827584" y="4797152"/>
            <a:ext cx="7632848" cy="2060848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)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3000381"/>
              </p:ext>
            </p:extLst>
          </p:nvPr>
        </p:nvGraphicFramePr>
        <p:xfrm>
          <a:off x="1619672" y="1772816"/>
          <a:ext cx="55446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2286000" y="50119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alcançada:  Mês 1 – 77,8% (7)	            Mês 2 – 90% (9)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  Mês 3 – 92,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(12)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Mês 4 – 94,1% (16)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53752"/>
            <a:ext cx="7427168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23.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registro na ficha espelho de pré-natal/vacinação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rgaminho horizontal 5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698841369"/>
              </p:ext>
            </p:extLst>
          </p:nvPr>
        </p:nvGraphicFramePr>
        <p:xfrm>
          <a:off x="1547664" y="1484784"/>
          <a:ext cx="554461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2286000" y="468440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alcançada: Mês 1 – 95,2% (40)		   Mês 2 – 96,9% (62)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  Mês 3 – 97,1% (66)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Mês 4 – 100% (78)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83152" cy="864096"/>
          </a:xfrm>
        </p:spPr>
        <p:txBody>
          <a:bodyPr>
            <a:noAutofit/>
          </a:bodyPr>
          <a:lstStyle/>
          <a:p>
            <a:pPr marL="0" indent="0"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24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Proporção de gestantes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encaminhadas para avaliação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risco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gestacional em serviço especializado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784976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Pergaminho horizontal 4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0989067"/>
              </p:ext>
            </p:extLst>
          </p:nvPr>
        </p:nvGraphicFramePr>
        <p:xfrm>
          <a:off x="1511660" y="1484784"/>
          <a:ext cx="6336704" cy="340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32053687"/>
              </p:ext>
            </p:extLst>
          </p:nvPr>
        </p:nvGraphicFramePr>
        <p:xfrm>
          <a:off x="1511660" y="1700808"/>
          <a:ext cx="63367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2483768" y="50131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28,6% (12)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15,6% (10)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16,2% (11)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16,7% (13)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0811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384177"/>
            <a:ext cx="9143999" cy="9647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UBS Fernando de Noronha / Município Curitiba / Paraná</a:t>
            </a:r>
            <a:br>
              <a:rPr lang="pt-BR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" y="2492896"/>
            <a:ext cx="9143998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População: 14707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</a:p>
          <a:p>
            <a:pPr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Construída há vinte anos, hoje ainda atende a quase todas as expectativas, no sentido estrutural, das funções a que se propõe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Equipe: 2 enfermeiras,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clínicos-gerais,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pediatra, 1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gineco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-obstetra, 16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auxiliares de enfermagem,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odontólogos, 1 técnico de saúde bucal,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auxiliares de saúde bucal, 4 agentes comunitários de saúde, 3 auxiliares administrativos, 1 autoridade, 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auxiliares de serviços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gerais, NASF. 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008112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25.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avaliação de prioridade de atendimento odontológico.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rgaminho horizontal 5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78626646"/>
              </p:ext>
            </p:extLst>
          </p:nvPr>
        </p:nvGraphicFramePr>
        <p:xfrm>
          <a:off x="1583668" y="1484784"/>
          <a:ext cx="5976664" cy="329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286000" y="49225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21,4% 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43,8% (28)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51,5% (35)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60,3% (47)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512168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26.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que receberam orientação nutricional.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Indicador 27.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gestantes que receberam orientação sobre aleitamento materno.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61927181"/>
              </p:ext>
            </p:extLst>
          </p:nvPr>
        </p:nvGraphicFramePr>
        <p:xfrm>
          <a:off x="1732406" y="2060849"/>
          <a:ext cx="5616624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254718" y="50131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95,2% (40)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96,9% (62)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98,5% (67)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 (78)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28.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que receberam orientação sobre cuidados com o recém-nascido.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53532002"/>
              </p:ext>
            </p:extLst>
          </p:nvPr>
        </p:nvGraphicFramePr>
        <p:xfrm>
          <a:off x="1619672" y="1484785"/>
          <a:ext cx="5544616" cy="307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123728" y="47971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90,5% (38)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95,3%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61)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98,5% (67)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4 – 100%  (78) </a:t>
            </a:r>
          </a:p>
        </p:txBody>
      </p:sp>
    </p:spTree>
    <p:extLst>
      <p:ext uri="{BB962C8B-B14F-4D97-AF65-F5344CB8AC3E}">
        <p14:creationId xmlns:p14="http://schemas.microsoft.com/office/powerpoint/2010/main" val="38866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73616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29.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Proporção de gestantes com orientação sobre anticoncepção após o parto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rgaminho horizontal 5"/>
          <p:cNvSpPr/>
          <p:nvPr/>
        </p:nvSpPr>
        <p:spPr>
          <a:xfrm>
            <a:off x="1115616" y="4437112"/>
            <a:ext cx="7416824" cy="20162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84286985"/>
              </p:ext>
            </p:extLst>
          </p:nvPr>
        </p:nvGraphicFramePr>
        <p:xfrm>
          <a:off x="1547664" y="1412776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088502" y="47971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76,2%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32)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20,3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(13)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57,4% (39)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4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98,7%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77)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1656184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30.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orientação sobre os riscos do tabagismo e do uso de álcool e drogas na gestação.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2869"/>
              </p:ext>
            </p:extLst>
          </p:nvPr>
        </p:nvGraphicFramePr>
        <p:xfrm>
          <a:off x="1187624" y="1600201"/>
          <a:ext cx="6192688" cy="34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286000" y="5229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97,6,% (41)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95,3% (61)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98,5% (67)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Mês 4 – 98,7%  (77) </a:t>
            </a:r>
          </a:p>
        </p:txBody>
      </p:sp>
    </p:spTree>
    <p:extLst>
      <p:ext uri="{BB962C8B-B14F-4D97-AF65-F5344CB8AC3E}">
        <p14:creationId xmlns:p14="http://schemas.microsoft.com/office/powerpoint/2010/main" val="38277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Indicador 31.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Proporção de gestantes e puérperas com primeira consulta odontológica com orientação sobre higiene bucal.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77115"/>
              </p:ext>
            </p:extLst>
          </p:nvPr>
        </p:nvGraphicFramePr>
        <p:xfrm>
          <a:off x="1259632" y="1600200"/>
          <a:ext cx="6768752" cy="348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608199" y="5229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esperada: 100%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alcançada: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58,3% 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(25)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(37)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(43)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equipe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51520" y="282883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Sensibilização 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conscientização;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 de vínculo e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responsabilização;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do serviço e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auto-avaliação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serviço</a:t>
            </a:r>
          </a:p>
          <a:p>
            <a:pPr>
              <a:buNone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acesso 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Priorização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 dos registros (registros organizados de dados e de procedimentos realizados).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endParaRPr lang="pt-BR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2828836"/>
            <a:ext cx="9649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9971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comunidade</a:t>
            </a: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do acesso e qualidade aos serviços.</a:t>
            </a:r>
          </a:p>
          <a:p>
            <a:pPr algn="just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 prevenção em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Sensibilização e conscientização.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Captação para atendimento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médico/ odontológico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 busca dos faltosos.</a:t>
            </a: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Agendamento de consultas, facilitando-se o acesso e garantindo-se o atendimento com horário marcado.</a:t>
            </a: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Melhora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 todos os indicadores.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Cambria" pitchFamily="18" charset="0"/>
            </a:endParaRPr>
          </a:p>
          <a:p>
            <a:pPr>
              <a:buNone/>
            </a:pPr>
            <a:endParaRPr lang="pt-BR" dirty="0" smtClean="0">
              <a:latin typeface="Cambria" pitchFamily="18" charset="0"/>
            </a:endParaRPr>
          </a:p>
          <a:p>
            <a:endParaRPr lang="pt-BR" dirty="0" smtClean="0">
              <a:latin typeface="Cambria" pitchFamily="18" charset="0"/>
            </a:endParaRP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4637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3200" dirty="0" smtClean="0"/>
              <a:t> 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1700809"/>
            <a:ext cx="8640960" cy="515719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da intervenção à rotina do serviço</a:t>
            </a:r>
          </a:p>
          <a:p>
            <a:pPr algn="ctr">
              <a:buNone/>
            </a:pPr>
            <a:endParaRPr lang="pt-BR" sz="40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da UBS.</a:t>
            </a:r>
          </a:p>
          <a:p>
            <a:pPr algn="just"/>
            <a:r>
              <a:rPr lang="pt-B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Sensibilização da equipe e comunidade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300" dirty="0">
                <a:latin typeface="Arial" panose="020B0604020202020204" pitchFamily="34" charset="0"/>
                <a:cs typeface="Arial" panose="020B0604020202020204" pitchFamily="34" charset="0"/>
              </a:rPr>
              <a:t>Captação e </a:t>
            </a:r>
            <a:r>
              <a:rPr lang="pt-B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</a:t>
            </a: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Priorização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atendimento</a:t>
            </a: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300" dirty="0">
                <a:latin typeface="Arial" panose="020B0604020202020204" pitchFamily="34" charset="0"/>
                <a:cs typeface="Arial" panose="020B0604020202020204" pitchFamily="34" charset="0"/>
              </a:rPr>
              <a:t>Busca ativa dos faltosos.</a:t>
            </a:r>
          </a:p>
          <a:p>
            <a:pPr algn="just"/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300" dirty="0">
                <a:latin typeface="Arial" panose="020B0604020202020204" pitchFamily="34" charset="0"/>
                <a:cs typeface="Arial" panose="020B0604020202020204" pitchFamily="34" charset="0"/>
              </a:rPr>
              <a:t>Extensão para as outras Unidades de Saúde.</a:t>
            </a:r>
          </a:p>
          <a:p>
            <a:endParaRPr lang="pt-BR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Cambria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Discussão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UBS Fernando de Noronha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70080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87" y="2420888"/>
            <a:ext cx="4261989" cy="341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6915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 de comunicação, interação e participação da equipe.</a:t>
            </a:r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pPr marL="0" indent="0">
              <a:buNone/>
            </a:pPr>
            <a:r>
              <a:rPr lang="pt-B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Enfrentamento</a:t>
            </a:r>
          </a:p>
          <a:p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sensibilização e conscientização da equipe</a:t>
            </a:r>
            <a:r>
              <a:rPr lang="pt-B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0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Reflexões críticas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4452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0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 em relação ao curso</a:t>
            </a:r>
          </a:p>
          <a:p>
            <a:r>
              <a:rPr lang="pt-BR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Teoria </a:t>
            </a:r>
            <a:r>
              <a:rPr lang="pt-BR" sz="10400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pt-BR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</a:t>
            </a:r>
          </a:p>
          <a:p>
            <a:r>
              <a:rPr lang="pt-BR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Flexibilidade</a:t>
            </a:r>
            <a:r>
              <a:rPr lang="pt-BR" sz="10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Troca de experiências</a:t>
            </a:r>
          </a:p>
          <a:p>
            <a:pPr marL="0" indent="0">
              <a:buNone/>
            </a:pPr>
            <a:endParaRPr lang="pt-BR" sz="10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0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significado do curso para a  prática </a:t>
            </a:r>
            <a:r>
              <a:rPr lang="pt-BR" sz="10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</a:p>
          <a:p>
            <a:pPr marL="0" indent="0">
              <a:buNone/>
            </a:pPr>
            <a:r>
              <a:rPr lang="pt-BR" sz="10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 – UBS</a:t>
            </a:r>
          </a:p>
          <a:p>
            <a:r>
              <a:rPr lang="pt-BR" sz="10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Auto-avaliação</a:t>
            </a:r>
            <a:endParaRPr lang="pt-BR" sz="10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10400" dirty="0">
                <a:latin typeface="Arial" panose="020B0604020202020204" pitchFamily="34" charset="0"/>
                <a:cs typeface="Arial" panose="020B0604020202020204" pitchFamily="34" charset="0"/>
              </a:rPr>
              <a:t>Trabalho em </a:t>
            </a:r>
            <a:r>
              <a:rPr lang="pt-BR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endParaRPr lang="pt-BR" sz="10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10400" dirty="0">
                <a:latin typeface="Arial" panose="020B0604020202020204" pitchFamily="34" charset="0"/>
                <a:cs typeface="Arial" panose="020B0604020202020204" pitchFamily="34" charset="0"/>
              </a:rPr>
              <a:t>do serviço</a:t>
            </a:r>
          </a:p>
          <a:p>
            <a:pPr>
              <a:spcBef>
                <a:spcPts val="1200"/>
              </a:spcBef>
            </a:pPr>
            <a:r>
              <a:rPr lang="pt-BR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sz="10400" dirty="0">
                <a:latin typeface="Arial" panose="020B0604020202020204" pitchFamily="34" charset="0"/>
                <a:cs typeface="Arial" panose="020B0604020202020204" pitchFamily="34" charset="0"/>
              </a:rPr>
              <a:t>continuada</a:t>
            </a:r>
          </a:p>
          <a:p>
            <a:pPr marL="0" indent="0">
              <a:spcBef>
                <a:spcPts val="1200"/>
              </a:spcBef>
              <a:buNone/>
            </a:pPr>
            <a:endParaRPr lang="pt-BR" sz="10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400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04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8600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8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9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Reflexões críticas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525779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3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Aprendizados mais relevantes </a:t>
            </a:r>
            <a:r>
              <a:rPr lang="pt-BR" sz="3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Intervenção</a:t>
            </a: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de:</a:t>
            </a:r>
          </a:p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adequada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qualificada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Necessidade de coleta de dados para Intervenções.</a:t>
            </a:r>
          </a:p>
          <a:p>
            <a:pPr lvl="1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Necessidade de organização e planejamento do serviço.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Busca de apoio da comunidade.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Necessidade de manter educação permanente.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7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Ministério da Saúde.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Manual de Pré-Natal e Puerpério.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Brasília – DF, 2005.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CURITIBA, Secretaria Municipal de Saúde.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Protocolo do Programa Mãe Curitibana Pré-natal, Parto, Puerpério e Atenção ao Recém Nascido.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Março de 2012.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64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7486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852936"/>
            <a:ext cx="6984776" cy="3412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de monitoramento adequado;</a:t>
            </a:r>
          </a:p>
          <a:p>
            <a:pPr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coletiva interrompida;</a:t>
            </a:r>
          </a:p>
          <a:p>
            <a:pPr marL="0" indent="0" algn="ctr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 não realizando avaliação bucal</a:t>
            </a:r>
          </a:p>
          <a:p>
            <a:pPr marL="0" indent="0" algn="ctr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484784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antes da intervenção</a:t>
            </a:r>
            <a:endParaRPr lang="pt-BR" sz="3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/>
              <a:t>Melhorar </a:t>
            </a:r>
            <a:r>
              <a:rPr lang="pt-BR" sz="3600" dirty="0"/>
              <a:t>a atenção ao pré-natal e </a:t>
            </a:r>
            <a:r>
              <a:rPr lang="pt-BR" sz="3600" dirty="0" smtClean="0"/>
              <a:t>puerpério na Unidade de saúde Fernando de Noronha</a:t>
            </a:r>
            <a:endParaRPr lang="pt-BR" sz="3600" dirty="0"/>
          </a:p>
          <a:p>
            <a:pPr algn="ctr">
              <a:buNone/>
            </a:pPr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4500" dirty="0" smtClean="0">
                <a:latin typeface="Cambria" pitchFamily="18" charset="0"/>
              </a:rPr>
              <a:t>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Reunião em equipe e capacitação:</a:t>
            </a:r>
          </a:p>
          <a:p>
            <a:pPr lvl="1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 – Secretaria Municipal de Saúde, 2012 - 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“Protocolo Mãe Curitibana”</a:t>
            </a:r>
          </a:p>
          <a:p>
            <a:pPr lvl="1" algn="just"/>
            <a:endParaRPr lang="pt-B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4 eixos:</a:t>
            </a:r>
          </a:p>
          <a:p>
            <a:pPr algn="just">
              <a:buNone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- Organização e gestão dos serviços</a:t>
            </a:r>
          </a:p>
          <a:p>
            <a:pPr algn="just">
              <a:buNone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- Qualificação da prática clínica</a:t>
            </a:r>
          </a:p>
          <a:p>
            <a:pPr algn="just">
              <a:buNone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- Engajamento Público </a:t>
            </a:r>
          </a:p>
          <a:p>
            <a:pPr algn="just">
              <a:buNone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- Monitoramento e avaliação</a:t>
            </a:r>
          </a:p>
          <a:p>
            <a:pPr algn="just">
              <a:buNone/>
            </a:pPr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Registro: ficha-espelho e prontuário eletrônico</a:t>
            </a:r>
          </a:p>
          <a:p>
            <a:pPr algn="just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-  planilhas e prontuário eletrônico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92514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Logística:</a:t>
            </a:r>
          </a:p>
          <a:p>
            <a:pPr lvl="1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Consulta ao Protocolo Institucional</a:t>
            </a:r>
          </a:p>
          <a:p>
            <a:pPr lvl="1" algn="just"/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Pactuação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com a gestão</a:t>
            </a:r>
          </a:p>
          <a:p>
            <a:pPr lvl="1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Ficha-espelho (pré-natal e saúde bucal)</a:t>
            </a:r>
          </a:p>
          <a:p>
            <a:pPr lvl="1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Treinamento da equipe</a:t>
            </a:r>
          </a:p>
          <a:p>
            <a:pPr lvl="1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Grupo das gestantes.</a:t>
            </a:r>
          </a:p>
          <a:p>
            <a:pPr lvl="1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Armazenamento, avaliação e monitoramento dos dados.</a:t>
            </a:r>
          </a:p>
          <a:p>
            <a:pPr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7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/>
                </a:solidFill>
                <a:latin typeface="Cambria" pitchFamily="18" charset="0"/>
              </a:rPr>
              <a:t>Reunião com a equipe</a:t>
            </a:r>
            <a:endParaRPr lang="pt-BR" sz="3600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7" name="Picture 3" descr="C:\Users\monicajk\Pictures\esp_saude_familia\IMG_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onicajk\Pictures\esp_saude_familia\IMG_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1403</Words>
  <Application>Microsoft Office PowerPoint</Application>
  <PresentationFormat>Apresentação na tela (4:3)</PresentationFormat>
  <Paragraphs>379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MELHORIA DA QUALIDADE DA ATENÇÃO AO PRÉ-NATAL E PUERPÉRIO NA UNIDADE DE SAÚDE FERNANDO DE NORONHA NO MUNICÍPIO DE CURITIBA - PR</vt:lpstr>
      <vt:lpstr>Introdução</vt:lpstr>
      <vt:lpstr>Introdução</vt:lpstr>
      <vt:lpstr>UBS Fernando de Noronha</vt:lpstr>
      <vt:lpstr>Introdução</vt:lpstr>
      <vt:lpstr>Objetivo geral</vt:lpstr>
      <vt:lpstr>Metodologia</vt:lpstr>
      <vt:lpstr>Metodologia</vt:lpstr>
      <vt:lpstr>Reunião com a equipe</vt:lpstr>
      <vt:lpstr>Grupo de gestantes</vt:lpstr>
      <vt:lpstr>Grupo de Gestantes</vt:lpstr>
      <vt:lpstr>Objetivos específicos</vt:lpstr>
      <vt:lpstr>Resultados</vt:lpstr>
      <vt:lpstr>Indicador  1. Proporção de gestantes cadastradas no Programa de Pré-natal e Puerpério.</vt:lpstr>
      <vt:lpstr>Apresentação do PowerPoint</vt:lpstr>
      <vt:lpstr>Indicador 3. Proporção de gestantes com primeira consulta odontológica. </vt:lpstr>
      <vt:lpstr>Indicador 4. Proporção de gestantes de alto risco com primeira consulta odontológica. </vt:lpstr>
      <vt:lpstr>Indicador 5. Proporção de gestantes faltosas às consultas que receberam busca ativa </vt:lpstr>
      <vt:lpstr> Indicador 6. Proporção de busca ativa realizada às gestantes faltosas às consultas odontológicas.</vt:lpstr>
      <vt:lpstr>Indicador 7. Proporção de gestantes com pelo menos um exame ginecológico por trimestre.</vt:lpstr>
      <vt:lpstr>Indicador 8. Proporção de gestantes com pelo menos um exame das mamas durante o pré-natal.</vt:lpstr>
      <vt:lpstr>Indicador 9. Proporção de gestantes com prescrição de suplementação de sulfato ferroso e ácido fólico.</vt:lpstr>
      <vt:lpstr>Exames Laboratoriais (Indicadores de 10 a 17)</vt:lpstr>
      <vt:lpstr>Indicador 18 e 19. Proporção de gestantes com o esquema da vacina anti-tetânica completo e esquema de vacina de hepatite B completo</vt:lpstr>
      <vt:lpstr>Apresentação do PowerPoint</vt:lpstr>
      <vt:lpstr>Indicador 21. Proporção de gestantes com exame de puerpério entre 30º e 42º dia do pós-parto</vt:lpstr>
      <vt:lpstr>Apresentação do PowerPoint</vt:lpstr>
      <vt:lpstr>Indicador 23. Proporção de gestantes com registro na ficha espelho de pré-natal/vacinação</vt:lpstr>
      <vt:lpstr>Indicador 24. Proporção de gestantes  encaminhadas para avaliação de risco gestacional em serviço especializado</vt:lpstr>
      <vt:lpstr>Indicador 25. Proporção de gestantes com avaliação de prioridade de atendimento odontológico.</vt:lpstr>
      <vt:lpstr>Indicador 26. Proporção de gestantes que receberam orientação nutricional. Indicador 27. Proporção de gestantes que receberam orientação sobre aleitamento materno.</vt:lpstr>
      <vt:lpstr>Indicador 28. Proporção de gestantes que receberam orientação sobre cuidados com o recém-nascido.</vt:lpstr>
      <vt:lpstr>Indicador 29. Proporção de gestantes com orientação sobre anticoncepção após o parto</vt:lpstr>
      <vt:lpstr>Indicador 30. Proporção de gestantes com orientação sobre os riscos do tabagismo e do uso de álcool e drogas na gestação. </vt:lpstr>
      <vt:lpstr>Indicador 31. Proporção de gestantes e puérperas com primeira consulta odontológica com orientação sobre higiene bucal.</vt:lpstr>
      <vt:lpstr>Discussão</vt:lpstr>
      <vt:lpstr>Discussão</vt:lpstr>
      <vt:lpstr>Discussão</vt:lpstr>
      <vt:lpstr>    </vt:lpstr>
      <vt:lpstr>Discussão</vt:lpstr>
      <vt:lpstr>Reflexões críticas</vt:lpstr>
      <vt:lpstr>Reflexões críticas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</dc:title>
  <dc:creator>Rodrigo</dc:creator>
  <cp:lastModifiedBy>Usuario</cp:lastModifiedBy>
  <cp:revision>219</cp:revision>
  <dcterms:created xsi:type="dcterms:W3CDTF">2012-09-16T14:57:11Z</dcterms:created>
  <dcterms:modified xsi:type="dcterms:W3CDTF">2014-08-22T00:49:39Z</dcterms:modified>
</cp:coreProperties>
</file>