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6" r:id="rId1"/>
  </p:sldMasterIdLst>
  <p:sldIdLst>
    <p:sldId id="256" r:id="rId2"/>
    <p:sldId id="258" r:id="rId3"/>
    <p:sldId id="265" r:id="rId4"/>
    <p:sldId id="268" r:id="rId5"/>
    <p:sldId id="266" r:id="rId6"/>
    <p:sldId id="269" r:id="rId7"/>
    <p:sldId id="267" r:id="rId8"/>
    <p:sldId id="257" r:id="rId9"/>
    <p:sldId id="270" r:id="rId10"/>
    <p:sldId id="259" r:id="rId11"/>
    <p:sldId id="262" r:id="rId12"/>
    <p:sldId id="271" r:id="rId13"/>
    <p:sldId id="272" r:id="rId14"/>
    <p:sldId id="273" r:id="rId15"/>
    <p:sldId id="282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63" r:id="rId24"/>
    <p:sldId id="264" r:id="rId25"/>
    <p:sldId id="283" r:id="rId26"/>
    <p:sldId id="284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e" initials="S" lastIdx="7" clrIdx="0">
    <p:extLst>
      <p:ext uri="{19B8F6BF-5375-455C-9EA6-DF929625EA0E}">
        <p15:presenceInfo xmlns:p15="http://schemas.microsoft.com/office/powerpoint/2012/main" xmlns="" userId="Simo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E67300"/>
    <a:srgbClr val="EA3800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7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a\Desktop\ESPECIALIZA&#199;&#195;O\AN&#193;LISE%20ESTRAT&#201;GICA\COLETA%20DADOS%20PROVAB.xls" TargetMode="External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ESPECIALIZA&#199;&#195;O\AN&#193;LISE%20ESTRAT&#201;GICA\COLETA%20DADOS%20PROVAB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ESPECIALIZA&#199;&#195;O\AN&#193;LISE%20ESTRAT&#201;GICA\COLETA%20DADOS%20PROVAB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a\Desktop\ESPECIALIZA&#199;&#195;O\AN&#193;LISE%20ESTRAT&#201;GICA\COLETA%20DADOS%20PROVAB.xls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ESPECIALIZA&#199;&#195;O\AN&#193;LISE%20ESTRAT&#201;GICA\COLETA%20DADOS%20PROVAB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ESPECIALIZA&#199;&#195;O\AN&#193;LISE%20ESTRAT&#201;GICA\COLETA%20DADOS%20PROVAB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ESPECIALIZA&#199;&#195;O\AN&#193;LISE%20ESTRAT&#201;GICA\COLETA%20DADOS%20PROVAB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ESPECIALIZA&#199;&#195;O\AN&#193;LISE%20ESTRAT&#201;GICA\COLETA%20DADOS%20PROVAB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221344148574458E-2"/>
          <c:y val="2.3071976755955393E-2"/>
          <c:w val="0.85645390951897882"/>
          <c:h val="0.826014565792365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 e Puerpério.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2"/>
            <c:invertIfNegative val="0"/>
            <c:bubble3D val="0"/>
            <c:spPr>
              <a:gradFill rotWithShape="0">
                <a:gsLst>
                  <a:gs pos="0">
                    <a:srgbClr val="1F497D">
                      <a:lumMod val="40000"/>
                      <a:lumOff val="60000"/>
                    </a:srgbClr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0.60606060606060652</c:v>
                </c:pt>
                <c:pt idx="1">
                  <c:v>0.78787878787878785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859584"/>
        <c:axId val="129638784"/>
      </c:barChart>
      <c:catAx>
        <c:axId val="12985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9638784"/>
        <c:crossesAt val="0.1"/>
        <c:auto val="1"/>
        <c:lblAlgn val="ctr"/>
        <c:lblOffset val="100"/>
        <c:noMultiLvlLbl val="0"/>
      </c:catAx>
      <c:valAx>
        <c:axId val="129638784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9859584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99496207374864"/>
          <c:y val="8.2895854234436905E-2"/>
          <c:w val="0.87128794558833389"/>
          <c:h val="0.81387813009860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Indicadores!$C$163</c:f>
              <c:strCache>
                <c:ptCount val="1"/>
                <c:pt idx="0">
                  <c:v>Proporção de gestantes e puérperas com primeira consulta odontológica com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Indicadores!$D$162:$F$162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Indicadores!$D$163:$F$163</c:f>
              <c:numCache>
                <c:formatCode>0.0%</c:formatCode>
                <c:ptCount val="3"/>
                <c:pt idx="0">
                  <c:v>1</c:v>
                </c:pt>
                <c:pt idx="1">
                  <c:v>0.78571428571428559</c:v>
                </c:pt>
                <c:pt idx="2">
                  <c:v>0.76470588235294168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464320"/>
        <c:axId val="79465856"/>
      </c:barChart>
      <c:catAx>
        <c:axId val="7946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465856"/>
        <c:crosses val="autoZero"/>
        <c:auto val="1"/>
        <c:lblAlgn val="ctr"/>
        <c:lblOffset val="100"/>
        <c:noMultiLvlLbl val="0"/>
      </c:catAx>
      <c:valAx>
        <c:axId val="79465856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464320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32556700049205E-2"/>
          <c:y val="6.3914245111389406E-2"/>
          <c:w val="0.88571095275128164"/>
          <c:h val="0.856496577261565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0.75</c:v>
                </c:pt>
                <c:pt idx="1">
                  <c:v>0.80769230769230771</c:v>
                </c:pt>
                <c:pt idx="2">
                  <c:v>0.78125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313664"/>
        <c:axId val="69315200"/>
      </c:barChart>
      <c:catAx>
        <c:axId val="6931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315200"/>
        <c:crosses val="autoZero"/>
        <c:auto val="1"/>
        <c:lblAlgn val="ctr"/>
        <c:lblOffset val="100"/>
        <c:noMultiLvlLbl val="0"/>
      </c:catAx>
      <c:valAx>
        <c:axId val="6931520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313664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91230187906698E-2"/>
          <c:y val="6.1901704686654818E-2"/>
          <c:w val="0.90262864051310154"/>
          <c:h val="0.86101523251354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Indicadores!$D$16:$F$16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Indicadores!$D$17:$F$17</c:f>
              <c:numCache>
                <c:formatCode>0.0%</c:formatCode>
                <c:ptCount val="3"/>
                <c:pt idx="0">
                  <c:v>0.4</c:v>
                </c:pt>
                <c:pt idx="1">
                  <c:v>0.53846153846153844</c:v>
                </c:pt>
                <c:pt idx="2">
                  <c:v>0.53125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545344"/>
        <c:axId val="69555328"/>
      </c:barChart>
      <c:catAx>
        <c:axId val="6954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555328"/>
        <c:crosses val="autoZero"/>
        <c:auto val="1"/>
        <c:lblAlgn val="ctr"/>
        <c:lblOffset val="100"/>
        <c:noMultiLvlLbl val="0"/>
      </c:catAx>
      <c:valAx>
        <c:axId val="695553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545344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de alto risco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Indicadores!$D$21:$F$21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Indicadores!$D$22:$F$22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0.75000000000000044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576576"/>
        <c:axId val="69578112"/>
      </c:barChart>
      <c:catAx>
        <c:axId val="6957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578112"/>
        <c:crosses val="autoZero"/>
        <c:auto val="1"/>
        <c:lblAlgn val="ctr"/>
        <c:lblOffset val="100"/>
        <c:noMultiLvlLbl val="0"/>
      </c:catAx>
      <c:valAx>
        <c:axId val="69578112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576576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Indicadores!$C$97</c:f>
              <c:strCache>
                <c:ptCount val="1"/>
                <c:pt idx="0">
                  <c:v>Proporção de gestantes com  o esquema da vacina anti-tetânica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Indicadores!$D$96:$F$96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Indicadores!$D$97:$F$97</c:f>
              <c:numCache>
                <c:formatCode>0.0%</c:formatCode>
                <c:ptCount val="3"/>
                <c:pt idx="0">
                  <c:v>0.55000000000000004</c:v>
                </c:pt>
                <c:pt idx="1">
                  <c:v>0.5</c:v>
                </c:pt>
                <c:pt idx="2">
                  <c:v>0.4375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950720"/>
        <c:axId val="71952256"/>
      </c:barChart>
      <c:catAx>
        <c:axId val="7195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952256"/>
        <c:crosses val="autoZero"/>
        <c:auto val="1"/>
        <c:lblAlgn val="ctr"/>
        <c:lblOffset val="100"/>
        <c:noMultiLvlLbl val="0"/>
      </c:catAx>
      <c:valAx>
        <c:axId val="719522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950720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Indicadores!$C$102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Indicadores!$D$101:$F$101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Indicadores!$D$102:$F$102</c:f>
              <c:numCache>
                <c:formatCode>0.0%</c:formatCode>
                <c:ptCount val="3"/>
                <c:pt idx="0">
                  <c:v>0.4</c:v>
                </c:pt>
                <c:pt idx="1">
                  <c:v>0.42307692307692307</c:v>
                </c:pt>
                <c:pt idx="2">
                  <c:v>0.40625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067776"/>
        <c:axId val="79073664"/>
      </c:barChart>
      <c:catAx>
        <c:axId val="790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073664"/>
        <c:crosses val="autoZero"/>
        <c:auto val="1"/>
        <c:lblAlgn val="ctr"/>
        <c:lblOffset val="100"/>
        <c:noMultiLvlLbl val="0"/>
      </c:catAx>
      <c:valAx>
        <c:axId val="790736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067776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Indicadores!$C$107</c:f>
              <c:strCache>
                <c:ptCount val="1"/>
                <c:pt idx="0">
                  <c:v>Proporção de gestantes com avaliação de saúde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Indicadores!$D$106:$F$106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Indicadores!$D$107:$F$107</c:f>
              <c:numCache>
                <c:formatCode>0.0%</c:formatCode>
                <c:ptCount val="3"/>
                <c:pt idx="0">
                  <c:v>0.65</c:v>
                </c:pt>
                <c:pt idx="1">
                  <c:v>0.53846153846153844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111296"/>
        <c:axId val="79112832"/>
      </c:barChart>
      <c:catAx>
        <c:axId val="7911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112832"/>
        <c:crosses val="autoZero"/>
        <c:auto val="1"/>
        <c:lblAlgn val="ctr"/>
        <c:lblOffset val="100"/>
        <c:noMultiLvlLbl val="0"/>
      </c:catAx>
      <c:valAx>
        <c:axId val="791128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111296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Indicadores!$C$112</c:f>
              <c:strCache>
                <c:ptCount val="1"/>
                <c:pt idx="0">
                  <c:v>Proporção de gestantes com exame de puerpério entre 30º e 42º dia do pós-parto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Indicadores!$D$111:$F$111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Indicadores!$D$112:$F$112</c:f>
              <c:numCache>
                <c:formatCode>0.0%</c:formatCode>
                <c:ptCount val="3"/>
                <c:pt idx="0">
                  <c:v>0.45</c:v>
                </c:pt>
                <c:pt idx="1">
                  <c:v>0.34615384615384615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142272"/>
        <c:axId val="79164544"/>
      </c:barChart>
      <c:catAx>
        <c:axId val="7914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164544"/>
        <c:crosses val="autoZero"/>
        <c:auto val="1"/>
        <c:lblAlgn val="ctr"/>
        <c:lblOffset val="100"/>
        <c:noMultiLvlLbl val="0"/>
      </c:catAx>
      <c:valAx>
        <c:axId val="7916454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14227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Indicadores!$C$117</c:f>
              <c:strCache>
                <c:ptCount val="1"/>
                <c:pt idx="0">
                  <c:v>Proporção de gestantes com primeira consulta odontológica com tratamento dentário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Indicadores!$D$116:$F$116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Indicadores!$D$117:$F$117</c:f>
              <c:numCache>
                <c:formatCode>0.0%</c:formatCode>
                <c:ptCount val="3"/>
                <c:pt idx="0">
                  <c:v>0.37500000000000022</c:v>
                </c:pt>
                <c:pt idx="1">
                  <c:v>0.28571428571428598</c:v>
                </c:pt>
                <c:pt idx="2">
                  <c:v>0.29411764705882376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300672"/>
        <c:axId val="122314752"/>
      </c:barChart>
      <c:catAx>
        <c:axId val="12230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314752"/>
        <c:crosses val="autoZero"/>
        <c:auto val="1"/>
        <c:lblAlgn val="ctr"/>
        <c:lblOffset val="100"/>
        <c:noMultiLvlLbl val="0"/>
      </c:catAx>
      <c:valAx>
        <c:axId val="122314752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30067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3628-BE83-40D9-8E43-348E94E4B701}" type="datetimeFigureOut">
              <a:rPr lang="pt-BR" smtClean="0"/>
              <a:t>27/02/2014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2363A6-0A20-4870-BA7E-9EC70A8B7F2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3628-BE83-40D9-8E43-348E94E4B701}" type="datetimeFigureOut">
              <a:rPr lang="pt-BR" smtClean="0"/>
              <a:t>27/02/2014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63A6-0A20-4870-BA7E-9EC70A8B7F2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3628-BE83-40D9-8E43-348E94E4B701}" type="datetimeFigureOut">
              <a:rPr lang="pt-BR" smtClean="0"/>
              <a:t>27/02/2014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63A6-0A20-4870-BA7E-9EC70A8B7F2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3628-BE83-40D9-8E43-348E94E4B701}" type="datetimeFigureOut">
              <a:rPr lang="pt-BR" smtClean="0"/>
              <a:t>27/02/2014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63A6-0A20-4870-BA7E-9EC70A8B7F2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3628-BE83-40D9-8E43-348E94E4B701}" type="datetimeFigureOut">
              <a:rPr lang="pt-BR" smtClean="0"/>
              <a:t>27/02/2014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63A6-0A20-4870-BA7E-9EC70A8B7F2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3628-BE83-40D9-8E43-348E94E4B701}" type="datetimeFigureOut">
              <a:rPr lang="pt-BR" smtClean="0"/>
              <a:t>27/02/2014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63A6-0A20-4870-BA7E-9EC70A8B7F2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3628-BE83-40D9-8E43-348E94E4B701}" type="datetimeFigureOut">
              <a:rPr lang="pt-BR" smtClean="0"/>
              <a:t>27/02/2014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63A6-0A20-4870-BA7E-9EC70A8B7F2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3628-BE83-40D9-8E43-348E94E4B701}" type="datetimeFigureOut">
              <a:rPr lang="pt-BR" smtClean="0"/>
              <a:t>27/02/2014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63A6-0A20-4870-BA7E-9EC70A8B7F2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3628-BE83-40D9-8E43-348E94E4B701}" type="datetimeFigureOut">
              <a:rPr lang="pt-BR" smtClean="0"/>
              <a:t>27/02/2014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63A6-0A20-4870-BA7E-9EC70A8B7F2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3628-BE83-40D9-8E43-348E94E4B701}" type="datetimeFigureOut">
              <a:rPr lang="pt-BR" smtClean="0"/>
              <a:t>27/02/2014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63A6-0A20-4870-BA7E-9EC70A8B7F2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3628-BE83-40D9-8E43-348E94E4B701}" type="datetimeFigureOut">
              <a:rPr lang="pt-BR" smtClean="0"/>
              <a:t>27/02/2014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63A6-0A20-4870-BA7E-9EC70A8B7F2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60A3628-BE83-40D9-8E43-348E94E4B701}" type="datetimeFigureOut">
              <a:rPr lang="pt-BR" smtClean="0"/>
              <a:t>27/02/2014</a:t>
            </a:fld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22363A6-0A20-4870-BA7E-9EC70A8B7F2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90167"/>
            <a:ext cx="7546032" cy="204268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/>
              <a:t>UNASUS – UNIVERSIDADE ABERTA DO SUS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b="1" dirty="0"/>
              <a:t>UFPEL – UNIVERSIDADE FEDERAL DE PELOTAS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b="1" dirty="0"/>
              <a:t>DEPARTAMENTO DE MEDICINA SOCIAL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b="1" dirty="0"/>
              <a:t>ESPECIALIZAÇÃO EM SAÚDE DA FAMÍLIA</a:t>
            </a:r>
            <a:r>
              <a:rPr lang="pt-BR" sz="1600" dirty="0"/>
              <a:t/>
            </a:r>
            <a:br>
              <a:rPr lang="pt-BR" sz="1600" dirty="0"/>
            </a:br>
            <a:endParaRPr lang="pt-BR" sz="1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89067" y="3004448"/>
            <a:ext cx="7315200" cy="11446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CC3300"/>
                </a:solidFill>
              </a:rPr>
              <a:t>Qualificação da atenção ao Pré-Natal e Puerpério na ESF COHAB, São José de Mipibu. RN.</a:t>
            </a:r>
            <a:endParaRPr lang="pt-BR" sz="2400" dirty="0">
              <a:solidFill>
                <a:srgbClr val="CC3300"/>
              </a:solidFill>
            </a:endParaRPr>
          </a:p>
          <a:p>
            <a:pPr algn="ctr">
              <a:lnSpc>
                <a:spcPct val="150000"/>
              </a:lnSpc>
            </a:pPr>
            <a:endParaRPr lang="pt-BR" sz="2400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224135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4680012" y="4669878"/>
            <a:ext cx="4356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Autor(a): Fernanda da Silva Macêdo</a:t>
            </a:r>
          </a:p>
          <a:p>
            <a:r>
              <a:rPr lang="pt-BR" dirty="0" smtClean="0"/>
              <a:t>Orientador(a): Simone Damásio Ramos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95936" y="603145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Natal, 2014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07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78198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CC3300"/>
                </a:solidFill>
              </a:rPr>
              <a:t>Metodologia – Ações realizadas</a:t>
            </a:r>
            <a:endParaRPr lang="pt-BR" b="1" dirty="0">
              <a:solidFill>
                <a:srgbClr val="CC33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340768"/>
            <a:ext cx="7474024" cy="5904656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Clr>
                <a:srgbClr val="CC3300"/>
              </a:buClr>
            </a:pP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Melhoria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acesso com orientação a comunidade e as gestantes;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200000"/>
              </a:lnSpc>
              <a:buClr>
                <a:srgbClr val="CC3300"/>
              </a:buClr>
            </a:pP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Monitoramento periódico da cobertura;</a:t>
            </a:r>
          </a:p>
          <a:p>
            <a:pPr algn="just">
              <a:lnSpc>
                <a:spcPct val="200000"/>
              </a:lnSpc>
              <a:buClr>
                <a:srgbClr val="CC3300"/>
              </a:buClr>
            </a:pP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Orientação e monitoramento do acesso a saúde bucal;</a:t>
            </a:r>
          </a:p>
          <a:p>
            <a:pPr algn="just">
              <a:lnSpc>
                <a:spcPct val="200000"/>
              </a:lnSpc>
              <a:buClr>
                <a:srgbClr val="CC3300"/>
              </a:buClr>
            </a:pP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Intensificação da busca ativa;</a:t>
            </a:r>
          </a:p>
          <a:p>
            <a:pPr algn="just">
              <a:lnSpc>
                <a:spcPct val="200000"/>
              </a:lnSpc>
              <a:buClr>
                <a:srgbClr val="CC3300"/>
              </a:buClr>
            </a:pP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Implantação e monitoramento das fichas espelhos;</a:t>
            </a:r>
          </a:p>
          <a:p>
            <a:pPr algn="just">
              <a:lnSpc>
                <a:spcPct val="200000"/>
              </a:lnSpc>
              <a:buClr>
                <a:srgbClr val="CC3300"/>
              </a:buClr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Organização e intensificação do grupo de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gestantes.</a:t>
            </a:r>
          </a:p>
          <a:p>
            <a:pPr algn="just">
              <a:lnSpc>
                <a:spcPct val="200000"/>
              </a:lnSpc>
              <a:buClr>
                <a:srgbClr val="CC3300"/>
              </a:buClr>
            </a:pPr>
            <a:endParaRPr lang="pt-BR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8952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4624"/>
            <a:ext cx="7315200" cy="1154097"/>
          </a:xfrm>
        </p:spPr>
        <p:txBody>
          <a:bodyPr/>
          <a:lstStyle/>
          <a:p>
            <a:r>
              <a:rPr lang="pt-BR" b="1" dirty="0" smtClean="0">
                <a:solidFill>
                  <a:srgbClr val="CC3300"/>
                </a:solidFill>
              </a:rPr>
              <a:t>Resultados</a:t>
            </a:r>
            <a:endParaRPr lang="pt-BR" b="1" dirty="0">
              <a:solidFill>
                <a:srgbClr val="CC33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708" y="1493495"/>
            <a:ext cx="8424936" cy="78337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700" b="1" dirty="0" smtClean="0"/>
              <a:t>Meta 1: </a:t>
            </a:r>
            <a:r>
              <a:rPr lang="pt-BR" sz="1700" dirty="0"/>
              <a:t>Ampliar a cobertura das gestantes residentes na área de abrangência da unidade de saúde que frequentam o programa de pré-natal para 100</a:t>
            </a:r>
            <a:r>
              <a:rPr lang="pt-BR" sz="1700" dirty="0" smtClean="0"/>
              <a:t>%.</a:t>
            </a:r>
          </a:p>
          <a:p>
            <a:pPr>
              <a:lnSpc>
                <a:spcPct val="150000"/>
              </a:lnSpc>
            </a:pPr>
            <a:r>
              <a:rPr lang="pt-BR" sz="1700" b="1" dirty="0"/>
              <a:t>Objetivo:</a:t>
            </a:r>
            <a:r>
              <a:rPr lang="pt-BR" sz="1700" dirty="0"/>
              <a:t> Ampliar a cobertura do pré-natal.</a:t>
            </a:r>
          </a:p>
          <a:p>
            <a:endParaRPr lang="pt-BR" sz="1700" dirty="0"/>
          </a:p>
          <a:p>
            <a:pPr marL="45720" indent="0">
              <a:buNone/>
            </a:pPr>
            <a:endParaRPr lang="pt-BR" sz="1700" dirty="0"/>
          </a:p>
          <a:p>
            <a:pPr marL="45720" indent="0">
              <a:buNone/>
            </a:pPr>
            <a:endParaRPr lang="pt-BR" sz="17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893849869"/>
              </p:ext>
            </p:extLst>
          </p:nvPr>
        </p:nvGraphicFramePr>
        <p:xfrm>
          <a:off x="1518048" y="2895738"/>
          <a:ext cx="6552728" cy="335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403648" y="6274187"/>
            <a:ext cx="67687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/>
              <a:t>Proporção de gestantes cadastradas no Programa de Pré-natal e </a:t>
            </a:r>
            <a:r>
              <a:rPr lang="pt-BR" sz="1500" dirty="0" smtClean="0"/>
              <a:t>Puerpério</a:t>
            </a:r>
            <a:endParaRPr lang="pt-BR" sz="1500" dirty="0"/>
          </a:p>
        </p:txBody>
      </p:sp>
      <p:pic>
        <p:nvPicPr>
          <p:cNvPr id="7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4008" y="218607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2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4663"/>
            <a:ext cx="7315200" cy="1154097"/>
          </a:xfrm>
        </p:spPr>
        <p:txBody>
          <a:bodyPr/>
          <a:lstStyle/>
          <a:p>
            <a:r>
              <a:rPr lang="pt-BR" b="1" dirty="0">
                <a:solidFill>
                  <a:srgbClr val="CC3300"/>
                </a:solidFill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115212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700" b="1" dirty="0"/>
              <a:t>Meta </a:t>
            </a:r>
            <a:r>
              <a:rPr lang="pt-BR" sz="1700" b="1" dirty="0" smtClean="0"/>
              <a:t>2:</a:t>
            </a:r>
            <a:r>
              <a:rPr lang="pt-BR" sz="1700" dirty="0" smtClean="0"/>
              <a:t> Garantir a </a:t>
            </a:r>
            <a:r>
              <a:rPr lang="pt-BR" sz="1700" dirty="0"/>
              <a:t>captação de 100% </a:t>
            </a:r>
            <a:r>
              <a:rPr lang="pt-BR" sz="1700" dirty="0" smtClean="0"/>
              <a:t>das </a:t>
            </a:r>
            <a:r>
              <a:rPr lang="pt-BR" sz="1700" dirty="0"/>
              <a:t>gestantes residentes na área de abrangência da UBS no primeiro trimestre de gestação</a:t>
            </a:r>
            <a:r>
              <a:rPr lang="pt-BR" sz="1700" dirty="0" smtClean="0"/>
              <a:t>.</a:t>
            </a:r>
            <a:endParaRPr lang="pt-BR" sz="1700" dirty="0"/>
          </a:p>
          <a:p>
            <a:pPr algn="just">
              <a:lnSpc>
                <a:spcPct val="150000"/>
              </a:lnSpc>
            </a:pPr>
            <a:r>
              <a:rPr lang="pt-BR" sz="1700" b="1" dirty="0"/>
              <a:t>Objetivo:</a:t>
            </a:r>
            <a:r>
              <a:rPr lang="pt-BR" sz="1700" dirty="0"/>
              <a:t> Ampliar a cobertura do pré-natal.</a:t>
            </a:r>
          </a:p>
          <a:p>
            <a:pPr algn="just"/>
            <a:endParaRPr lang="pt-BR" sz="17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08867013"/>
              </p:ext>
            </p:extLst>
          </p:nvPr>
        </p:nvGraphicFramePr>
        <p:xfrm>
          <a:off x="1439652" y="2983239"/>
          <a:ext cx="6300700" cy="319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620633" y="6182870"/>
            <a:ext cx="61384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Proporção de gestantes captadas no primeiro trimestre </a:t>
            </a:r>
            <a:r>
              <a:rPr lang="pt-BR" sz="1500" dirty="0" smtClean="0"/>
              <a:t>de gestação</a:t>
            </a:r>
            <a:endParaRPr lang="pt-BR" sz="1500" dirty="0"/>
          </a:p>
        </p:txBody>
      </p:sp>
      <p:pic>
        <p:nvPicPr>
          <p:cNvPr id="6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4008" y="218607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8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14663"/>
            <a:ext cx="7315200" cy="1154097"/>
          </a:xfrm>
        </p:spPr>
        <p:txBody>
          <a:bodyPr/>
          <a:lstStyle/>
          <a:p>
            <a:r>
              <a:rPr lang="pt-BR" b="1" dirty="0" smtClean="0">
                <a:solidFill>
                  <a:srgbClr val="CC3300"/>
                </a:solidFill>
              </a:rPr>
              <a:t>Resultados</a:t>
            </a:r>
            <a:endParaRPr lang="pt-BR" b="1" dirty="0">
              <a:solidFill>
                <a:srgbClr val="CC33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7819256" cy="353952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700" b="1" dirty="0" smtClean="0"/>
              <a:t>Meta 3: </a:t>
            </a:r>
            <a:r>
              <a:rPr lang="pt-BR" sz="1700" dirty="0" smtClean="0"/>
              <a:t>Ampliar a cobertura de primeira consulta odontológica, com plano de tratamento, para 100% das gestantes cadastradas</a:t>
            </a:r>
            <a:r>
              <a:rPr lang="pt-BR" sz="170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pt-BR" sz="1800" b="1" dirty="0"/>
              <a:t>Objetivo:</a:t>
            </a:r>
            <a:r>
              <a:rPr lang="pt-BR" sz="1800" dirty="0"/>
              <a:t> Ampliar a cobertura do pré-natal.</a:t>
            </a:r>
          </a:p>
          <a:p>
            <a:pPr algn="just">
              <a:lnSpc>
                <a:spcPct val="150000"/>
              </a:lnSpc>
            </a:pPr>
            <a:endParaRPr lang="pt-BR" sz="1700" dirty="0" smtClean="0"/>
          </a:p>
          <a:p>
            <a:pPr algn="just">
              <a:lnSpc>
                <a:spcPct val="150000"/>
              </a:lnSpc>
            </a:pPr>
            <a:endParaRPr lang="pt-BR" sz="17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50490017"/>
              </p:ext>
            </p:extLst>
          </p:nvPr>
        </p:nvGraphicFramePr>
        <p:xfrm>
          <a:off x="1331640" y="2956006"/>
          <a:ext cx="6408712" cy="3303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821137" y="6287834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/>
              <a:t>Proporção de gestantes com primeira consulta </a:t>
            </a:r>
            <a:r>
              <a:rPr lang="pt-BR" sz="1500" dirty="0" smtClean="0"/>
              <a:t>odontológica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pic>
        <p:nvPicPr>
          <p:cNvPr id="6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4008" y="218607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3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86671"/>
            <a:ext cx="7315200" cy="1154097"/>
          </a:xfrm>
        </p:spPr>
        <p:txBody>
          <a:bodyPr/>
          <a:lstStyle/>
          <a:p>
            <a:r>
              <a:rPr lang="pt-BR" b="1" dirty="0" smtClean="0">
                <a:solidFill>
                  <a:srgbClr val="CC3300"/>
                </a:solidFill>
              </a:rPr>
              <a:t>Resultados</a:t>
            </a:r>
            <a:endParaRPr lang="pt-BR" b="1" dirty="0">
              <a:solidFill>
                <a:srgbClr val="CC33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353952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1700" b="1" dirty="0"/>
              <a:t>Metas 4:</a:t>
            </a:r>
            <a:r>
              <a:rPr lang="pt-BR" sz="1700" dirty="0"/>
              <a:t> Realizar primeira consulta odontológica em 100% das gestantes classificadas como alto risco para doenças bucais</a:t>
            </a:r>
            <a:r>
              <a:rPr lang="pt-BR" sz="170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pt-BR" sz="1800" b="1" dirty="0"/>
              <a:t>Objetivo:</a:t>
            </a:r>
            <a:r>
              <a:rPr lang="pt-BR" sz="1800" dirty="0"/>
              <a:t> Ampliar a cobertura do pré-natal.</a:t>
            </a:r>
          </a:p>
          <a:p>
            <a:pPr algn="just">
              <a:lnSpc>
                <a:spcPct val="150000"/>
              </a:lnSpc>
            </a:pPr>
            <a:endParaRPr lang="pt-BR" sz="1700" dirty="0"/>
          </a:p>
          <a:p>
            <a:pPr algn="just"/>
            <a:endParaRPr lang="pt-BR" sz="17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515265322"/>
              </p:ext>
            </p:extLst>
          </p:nvPr>
        </p:nvGraphicFramePr>
        <p:xfrm>
          <a:off x="1342036" y="2888069"/>
          <a:ext cx="640871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331640" y="6269109"/>
            <a:ext cx="64087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Proporção de gestantes de alto risco com primeira consulta odontológica </a:t>
            </a:r>
          </a:p>
        </p:txBody>
      </p:sp>
      <p:pic>
        <p:nvPicPr>
          <p:cNvPr id="6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4008" y="218607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9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208" y="114663"/>
            <a:ext cx="7315200" cy="1154097"/>
          </a:xfrm>
        </p:spPr>
        <p:txBody>
          <a:bodyPr/>
          <a:lstStyle/>
          <a:p>
            <a:r>
              <a:rPr lang="pt-BR" b="1" dirty="0">
                <a:solidFill>
                  <a:srgbClr val="CC3300"/>
                </a:solidFill>
              </a:rPr>
              <a:t>Resultados</a:t>
            </a:r>
            <a:endParaRPr lang="pt-BR" dirty="0">
              <a:solidFill>
                <a:srgbClr val="CC33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628800"/>
            <a:ext cx="7776864" cy="453650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2800" b="1" dirty="0" smtClean="0"/>
              <a:t>As Metas </a:t>
            </a:r>
            <a:r>
              <a:rPr lang="pt-BR" sz="2800" b="1" dirty="0"/>
              <a:t>referentes ao objetivo de melhorar a adesão ao </a:t>
            </a:r>
            <a:r>
              <a:rPr lang="pt-BR" sz="2800" b="1" dirty="0" smtClean="0"/>
              <a:t>pré-natal realizando a busca ativa foram alcançadas em 100% nos 3 meses de intervenção;</a:t>
            </a:r>
          </a:p>
          <a:p>
            <a:pPr marL="45720" indent="0" algn="just">
              <a:lnSpc>
                <a:spcPct val="170000"/>
              </a:lnSpc>
              <a:buNone/>
            </a:pPr>
            <a:endParaRPr lang="pt-BR" sz="2800" b="1" dirty="0" smtClean="0"/>
          </a:p>
          <a:p>
            <a:pPr algn="just">
              <a:lnSpc>
                <a:spcPct val="170000"/>
              </a:lnSpc>
            </a:pPr>
            <a:r>
              <a:rPr lang="pt-BR" sz="2800" b="1" dirty="0" smtClean="0"/>
              <a:t>As Metas </a:t>
            </a:r>
            <a:r>
              <a:rPr lang="pt-BR" sz="2800" b="1" dirty="0"/>
              <a:t>referentes ao objetivo de melhorar a qualidade da atenção ao pré-natal e puerpério realizado na </a:t>
            </a:r>
            <a:r>
              <a:rPr lang="pt-BR" sz="2800" b="1" dirty="0" smtClean="0"/>
              <a:t>UBS, como exame ginecológico e de mamas, suplementação de ferro e solicitação dos exames laboratoriais, </a:t>
            </a:r>
            <a:r>
              <a:rPr lang="pt-BR" sz="2800" b="1" dirty="0"/>
              <a:t>foram alcançadas em 100% nos 3 meses de intervenção;</a:t>
            </a:r>
            <a:endParaRPr lang="pt-BR" sz="2800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2" descr="logo_saudeFamil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4008" y="218607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01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86671"/>
            <a:ext cx="7315200" cy="1154097"/>
          </a:xfrm>
        </p:spPr>
        <p:txBody>
          <a:bodyPr/>
          <a:lstStyle/>
          <a:p>
            <a:r>
              <a:rPr lang="pt-BR" b="1" dirty="0" smtClean="0">
                <a:solidFill>
                  <a:srgbClr val="CC3300"/>
                </a:solidFill>
              </a:rPr>
              <a:t>Resultados</a:t>
            </a:r>
            <a:endParaRPr lang="pt-BR" b="1" dirty="0">
              <a:solidFill>
                <a:srgbClr val="CC33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7992888" cy="115212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700" b="1" dirty="0"/>
              <a:t>Metas 18:</a:t>
            </a:r>
            <a:r>
              <a:rPr lang="pt-BR" sz="1700" dirty="0"/>
              <a:t> Garantir que 100% das gestantes completem o esquema da vacina antitetânica</a:t>
            </a:r>
            <a:r>
              <a:rPr lang="pt-BR" sz="170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pt-BR" sz="1700" b="1" dirty="0"/>
              <a:t>Objetivo: </a:t>
            </a:r>
            <a:r>
              <a:rPr lang="pt-BR" sz="1700" dirty="0"/>
              <a:t>Melhorar a qualidade da atenção ao pré-natal e puerpério realizado na UBS.</a:t>
            </a:r>
          </a:p>
          <a:p>
            <a:pPr algn="just">
              <a:lnSpc>
                <a:spcPct val="150000"/>
              </a:lnSpc>
            </a:pPr>
            <a:endParaRPr lang="pt-BR" sz="1700" dirty="0"/>
          </a:p>
          <a:p>
            <a:endParaRPr lang="pt-BR" sz="17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92918663"/>
              </p:ext>
            </p:extLst>
          </p:nvPr>
        </p:nvGraphicFramePr>
        <p:xfrm>
          <a:off x="1331640" y="3051229"/>
          <a:ext cx="640871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475656" y="6435605"/>
            <a:ext cx="65527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Proporção de gestantes com esquema da vacina antitetânica completo </a:t>
            </a:r>
          </a:p>
        </p:txBody>
      </p:sp>
      <p:pic>
        <p:nvPicPr>
          <p:cNvPr id="6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4008" y="218607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03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315200" cy="1154097"/>
          </a:xfrm>
        </p:spPr>
        <p:txBody>
          <a:bodyPr/>
          <a:lstStyle/>
          <a:p>
            <a:r>
              <a:rPr lang="pt-BR" b="1" dirty="0" smtClean="0">
                <a:solidFill>
                  <a:srgbClr val="CC3300"/>
                </a:solidFill>
              </a:rPr>
              <a:t>Resultados</a:t>
            </a:r>
            <a:endParaRPr lang="pt-BR" b="1" dirty="0">
              <a:solidFill>
                <a:srgbClr val="CC33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3548" y="1484784"/>
            <a:ext cx="8136904" cy="35395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1700" b="1" dirty="0"/>
              <a:t>Metas 19:</a:t>
            </a:r>
            <a:r>
              <a:rPr lang="pt-BR" sz="1700" dirty="0"/>
              <a:t> Garantir que 100% das gestantes completem o esquema da vacina de Hepatite B</a:t>
            </a:r>
            <a:r>
              <a:rPr lang="pt-BR" sz="17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pt-BR" sz="1800" b="1" dirty="0"/>
              <a:t>Objetivo: </a:t>
            </a:r>
            <a:r>
              <a:rPr lang="pt-BR" sz="1800" dirty="0"/>
              <a:t>Melhorar a qualidade da atenção ao pré-natal e puerpério realizado na UBS.</a:t>
            </a:r>
          </a:p>
          <a:p>
            <a:pPr>
              <a:lnSpc>
                <a:spcPct val="150000"/>
              </a:lnSpc>
            </a:pPr>
            <a:endParaRPr lang="pt-BR" sz="1700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414686271"/>
              </p:ext>
            </p:extLst>
          </p:nvPr>
        </p:nvGraphicFramePr>
        <p:xfrm>
          <a:off x="1331640" y="3222450"/>
          <a:ext cx="6336704" cy="3248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331640" y="6470902"/>
            <a:ext cx="64807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/>
              <a:t>Proporção de gestantes com esquema da vacina de Hepatite B </a:t>
            </a:r>
            <a:r>
              <a:rPr lang="pt-BR" sz="1500" dirty="0" smtClean="0"/>
              <a:t>completo.</a:t>
            </a:r>
            <a:endParaRPr lang="pt-BR" sz="1500" b="1" dirty="0"/>
          </a:p>
        </p:txBody>
      </p:sp>
      <p:pic>
        <p:nvPicPr>
          <p:cNvPr id="6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4008" y="218607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27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14663"/>
            <a:ext cx="7315200" cy="1154097"/>
          </a:xfrm>
        </p:spPr>
        <p:txBody>
          <a:bodyPr/>
          <a:lstStyle/>
          <a:p>
            <a:r>
              <a:rPr lang="pt-BR" b="1" dirty="0" smtClean="0">
                <a:solidFill>
                  <a:srgbClr val="CC3300"/>
                </a:solidFill>
              </a:rPr>
              <a:t>Resultados</a:t>
            </a:r>
            <a:endParaRPr lang="pt-BR" b="1" dirty="0">
              <a:solidFill>
                <a:srgbClr val="CC33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353952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700" b="1" dirty="0"/>
              <a:t>Metas 20:</a:t>
            </a:r>
            <a:r>
              <a:rPr lang="pt-BR" sz="1700" dirty="0"/>
              <a:t> Realizar avaliação de saúde bucal em 100% das gestantes durante o pré-natal</a:t>
            </a:r>
            <a:r>
              <a:rPr lang="pt-BR" sz="170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pt-BR" sz="1800" b="1" dirty="0"/>
              <a:t>Objetivo: </a:t>
            </a:r>
            <a:r>
              <a:rPr lang="pt-BR" sz="1800" dirty="0"/>
              <a:t>Melhorar a qualidade da atenção ao pré-natal e puerpério realizado na UBS.</a:t>
            </a:r>
          </a:p>
          <a:p>
            <a:pPr algn="just">
              <a:lnSpc>
                <a:spcPct val="150000"/>
              </a:lnSpc>
            </a:pPr>
            <a:endParaRPr lang="pt-BR" sz="1700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091988858"/>
              </p:ext>
            </p:extLst>
          </p:nvPr>
        </p:nvGraphicFramePr>
        <p:xfrm>
          <a:off x="1547664" y="3113523"/>
          <a:ext cx="6120680" cy="3351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375768" y="6447661"/>
            <a:ext cx="51663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 smtClean="0"/>
              <a:t>Proporção </a:t>
            </a:r>
            <a:r>
              <a:rPr lang="pt-BR" sz="1500" dirty="0"/>
              <a:t>de gestantes com avaliação de saúde </a:t>
            </a:r>
            <a:r>
              <a:rPr lang="pt-BR" sz="1500" dirty="0" smtClean="0"/>
              <a:t>bucal.</a:t>
            </a:r>
            <a:endParaRPr lang="pt-BR" sz="1500" dirty="0"/>
          </a:p>
        </p:txBody>
      </p:sp>
      <p:pic>
        <p:nvPicPr>
          <p:cNvPr id="6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4008" y="218607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0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315200" cy="1154097"/>
          </a:xfrm>
        </p:spPr>
        <p:txBody>
          <a:bodyPr/>
          <a:lstStyle/>
          <a:p>
            <a:r>
              <a:rPr lang="pt-BR" b="1" dirty="0" smtClean="0">
                <a:solidFill>
                  <a:srgbClr val="CC3300"/>
                </a:solidFill>
              </a:rPr>
              <a:t>Resultados</a:t>
            </a:r>
            <a:endParaRPr lang="pt-BR" b="1" dirty="0">
              <a:solidFill>
                <a:srgbClr val="CC33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268760"/>
            <a:ext cx="7992888" cy="129614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700" b="1" dirty="0"/>
              <a:t>Metas 21:</a:t>
            </a:r>
            <a:r>
              <a:rPr lang="pt-BR" sz="1700" dirty="0"/>
              <a:t> Realizar exame de puerpério em 100% das gestantes entre o 30º e 42º dia do pós-parto</a:t>
            </a:r>
            <a:r>
              <a:rPr lang="pt-BR" sz="170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pt-BR" sz="1700" b="1" dirty="0"/>
              <a:t>Objetivo: </a:t>
            </a:r>
            <a:r>
              <a:rPr lang="pt-BR" sz="1700" dirty="0"/>
              <a:t>Melhorar a qualidade da atenção ao pré-natal e puerpério realizado na UBS.</a:t>
            </a:r>
          </a:p>
          <a:p>
            <a:pPr algn="just">
              <a:lnSpc>
                <a:spcPct val="150000"/>
              </a:lnSpc>
            </a:pPr>
            <a:endParaRPr lang="pt-BR" sz="1700" dirty="0"/>
          </a:p>
          <a:p>
            <a:endParaRPr lang="pt-BR" sz="17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65526841"/>
              </p:ext>
            </p:extLst>
          </p:nvPr>
        </p:nvGraphicFramePr>
        <p:xfrm>
          <a:off x="1403648" y="2959422"/>
          <a:ext cx="6408712" cy="348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245392" y="6426214"/>
            <a:ext cx="69847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Proporção de gestantes com exame de puerpério entre 30º e 42º dia </a:t>
            </a:r>
            <a:r>
              <a:rPr lang="pt-BR" sz="1500" dirty="0" smtClean="0"/>
              <a:t>pós-parto</a:t>
            </a:r>
            <a:endParaRPr lang="pt-BR" sz="1500" dirty="0"/>
          </a:p>
        </p:txBody>
      </p:sp>
      <p:pic>
        <p:nvPicPr>
          <p:cNvPr id="6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4008" y="218607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59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4663"/>
            <a:ext cx="7315200" cy="1154097"/>
          </a:xfrm>
        </p:spPr>
        <p:txBody>
          <a:bodyPr/>
          <a:lstStyle/>
          <a:p>
            <a:r>
              <a:rPr lang="pt-BR" b="1" dirty="0" smtClean="0">
                <a:solidFill>
                  <a:srgbClr val="CC3300"/>
                </a:solidFill>
              </a:rPr>
              <a:t>Introdução</a:t>
            </a:r>
            <a:endParaRPr lang="pt-BR" b="1" dirty="0">
              <a:solidFill>
                <a:srgbClr val="CC33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92896"/>
            <a:ext cx="7315200" cy="3539527"/>
          </a:xfrm>
        </p:spPr>
        <p:txBody>
          <a:bodyPr>
            <a:normAutofit/>
          </a:bodyPr>
          <a:lstStyle/>
          <a:p>
            <a:r>
              <a:rPr lang="pt-BR" sz="2400" dirty="0"/>
              <a:t>A</a:t>
            </a:r>
            <a:r>
              <a:rPr lang="pt-BR" sz="2400" dirty="0" smtClean="0"/>
              <a:t> </a:t>
            </a:r>
            <a:r>
              <a:rPr lang="pt-BR" sz="2400" dirty="0"/>
              <a:t>a</a:t>
            </a:r>
            <a:r>
              <a:rPr lang="pt-BR" sz="2400" dirty="0" smtClean="0"/>
              <a:t>tenção básica à saúde;</a:t>
            </a:r>
          </a:p>
          <a:p>
            <a:endParaRPr lang="pt-BR" sz="2400" dirty="0"/>
          </a:p>
          <a:p>
            <a:r>
              <a:rPr lang="pt-BR" sz="2400" dirty="0" smtClean="0"/>
              <a:t>O programa de Atenção ao Pré-Natal e Puerpério;</a:t>
            </a:r>
          </a:p>
          <a:p>
            <a:endParaRPr lang="pt-BR" sz="2400" dirty="0"/>
          </a:p>
          <a:p>
            <a:r>
              <a:rPr lang="pt-BR" sz="2400" dirty="0" smtClean="0"/>
              <a:t>A importância do projeto de intervenção;</a:t>
            </a:r>
            <a:endParaRPr lang="pt-BR" sz="2400" dirty="0"/>
          </a:p>
        </p:txBody>
      </p:sp>
      <p:pic>
        <p:nvPicPr>
          <p:cNvPr id="4" name="Picture 2" descr="logo_saudeFamil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4008" y="218607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99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15200" cy="1154097"/>
          </a:xfrm>
        </p:spPr>
        <p:txBody>
          <a:bodyPr/>
          <a:lstStyle/>
          <a:p>
            <a:r>
              <a:rPr lang="pt-BR" b="1" dirty="0" smtClean="0">
                <a:solidFill>
                  <a:srgbClr val="CC3300"/>
                </a:solidFill>
              </a:rPr>
              <a:t>Resultados</a:t>
            </a:r>
            <a:endParaRPr lang="pt-BR" b="1" dirty="0">
              <a:solidFill>
                <a:srgbClr val="CC33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353952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700" b="1" dirty="0"/>
              <a:t>Metas 22:</a:t>
            </a:r>
            <a:r>
              <a:rPr lang="pt-BR" sz="1700" dirty="0"/>
              <a:t> Concluir o tratamento dentário em 100% das gestantes com primeira consulta odontológica</a:t>
            </a:r>
            <a:r>
              <a:rPr lang="pt-BR" sz="170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pt-BR" sz="1800" b="1" dirty="0"/>
              <a:t>Objetivo: </a:t>
            </a:r>
            <a:r>
              <a:rPr lang="pt-BR" sz="1800" dirty="0"/>
              <a:t>Melhorar a qualidade da atenção ao pré-natal e puerpério realizado na UBS.</a:t>
            </a:r>
          </a:p>
          <a:p>
            <a:pPr algn="just">
              <a:lnSpc>
                <a:spcPct val="150000"/>
              </a:lnSpc>
            </a:pPr>
            <a:endParaRPr lang="pt-BR" sz="1700" dirty="0"/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232509338"/>
              </p:ext>
            </p:extLst>
          </p:nvPr>
        </p:nvGraphicFramePr>
        <p:xfrm>
          <a:off x="1475656" y="3045713"/>
          <a:ext cx="633670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460848" y="6304002"/>
            <a:ext cx="6351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/>
              <a:t>Proporção de gestantes com primeira </a:t>
            </a:r>
            <a:r>
              <a:rPr lang="pt-BR" sz="1500" dirty="0" smtClean="0"/>
              <a:t>consulta odontológica </a:t>
            </a:r>
            <a:r>
              <a:rPr lang="pt-BR" sz="1500" dirty="0"/>
              <a:t>com tratamento dentário concluído </a:t>
            </a:r>
          </a:p>
        </p:txBody>
      </p:sp>
      <p:pic>
        <p:nvPicPr>
          <p:cNvPr id="6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4008" y="218607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14663"/>
            <a:ext cx="7315200" cy="1154097"/>
          </a:xfrm>
        </p:spPr>
        <p:txBody>
          <a:bodyPr/>
          <a:lstStyle/>
          <a:p>
            <a:r>
              <a:rPr lang="pt-BR" b="1" dirty="0" smtClean="0">
                <a:solidFill>
                  <a:srgbClr val="CC3300"/>
                </a:solidFill>
              </a:rPr>
              <a:t>Resultados</a:t>
            </a:r>
            <a:endParaRPr lang="pt-BR" b="1" dirty="0">
              <a:solidFill>
                <a:srgbClr val="CC33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772817"/>
            <a:ext cx="7315200" cy="453654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</a:pPr>
            <a:r>
              <a:rPr lang="pt-BR" sz="2400" b="1" dirty="0"/>
              <a:t>As Metas referentes ao objetivo de melhorar </a:t>
            </a:r>
            <a:r>
              <a:rPr lang="pt-BR" sz="2400" b="1" dirty="0" smtClean="0"/>
              <a:t> o registro das informações, mapear as gestantes de risco e promover a saúde no </a:t>
            </a:r>
            <a:r>
              <a:rPr lang="pt-BR" sz="2400" b="1" dirty="0"/>
              <a:t>pré-natal </a:t>
            </a:r>
            <a:r>
              <a:rPr lang="pt-BR" sz="2400" b="1" dirty="0" smtClean="0"/>
              <a:t>através da orientação sobre aleitamento materno, cuidados ao RN, nutrição, anticoncepção e riscos do tabagismo, álcool e drogas foram </a:t>
            </a:r>
            <a:r>
              <a:rPr lang="pt-BR" sz="2400" b="1" dirty="0"/>
              <a:t>alcançadas em 100% nos 3 meses de intervenção;</a:t>
            </a:r>
          </a:p>
          <a:p>
            <a:pPr marL="45720" indent="0" algn="just">
              <a:lnSpc>
                <a:spcPct val="170000"/>
              </a:lnSpc>
              <a:buNone/>
            </a:pPr>
            <a:endParaRPr lang="pt-BR" sz="2400" b="1" dirty="0"/>
          </a:p>
          <a:p>
            <a:pPr algn="just">
              <a:lnSpc>
                <a:spcPct val="120000"/>
              </a:lnSpc>
            </a:pPr>
            <a:endParaRPr lang="pt-BR" sz="2200" b="1" dirty="0" smtClean="0"/>
          </a:p>
          <a:p>
            <a:pPr algn="just">
              <a:lnSpc>
                <a:spcPct val="120000"/>
              </a:lnSpc>
            </a:pPr>
            <a:endParaRPr lang="pt-BR" sz="2200" b="1" dirty="0"/>
          </a:p>
          <a:p>
            <a:pPr algn="just">
              <a:lnSpc>
                <a:spcPct val="120000"/>
              </a:lnSpc>
            </a:pPr>
            <a:endParaRPr lang="pt-BR" sz="2200" b="1" dirty="0" smtClean="0"/>
          </a:p>
          <a:p>
            <a:pPr marL="45720" indent="0" algn="just">
              <a:lnSpc>
                <a:spcPct val="120000"/>
              </a:lnSpc>
              <a:buNone/>
            </a:pPr>
            <a:endParaRPr lang="pt-BR" sz="2200" dirty="0" smtClean="0"/>
          </a:p>
          <a:p>
            <a:pPr>
              <a:lnSpc>
                <a:spcPct val="12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55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315200" cy="1154097"/>
          </a:xfrm>
        </p:spPr>
        <p:txBody>
          <a:bodyPr/>
          <a:lstStyle/>
          <a:p>
            <a:r>
              <a:rPr lang="pt-BR" b="1" dirty="0" smtClean="0">
                <a:solidFill>
                  <a:srgbClr val="CC3300"/>
                </a:solidFill>
              </a:rPr>
              <a:t>Resultados</a:t>
            </a:r>
            <a:endParaRPr lang="pt-BR" b="1" dirty="0">
              <a:solidFill>
                <a:srgbClr val="CC33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84784"/>
            <a:ext cx="7920880" cy="122413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/>
              <a:t>Metas 31:</a:t>
            </a:r>
            <a:r>
              <a:rPr lang="pt-BR" sz="1800" dirty="0"/>
              <a:t> Dar orientações para 100% das gestantes e puérperas com primeira consulta odontológica em relação a sua higiene bucal</a:t>
            </a:r>
            <a:r>
              <a:rPr lang="pt-BR" sz="1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1800" b="1" dirty="0"/>
              <a:t>Objetivo: </a:t>
            </a:r>
            <a:r>
              <a:rPr lang="pt-BR" sz="1800" dirty="0"/>
              <a:t>Promover a Saúde no pré-natal.</a:t>
            </a:r>
          </a:p>
          <a:p>
            <a:pPr algn="just">
              <a:lnSpc>
                <a:spcPct val="150000"/>
              </a:lnSpc>
            </a:pPr>
            <a:endParaRPr lang="pt-BR" sz="1700" dirty="0"/>
          </a:p>
          <a:p>
            <a:pPr marL="45720" indent="0">
              <a:buNone/>
            </a:pPr>
            <a:endParaRPr lang="pt-BR" dirty="0" smtClean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037105511"/>
              </p:ext>
            </p:extLst>
          </p:nvPr>
        </p:nvGraphicFramePr>
        <p:xfrm>
          <a:off x="1100365" y="2806980"/>
          <a:ext cx="669674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316389" y="6073170"/>
            <a:ext cx="62646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pt-BR" sz="1500" dirty="0"/>
              <a:t>Proporção de gestantes e puérperas com primeira consulta odontológica </a:t>
            </a:r>
            <a:r>
              <a:rPr lang="pt-BR" sz="1500" dirty="0" smtClean="0"/>
              <a:t>com </a:t>
            </a:r>
            <a:r>
              <a:rPr lang="pt-BR" sz="1500" dirty="0"/>
              <a:t>orientação sobre higiene bucal na gestação.</a:t>
            </a:r>
          </a:p>
          <a:p>
            <a:endParaRPr lang="pt-BR" sz="1500" dirty="0"/>
          </a:p>
        </p:txBody>
      </p:sp>
      <p:pic>
        <p:nvPicPr>
          <p:cNvPr id="6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4008" y="218607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19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208" y="188640"/>
            <a:ext cx="7315200" cy="1154097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CC3300"/>
                </a:solidFill>
              </a:rPr>
              <a:t>Discussão</a:t>
            </a:r>
            <a:endParaRPr lang="pt-BR" b="1" dirty="0">
              <a:solidFill>
                <a:srgbClr val="CC33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556792"/>
            <a:ext cx="7315200" cy="504055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Ampliação da cobertura do pré-natal;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Busca ativa efetiva;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Melhora dos registros e acompanhamento das gestantes;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Integração maior entre os profissionais;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Integração entre os serviços do município;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Mudanças: maior incorporação das gestantes aos serviços de saúde bucal, treinamento e orientações contínuas.</a:t>
            </a:r>
            <a:endParaRPr lang="pt-BR" dirty="0"/>
          </a:p>
        </p:txBody>
      </p:sp>
      <p:pic>
        <p:nvPicPr>
          <p:cNvPr id="4" name="Picture 2" descr="logo_saudeFamil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4008" y="218607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06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4663"/>
            <a:ext cx="7315200" cy="1154097"/>
          </a:xfrm>
        </p:spPr>
        <p:txBody>
          <a:bodyPr/>
          <a:lstStyle/>
          <a:p>
            <a:r>
              <a:rPr lang="pt-BR" b="1" dirty="0" smtClean="0">
                <a:solidFill>
                  <a:srgbClr val="CC3300"/>
                </a:solidFill>
              </a:rPr>
              <a:t>Reflexão Crítica</a:t>
            </a:r>
            <a:endParaRPr lang="pt-BR" b="1" dirty="0">
              <a:solidFill>
                <a:srgbClr val="CC33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700809"/>
            <a:ext cx="7315200" cy="4608552"/>
          </a:xfrm>
        </p:spPr>
        <p:txBody>
          <a:bodyPr/>
          <a:lstStyle/>
          <a:p>
            <a:r>
              <a:rPr lang="pt-BR" dirty="0" smtClean="0"/>
              <a:t>Dúvidas e incertezas;</a:t>
            </a:r>
          </a:p>
          <a:p>
            <a:endParaRPr lang="pt-BR" dirty="0"/>
          </a:p>
          <a:p>
            <a:r>
              <a:rPr lang="pt-BR" dirty="0" smtClean="0"/>
              <a:t>Planejamento das ações no ambiente de trabalho;</a:t>
            </a:r>
          </a:p>
          <a:p>
            <a:endParaRPr lang="pt-BR" dirty="0"/>
          </a:p>
          <a:p>
            <a:r>
              <a:rPr lang="pt-BR" dirty="0" smtClean="0"/>
              <a:t>Efetivação de uma intervenção para mudança da realidade;</a:t>
            </a:r>
          </a:p>
          <a:p>
            <a:endParaRPr lang="pt-BR" dirty="0"/>
          </a:p>
          <a:p>
            <a:r>
              <a:rPr lang="pt-BR" dirty="0" smtClean="0"/>
              <a:t>Trabalho integrado multidisciplinar.</a:t>
            </a:r>
            <a:endParaRPr lang="pt-BR" dirty="0"/>
          </a:p>
        </p:txBody>
      </p:sp>
      <p:pic>
        <p:nvPicPr>
          <p:cNvPr id="4" name="Picture 2" descr="logo_saudeFamil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4008" y="218607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4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0" y="-27384"/>
            <a:ext cx="9160024" cy="6885385"/>
            <a:chOff x="0" y="-27384"/>
            <a:chExt cx="9160024" cy="6885385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9992" y="3443286"/>
              <a:ext cx="4460032" cy="341471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28" r="2984"/>
            <a:stretch/>
          </p:blipFill>
          <p:spPr>
            <a:xfrm>
              <a:off x="0" y="3443287"/>
              <a:ext cx="4716015" cy="341471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-27384"/>
              <a:ext cx="4427984" cy="347067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4716016" cy="34432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aixaDeTexto 14"/>
          <p:cNvSpPr txBox="1"/>
          <p:nvPr/>
        </p:nvSpPr>
        <p:spPr>
          <a:xfrm>
            <a:off x="1907704" y="3142709"/>
            <a:ext cx="5634880" cy="64633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GRUPO DE GESTANTES</a:t>
            </a:r>
            <a:endParaRPr lang="pt-BR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72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cdn-sphotos-h-a.akamaihd.net/hphotos-ak-prn2/v/t34/1903032_593609300732210_2013674191_n.jpg?oh=f44426c78607ba8a04dd25300f5d5c7e&amp;oe=531172E8&amp;__gda__=1393670503_519213d19bb3bf6521b9d00511aede0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3237" r="15350" b="8007"/>
          <a:stretch/>
        </p:blipFill>
        <p:spPr bwMode="auto">
          <a:xfrm>
            <a:off x="1323066" y="366435"/>
            <a:ext cx="6223379" cy="6086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CaixaDeTexto 3"/>
          <p:cNvSpPr txBox="1"/>
          <p:nvPr/>
        </p:nvSpPr>
        <p:spPr>
          <a:xfrm>
            <a:off x="6228184" y="6130170"/>
            <a:ext cx="3154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OBRIGADO!</a:t>
            </a:r>
            <a:endParaRPr lang="pt-BR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8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315200" cy="1154097"/>
          </a:xfrm>
        </p:spPr>
        <p:txBody>
          <a:bodyPr/>
          <a:lstStyle/>
          <a:p>
            <a:r>
              <a:rPr lang="pt-BR" b="1" dirty="0" smtClean="0">
                <a:solidFill>
                  <a:srgbClr val="CC3300"/>
                </a:solidFill>
              </a:rPr>
              <a:t>Introdução – O Município</a:t>
            </a:r>
            <a:endParaRPr lang="pt-BR" b="1" dirty="0">
              <a:solidFill>
                <a:srgbClr val="CC33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40160"/>
            <a:ext cx="7920880" cy="544522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/>
              <a:t>Localização: Município do Estado do Rio Grande do Norte, microrregião de Macaíba. Área territorial 294 km².</a:t>
            </a:r>
          </a:p>
          <a:p>
            <a:endParaRPr lang="pt-BR" sz="2200" dirty="0"/>
          </a:p>
          <a:p>
            <a:pPr>
              <a:lnSpc>
                <a:spcPct val="150000"/>
              </a:lnSpc>
            </a:pPr>
            <a:r>
              <a:rPr lang="pt-BR" sz="2200" dirty="0" smtClean="0"/>
              <a:t>População: 39771 habitantes;</a:t>
            </a:r>
          </a:p>
          <a:p>
            <a:pPr marL="45720" indent="0">
              <a:buNone/>
            </a:pPr>
            <a:endParaRPr lang="pt-BR" sz="2200" dirty="0"/>
          </a:p>
          <a:p>
            <a:pPr>
              <a:lnSpc>
                <a:spcPct val="150000"/>
              </a:lnSpc>
            </a:pPr>
            <a:r>
              <a:rPr lang="pt-BR" sz="2200" dirty="0" smtClean="0"/>
              <a:t>Atenção Primária à saúde: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pt-BR" sz="2200" dirty="0"/>
              <a:t> </a:t>
            </a:r>
            <a:r>
              <a:rPr lang="pt-BR" sz="2200" dirty="0" smtClean="0"/>
              <a:t>    </a:t>
            </a:r>
            <a:r>
              <a:rPr lang="pt-BR" dirty="0" smtClean="0"/>
              <a:t>16 equipes de ESF com saúde bucal </a:t>
            </a:r>
            <a:r>
              <a:rPr lang="pt-BR" sz="1600" dirty="0" smtClean="0"/>
              <a:t>( todas PMAQ e 6 PROVAB);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pt-BR" dirty="0"/>
              <a:t> </a:t>
            </a:r>
            <a:r>
              <a:rPr lang="pt-BR" dirty="0" smtClean="0"/>
              <a:t>     3 equipes do NASF;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pt-BR" dirty="0" smtClean="0"/>
              <a:t>      Centro de especialidades;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pt-BR" dirty="0"/>
              <a:t> </a:t>
            </a:r>
            <a:r>
              <a:rPr lang="pt-BR" dirty="0" smtClean="0"/>
              <a:t>     Hospital Regional, Maternidade e laboratório.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30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ea de atuaçã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265"/>
          <a:stretch/>
        </p:blipFill>
        <p:spPr bwMode="auto">
          <a:xfrm>
            <a:off x="1331640" y="1628800"/>
            <a:ext cx="633670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64" y="260648"/>
            <a:ext cx="1376160" cy="1050153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2794833" y="5588173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Área do município de São José de Mipibu        			</a:t>
            </a:r>
            <a:endParaRPr lang="pt-BR" sz="1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04248" y="6304002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www.3bpm.rn.gov.br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93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86671"/>
            <a:ext cx="7315200" cy="1154097"/>
          </a:xfrm>
        </p:spPr>
        <p:txBody>
          <a:bodyPr/>
          <a:lstStyle/>
          <a:p>
            <a:r>
              <a:rPr lang="pt-BR" b="1" dirty="0" smtClean="0">
                <a:solidFill>
                  <a:srgbClr val="CC3300"/>
                </a:solidFill>
              </a:rPr>
              <a:t>Introdução – ESF COHAB</a:t>
            </a:r>
            <a:endParaRPr lang="pt-BR" b="1" dirty="0">
              <a:solidFill>
                <a:srgbClr val="CC33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772775"/>
            <a:ext cx="7848872" cy="4752569"/>
          </a:xfrm>
        </p:spPr>
        <p:txBody>
          <a:bodyPr>
            <a:normAutofit/>
          </a:bodyPr>
          <a:lstStyle/>
          <a:p>
            <a:r>
              <a:rPr lang="pt-BR" sz="2200" dirty="0" smtClean="0"/>
              <a:t>Localizada no bairro Cohab, zona urbana;</a:t>
            </a:r>
          </a:p>
          <a:p>
            <a:endParaRPr lang="pt-BR" sz="2200" dirty="0"/>
          </a:p>
          <a:p>
            <a:r>
              <a:rPr lang="pt-BR" sz="2200" dirty="0" smtClean="0"/>
              <a:t>População: 2888 habitantes;</a:t>
            </a:r>
          </a:p>
          <a:p>
            <a:endParaRPr lang="pt-BR" sz="2200" dirty="0"/>
          </a:p>
          <a:p>
            <a:r>
              <a:rPr lang="pt-BR" sz="2200" dirty="0"/>
              <a:t>E</a:t>
            </a:r>
            <a:r>
              <a:rPr lang="pt-BR" sz="2200" dirty="0" smtClean="0"/>
              <a:t>quipe da ESF: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pt-BR" dirty="0" smtClean="0"/>
              <a:t>    1 Médica;</a:t>
            </a:r>
            <a:r>
              <a:rPr lang="pt-BR" dirty="0"/>
              <a:t> </a:t>
            </a:r>
            <a:r>
              <a:rPr lang="pt-BR" dirty="0" smtClean="0"/>
              <a:t>                                1 </a:t>
            </a:r>
            <a:r>
              <a:rPr lang="pt-BR" dirty="0"/>
              <a:t>A</a:t>
            </a:r>
            <a:r>
              <a:rPr lang="pt-BR" dirty="0" smtClean="0"/>
              <a:t>uxiliar </a:t>
            </a:r>
            <a:r>
              <a:rPr lang="pt-BR" dirty="0"/>
              <a:t>de saúde bucal;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pt-BR" dirty="0" smtClean="0"/>
              <a:t>    1 Enfermeira                            6 Agentes comunitários de </a:t>
            </a:r>
            <a:r>
              <a:rPr lang="pt-BR" dirty="0"/>
              <a:t>saúde;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pt-BR" dirty="0" smtClean="0"/>
              <a:t>    1 Técnica de enfermagem;      1 </a:t>
            </a:r>
            <a:r>
              <a:rPr lang="pt-BR" dirty="0"/>
              <a:t>A</a:t>
            </a:r>
            <a:r>
              <a:rPr lang="pt-BR" dirty="0" smtClean="0"/>
              <a:t>rquivista</a:t>
            </a:r>
            <a:r>
              <a:rPr lang="pt-BR" dirty="0"/>
              <a:t>;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pt-BR" dirty="0" smtClean="0"/>
              <a:t>    1 Dentista;</a:t>
            </a:r>
            <a:r>
              <a:rPr lang="pt-BR" dirty="0"/>
              <a:t> </a:t>
            </a:r>
            <a:r>
              <a:rPr lang="pt-BR" dirty="0" smtClean="0"/>
              <a:t>                               1 </a:t>
            </a:r>
            <a:r>
              <a:rPr lang="pt-BR" dirty="0"/>
              <a:t>ASG;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pt-B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557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blogdedaltroemerenciano.com.br/wp-content/uploads/2013/12/x1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92"/>
          <a:stretch/>
        </p:blipFill>
        <p:spPr bwMode="auto">
          <a:xfrm>
            <a:off x="2843808" y="0"/>
            <a:ext cx="6300192" cy="3933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1.bp.blogspot.com/-KbOwpdulqAA/UPhA7dC6SnI/AAAAAAAAA1I/UDhvu6FvSdw/s1600/Post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10838" r="13865" b="23621"/>
          <a:stretch/>
        </p:blipFill>
        <p:spPr bwMode="auto">
          <a:xfrm>
            <a:off x="0" y="2852936"/>
            <a:ext cx="5686272" cy="4005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526032" y="64886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ANTIGA UNIDADE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092280" y="3581327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NOVA UNIDADE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8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CC3300"/>
                </a:solidFill>
              </a:rPr>
              <a:t>Situação da </a:t>
            </a:r>
            <a:r>
              <a:rPr lang="pt-BR" b="1" dirty="0">
                <a:solidFill>
                  <a:srgbClr val="CC3300"/>
                </a:solidFill>
              </a:rPr>
              <a:t>A</a:t>
            </a:r>
            <a:r>
              <a:rPr lang="pt-BR" b="1" dirty="0" smtClean="0">
                <a:solidFill>
                  <a:srgbClr val="CC3300"/>
                </a:solidFill>
              </a:rPr>
              <a:t>ção Programática Antes da Intervenção</a:t>
            </a:r>
            <a:endParaRPr lang="pt-BR" b="1" dirty="0">
              <a:solidFill>
                <a:srgbClr val="CC330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879669"/>
              </p:ext>
            </p:extLst>
          </p:nvPr>
        </p:nvGraphicFramePr>
        <p:xfrm>
          <a:off x="611560" y="1772816"/>
          <a:ext cx="8064896" cy="443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528"/>
                <a:gridCol w="1032040"/>
                <a:gridCol w="936328"/>
              </a:tblGrid>
              <a:tr h="452280">
                <a:tc>
                  <a:txBody>
                    <a:bodyPr/>
                    <a:lstStyle/>
                    <a:p>
                      <a:r>
                        <a:rPr lang="pt-BR" dirty="0" smtClean="0"/>
                        <a:t>Informações da Unidade de Saúde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endParaRPr lang="pt-BR" dirty="0"/>
                    </a:p>
                  </a:txBody>
                  <a:tcPr/>
                </a:tc>
              </a:tr>
              <a:tr h="452280">
                <a:tc>
                  <a:txBody>
                    <a:bodyPr/>
                    <a:lstStyle/>
                    <a:p>
                      <a:r>
                        <a:rPr lang="pt-BR" dirty="0" smtClean="0"/>
                        <a:t>Existe</a:t>
                      </a:r>
                      <a:r>
                        <a:rPr lang="pt-BR" baseline="0" dirty="0" smtClean="0"/>
                        <a:t> protocolo para atenção ao pré-natal?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X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/>
                    </a:p>
                  </a:txBody>
                  <a:tcPr/>
                </a:tc>
              </a:tr>
              <a:tr h="452280">
                <a:tc>
                  <a:txBody>
                    <a:bodyPr/>
                    <a:lstStyle/>
                    <a:p>
                      <a:r>
                        <a:rPr lang="pt-BR" dirty="0" smtClean="0"/>
                        <a:t>É adotada a caderneta</a:t>
                      </a:r>
                      <a:r>
                        <a:rPr lang="pt-BR" baseline="0" dirty="0" smtClean="0"/>
                        <a:t> da gestante?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X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/>
                </a:tc>
              </a:tr>
              <a:tr h="452280">
                <a:tc>
                  <a:txBody>
                    <a:bodyPr/>
                    <a:lstStyle/>
                    <a:p>
                      <a:r>
                        <a:rPr lang="pt-BR" dirty="0" smtClean="0"/>
                        <a:t>Existe registro específico para atenção pré-natal?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X</a:t>
                      </a:r>
                      <a:endParaRPr lang="pt-BR" sz="2400" dirty="0"/>
                    </a:p>
                  </a:txBody>
                  <a:tcPr/>
                </a:tc>
              </a:tr>
              <a:tr h="452280">
                <a:tc>
                  <a:txBody>
                    <a:bodyPr/>
                    <a:lstStyle/>
                    <a:p>
                      <a:r>
                        <a:rPr lang="pt-BR" dirty="0" smtClean="0"/>
                        <a:t>É</a:t>
                      </a:r>
                      <a:r>
                        <a:rPr lang="pt-BR" baseline="0" dirty="0" smtClean="0"/>
                        <a:t> realizado aprazamento/agendamento das consultas?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X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/>
                </a:tc>
              </a:tr>
              <a:tr h="452280">
                <a:tc>
                  <a:txBody>
                    <a:bodyPr/>
                    <a:lstStyle/>
                    <a:p>
                      <a:r>
                        <a:rPr lang="pt-BR" dirty="0" smtClean="0"/>
                        <a:t>As informações são monitoradas regularmente?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X</a:t>
                      </a:r>
                      <a:endParaRPr lang="pt-BR" sz="2400" dirty="0"/>
                    </a:p>
                  </a:txBody>
                  <a:tcPr/>
                </a:tc>
              </a:tr>
              <a:tr h="780648">
                <a:tc>
                  <a:txBody>
                    <a:bodyPr/>
                    <a:lstStyle/>
                    <a:p>
                      <a:r>
                        <a:rPr lang="pt-BR" dirty="0" smtClean="0"/>
                        <a:t>É</a:t>
                      </a:r>
                      <a:r>
                        <a:rPr lang="pt-BR" baseline="0" dirty="0" smtClean="0"/>
                        <a:t> realizada busca ativa das gestantes que não comparecem?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X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/>
                </a:tc>
              </a:tr>
              <a:tr h="452280">
                <a:tc>
                  <a:txBody>
                    <a:bodyPr/>
                    <a:lstStyle/>
                    <a:p>
                      <a:r>
                        <a:rPr lang="pt-BR" dirty="0" smtClean="0"/>
                        <a:t>É feita avaliação periódica</a:t>
                      </a:r>
                      <a:r>
                        <a:rPr lang="pt-BR" baseline="0" dirty="0" smtClean="0"/>
                        <a:t> do programa de pré-natal?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X</a:t>
                      </a:r>
                      <a:endParaRPr lang="pt-BR" sz="2400" dirty="0"/>
                    </a:p>
                  </a:txBody>
                  <a:tcPr/>
                </a:tc>
              </a:tr>
              <a:tr h="452280">
                <a:tc>
                  <a:txBody>
                    <a:bodyPr/>
                    <a:lstStyle/>
                    <a:p>
                      <a:r>
                        <a:rPr lang="pt-BR" dirty="0" smtClean="0"/>
                        <a:t>Os dados são utilizados</a:t>
                      </a:r>
                      <a:r>
                        <a:rPr lang="pt-BR" baseline="0" dirty="0" smtClean="0"/>
                        <a:t> para o planejamento das ações?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X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2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14663"/>
            <a:ext cx="7315200" cy="1154097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CC3300"/>
                </a:solidFill>
              </a:rPr>
              <a:t>Objetivo Geral</a:t>
            </a:r>
            <a:endParaRPr lang="pt-BR" b="1" dirty="0">
              <a:solidFill>
                <a:srgbClr val="CC33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2636912"/>
            <a:ext cx="7315200" cy="353952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Melhorar a atenção ao pré-natal e puerpério na ESF COHAB, na cidade de São José de Mipibu/RN.</a:t>
            </a:r>
          </a:p>
          <a:p>
            <a:pPr algn="just">
              <a:lnSpc>
                <a:spcPct val="150000"/>
              </a:lnSpc>
            </a:pPr>
            <a:endParaRPr lang="pt-BR" sz="2400" dirty="0"/>
          </a:p>
        </p:txBody>
      </p:sp>
      <p:pic>
        <p:nvPicPr>
          <p:cNvPr id="4" name="Picture 2" descr="logo_saudeFamil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6961" y="367229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28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86671"/>
            <a:ext cx="7315200" cy="1154097"/>
          </a:xfrm>
        </p:spPr>
        <p:txBody>
          <a:bodyPr/>
          <a:lstStyle/>
          <a:p>
            <a:r>
              <a:rPr lang="pt-BR" b="1" dirty="0" smtClean="0">
                <a:solidFill>
                  <a:srgbClr val="CC3300"/>
                </a:solidFill>
              </a:rPr>
              <a:t>Logística</a:t>
            </a:r>
            <a:endParaRPr lang="pt-BR" b="1" dirty="0">
              <a:solidFill>
                <a:srgbClr val="CC33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700809"/>
            <a:ext cx="7315200" cy="460855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200000"/>
              </a:lnSpc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Caderno de atenção ao pré- natal de baixo risco do Ministério da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aúde;</a:t>
            </a:r>
          </a:p>
          <a:p>
            <a:pPr algn="just">
              <a:lnSpc>
                <a:spcPct val="200000"/>
              </a:lnSpc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Registro de informações: ficha – espelho, cartão da gestante, prontuário;</a:t>
            </a:r>
          </a:p>
          <a:p>
            <a:pPr algn="just">
              <a:lnSpc>
                <a:spcPct val="200000"/>
              </a:lnSpc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Capacitação para toda a equipe;</a:t>
            </a:r>
          </a:p>
          <a:p>
            <a:pPr algn="just">
              <a:lnSpc>
                <a:spcPct val="200000"/>
              </a:lnSpc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Reunião de grupo com participação do NASF;</a:t>
            </a:r>
          </a:p>
          <a:p>
            <a:pPr algn="just">
              <a:lnSpc>
                <a:spcPct val="200000"/>
              </a:lnSpc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Atendimentos multiprofissionais na unidade;</a:t>
            </a:r>
          </a:p>
          <a:p>
            <a:pPr algn="just">
              <a:lnSpc>
                <a:spcPct val="200000"/>
              </a:lnSpc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Veículo para visitas e busca ativa.</a:t>
            </a:r>
          </a:p>
          <a:p>
            <a:pPr algn="just">
              <a:lnSpc>
                <a:spcPct val="2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2" descr="logo_saudeFamil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4008" y="218607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21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787</TotalTime>
  <Words>1058</Words>
  <Application>Microsoft Office PowerPoint</Application>
  <PresentationFormat>Apresentação na tela (4:3)</PresentationFormat>
  <Paragraphs>140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Perspectiva</vt:lpstr>
      <vt:lpstr>UNASUS – UNIVERSIDADE ABERTA DO SUS UFPEL – UNIVERSIDADE FEDERAL DE PELOTAS DEPARTAMENTO DE MEDICINA SOCIAL ESPECIALIZAÇÃO EM SAÚDE DA FAMÍLIA </vt:lpstr>
      <vt:lpstr>Introdução</vt:lpstr>
      <vt:lpstr>Introdução – O Município</vt:lpstr>
      <vt:lpstr>Apresentação do PowerPoint</vt:lpstr>
      <vt:lpstr>Introdução – ESF COHAB</vt:lpstr>
      <vt:lpstr>Apresentação do PowerPoint</vt:lpstr>
      <vt:lpstr>Situação da Ação Programática Antes da Intervenção</vt:lpstr>
      <vt:lpstr>Objetivo Geral</vt:lpstr>
      <vt:lpstr>Logística</vt:lpstr>
      <vt:lpstr>Metodologia – Ações realizadas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Reflexão Crítica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</dc:creator>
  <cp:lastModifiedBy>Fernanda</cp:lastModifiedBy>
  <cp:revision>53</cp:revision>
  <dcterms:created xsi:type="dcterms:W3CDTF">2014-02-26T00:58:26Z</dcterms:created>
  <dcterms:modified xsi:type="dcterms:W3CDTF">2014-02-28T02:30:35Z</dcterms:modified>
</cp:coreProperties>
</file>