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8" r:id="rId2"/>
    <p:sldId id="268" r:id="rId3"/>
    <p:sldId id="270" r:id="rId4"/>
    <p:sldId id="352" r:id="rId5"/>
    <p:sldId id="271" r:id="rId6"/>
    <p:sldId id="354" r:id="rId7"/>
    <p:sldId id="273" r:id="rId8"/>
    <p:sldId id="275" r:id="rId9"/>
    <p:sldId id="277" r:id="rId10"/>
    <p:sldId id="279" r:id="rId11"/>
    <p:sldId id="281" r:id="rId12"/>
    <p:sldId id="293" r:id="rId13"/>
    <p:sldId id="286" r:id="rId14"/>
    <p:sldId id="287" r:id="rId15"/>
    <p:sldId id="285" r:id="rId16"/>
    <p:sldId id="284" r:id="rId17"/>
    <p:sldId id="290" r:id="rId18"/>
    <p:sldId id="291" r:id="rId19"/>
    <p:sldId id="292" r:id="rId20"/>
    <p:sldId id="288" r:id="rId21"/>
    <p:sldId id="289" r:id="rId22"/>
    <p:sldId id="302" r:id="rId23"/>
    <p:sldId id="303" r:id="rId24"/>
    <p:sldId id="304" r:id="rId25"/>
    <p:sldId id="305" r:id="rId26"/>
    <p:sldId id="298" r:id="rId27"/>
    <p:sldId id="299" r:id="rId28"/>
    <p:sldId id="300" r:id="rId29"/>
    <p:sldId id="355" r:id="rId30"/>
    <p:sldId id="31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%20CA%20MAMA%20(FINAL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%20CA%20MAMA%20(FINAL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%20CA%20MAMA%20(FINAL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%20CA%20MAMA%20(FINAL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%20CA%20MAMA%20(FINAL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specializa&#231;&#227;o%20Sa&#250;de%20da%20Fam&#237;lia\Planilha%20CA%20COLO%20(Final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Cobertura do programa de prevenção ao câncer de colo uterino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Cobertura do programa de prevenção ao CA de colo uterino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0.13861386138613899</c:v>
                </c:pt>
                <c:pt idx="1">
                  <c:v>0.287128712871287</c:v>
                </c:pt>
                <c:pt idx="2">
                  <c:v>0.38613861386138598</c:v>
                </c:pt>
                <c:pt idx="3">
                  <c:v>0.62376237623762398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20160"/>
        <c:axId val="80221696"/>
      </c:barChart>
      <c:catAx>
        <c:axId val="802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0221696"/>
        <c:crosses val="autoZero"/>
        <c:auto val="1"/>
        <c:lblAlgn val="ctr"/>
        <c:lblOffset val="100"/>
        <c:noMultiLvlLbl val="0"/>
      </c:catAx>
      <c:valAx>
        <c:axId val="802216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02201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entre 50 e 69 anos que receberam orientação sobre </a:t>
            </a:r>
            <a:r>
              <a:rPr lang="pt-BR" dirty="0" err="1" smtClean="0"/>
              <a:t>DSTs</a:t>
            </a:r>
            <a:endParaRPr lang="pt-BR" dirty="0" smtClean="0"/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mulheres entre 50 e 69 anos que receberam orientação sobre DSTs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32192"/>
        <c:axId val="85433728"/>
      </c:barChart>
      <c:catAx>
        <c:axId val="8543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433728"/>
        <c:crosses val="autoZero"/>
        <c:auto val="1"/>
        <c:lblAlgn val="ctr"/>
        <c:lblOffset val="100"/>
        <c:noMultiLvlLbl val="0"/>
      </c:catAx>
      <c:valAx>
        <c:axId val="854337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432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entre 25 e 64 anos que receberam orientação sobre fatores de risco para câncer de </a:t>
            </a:r>
            <a:r>
              <a:rPr lang="pt-BR" dirty="0" smtClean="0"/>
              <a:t>colo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mulheres entre 25 e 64 anos que receberam orientação sobre fatores de risco para CA de colo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75712"/>
        <c:axId val="85477248"/>
      </c:barChart>
      <c:catAx>
        <c:axId val="854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5477248"/>
        <c:crosses val="autoZero"/>
        <c:auto val="1"/>
        <c:lblAlgn val="ctr"/>
        <c:lblOffset val="100"/>
        <c:noMultiLvlLbl val="0"/>
      </c:catAx>
      <c:valAx>
        <c:axId val="854772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54757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entre 50 e 69 anos que receberam orientação sobre os fatores de risco para câncer de </a:t>
            </a:r>
            <a:r>
              <a:rPr lang="pt-BR" dirty="0" smtClean="0"/>
              <a:t>mama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entre 50 e 69 anos que receberam orientação sobre os fatores de risco para câncer de mama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494400"/>
        <c:axId val="85508480"/>
      </c:barChart>
      <c:catAx>
        <c:axId val="854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5508480"/>
        <c:crosses val="autoZero"/>
        <c:auto val="1"/>
        <c:lblAlgn val="ctr"/>
        <c:lblOffset val="100"/>
        <c:noMultiLvlLbl val="0"/>
      </c:catAx>
      <c:valAx>
        <c:axId val="855084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5494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entre 25 e 64 anos que receberam orientação sobre detecção precoce de câncer de </a:t>
            </a:r>
            <a:r>
              <a:rPr lang="pt-BR" dirty="0" smtClean="0"/>
              <a:t>colo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mulheres entre 25 e 64 anos que receberam orientação sobre detecção precoce de CA de colo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Indicadores!$D$52:$G$52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Indicadores!$D$53:$G$53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80704"/>
        <c:axId val="86682240"/>
      </c:barChart>
      <c:catAx>
        <c:axId val="8668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6682240"/>
        <c:crosses val="autoZero"/>
        <c:auto val="1"/>
        <c:lblAlgn val="ctr"/>
        <c:lblOffset val="100"/>
        <c:noMultiLvlLbl val="0"/>
      </c:catAx>
      <c:valAx>
        <c:axId val="866822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6680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entre 50 e 69 anos que receberam orientação sobre rotinas para detecção precoce de câncer de </a:t>
            </a:r>
            <a:r>
              <a:rPr lang="pt-BR" dirty="0" smtClean="0"/>
              <a:t>mama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mulheres entre 50 e 69 anos que receberam orientação sobre rotinas para detecção precoce de CA de mama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99392"/>
        <c:axId val="86987904"/>
      </c:barChart>
      <c:catAx>
        <c:axId val="866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6987904"/>
        <c:crosses val="autoZero"/>
        <c:auto val="1"/>
        <c:lblAlgn val="ctr"/>
        <c:lblOffset val="100"/>
        <c:noMultiLvlLbl val="0"/>
      </c:catAx>
      <c:valAx>
        <c:axId val="869879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6699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Cobertura do programa de prevenção ao câncer de mama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</c:f>
              <c:strCache>
                <c:ptCount val="1"/>
                <c:pt idx="0">
                  <c:v>Cobertura do programa de prevenção ao CA de mama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</c:v>
                </c:pt>
                <c:pt idx="1">
                  <c:v>0.125</c:v>
                </c:pt>
                <c:pt idx="2">
                  <c:v>0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59712"/>
        <c:axId val="82780544"/>
      </c:barChart>
      <c:catAx>
        <c:axId val="802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2780544"/>
        <c:crosses val="autoZero"/>
        <c:auto val="1"/>
        <c:lblAlgn val="ctr"/>
        <c:lblOffset val="100"/>
        <c:noMultiLvlLbl val="0"/>
      </c:catAx>
      <c:valAx>
        <c:axId val="827805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802597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faltosas entre 25 e 64 anos que receberam busca ativa para prevenção câncer de colo </a:t>
            </a:r>
            <a:r>
              <a:rPr lang="pt-BR" dirty="0" smtClean="0"/>
              <a:t>uterino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mulheres entre 25 e 64 anos moradoras no território com exame citopatológico para câncer de colo uterino em dia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0.92857142857142905</c:v>
                </c:pt>
                <c:pt idx="1">
                  <c:v>0.931034482758621</c:v>
                </c:pt>
                <c:pt idx="2">
                  <c:v>0.89743589743589802</c:v>
                </c:pt>
                <c:pt idx="3">
                  <c:v>0.93650793650793596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26368"/>
        <c:axId val="82827904"/>
      </c:barChart>
      <c:catAx>
        <c:axId val="828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827904"/>
        <c:crosses val="autoZero"/>
        <c:auto val="1"/>
        <c:lblAlgn val="ctr"/>
        <c:lblOffset val="100"/>
        <c:noMultiLvlLbl val="0"/>
      </c:catAx>
      <c:valAx>
        <c:axId val="828279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8263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com resultados de CP com amostras </a:t>
            </a:r>
            <a:r>
              <a:rPr lang="pt-BR" dirty="0" smtClean="0"/>
              <a:t>satisfatórias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Indicadores!$C$23</c:f>
              <c:strCache>
                <c:ptCount val="1"/>
                <c:pt idx="0">
                  <c:v>Proporção de mulheres com resultados de CP com amostras satisfatórias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Indicadores!$D$22:$G$22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Indicadores!$D$23:$G$23</c:f>
              <c:numCache>
                <c:formatCode>0.0%</c:formatCode>
                <c:ptCount val="4"/>
                <c:pt idx="0">
                  <c:v>1</c:v>
                </c:pt>
                <c:pt idx="1">
                  <c:v>0.92592592592592604</c:v>
                </c:pt>
                <c:pt idx="2">
                  <c:v>0.94285714285714295</c:v>
                </c:pt>
                <c:pt idx="3">
                  <c:v>0.96610169491525399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61440"/>
        <c:axId val="82867328"/>
      </c:barChart>
      <c:catAx>
        <c:axId val="8286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867328"/>
        <c:crosses val="autoZero"/>
        <c:auto val="1"/>
        <c:lblAlgn val="ctr"/>
        <c:lblOffset val="100"/>
        <c:noMultiLvlLbl val="0"/>
      </c:catAx>
      <c:valAx>
        <c:axId val="828673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8614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800"/>
            </a:pPr>
            <a:r>
              <a:rPr lang="pt-BR" sz="2800" dirty="0"/>
              <a:t>Proporção de mulheres com encaminhamento conforme fluxograma de resultados de CP do MS de acordo com o </a:t>
            </a:r>
            <a:r>
              <a:rPr lang="pt-BR" sz="2800" dirty="0" smtClean="0"/>
              <a:t>protocolo</a:t>
            </a:r>
          </a:p>
          <a:p>
            <a:pPr algn="ctr">
              <a:defRPr sz="2800"/>
            </a:pPr>
            <a:endParaRPr lang="pt-BR" sz="2800" dirty="0" smtClean="0"/>
          </a:p>
          <a:p>
            <a:pPr algn="ctr">
              <a:defRPr sz="2800"/>
            </a:pPr>
            <a:endParaRPr lang="pt-BR" sz="2800" dirty="0" smtClean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mulheres com encaminhamento conforme fluxograma de resultados de CP do MS de acordo com o protocolo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88576"/>
        <c:axId val="82890112"/>
      </c:barChart>
      <c:catAx>
        <c:axId val="8288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890112"/>
        <c:crosses val="autoZero"/>
        <c:auto val="1"/>
        <c:lblAlgn val="ctr"/>
        <c:lblOffset val="100"/>
        <c:noMultiLvlLbl val="0"/>
      </c:catAx>
      <c:valAx>
        <c:axId val="828901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8885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mulheres entre 25 e 64 com registro do resultado do último CP na ficha-espelho ou prontuário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0.85714285714285698</c:v>
                </c:pt>
                <c:pt idx="1">
                  <c:v>0.82758620689655205</c:v>
                </c:pt>
                <c:pt idx="2">
                  <c:v>0.79487179487179505</c:v>
                </c:pt>
                <c:pt idx="3">
                  <c:v>0.85714285714285698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8256"/>
        <c:axId val="85329792"/>
      </c:barChart>
      <c:catAx>
        <c:axId val="8532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329792"/>
        <c:crosses val="autoZero"/>
        <c:auto val="1"/>
        <c:lblAlgn val="ctr"/>
        <c:lblOffset val="100"/>
        <c:noMultiLvlLbl val="0"/>
      </c:catAx>
      <c:valAx>
        <c:axId val="85329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3282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na faixa etária com avaliação de risco para câncer de colo </a:t>
            </a:r>
            <a:r>
              <a:rPr lang="pt-BR" dirty="0" smtClean="0"/>
              <a:t>uterino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mulheres na faixa etária com avaliação de risco para câncer de colo uterino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63328"/>
        <c:axId val="85369216"/>
      </c:barChart>
      <c:catAx>
        <c:axId val="8536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369216"/>
        <c:crosses val="autoZero"/>
        <c:auto val="1"/>
        <c:lblAlgn val="ctr"/>
        <c:lblOffset val="100"/>
        <c:noMultiLvlLbl val="0"/>
      </c:catAx>
      <c:valAx>
        <c:axId val="853692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363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na faixa etária com avaliação de risco para câncer de </a:t>
            </a:r>
            <a:r>
              <a:rPr lang="pt-BR" dirty="0" smtClean="0"/>
              <a:t>mama</a:t>
            </a:r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mulheres na faixa etária com avaliação de risco para câncer de mama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2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206144"/>
        <c:axId val="85207680"/>
      </c:barChart>
      <c:catAx>
        <c:axId val="8520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207680"/>
        <c:crosses val="autoZero"/>
        <c:auto val="1"/>
        <c:lblAlgn val="ctr"/>
        <c:lblOffset val="100"/>
        <c:noMultiLvlLbl val="0"/>
      </c:catAx>
      <c:valAx>
        <c:axId val="852076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2061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Proporção de mulheres entre 25 e 64 anos que receberam orientação sobre </a:t>
            </a:r>
            <a:r>
              <a:rPr lang="pt-BR" dirty="0" err="1" smtClean="0"/>
              <a:t>DSTs</a:t>
            </a:r>
            <a:endParaRPr lang="pt-BR" dirty="0" smtClean="0"/>
          </a:p>
          <a:p>
            <a:pPr>
              <a:defRPr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224832"/>
        <c:axId val="85259392"/>
      </c:barChart>
      <c:catAx>
        <c:axId val="8522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259392"/>
        <c:crosses val="autoZero"/>
        <c:auto val="1"/>
        <c:lblAlgn val="ctr"/>
        <c:lblOffset val="100"/>
        <c:noMultiLvlLbl val="0"/>
      </c:catAx>
      <c:valAx>
        <c:axId val="852593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52248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E8214-91B8-4D66-9086-6C892E7FD6AA}" type="datetimeFigureOut">
              <a:rPr lang="pt-BR" smtClean="0"/>
              <a:t>30/05/2013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19B88-3AC8-4780-9019-CC9FDDC49E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59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9B88-3AC8-4780-9019-CC9FDDC49E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61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5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7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A128-A4B3-BD43-BE74-9E22356015AD}" type="datetimeFigureOut">
              <a:rPr lang="en-US" smtClean="0"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5DE4-6AB7-0D4C-87F1-1E1BB4CC34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0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000" b="1" dirty="0" smtClean="0"/>
              <a:t>UNIVERSIDADE </a:t>
            </a:r>
            <a:r>
              <a:rPr lang="pt-BR" sz="2000" b="1" dirty="0"/>
              <a:t>ABERTA DO SUS</a:t>
            </a:r>
            <a:r>
              <a:rPr lang="pt-BR" sz="2000" dirty="0" smtClean="0">
                <a:effectLst/>
              </a:rPr>
              <a:t> </a:t>
            </a:r>
            <a:br>
              <a:rPr lang="pt-BR" sz="2000" dirty="0" smtClean="0">
                <a:effectLst/>
              </a:rPr>
            </a:br>
            <a:r>
              <a:rPr lang="pt-BR" sz="2000" b="1" dirty="0" smtClean="0"/>
              <a:t>UNIVERSIDADE </a:t>
            </a:r>
            <a:r>
              <a:rPr lang="pt-BR" sz="2000" b="1" dirty="0"/>
              <a:t>FEDERAL DE PELOTAS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DEPARTAMENTO DE MEDICINA SOCIAL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CURSO DE ESPECIALIZAÇÃO EM SAÚDE DA FAMÍLIA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MODALIDADE A DISTÂNCIA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1" dirty="0"/>
              <a:t>TURMA 2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2526892"/>
            <a:ext cx="6400800" cy="1812484"/>
          </a:xfrm>
        </p:spPr>
        <p:txBody>
          <a:bodyPr>
            <a:normAutofit fontScale="25000" lnSpcReduction="20000"/>
          </a:bodyPr>
          <a:lstStyle/>
          <a:p>
            <a:r>
              <a:rPr lang="pt-BR" dirty="0" smtClean="0"/>
              <a:t>             </a:t>
            </a:r>
          </a:p>
          <a:p>
            <a:endParaRPr lang="pt-BR" dirty="0"/>
          </a:p>
          <a:p>
            <a:endParaRPr lang="pt-BR" b="1" dirty="0"/>
          </a:p>
          <a:p>
            <a:endParaRPr lang="pt-BR" b="1" dirty="0" smtClean="0"/>
          </a:p>
          <a:p>
            <a:endParaRPr lang="pt-BR" sz="5600" b="1" dirty="0" smtClean="0"/>
          </a:p>
          <a:p>
            <a:endParaRPr lang="pt-BR" sz="7200" b="1" dirty="0" smtClean="0">
              <a:solidFill>
                <a:schemeClr val="tx1"/>
              </a:solidFill>
            </a:endParaRPr>
          </a:p>
          <a:p>
            <a:r>
              <a:rPr lang="pt-BR" sz="7200" b="1" dirty="0" smtClean="0">
                <a:solidFill>
                  <a:schemeClr val="tx1"/>
                </a:solidFill>
              </a:rPr>
              <a:t>Organização </a:t>
            </a:r>
            <a:r>
              <a:rPr lang="pt-BR" sz="7200" b="1" dirty="0">
                <a:solidFill>
                  <a:schemeClr val="tx1"/>
                </a:solidFill>
              </a:rPr>
              <a:t>do Programa de Prevenção do Câncer Ginecológico na UBS da Missão, Reserva Indígena do Guarita, Redentora/RS.</a:t>
            </a:r>
            <a:endParaRPr lang="pt-BR" sz="7200" dirty="0">
              <a:solidFill>
                <a:schemeClr val="tx1"/>
              </a:solidFill>
            </a:endParaRPr>
          </a:p>
          <a:p>
            <a:r>
              <a:rPr lang="pt-BR" sz="7200" dirty="0">
                <a:solidFill>
                  <a:schemeClr val="tx1"/>
                </a:solidFill>
              </a:rPr>
              <a:t> </a:t>
            </a:r>
            <a:endParaRPr lang="pt-BR" sz="7200" dirty="0" smtClean="0">
              <a:solidFill>
                <a:schemeClr val="tx1"/>
              </a:solidFill>
            </a:endParaRPr>
          </a:p>
          <a:p>
            <a:endParaRPr lang="pt-BR" sz="7200" dirty="0">
              <a:solidFill>
                <a:schemeClr val="tx1"/>
              </a:solidFill>
            </a:endParaRPr>
          </a:p>
          <a:p>
            <a:r>
              <a:rPr lang="pt-BR" sz="7200" b="1" dirty="0" smtClean="0">
                <a:solidFill>
                  <a:schemeClr val="tx1"/>
                </a:solidFill>
              </a:rPr>
              <a:t>Fernanda </a:t>
            </a:r>
            <a:r>
              <a:rPr lang="pt-BR" sz="7200" b="1" dirty="0">
                <a:solidFill>
                  <a:schemeClr val="tx1"/>
                </a:solidFill>
              </a:rPr>
              <a:t>Paschoal</a:t>
            </a:r>
            <a:endParaRPr lang="pt-BR" sz="7200" dirty="0">
              <a:solidFill>
                <a:schemeClr val="tx1"/>
              </a:solidFill>
            </a:endParaRPr>
          </a:p>
          <a:p>
            <a:r>
              <a:rPr lang="pt-BR" sz="7200" b="1" dirty="0">
                <a:solidFill>
                  <a:schemeClr val="tx1"/>
                </a:solidFill>
              </a:rPr>
              <a:t> </a:t>
            </a:r>
            <a:endParaRPr lang="pt-BR" sz="7200" dirty="0">
              <a:solidFill>
                <a:schemeClr val="tx1"/>
              </a:solidFill>
            </a:endParaRPr>
          </a:p>
          <a:p>
            <a:r>
              <a:rPr lang="pt-BR" sz="7200" b="1" dirty="0" smtClean="0">
                <a:solidFill>
                  <a:schemeClr val="tx1"/>
                </a:solidFill>
              </a:rPr>
              <a:t>Orientadora: </a:t>
            </a:r>
            <a:r>
              <a:rPr lang="pt-BR" sz="7200" b="1" dirty="0">
                <a:solidFill>
                  <a:schemeClr val="tx1"/>
                </a:solidFill>
              </a:rPr>
              <a:t> </a:t>
            </a:r>
            <a:r>
              <a:rPr lang="pt-BR" sz="7200" b="1" dirty="0"/>
              <a:t> </a:t>
            </a:r>
            <a:r>
              <a:rPr lang="pt-BR" sz="7200" b="1" dirty="0" err="1">
                <a:solidFill>
                  <a:schemeClr val="tx1"/>
                </a:solidFill>
              </a:rPr>
              <a:t>Lenice</a:t>
            </a:r>
            <a:r>
              <a:rPr lang="pt-BR" sz="7200" b="1" dirty="0">
                <a:solidFill>
                  <a:schemeClr val="tx1"/>
                </a:solidFill>
              </a:rPr>
              <a:t> de Castro Muniz de Quadros</a:t>
            </a:r>
          </a:p>
          <a:p>
            <a:r>
              <a:rPr lang="pt-BR" sz="7200" dirty="0">
                <a:solidFill>
                  <a:schemeClr val="tx1"/>
                </a:solidFill>
              </a:rPr>
              <a:t> </a:t>
            </a:r>
          </a:p>
          <a:p>
            <a:r>
              <a:rPr lang="pt-BR" sz="7200" dirty="0">
                <a:solidFill>
                  <a:schemeClr val="tx1"/>
                </a:solidFill>
              </a:rPr>
              <a:t> </a:t>
            </a:r>
          </a:p>
          <a:p>
            <a:r>
              <a:rPr lang="pt-BR" sz="7200" dirty="0">
                <a:solidFill>
                  <a:schemeClr val="tx1"/>
                </a:solidFill>
              </a:rPr>
              <a:t> </a:t>
            </a:r>
          </a:p>
          <a:p>
            <a:r>
              <a:rPr lang="pt-BR" sz="7200" dirty="0">
                <a:solidFill>
                  <a:schemeClr val="tx1"/>
                </a:solidFill>
              </a:rPr>
              <a:t> </a:t>
            </a:r>
          </a:p>
          <a:p>
            <a:r>
              <a:rPr lang="pt-BR" sz="7200" b="1" dirty="0" smtClean="0">
                <a:solidFill>
                  <a:schemeClr val="tx1"/>
                </a:solidFill>
              </a:rPr>
              <a:t>Pelotas, 2013</a:t>
            </a:r>
            <a:endParaRPr lang="pt-BR" sz="7200" dirty="0">
              <a:solidFill>
                <a:schemeClr val="tx1"/>
              </a:solidFill>
            </a:endParaRPr>
          </a:p>
        </p:txBody>
      </p:sp>
      <p:pic>
        <p:nvPicPr>
          <p:cNvPr id="4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2183306"/>
            <a:ext cx="1123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1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013808" y="810003"/>
            <a:ext cx="3653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7091" y="1632467"/>
            <a:ext cx="86036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Capacitação </a:t>
            </a:r>
            <a:r>
              <a:rPr lang="pt-BR" sz="2400" dirty="0"/>
              <a:t>dos profissionais de acordo com os protocolos adotados pela </a:t>
            </a:r>
            <a:r>
              <a:rPr lang="pt-BR" sz="2400" dirty="0" smtClean="0"/>
              <a:t>UBS;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Visitas </a:t>
            </a:r>
            <a:r>
              <a:rPr lang="pt-BR" sz="2400" dirty="0"/>
              <a:t>domiciliares para </a:t>
            </a:r>
            <a:r>
              <a:rPr lang="pt-BR" sz="2400" dirty="0" smtClean="0"/>
              <a:t>orientações e busca </a:t>
            </a:r>
            <a:r>
              <a:rPr lang="pt-BR" sz="2400" dirty="0"/>
              <a:t>de </a:t>
            </a:r>
            <a:r>
              <a:rPr lang="pt-BR" sz="2400" dirty="0" smtClean="0"/>
              <a:t>mulheres faltosas ao programa;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Organização </a:t>
            </a:r>
            <a:r>
              <a:rPr lang="pt-BR" sz="2400" dirty="0"/>
              <a:t>da agenda para acolher a demanda de </a:t>
            </a:r>
            <a:r>
              <a:rPr lang="pt-BR" sz="2400" dirty="0" smtClean="0"/>
              <a:t>mulheres provenientes </a:t>
            </a:r>
            <a:r>
              <a:rPr lang="pt-BR" sz="2400" dirty="0"/>
              <a:t>das buscas</a:t>
            </a:r>
            <a:r>
              <a:rPr lang="pt-BR" sz="24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Criação </a:t>
            </a:r>
            <a:r>
              <a:rPr lang="pt-BR" sz="2400" dirty="0"/>
              <a:t>de um arquivo específico para o programa de prevenção do </a:t>
            </a:r>
            <a:r>
              <a:rPr lang="pt-BR" sz="2400" dirty="0" smtClean="0"/>
              <a:t>câncer ginecológico; </a:t>
            </a:r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00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57199" y="1071613"/>
            <a:ext cx="80617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Atividades </a:t>
            </a:r>
            <a:r>
              <a:rPr lang="pt-BR" sz="2400" dirty="0"/>
              <a:t>de educação em </a:t>
            </a:r>
            <a:r>
              <a:rPr lang="pt-BR" sz="2400" dirty="0" smtClean="0"/>
              <a:t>saúde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Garantir </a:t>
            </a:r>
            <a:r>
              <a:rPr lang="pt-BR" sz="2400" dirty="0"/>
              <a:t>referência e </a:t>
            </a:r>
            <a:r>
              <a:rPr lang="pt-BR" sz="2400" dirty="0" err="1"/>
              <a:t>contra-referência</a:t>
            </a:r>
            <a:r>
              <a:rPr lang="pt-BR" sz="2400" dirty="0"/>
              <a:t> para as mulheres com </a:t>
            </a:r>
            <a:r>
              <a:rPr lang="pt-BR" sz="2400" dirty="0" smtClean="0"/>
              <a:t>exame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</a:t>
            </a:r>
            <a:r>
              <a:rPr lang="pt-BR" sz="2400" dirty="0"/>
              <a:t>alterado </a:t>
            </a:r>
            <a:r>
              <a:rPr lang="pt-BR" sz="24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Registrar </a:t>
            </a:r>
            <a:r>
              <a:rPr lang="pt-BR" sz="2400" dirty="0"/>
              <a:t>as informações no prontuário da mulher</a:t>
            </a:r>
            <a:r>
              <a:rPr lang="pt-BR" sz="24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Identificar </a:t>
            </a:r>
            <a:r>
              <a:rPr lang="pt-BR" sz="2400" dirty="0"/>
              <a:t>as mulheres de maior risco para câncer de colo </a:t>
            </a:r>
            <a:r>
              <a:rPr lang="pt-BR" sz="2400" dirty="0" smtClean="0"/>
              <a:t>do </a:t>
            </a:r>
            <a:r>
              <a:rPr lang="pt-BR" sz="2400" dirty="0"/>
              <a:t>útero e de </a:t>
            </a:r>
            <a:r>
              <a:rPr lang="pt-BR" sz="2400" dirty="0" smtClean="0"/>
              <a:t>Mama.</a:t>
            </a:r>
            <a:endParaRPr lang="pt-BR" sz="2400" dirty="0"/>
          </a:p>
          <a:p>
            <a:pPr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0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01228" y="886947"/>
            <a:ext cx="3701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RESULTADOS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571083"/>
              </p:ext>
            </p:extLst>
          </p:nvPr>
        </p:nvGraphicFramePr>
        <p:xfrm>
          <a:off x="433851" y="188122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242166"/>
              </p:ext>
            </p:extLst>
          </p:nvPr>
        </p:nvGraphicFramePr>
        <p:xfrm>
          <a:off x="457200" y="169718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716390"/>
              </p:ext>
            </p:extLst>
          </p:nvPr>
        </p:nvGraphicFramePr>
        <p:xfrm>
          <a:off x="457200" y="191885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7143"/>
              </p:ext>
            </p:extLst>
          </p:nvPr>
        </p:nvGraphicFramePr>
        <p:xfrm>
          <a:off x="457200" y="189114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284291"/>
              </p:ext>
            </p:extLst>
          </p:nvPr>
        </p:nvGraphicFramePr>
        <p:xfrm>
          <a:off x="457200" y="154478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825350"/>
              </p:ext>
            </p:extLst>
          </p:nvPr>
        </p:nvGraphicFramePr>
        <p:xfrm>
          <a:off x="457200" y="191885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917627"/>
              </p:ext>
            </p:extLst>
          </p:nvPr>
        </p:nvGraphicFramePr>
        <p:xfrm>
          <a:off x="457200" y="176645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544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57" y="6185535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prstClr val="black"/>
                </a:solidFill>
              </a:rPr>
              <a:t>ESPECIALIZAÇÃO EM SAÚDE DA FAMÍLIA 	EaD</a:t>
            </a:r>
            <a:r>
              <a:rPr lang="x-none" dirty="0">
                <a:solidFill>
                  <a:prstClr val="black"/>
                </a:solidFill>
              </a:rPr>
              <a:t> – </a:t>
            </a:r>
            <a:r>
              <a:rPr lang="x-none" b="1" dirty="0">
                <a:solidFill>
                  <a:prstClr val="black"/>
                </a:solidFill>
              </a:rPr>
              <a:t>UFPel</a:t>
            </a:r>
            <a:endParaRPr lang="pt-BR" dirty="0">
              <a:solidFill>
                <a:prstClr val="black"/>
              </a:solidFill>
            </a:endParaRPr>
          </a:p>
          <a:p>
            <a:r>
              <a:rPr lang="x-none" b="1" dirty="0">
                <a:solidFill>
                  <a:prstClr val="black"/>
                </a:solidFill>
              </a:rPr>
              <a:t> 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87767" y="1024551"/>
            <a:ext cx="3313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5745" y="1704109"/>
            <a:ext cx="8077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sz="2400" dirty="0" smtClean="0"/>
              <a:t>     O </a:t>
            </a:r>
            <a:r>
              <a:rPr lang="pt-BR" sz="2400" dirty="0"/>
              <a:t>município de Redentora/RS se caracteriza da seguinte forma: </a:t>
            </a:r>
          </a:p>
          <a:p>
            <a:pPr indent="457200" algn="just"/>
            <a:endParaRPr lang="pt-BR" sz="2400" dirty="0"/>
          </a:p>
          <a:p>
            <a:pPr marL="285750" indent="457200" algn="just">
              <a:buFont typeface="Arial" pitchFamily="34" charset="0"/>
              <a:buChar char="•"/>
            </a:pPr>
            <a:r>
              <a:rPr lang="pt-BR" sz="2400" dirty="0"/>
              <a:t>Está localizado na região noroeste do estado</a:t>
            </a:r>
            <a:r>
              <a:rPr lang="pt-BR" sz="2400" dirty="0" smtClean="0"/>
              <a:t>;</a:t>
            </a:r>
          </a:p>
          <a:p>
            <a:pPr marL="285750" indent="45720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457200" algn="just">
              <a:buFont typeface="Arial" pitchFamily="34" charset="0"/>
              <a:buChar char="•"/>
            </a:pPr>
            <a:r>
              <a:rPr lang="pt-BR" sz="2400" dirty="0" smtClean="0"/>
              <a:t>Distante 433 km da capital do estado;</a:t>
            </a:r>
          </a:p>
          <a:p>
            <a:pPr marL="285750" indent="45720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457200" algn="just">
              <a:buFont typeface="Arial" pitchFamily="34" charset="0"/>
              <a:buChar char="•"/>
            </a:pPr>
            <a:r>
              <a:rPr lang="pt-BR" sz="2400" dirty="0"/>
              <a:t>De acordo com dados do Instituto Brasileiro de Geografia e Estatística (IBGE</a:t>
            </a:r>
            <a:r>
              <a:rPr lang="pt-BR" sz="2400" i="1" dirty="0"/>
              <a:t>) </a:t>
            </a:r>
            <a:r>
              <a:rPr lang="pt-BR" sz="2400" dirty="0"/>
              <a:t>de 2010 possui 10.222 habitantes</a:t>
            </a:r>
            <a:r>
              <a:rPr lang="pt-BR" sz="2400" dirty="0" smtClean="0"/>
              <a:t>;</a:t>
            </a:r>
          </a:p>
          <a:p>
            <a:pPr marL="285750" indent="45720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457200" algn="just">
              <a:buFont typeface="Arial" pitchFamily="34" charset="0"/>
              <a:buChar char="•"/>
            </a:pPr>
            <a:r>
              <a:rPr lang="pt-BR" sz="2400" dirty="0" smtClean="0"/>
              <a:t>Sua economia é baseada na agricultura.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466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8195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3363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8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972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6417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843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090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443668" y="771750"/>
            <a:ext cx="2636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DISCUSSÃO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46363" y="1590902"/>
            <a:ext cx="85205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pt-BR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Capacitação da equipe de </a:t>
            </a:r>
            <a:r>
              <a:rPr lang="pt-BR" sz="2400" dirty="0" smtClean="0"/>
              <a:t>saúde      qualidade </a:t>
            </a:r>
            <a:r>
              <a:rPr lang="pt-BR" sz="2400" dirty="0"/>
              <a:t>no </a:t>
            </a:r>
            <a:r>
              <a:rPr lang="pt-BR" sz="2400" dirty="0" smtClean="0"/>
              <a:t>atendimento </a:t>
            </a:r>
            <a:r>
              <a:rPr lang="pt-BR" sz="2400" dirty="0"/>
              <a:t>as </a:t>
            </a:r>
            <a:r>
              <a:rPr lang="pt-BR" sz="2400" dirty="0" smtClean="0"/>
              <a:t>mulheres</a:t>
            </a:r>
            <a:r>
              <a:rPr lang="pt-BR" sz="2400" dirty="0" smtClean="0"/>
              <a:t>;        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Trabalho multidisciplinar        resultados positivos 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 smtClean="0"/>
              <a:t>Benefícios da </a:t>
            </a:r>
            <a:r>
              <a:rPr lang="pt-BR" sz="2400" dirty="0" smtClean="0"/>
              <a:t>intervenção     ampliação </a:t>
            </a:r>
            <a:r>
              <a:rPr lang="pt-BR" sz="2400" dirty="0"/>
              <a:t>da cobertura, melhoria dos registros, orientações sobre </a:t>
            </a:r>
            <a:r>
              <a:rPr lang="pt-BR" sz="2400" dirty="0" smtClean="0"/>
              <a:t>fatores </a:t>
            </a:r>
            <a:r>
              <a:rPr lang="pt-BR" sz="2400" dirty="0"/>
              <a:t>de risco para câncer de mama e </a:t>
            </a:r>
            <a:r>
              <a:rPr lang="pt-BR" sz="2400" dirty="0" smtClean="0"/>
              <a:t>colo do </a:t>
            </a:r>
            <a:r>
              <a:rPr lang="pt-BR" sz="2400" dirty="0"/>
              <a:t>ú</a:t>
            </a:r>
            <a:r>
              <a:rPr lang="pt-BR" sz="2400" dirty="0" smtClean="0"/>
              <a:t>tero, </a:t>
            </a:r>
            <a:r>
              <a:rPr lang="pt-BR" sz="2400" dirty="0"/>
              <a:t>entre </a:t>
            </a:r>
            <a:r>
              <a:rPr lang="pt-BR" sz="2400" dirty="0" smtClean="0"/>
              <a:t>outros</a:t>
            </a:r>
            <a:r>
              <a:rPr lang="pt-BR" sz="2400" dirty="0"/>
              <a:t>. 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4736259" y="2001979"/>
            <a:ext cx="317477" cy="235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3785804" y="3104498"/>
            <a:ext cx="317477" cy="235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>
            <a:off x="4041391" y="3824934"/>
            <a:ext cx="317477" cy="2355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742144" y="903242"/>
            <a:ext cx="2864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CONCLUSÃO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1055" y="1634837"/>
            <a:ext cx="8047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indent="457200" algn="just"/>
            <a:r>
              <a:rPr lang="pt-BR" sz="2400" dirty="0" smtClean="0"/>
              <a:t>A </a:t>
            </a:r>
            <a:r>
              <a:rPr lang="pt-BR" sz="2400" dirty="0"/>
              <a:t>intervenção </a:t>
            </a:r>
            <a:r>
              <a:rPr lang="pt-BR" sz="2400" dirty="0" smtClean="0"/>
              <a:t>propiciou </a:t>
            </a:r>
            <a:r>
              <a:rPr lang="pt-BR" sz="2400" dirty="0"/>
              <a:t>a ampliação da cobertura do programa de prevenção do câncer ginecológico, bem como melhorou a adesão das </a:t>
            </a:r>
            <a:r>
              <a:rPr lang="pt-BR" sz="2400" dirty="0" smtClean="0"/>
              <a:t>mulheres. </a:t>
            </a:r>
            <a:r>
              <a:rPr lang="pt-BR" sz="2400" dirty="0"/>
              <a:t>Também houve </a:t>
            </a:r>
            <a:r>
              <a:rPr lang="pt-BR" sz="2400" dirty="0" smtClean="0"/>
              <a:t>avanço </a:t>
            </a:r>
            <a:r>
              <a:rPr lang="pt-BR" sz="2400" dirty="0"/>
              <a:t>nos registros das informações sobre a coleta do exame </a:t>
            </a:r>
            <a:r>
              <a:rPr lang="pt-BR" sz="2400" dirty="0" err="1"/>
              <a:t>citopatológico</a:t>
            </a:r>
            <a:r>
              <a:rPr lang="pt-BR" sz="2400" dirty="0"/>
              <a:t> e exame clínico de </a:t>
            </a:r>
            <a:r>
              <a:rPr lang="pt-BR" sz="2400" dirty="0" smtClean="0"/>
              <a:t>mamas.</a:t>
            </a:r>
            <a:endParaRPr lang="pt-BR" sz="2400" dirty="0" smtClean="0"/>
          </a:p>
          <a:p>
            <a:pPr indent="457200" algn="just"/>
            <a:endParaRPr lang="pt-BR" sz="2400" dirty="0" smtClean="0"/>
          </a:p>
          <a:p>
            <a:pPr indent="457200" algn="just"/>
            <a:r>
              <a:rPr lang="pt-BR" sz="2400" dirty="0" smtClean="0"/>
              <a:t>Por tanto, acarretou em benefícios para a melhoria da saúde das mulheres indígenas, resgatando a necessidade </a:t>
            </a:r>
            <a:r>
              <a:rPr lang="pt-BR" sz="2400" dirty="0" smtClean="0"/>
              <a:t>do trabalho interdisciplinar, com enfoque na prevenção de </a:t>
            </a:r>
            <a:r>
              <a:rPr lang="pt-BR" sz="2400" dirty="0" smtClean="0"/>
              <a:t>doenças.</a:t>
            </a:r>
          </a:p>
          <a:p>
            <a:pPr indent="457200" algn="just"/>
            <a:r>
              <a:rPr lang="pt-BR" sz="2400" dirty="0" smtClean="0"/>
              <a:t>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73063" y="981814"/>
            <a:ext cx="797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PROCESSO PESSOAL DE APRENDIZAGEM </a:t>
            </a:r>
            <a:endParaRPr lang="pt-B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0945" y="1731818"/>
            <a:ext cx="82280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Em </a:t>
            </a:r>
            <a:r>
              <a:rPr lang="pt-BR" sz="2400" dirty="0"/>
              <a:t>decorrência do curso surgiram vários </a:t>
            </a:r>
            <a:r>
              <a:rPr lang="pt-BR" sz="2400" dirty="0" smtClean="0"/>
              <a:t>aprendizados:</a:t>
            </a:r>
            <a:endParaRPr lang="pt-BR" sz="2400" dirty="0"/>
          </a:p>
          <a:p>
            <a:pPr indent="457200" algn="just"/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Organização </a:t>
            </a:r>
            <a:r>
              <a:rPr lang="pt-BR" sz="2400" dirty="0"/>
              <a:t>do serviço de saúde</a:t>
            </a:r>
            <a:r>
              <a:rPr lang="pt-BR" sz="2400" dirty="0" smtClean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/>
              <a:t>Planejamento das ações desenvolvidas</a:t>
            </a:r>
            <a:r>
              <a:rPr lang="pt-BR" sz="2400" dirty="0" smtClean="0"/>
              <a:t>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/>
              <a:t>Capacitação continuada da equipe de saúde; </a:t>
            </a: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/>
              <a:t>Trabalho interdisciplinar;  </a:t>
            </a:r>
            <a:endParaRPr lang="pt-BR" sz="2400" dirty="0" smtClean="0"/>
          </a:p>
          <a:p>
            <a:pPr algn="just"/>
            <a:endParaRPr lang="pt-BR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Criação e fortalecimento </a:t>
            </a:r>
            <a:r>
              <a:rPr lang="pt-BR" sz="2400" dirty="0"/>
              <a:t>de </a:t>
            </a:r>
            <a:r>
              <a:rPr lang="pt-BR" sz="2400" dirty="0" smtClean="0"/>
              <a:t>parcerias</a:t>
            </a:r>
            <a:r>
              <a:rPr lang="pt-BR" sz="2400" dirty="0"/>
              <a:t>.</a:t>
            </a: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REFERÊNCIAS</a:t>
            </a:r>
            <a:r>
              <a:rPr lang="pt-BR" dirty="0"/>
              <a:t/>
            </a:r>
            <a:br>
              <a:rPr lang="pt-B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51" y="1190681"/>
            <a:ext cx="8809987" cy="55168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t-BR" sz="1600" dirty="0"/>
              <a:t>BRASIL. Ministério da Saúde. </a:t>
            </a:r>
            <a:r>
              <a:rPr lang="pt-BR" sz="1600" b="1" dirty="0"/>
              <a:t>Assistência Integral à Saúde da Mulher: </a:t>
            </a:r>
            <a:r>
              <a:rPr lang="pt-BR" sz="1600" dirty="0"/>
              <a:t>bases de ações programáticas. Brasília: Centro de Documentação do Ministério da Saúde, 1984. 27p.  </a:t>
            </a:r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r>
              <a:rPr lang="pt-BR" sz="1600" dirty="0"/>
              <a:t>BRASIL. Ministério da Saúde. Secretaria de Políticas de Saúde. Núcleo de Coordenação Nacional. </a:t>
            </a:r>
            <a:r>
              <a:rPr lang="pt-BR" sz="1600" b="1" dirty="0"/>
              <a:t>Programa Nacional de Combate ao Câncer de Colo Uterino: </a:t>
            </a:r>
            <a:r>
              <a:rPr lang="pt-BR" sz="1600" dirty="0"/>
              <a:t>Relatório Final. Brasília: Ministério da Saúde, 1999. </a:t>
            </a:r>
          </a:p>
          <a:p>
            <a:pPr marL="0" indent="0">
              <a:lnSpc>
                <a:spcPct val="80000"/>
              </a:lnSpc>
              <a:buNone/>
            </a:pPr>
            <a:endParaRPr lang="pt-BR" sz="1600" dirty="0"/>
          </a:p>
          <a:p>
            <a:pPr>
              <a:lnSpc>
                <a:spcPct val="80000"/>
              </a:lnSpc>
            </a:pPr>
            <a:r>
              <a:rPr lang="pt-BR" sz="1600" dirty="0"/>
              <a:t>BRASIL. Ministério da Saúde. Secretaria de Atenção à Saúde. Departamento de Ações Programáticas Estratégicas. </a:t>
            </a:r>
            <a:r>
              <a:rPr lang="pt-BR" sz="1600" b="1" dirty="0"/>
              <a:t>Política Nacional de Atenção Integral à Saúde da Mulher</a:t>
            </a:r>
            <a:r>
              <a:rPr lang="pt-BR" sz="1600" dirty="0"/>
              <a:t>: princípios e diretrizes. Brasília: Ministério da Saúde, 2004. 82p.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t-BR" sz="1600" dirty="0"/>
              <a:t> </a:t>
            </a:r>
          </a:p>
          <a:p>
            <a:pPr>
              <a:lnSpc>
                <a:spcPct val="80000"/>
              </a:lnSpc>
            </a:pPr>
            <a:r>
              <a:rPr lang="pt-BR" sz="1600" dirty="0"/>
              <a:t>BRASIL. Ministério da Saúde. Secretaria de Atenção à Saúde. Departamento de Atenção Básica. </a:t>
            </a:r>
            <a:r>
              <a:rPr lang="pt-BR" sz="1600" b="1" dirty="0"/>
              <a:t>Controle dos cânceres do colo do útero e da mama. </a:t>
            </a:r>
            <a:r>
              <a:rPr lang="pt-BR" sz="1600" dirty="0"/>
              <a:t>Caderno de Atenção Básica n.13. Brasília: Ministério da Saúde, 2006. </a:t>
            </a:r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r>
              <a:rPr lang="pt-BR" sz="1600" dirty="0"/>
              <a:t>BRASIL. Ministério da Saúde. Instituto Nacional de Câncer. Coordenação Geral de Ações Estratégicas. Divisão de Apoio à Rede de Atenção Oncológica. </a:t>
            </a:r>
            <a:r>
              <a:rPr lang="pt-BR" sz="1600" b="1" dirty="0"/>
              <a:t>Diretrizes Brasileiras para o rastreamento do câncer do colo do útero. </a:t>
            </a:r>
            <a:r>
              <a:rPr lang="pt-BR" sz="1600" dirty="0"/>
              <a:t>Rio de Janeiro: INCA, 2011. 104p.</a:t>
            </a:r>
          </a:p>
          <a:p>
            <a:pPr>
              <a:lnSpc>
                <a:spcPct val="80000"/>
              </a:lnSpc>
            </a:pPr>
            <a:endParaRPr lang="pt-BR" sz="1600" dirty="0"/>
          </a:p>
          <a:p>
            <a:pPr>
              <a:lnSpc>
                <a:spcPct val="80000"/>
              </a:lnSpc>
            </a:pPr>
            <a:r>
              <a:rPr lang="pt-BR" sz="1600" dirty="0"/>
              <a:t>BRASIL. Ministério da Saúde.  Secretaria de Gestão e Investimento em Saúde. Departamento de Gerenciamento de Investimentos. Projeto Cartão Nacional de </a:t>
            </a:r>
            <a:r>
              <a:rPr lang="pt-BR" sz="1600" dirty="0" err="1"/>
              <a:t>Saúde.</a:t>
            </a:r>
            <a:r>
              <a:rPr lang="pt-BR" sz="1600" b="1" dirty="0" err="1"/>
              <a:t>Diretrizes</a:t>
            </a:r>
            <a:r>
              <a:rPr lang="pt-BR" sz="1600" b="1" dirty="0"/>
              <a:t> para o cadastramento nacional de usuários do SUS: planejamento </a:t>
            </a:r>
            <a:r>
              <a:rPr lang="pt-BR" sz="1600" b="1" dirty="0" err="1"/>
              <a:t>municipal</a:t>
            </a:r>
            <a:r>
              <a:rPr lang="pt-BR" sz="1600" dirty="0" err="1"/>
              <a:t>.Brasília</a:t>
            </a:r>
            <a:r>
              <a:rPr lang="pt-BR" sz="1600" dirty="0"/>
              <a:t>: Ministério da Saúde; 2001.</a:t>
            </a:r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330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37309" y="1288473"/>
            <a:ext cx="78816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indent="457200" algn="just"/>
            <a:r>
              <a:rPr lang="pt-BR" sz="2400" dirty="0" smtClean="0"/>
              <a:t>O projeto de intervenção foi desenvolvido na Reserva </a:t>
            </a:r>
            <a:r>
              <a:rPr lang="pt-BR" sz="2400" dirty="0"/>
              <a:t>Indígena do </a:t>
            </a:r>
            <a:r>
              <a:rPr lang="pt-BR" sz="2400" dirty="0" smtClean="0"/>
              <a:t>Guarita, na unidade de saúde da aldeia Missão.</a:t>
            </a:r>
          </a:p>
          <a:p>
            <a:pPr indent="457200" algn="just"/>
            <a:endParaRPr lang="pt-BR" sz="2400" dirty="0"/>
          </a:p>
          <a:p>
            <a:pPr marL="360000" indent="-342900" algn="just">
              <a:buFont typeface="Arial" pitchFamily="34" charset="0"/>
              <a:buChar char="•"/>
            </a:pPr>
            <a:r>
              <a:rPr lang="pt-BR" sz="2400" dirty="0"/>
              <a:t>A área adstrita abrange aproximadamente 750 pessoas da etnia </a:t>
            </a:r>
            <a:r>
              <a:rPr lang="pt-BR" sz="2400" dirty="0" err="1"/>
              <a:t>kaingang</a:t>
            </a:r>
            <a:r>
              <a:rPr lang="pt-BR" sz="2400" dirty="0" smtClean="0"/>
              <a:t>;</a:t>
            </a:r>
          </a:p>
          <a:p>
            <a:pPr marL="3600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60000" indent="-342900" algn="just">
              <a:buFont typeface="Arial" pitchFamily="34" charset="0"/>
              <a:buChar char="•"/>
            </a:pPr>
            <a:r>
              <a:rPr lang="pt-BR" sz="2400" dirty="0" smtClean="0"/>
              <a:t>A Unidade Básica de Saúde (UBS) </a:t>
            </a:r>
            <a:r>
              <a:rPr lang="pt-BR" sz="2400" dirty="0"/>
              <a:t>s</a:t>
            </a:r>
            <a:r>
              <a:rPr lang="pt-BR" sz="2400" dirty="0" smtClean="0"/>
              <a:t>e </a:t>
            </a:r>
            <a:r>
              <a:rPr lang="pt-BR" sz="2400" dirty="0"/>
              <a:t>caracteriza como </a:t>
            </a:r>
            <a:r>
              <a:rPr lang="pt-BR" sz="2400" dirty="0" smtClean="0"/>
              <a:t>Estratégia Saúde da Família (ESF)  </a:t>
            </a:r>
            <a:r>
              <a:rPr lang="pt-BR" sz="2400" dirty="0"/>
              <a:t>e está vinculada ao </a:t>
            </a:r>
            <a:r>
              <a:rPr lang="pt-BR" sz="2400" dirty="0" smtClean="0"/>
              <a:t>SUS;</a:t>
            </a:r>
          </a:p>
          <a:p>
            <a:pPr algn="just">
              <a:buFont typeface="Courier New" pitchFamily="49" charset="0"/>
              <a:buChar char="o"/>
            </a:pPr>
            <a:endParaRPr lang="pt-BR" dirty="0" smtClean="0"/>
          </a:p>
          <a:p>
            <a:pPr algn="just">
              <a:buFont typeface="Courier New" pitchFamily="49" charset="0"/>
              <a:buChar char="o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6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6600" dirty="0" smtClean="0"/>
              <a:t>OBRIGADO !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30771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63237" y="1496291"/>
            <a:ext cx="85066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endParaRPr lang="pt-BR" sz="2400" dirty="0"/>
          </a:p>
          <a:p>
            <a:pPr marL="360000" algn="just">
              <a:buFont typeface="Arial" pitchFamily="34" charset="0"/>
              <a:buChar char="•"/>
            </a:pPr>
            <a:r>
              <a:rPr lang="pt-BR" sz="2400" dirty="0" smtClean="0"/>
              <a:t>  Equipe </a:t>
            </a:r>
            <a:r>
              <a:rPr lang="pt-BR" sz="2400" dirty="0"/>
              <a:t>de saúde é composta por nove </a:t>
            </a:r>
            <a:r>
              <a:rPr lang="pt-BR" sz="2400" dirty="0" smtClean="0"/>
              <a:t>profissionais;</a:t>
            </a:r>
            <a:endParaRPr lang="pt-BR" sz="2400" dirty="0"/>
          </a:p>
          <a:p>
            <a:pPr marL="3600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60000" algn="just">
              <a:buFont typeface="Arial" pitchFamily="34" charset="0"/>
              <a:buChar char="•"/>
            </a:pPr>
            <a:r>
              <a:rPr lang="pt-BR" sz="2400" dirty="0" smtClean="0"/>
              <a:t>  UBS não </a:t>
            </a:r>
            <a:r>
              <a:rPr lang="pt-BR" sz="2400" dirty="0"/>
              <a:t>possui infraestrutura adequada às exigências da ESF</a:t>
            </a:r>
            <a:r>
              <a:rPr lang="pt-BR" sz="2400" dirty="0" smtClean="0"/>
              <a:t>;</a:t>
            </a:r>
          </a:p>
          <a:p>
            <a:pPr marL="3600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60000" algn="just">
              <a:buFont typeface="Arial" pitchFamily="34" charset="0"/>
              <a:buChar char="•"/>
            </a:pPr>
            <a:r>
              <a:rPr lang="pt-BR" sz="2400" dirty="0" smtClean="0"/>
              <a:t>  População alvo para a prevenção do câncer de mama e colo uterino, corresponde respectivamente a 8 e 101 mulheres.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096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289132" y="1073983"/>
            <a:ext cx="2522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OBJETIVOS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11381" y="1898073"/>
            <a:ext cx="730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60219" y="1898072"/>
            <a:ext cx="81587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algn="just"/>
            <a:endParaRPr lang="pt-BR" sz="2400" dirty="0" smtClean="0"/>
          </a:p>
          <a:p>
            <a:pPr marL="360000" algn="just"/>
            <a:endParaRPr lang="pt-BR" sz="2400" dirty="0" smtClean="0"/>
          </a:p>
          <a:p>
            <a:pPr marL="702900" indent="-342900" algn="just">
              <a:buFont typeface="Arial" pitchFamily="34" charset="0"/>
              <a:buChar char="•"/>
            </a:pPr>
            <a:r>
              <a:rPr lang="pt-BR" sz="2400" dirty="0" smtClean="0"/>
              <a:t>Objetivo  Geral</a:t>
            </a:r>
          </a:p>
          <a:p>
            <a:pPr marL="360000" algn="just"/>
            <a:endParaRPr lang="pt-BR" sz="2400" dirty="0"/>
          </a:p>
          <a:p>
            <a:pPr marL="360000" algn="just"/>
            <a:r>
              <a:rPr lang="pt-BR" sz="2400" dirty="0"/>
              <a:t>Qualificar a atenção em saúde em relação à prevenção do câncer ginecológico na unidade de saúde da aldeia Missão da Reserva Indígena do Guarita no município de Redentora/RS.</a:t>
            </a:r>
          </a:p>
          <a:p>
            <a:pPr marL="360000" algn="just"/>
            <a:endParaRPr lang="pt-BR" sz="2400" dirty="0"/>
          </a:p>
          <a:p>
            <a:pPr marL="360000"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00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40327" y="1440873"/>
            <a:ext cx="7978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2900" indent="-342900" algn="just">
              <a:buFont typeface="Arial" pitchFamily="34" charset="0"/>
              <a:buChar char="•"/>
            </a:pPr>
            <a:r>
              <a:rPr lang="pt-BR" sz="2400" dirty="0"/>
              <a:t>Objetivos </a:t>
            </a:r>
            <a:r>
              <a:rPr lang="pt-BR" sz="2400" dirty="0" smtClean="0"/>
              <a:t>Específicos</a:t>
            </a:r>
          </a:p>
          <a:p>
            <a:pPr marL="70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60000" algn="just"/>
            <a:r>
              <a:rPr lang="pt-BR" sz="2400" dirty="0"/>
              <a:t>1. Ampliar a cobertura do programa de prevenção do câncer ginecológico;</a:t>
            </a:r>
          </a:p>
          <a:p>
            <a:pPr marL="360000" algn="just"/>
            <a:r>
              <a:rPr lang="pt-BR" sz="2400" dirty="0"/>
              <a:t>2. Melhorar a adesão ao programa de prevenção do câncer ginecológico;</a:t>
            </a:r>
          </a:p>
          <a:p>
            <a:pPr marL="360000" algn="just"/>
            <a:r>
              <a:rPr lang="pt-BR" sz="2400" dirty="0"/>
              <a:t>3. Melhorar a qualidade do atendimento às mulheres;</a:t>
            </a:r>
          </a:p>
          <a:p>
            <a:pPr marL="360000" algn="just"/>
            <a:r>
              <a:rPr lang="pt-BR" sz="2400" dirty="0"/>
              <a:t>4. Melhorar registros das informações sobre a coleta do exame </a:t>
            </a:r>
            <a:r>
              <a:rPr lang="pt-BR" sz="2400" dirty="0" err="1"/>
              <a:t>citopatológico</a:t>
            </a:r>
            <a:r>
              <a:rPr lang="pt-BR" sz="2400" dirty="0"/>
              <a:t> e exame clínico de mamas;</a:t>
            </a:r>
          </a:p>
          <a:p>
            <a:pPr marL="360000" algn="just"/>
            <a:r>
              <a:rPr lang="pt-BR" sz="2400" dirty="0"/>
              <a:t>5. Mapear os fatores de risco para o câncer ginecológico;</a:t>
            </a:r>
          </a:p>
          <a:p>
            <a:pPr marL="360000" algn="just"/>
            <a:r>
              <a:rPr lang="pt-BR" sz="2400" dirty="0"/>
              <a:t>6. Promover a saúde das mulheres.</a:t>
            </a:r>
          </a:p>
        </p:txBody>
      </p:sp>
    </p:spTree>
    <p:extLst>
      <p:ext uri="{BB962C8B-B14F-4D97-AF65-F5344CB8AC3E}">
        <p14:creationId xmlns:p14="http://schemas.microsoft.com/office/powerpoint/2010/main" val="12608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54182" y="1704110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sz="2400" dirty="0" smtClean="0"/>
              <a:t>1- Ampliar </a:t>
            </a:r>
            <a:r>
              <a:rPr lang="pt-BR" sz="2400" dirty="0"/>
              <a:t>para 60% a cobertura do programa de prevenção ao câncer de colo uterino em mulheres de 25 a 64 anos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2- Ampliar </a:t>
            </a:r>
            <a:r>
              <a:rPr lang="pt-BR" sz="2400" dirty="0"/>
              <a:t>para 50% a cobertura do programa de prevenção ao câncer de mama em mulheres de 50 a 69 anos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3- Buscar </a:t>
            </a:r>
            <a:r>
              <a:rPr lang="pt-BR" sz="2400" dirty="0"/>
              <a:t>60% das mulheres cadastradas faltosas à realização dos exames conforme periodicidade recomendada</a:t>
            </a:r>
            <a:r>
              <a:rPr lang="pt-BR" sz="2400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861666" y="1071613"/>
            <a:ext cx="1690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75000"/>
                  </a:schemeClr>
                </a:solidFill>
              </a:rPr>
              <a:t>METAS</a:t>
            </a:r>
            <a:endParaRPr lang="pt-B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98763" y="1607128"/>
            <a:ext cx="83542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4- Capacitar </a:t>
            </a:r>
            <a:r>
              <a:rPr lang="pt-BR" sz="2400" dirty="0"/>
              <a:t>100% dos profissionais </a:t>
            </a:r>
            <a:r>
              <a:rPr lang="pt-BR" sz="2400" dirty="0" smtClean="0"/>
              <a:t>de </a:t>
            </a:r>
            <a:r>
              <a:rPr lang="pt-BR" sz="2400" dirty="0"/>
              <a:t>enfermagem, odontólogo e agentes </a:t>
            </a:r>
            <a:r>
              <a:rPr lang="pt-BR" sz="2400" dirty="0" smtClean="0"/>
              <a:t>indígenas de </a:t>
            </a:r>
            <a:r>
              <a:rPr lang="pt-BR" sz="2400" dirty="0"/>
              <a:t>saúde, que atuam na Unidade Básica de Saúde da aldeia Missão, para a </a:t>
            </a:r>
            <a:r>
              <a:rPr lang="pt-BR" sz="2400" dirty="0" smtClean="0"/>
              <a:t>prevenção do </a:t>
            </a:r>
            <a:r>
              <a:rPr lang="pt-BR" sz="2400" dirty="0"/>
              <a:t>câncer ginecológico de acordo com protocolo oficial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5- Aumentar </a:t>
            </a:r>
            <a:r>
              <a:rPr lang="pt-BR" sz="2400" dirty="0"/>
              <a:t>a coleta de amostras satisfatórias do exame de CP em 80</a:t>
            </a:r>
            <a:r>
              <a:rPr lang="pt-BR" sz="2400" dirty="0" smtClean="0"/>
              <a:t>%.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6- Garantir </a:t>
            </a:r>
            <a:r>
              <a:rPr lang="pt-BR" sz="2400" dirty="0"/>
              <a:t>a adoção de condutas terapêuticas conforme fluxograma adotado pela UBS para 80% das mulheres cadastradas.</a:t>
            </a:r>
          </a:p>
        </p:txBody>
      </p:sp>
    </p:spTree>
    <p:extLst>
      <p:ext uri="{BB962C8B-B14F-4D97-AF65-F5344CB8AC3E}">
        <p14:creationId xmlns:p14="http://schemas.microsoft.com/office/powerpoint/2010/main" val="38327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as Institucionais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71027"/>
            <a:ext cx="5997575" cy="67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0" y="378220"/>
            <a:ext cx="1055000" cy="693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48796" y="378220"/>
            <a:ext cx="627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/>
              <a:t>ESPECIALIZAÇÃO EM SAÚDE DA FAMÍLIA 	EaD</a:t>
            </a:r>
            <a:r>
              <a:rPr lang="x-none" dirty="0"/>
              <a:t> – </a:t>
            </a:r>
            <a:r>
              <a:rPr lang="x-none" b="1" dirty="0"/>
              <a:t>UFPel</a:t>
            </a:r>
            <a:endParaRPr lang="pt-BR" dirty="0"/>
          </a:p>
          <a:p>
            <a:r>
              <a:rPr lang="x-none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04801" y="1274618"/>
            <a:ext cx="84097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7- Garantir </a:t>
            </a:r>
            <a:r>
              <a:rPr lang="pt-BR" sz="2400" dirty="0"/>
              <a:t>referência e </a:t>
            </a:r>
            <a:r>
              <a:rPr lang="pt-BR" sz="2400" dirty="0" err="1"/>
              <a:t>contra-referência</a:t>
            </a:r>
            <a:r>
              <a:rPr lang="pt-BR" sz="2400" dirty="0"/>
              <a:t> para 90% das mulheres cadastradas com CP alterado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8- Manter </a:t>
            </a:r>
            <a:r>
              <a:rPr lang="pt-BR" sz="2400" dirty="0"/>
              <a:t>100% dos registros atualizados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9- Realizar </a:t>
            </a:r>
            <a:r>
              <a:rPr lang="pt-BR" sz="2400" dirty="0"/>
              <a:t>avaliação de risco em 90% das mulheres cadastradas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10- Orientar </a:t>
            </a:r>
            <a:r>
              <a:rPr lang="pt-BR" sz="2400" dirty="0"/>
              <a:t>80% das mulheres cadastradas sobre doenças sexualmente transmissíveis (DST) e fatores de risco para câncer de colo uterino e mama.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0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352</TotalTime>
  <Words>1129</Words>
  <Application>Microsoft Office PowerPoint</Application>
  <PresentationFormat>Apresentação na tela (4:3)</PresentationFormat>
  <Paragraphs>206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Office Theme</vt:lpstr>
      <vt:lpstr>    UNIVERSIDADE ABERTA DO SUS  UNIVERSIDADE FEDERAL DE PELOTAS DEPARTAMENTO DE MEDICINA SOCIAL CURSO DE ESPECIALIZAÇÃO EM SAÚDE DA FAMÍLIA MODALIDADE A DISTÂNCIA TURMA 2 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</vt:lpstr>
      <vt:lpstr>OBRIGADO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</dc:creator>
  <cp:lastModifiedBy>ALEX INFORMATICA</cp:lastModifiedBy>
  <cp:revision>252</cp:revision>
  <dcterms:created xsi:type="dcterms:W3CDTF">2013-05-24T22:19:56Z</dcterms:created>
  <dcterms:modified xsi:type="dcterms:W3CDTF">2013-05-30T20:26:40Z</dcterms:modified>
</cp:coreProperties>
</file>