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57" r:id="rId3"/>
    <p:sldId id="296" r:id="rId4"/>
    <p:sldId id="297" r:id="rId5"/>
    <p:sldId id="298" r:id="rId6"/>
    <p:sldId id="299" r:id="rId7"/>
    <p:sldId id="304" r:id="rId8"/>
    <p:sldId id="303" r:id="rId9"/>
    <p:sldId id="302" r:id="rId10"/>
    <p:sldId id="305" r:id="rId11"/>
    <p:sldId id="306" r:id="rId12"/>
    <p:sldId id="260" r:id="rId13"/>
    <p:sldId id="307" r:id="rId14"/>
    <p:sldId id="308" r:id="rId15"/>
    <p:sldId id="309" r:id="rId16"/>
    <p:sldId id="310" r:id="rId17"/>
    <p:sldId id="311" r:id="rId18"/>
    <p:sldId id="312" r:id="rId19"/>
    <p:sldId id="313" r:id="rId20"/>
    <p:sldId id="314" r:id="rId21"/>
    <p:sldId id="316" r:id="rId22"/>
    <p:sldId id="315" r:id="rId23"/>
    <p:sldId id="317" r:id="rId24"/>
    <p:sldId id="319" r:id="rId25"/>
    <p:sldId id="264" r:id="rId26"/>
    <p:sldId id="320" r:id="rId27"/>
    <p:sldId id="265" r:id="rId28"/>
    <p:sldId id="321" r:id="rId29"/>
    <p:sldId id="266" r:id="rId30"/>
    <p:sldId id="322" r:id="rId31"/>
    <p:sldId id="267" r:id="rId32"/>
    <p:sldId id="323" r:id="rId33"/>
    <p:sldId id="324" r:id="rId34"/>
    <p:sldId id="325" r:id="rId35"/>
    <p:sldId id="29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86323" autoAdjust="0"/>
  </p:normalViewPr>
  <p:slideViewPr>
    <p:cSldViewPr>
      <p:cViewPr>
        <p:scale>
          <a:sx n="77" d="100"/>
          <a:sy n="77" d="100"/>
        </p:scale>
        <p:origin x="-1080" y="-7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Elenir\Desktop\ATIVIDADES%20TURMA%207\FERNANDO\indicador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Elenir\Desktop\ATIVIDADES%20TURMA%207\FERNANDO\indicador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Elenir\Desktop\ATIVIDADES%20TURMA%207\FERNANDO\indicador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Elenir\Desktop\ATIVIDADES%20TURMA%207\FERNANDO\indicado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dLbl>
              <c:idx val="0"/>
              <c:spPr/>
              <c:txPr>
                <a:bodyPr/>
                <a:lstStyle/>
                <a:p>
                  <a:pPr>
                    <a:defRPr sz="2400" b="1"/>
                  </a:pPr>
                  <a:endParaRPr lang="pt-BR"/>
                </a:p>
              </c:txPr>
              <c:showLegendKey val="0"/>
              <c:showVal val="1"/>
              <c:showCatName val="0"/>
              <c:showSerName val="0"/>
              <c:showPercent val="0"/>
              <c:showBubbleSize val="0"/>
            </c:dLbl>
            <c:dLbl>
              <c:idx val="1"/>
              <c:spPr/>
              <c:txPr>
                <a:bodyPr/>
                <a:lstStyle/>
                <a:p>
                  <a:pPr>
                    <a:defRPr sz="2400" b="1"/>
                  </a:pPr>
                  <a:endParaRPr lang="pt-BR"/>
                </a:p>
              </c:txPr>
              <c:showLegendKey val="0"/>
              <c:showVal val="1"/>
              <c:showCatName val="0"/>
              <c:showSerName val="0"/>
              <c:showPercent val="0"/>
              <c:showBubbleSize val="0"/>
            </c:dLbl>
            <c:dLbl>
              <c:idx val="2"/>
              <c:spPr/>
              <c:txPr>
                <a:bodyPr/>
                <a:lstStyle/>
                <a:p>
                  <a:pPr>
                    <a:defRPr sz="2400" b="1"/>
                  </a:pPr>
                  <a:endParaRPr lang="pt-BR"/>
                </a:p>
              </c:txPr>
              <c:showLegendKey val="0"/>
              <c:showVal val="1"/>
              <c:showCatName val="0"/>
              <c:showSerName val="0"/>
              <c:showPercent val="0"/>
              <c:showBubbleSize val="0"/>
            </c:dLbl>
            <c:txPr>
              <a:bodyPr/>
              <a:lstStyle/>
              <a:p>
                <a:pPr>
                  <a:defRPr sz="2400"/>
                </a:pPr>
                <a:endParaRPr lang="pt-BR"/>
              </a:p>
            </c:txPr>
            <c:showLegendKey val="0"/>
            <c:showVal val="1"/>
            <c:showCatName val="0"/>
            <c:showSerName val="0"/>
            <c:showPercent val="0"/>
            <c:showBubbleSize val="0"/>
            <c:showLeaderLines val="0"/>
          </c:dLbls>
          <c:cat>
            <c:strRef>
              <c:f>cobert!$A$1:$A$3</c:f>
              <c:strCache>
                <c:ptCount val="3"/>
                <c:pt idx="0">
                  <c:v>Mês 1</c:v>
                </c:pt>
                <c:pt idx="1">
                  <c:v>Mês 2</c:v>
                </c:pt>
                <c:pt idx="2">
                  <c:v>Mês 3</c:v>
                </c:pt>
              </c:strCache>
            </c:strRef>
          </c:cat>
          <c:val>
            <c:numRef>
              <c:f>cobert!$B$1:$B$3</c:f>
              <c:numCache>
                <c:formatCode>0%</c:formatCode>
                <c:ptCount val="3"/>
                <c:pt idx="0">
                  <c:v>0.39100000000000062</c:v>
                </c:pt>
                <c:pt idx="1">
                  <c:v>0.54300000000000004</c:v>
                </c:pt>
                <c:pt idx="2">
                  <c:v>0.60900000000000065</c:v>
                </c:pt>
              </c:numCache>
            </c:numRef>
          </c:val>
        </c:ser>
        <c:dLbls>
          <c:showLegendKey val="0"/>
          <c:showVal val="0"/>
          <c:showCatName val="0"/>
          <c:showSerName val="0"/>
          <c:showPercent val="0"/>
          <c:showBubbleSize val="0"/>
        </c:dLbls>
        <c:gapWidth val="150"/>
        <c:axId val="37573376"/>
        <c:axId val="37574912"/>
      </c:barChart>
      <c:catAx>
        <c:axId val="37573376"/>
        <c:scaling>
          <c:orientation val="minMax"/>
        </c:scaling>
        <c:delete val="0"/>
        <c:axPos val="b"/>
        <c:majorTickMark val="out"/>
        <c:minorTickMark val="none"/>
        <c:tickLblPos val="nextTo"/>
        <c:crossAx val="37574912"/>
        <c:crosses val="autoZero"/>
        <c:auto val="1"/>
        <c:lblAlgn val="ctr"/>
        <c:lblOffset val="100"/>
        <c:noMultiLvlLbl val="0"/>
      </c:catAx>
      <c:valAx>
        <c:axId val="37574912"/>
        <c:scaling>
          <c:orientation val="minMax"/>
          <c:max val="1"/>
        </c:scaling>
        <c:delete val="0"/>
        <c:axPos val="l"/>
        <c:majorGridlines/>
        <c:numFmt formatCode="0%" sourceLinked="1"/>
        <c:majorTickMark val="out"/>
        <c:minorTickMark val="none"/>
        <c:tickLblPos val="nextTo"/>
        <c:crossAx val="3757337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0709120"/>
        <c:axId val="40715008"/>
      </c:barChart>
      <c:catAx>
        <c:axId val="40709120"/>
        <c:scaling>
          <c:orientation val="minMax"/>
        </c:scaling>
        <c:delete val="0"/>
        <c:axPos val="b"/>
        <c:majorTickMark val="out"/>
        <c:minorTickMark val="none"/>
        <c:tickLblPos val="nextTo"/>
        <c:crossAx val="40715008"/>
        <c:crosses val="autoZero"/>
        <c:auto val="1"/>
        <c:lblAlgn val="ctr"/>
        <c:lblOffset val="100"/>
        <c:noMultiLvlLbl val="0"/>
      </c:catAx>
      <c:valAx>
        <c:axId val="40715008"/>
        <c:scaling>
          <c:orientation val="minMax"/>
          <c:max val="1"/>
        </c:scaling>
        <c:delete val="0"/>
        <c:axPos val="l"/>
        <c:majorGridlines/>
        <c:numFmt formatCode="0%" sourceLinked="1"/>
        <c:majorTickMark val="out"/>
        <c:minorTickMark val="none"/>
        <c:tickLblPos val="nextTo"/>
        <c:crossAx val="4070912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0748160"/>
        <c:axId val="40749696"/>
      </c:barChart>
      <c:catAx>
        <c:axId val="40748160"/>
        <c:scaling>
          <c:orientation val="minMax"/>
        </c:scaling>
        <c:delete val="0"/>
        <c:axPos val="b"/>
        <c:majorTickMark val="out"/>
        <c:minorTickMark val="none"/>
        <c:tickLblPos val="nextTo"/>
        <c:crossAx val="40749696"/>
        <c:crosses val="autoZero"/>
        <c:auto val="1"/>
        <c:lblAlgn val="ctr"/>
        <c:lblOffset val="100"/>
        <c:noMultiLvlLbl val="0"/>
      </c:catAx>
      <c:valAx>
        <c:axId val="40749696"/>
        <c:scaling>
          <c:orientation val="minMax"/>
          <c:max val="1"/>
        </c:scaling>
        <c:delete val="0"/>
        <c:axPos val="l"/>
        <c:majorGridlines/>
        <c:numFmt formatCode="0%" sourceLinked="1"/>
        <c:majorTickMark val="out"/>
        <c:minorTickMark val="none"/>
        <c:tickLblPos val="nextTo"/>
        <c:crossAx val="4074816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0770560"/>
        <c:axId val="40780544"/>
      </c:barChart>
      <c:catAx>
        <c:axId val="40770560"/>
        <c:scaling>
          <c:orientation val="minMax"/>
        </c:scaling>
        <c:delete val="0"/>
        <c:axPos val="b"/>
        <c:majorTickMark val="out"/>
        <c:minorTickMark val="none"/>
        <c:tickLblPos val="nextTo"/>
        <c:crossAx val="40780544"/>
        <c:crosses val="autoZero"/>
        <c:auto val="1"/>
        <c:lblAlgn val="ctr"/>
        <c:lblOffset val="100"/>
        <c:noMultiLvlLbl val="0"/>
      </c:catAx>
      <c:valAx>
        <c:axId val="40780544"/>
        <c:scaling>
          <c:orientation val="minMax"/>
          <c:max val="1"/>
        </c:scaling>
        <c:delete val="0"/>
        <c:axPos val="l"/>
        <c:majorGridlines/>
        <c:numFmt formatCode="0%" sourceLinked="1"/>
        <c:majorTickMark val="out"/>
        <c:minorTickMark val="none"/>
        <c:tickLblPos val="nextTo"/>
        <c:crossAx val="4077056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0822656"/>
        <c:axId val="40824192"/>
      </c:barChart>
      <c:catAx>
        <c:axId val="40822656"/>
        <c:scaling>
          <c:orientation val="minMax"/>
        </c:scaling>
        <c:delete val="0"/>
        <c:axPos val="b"/>
        <c:majorTickMark val="out"/>
        <c:minorTickMark val="none"/>
        <c:tickLblPos val="nextTo"/>
        <c:crossAx val="40824192"/>
        <c:crosses val="autoZero"/>
        <c:auto val="1"/>
        <c:lblAlgn val="ctr"/>
        <c:lblOffset val="100"/>
        <c:noMultiLvlLbl val="0"/>
      </c:catAx>
      <c:valAx>
        <c:axId val="40824192"/>
        <c:scaling>
          <c:orientation val="minMax"/>
          <c:max val="1"/>
        </c:scaling>
        <c:delete val="0"/>
        <c:axPos val="l"/>
        <c:majorGridlines/>
        <c:numFmt formatCode="0%" sourceLinked="1"/>
        <c:majorTickMark val="out"/>
        <c:minorTickMark val="none"/>
        <c:tickLblPos val="nextTo"/>
        <c:crossAx val="4082265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Plan1!$A$1:$A$3</c:f>
              <c:strCache>
                <c:ptCount val="3"/>
                <c:pt idx="0">
                  <c:v>Mês 1</c:v>
                </c:pt>
                <c:pt idx="1">
                  <c:v>Mês 2</c:v>
                </c:pt>
                <c:pt idx="2">
                  <c:v>Mês 3</c:v>
                </c:pt>
              </c:strCache>
            </c:strRef>
          </c:cat>
          <c:val>
            <c:numRef>
              <c:f>Plan1!$B$1:$B$3</c:f>
              <c:numCache>
                <c:formatCode>0%</c:formatCode>
                <c:ptCount val="3"/>
                <c:pt idx="0">
                  <c:v>0</c:v>
                </c:pt>
                <c:pt idx="1">
                  <c:v>1</c:v>
                </c:pt>
                <c:pt idx="2">
                  <c:v>1</c:v>
                </c:pt>
              </c:numCache>
            </c:numRef>
          </c:val>
        </c:ser>
        <c:dLbls>
          <c:showLegendKey val="0"/>
          <c:showVal val="0"/>
          <c:showCatName val="0"/>
          <c:showSerName val="0"/>
          <c:showPercent val="0"/>
          <c:showBubbleSize val="0"/>
        </c:dLbls>
        <c:gapWidth val="150"/>
        <c:axId val="40874368"/>
        <c:axId val="40875904"/>
      </c:barChart>
      <c:catAx>
        <c:axId val="40874368"/>
        <c:scaling>
          <c:orientation val="minMax"/>
        </c:scaling>
        <c:delete val="0"/>
        <c:axPos val="b"/>
        <c:majorTickMark val="out"/>
        <c:minorTickMark val="none"/>
        <c:tickLblPos val="nextTo"/>
        <c:crossAx val="40875904"/>
        <c:crosses val="autoZero"/>
        <c:auto val="1"/>
        <c:lblAlgn val="ctr"/>
        <c:lblOffset val="100"/>
        <c:noMultiLvlLbl val="0"/>
      </c:catAx>
      <c:valAx>
        <c:axId val="40875904"/>
        <c:scaling>
          <c:orientation val="minMax"/>
          <c:max val="1"/>
        </c:scaling>
        <c:delete val="0"/>
        <c:axPos val="l"/>
        <c:majorGridlines/>
        <c:numFmt formatCode="0%" sourceLinked="1"/>
        <c:majorTickMark val="out"/>
        <c:minorTickMark val="none"/>
        <c:tickLblPos val="nextTo"/>
        <c:crossAx val="4087436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Plan1!$A$1:$A$3</c:f>
              <c:strCache>
                <c:ptCount val="3"/>
                <c:pt idx="0">
                  <c:v>Mês 1</c:v>
                </c:pt>
                <c:pt idx="1">
                  <c:v>Mês 2</c:v>
                </c:pt>
                <c:pt idx="2">
                  <c:v>Mês 3</c:v>
                </c:pt>
              </c:strCache>
            </c:strRef>
          </c:cat>
          <c:val>
            <c:numRef>
              <c:f>Plan1!$B$1:$B$3</c:f>
              <c:numCache>
                <c:formatCode>0%</c:formatCode>
                <c:ptCount val="3"/>
                <c:pt idx="0">
                  <c:v>0</c:v>
                </c:pt>
                <c:pt idx="1">
                  <c:v>1</c:v>
                </c:pt>
                <c:pt idx="2">
                  <c:v>1</c:v>
                </c:pt>
              </c:numCache>
            </c:numRef>
          </c:val>
        </c:ser>
        <c:dLbls>
          <c:showLegendKey val="0"/>
          <c:showVal val="0"/>
          <c:showCatName val="0"/>
          <c:showSerName val="0"/>
          <c:showPercent val="0"/>
          <c:showBubbleSize val="0"/>
        </c:dLbls>
        <c:gapWidth val="150"/>
        <c:axId val="36457088"/>
        <c:axId val="36458880"/>
      </c:barChart>
      <c:catAx>
        <c:axId val="36457088"/>
        <c:scaling>
          <c:orientation val="minMax"/>
        </c:scaling>
        <c:delete val="0"/>
        <c:axPos val="b"/>
        <c:majorTickMark val="out"/>
        <c:minorTickMark val="none"/>
        <c:tickLblPos val="nextTo"/>
        <c:crossAx val="36458880"/>
        <c:crosses val="autoZero"/>
        <c:auto val="1"/>
        <c:lblAlgn val="ctr"/>
        <c:lblOffset val="100"/>
        <c:noMultiLvlLbl val="0"/>
      </c:catAx>
      <c:valAx>
        <c:axId val="36458880"/>
        <c:scaling>
          <c:orientation val="minMax"/>
          <c:max val="1"/>
        </c:scaling>
        <c:delete val="0"/>
        <c:axPos val="l"/>
        <c:majorGridlines/>
        <c:numFmt formatCode="0%" sourceLinked="1"/>
        <c:majorTickMark val="out"/>
        <c:minorTickMark val="none"/>
        <c:tickLblPos val="nextTo"/>
        <c:crossAx val="36457088"/>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latin typeface="Arial" panose="020B0604020202020204" pitchFamily="34" charset="0"/>
                    <a:cs typeface="Arial" panose="020B0604020202020204" pitchFamily="34" charset="0"/>
                  </a:defRPr>
                </a:pPr>
                <a:endParaRPr lang="pt-BR"/>
              </a:p>
            </c:txPr>
            <c:showLegendKey val="0"/>
            <c:showVal val="1"/>
            <c:showCatName val="0"/>
            <c:showSerName val="0"/>
            <c:showPercent val="0"/>
            <c:showBubbleSize val="0"/>
            <c:showLeaderLines val="0"/>
          </c:dLbls>
          <c:cat>
            <c:strRef>
              <c:f>Plan1!$A$1:$A$3</c:f>
              <c:strCache>
                <c:ptCount val="3"/>
                <c:pt idx="0">
                  <c:v>Mês 1</c:v>
                </c:pt>
                <c:pt idx="1">
                  <c:v>Mês 2</c:v>
                </c:pt>
                <c:pt idx="2">
                  <c:v>Mês 3</c:v>
                </c:pt>
              </c:strCache>
            </c:strRef>
          </c:cat>
          <c:val>
            <c:numRef>
              <c:f>Plan1!$B$1:$B$3</c:f>
              <c:numCache>
                <c:formatCode>0%</c:formatCode>
                <c:ptCount val="3"/>
                <c:pt idx="0">
                  <c:v>0</c:v>
                </c:pt>
                <c:pt idx="1">
                  <c:v>1</c:v>
                </c:pt>
                <c:pt idx="2">
                  <c:v>1</c:v>
                </c:pt>
              </c:numCache>
            </c:numRef>
          </c:val>
        </c:ser>
        <c:dLbls>
          <c:showLegendKey val="0"/>
          <c:showVal val="0"/>
          <c:showCatName val="0"/>
          <c:showSerName val="0"/>
          <c:showPercent val="0"/>
          <c:showBubbleSize val="0"/>
        </c:dLbls>
        <c:gapWidth val="150"/>
        <c:axId val="36500608"/>
        <c:axId val="36502144"/>
      </c:barChart>
      <c:catAx>
        <c:axId val="36500608"/>
        <c:scaling>
          <c:orientation val="minMax"/>
        </c:scaling>
        <c:delete val="0"/>
        <c:axPos val="b"/>
        <c:majorTickMark val="out"/>
        <c:minorTickMark val="none"/>
        <c:tickLblPos val="nextTo"/>
        <c:crossAx val="36502144"/>
        <c:crosses val="autoZero"/>
        <c:auto val="1"/>
        <c:lblAlgn val="ctr"/>
        <c:lblOffset val="100"/>
        <c:noMultiLvlLbl val="0"/>
      </c:catAx>
      <c:valAx>
        <c:axId val="36502144"/>
        <c:scaling>
          <c:orientation val="minMax"/>
          <c:max val="1"/>
        </c:scaling>
        <c:delete val="0"/>
        <c:axPos val="l"/>
        <c:majorGridlines/>
        <c:numFmt formatCode="0%" sourceLinked="1"/>
        <c:majorTickMark val="out"/>
        <c:minorTickMark val="none"/>
        <c:tickLblPos val="nextTo"/>
        <c:crossAx val="365006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Plan2!$A$1:$A$3</c:f>
              <c:strCache>
                <c:ptCount val="3"/>
                <c:pt idx="0">
                  <c:v>Mês 1</c:v>
                </c:pt>
                <c:pt idx="1">
                  <c:v>Mês 2</c:v>
                </c:pt>
                <c:pt idx="2">
                  <c:v>Mês 3</c:v>
                </c:pt>
              </c:strCache>
            </c:strRef>
          </c:cat>
          <c:val>
            <c:numRef>
              <c:f>Plan2!$B$1:$B$3</c:f>
              <c:numCache>
                <c:formatCode>0%</c:formatCode>
                <c:ptCount val="3"/>
                <c:pt idx="0">
                  <c:v>0.55000000000000004</c:v>
                </c:pt>
                <c:pt idx="1">
                  <c:v>0.60000000000000064</c:v>
                </c:pt>
                <c:pt idx="2">
                  <c:v>0.87000000000000099</c:v>
                </c:pt>
              </c:numCache>
            </c:numRef>
          </c:val>
        </c:ser>
        <c:dLbls>
          <c:showLegendKey val="0"/>
          <c:showVal val="0"/>
          <c:showCatName val="0"/>
          <c:showSerName val="0"/>
          <c:showPercent val="0"/>
          <c:showBubbleSize val="0"/>
        </c:dLbls>
        <c:gapWidth val="150"/>
        <c:axId val="37612160"/>
        <c:axId val="40898944"/>
      </c:barChart>
      <c:catAx>
        <c:axId val="37612160"/>
        <c:scaling>
          <c:orientation val="minMax"/>
        </c:scaling>
        <c:delete val="0"/>
        <c:axPos val="b"/>
        <c:majorTickMark val="out"/>
        <c:minorTickMark val="none"/>
        <c:tickLblPos val="nextTo"/>
        <c:crossAx val="40898944"/>
        <c:crosses val="autoZero"/>
        <c:auto val="1"/>
        <c:lblAlgn val="ctr"/>
        <c:lblOffset val="100"/>
        <c:noMultiLvlLbl val="0"/>
      </c:catAx>
      <c:valAx>
        <c:axId val="40898944"/>
        <c:scaling>
          <c:orientation val="minMax"/>
        </c:scaling>
        <c:delete val="0"/>
        <c:axPos val="l"/>
        <c:majorGridlines/>
        <c:numFmt formatCode="0%" sourceLinked="1"/>
        <c:majorTickMark val="out"/>
        <c:minorTickMark val="none"/>
        <c:tickLblPos val="nextTo"/>
        <c:crossAx val="3761216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0932096"/>
        <c:axId val="40933632"/>
      </c:barChart>
      <c:catAx>
        <c:axId val="40932096"/>
        <c:scaling>
          <c:orientation val="minMax"/>
        </c:scaling>
        <c:delete val="0"/>
        <c:axPos val="b"/>
        <c:majorTickMark val="out"/>
        <c:minorTickMark val="none"/>
        <c:tickLblPos val="nextTo"/>
        <c:crossAx val="40933632"/>
        <c:crosses val="autoZero"/>
        <c:auto val="1"/>
        <c:lblAlgn val="ctr"/>
        <c:lblOffset val="100"/>
        <c:noMultiLvlLbl val="0"/>
      </c:catAx>
      <c:valAx>
        <c:axId val="40933632"/>
        <c:scaling>
          <c:orientation val="minMax"/>
          <c:max val="1"/>
        </c:scaling>
        <c:delete val="0"/>
        <c:axPos val="l"/>
        <c:majorGridlines/>
        <c:numFmt formatCode="0%" sourceLinked="1"/>
        <c:majorTickMark val="out"/>
        <c:minorTickMark val="none"/>
        <c:tickLblPos val="nextTo"/>
        <c:crossAx val="409320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0950400"/>
        <c:axId val="40952192"/>
      </c:barChart>
      <c:catAx>
        <c:axId val="40950400"/>
        <c:scaling>
          <c:orientation val="minMax"/>
        </c:scaling>
        <c:delete val="0"/>
        <c:axPos val="b"/>
        <c:majorTickMark val="out"/>
        <c:minorTickMark val="none"/>
        <c:tickLblPos val="nextTo"/>
        <c:crossAx val="40952192"/>
        <c:crosses val="autoZero"/>
        <c:auto val="1"/>
        <c:lblAlgn val="ctr"/>
        <c:lblOffset val="100"/>
        <c:noMultiLvlLbl val="0"/>
      </c:catAx>
      <c:valAx>
        <c:axId val="40952192"/>
        <c:scaling>
          <c:orientation val="minMax"/>
          <c:max val="1"/>
        </c:scaling>
        <c:delete val="0"/>
        <c:axPos val="l"/>
        <c:majorGridlines/>
        <c:numFmt formatCode="0%" sourceLinked="1"/>
        <c:majorTickMark val="out"/>
        <c:minorTickMark val="none"/>
        <c:tickLblPos val="nextTo"/>
        <c:crossAx val="409504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1554688"/>
        <c:axId val="41556224"/>
      </c:barChart>
      <c:catAx>
        <c:axId val="41554688"/>
        <c:scaling>
          <c:orientation val="minMax"/>
        </c:scaling>
        <c:delete val="0"/>
        <c:axPos val="b"/>
        <c:majorTickMark val="out"/>
        <c:minorTickMark val="none"/>
        <c:tickLblPos val="nextTo"/>
        <c:crossAx val="41556224"/>
        <c:crosses val="autoZero"/>
        <c:auto val="1"/>
        <c:lblAlgn val="ctr"/>
        <c:lblOffset val="100"/>
        <c:noMultiLvlLbl val="0"/>
      </c:catAx>
      <c:valAx>
        <c:axId val="41556224"/>
        <c:scaling>
          <c:orientation val="minMax"/>
          <c:max val="1"/>
        </c:scaling>
        <c:delete val="0"/>
        <c:axPos val="l"/>
        <c:majorGridlines/>
        <c:numFmt formatCode="0%" sourceLinked="1"/>
        <c:majorTickMark val="out"/>
        <c:minorTickMark val="none"/>
        <c:tickLblPos val="nextTo"/>
        <c:crossAx val="4155468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41585280"/>
        <c:axId val="71700864"/>
      </c:barChart>
      <c:catAx>
        <c:axId val="41585280"/>
        <c:scaling>
          <c:orientation val="minMax"/>
        </c:scaling>
        <c:delete val="0"/>
        <c:axPos val="b"/>
        <c:majorTickMark val="out"/>
        <c:minorTickMark val="none"/>
        <c:tickLblPos val="nextTo"/>
        <c:crossAx val="71700864"/>
        <c:crosses val="autoZero"/>
        <c:auto val="1"/>
        <c:lblAlgn val="ctr"/>
        <c:lblOffset val="100"/>
        <c:noMultiLvlLbl val="0"/>
      </c:catAx>
      <c:valAx>
        <c:axId val="71700864"/>
        <c:scaling>
          <c:orientation val="minMax"/>
          <c:max val="1"/>
        </c:scaling>
        <c:delete val="0"/>
        <c:axPos val="l"/>
        <c:majorGridlines/>
        <c:numFmt formatCode="0%" sourceLinked="1"/>
        <c:majorTickMark val="out"/>
        <c:minorTickMark val="none"/>
        <c:tickLblPos val="nextTo"/>
        <c:crossAx val="4158528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71807744"/>
        <c:axId val="71809280"/>
      </c:barChart>
      <c:catAx>
        <c:axId val="71807744"/>
        <c:scaling>
          <c:orientation val="minMax"/>
        </c:scaling>
        <c:delete val="0"/>
        <c:axPos val="b"/>
        <c:majorTickMark val="out"/>
        <c:minorTickMark val="none"/>
        <c:tickLblPos val="nextTo"/>
        <c:crossAx val="71809280"/>
        <c:crosses val="autoZero"/>
        <c:auto val="1"/>
        <c:lblAlgn val="ctr"/>
        <c:lblOffset val="100"/>
        <c:noMultiLvlLbl val="0"/>
      </c:catAx>
      <c:valAx>
        <c:axId val="71809280"/>
        <c:scaling>
          <c:orientation val="minMax"/>
          <c:max val="1"/>
        </c:scaling>
        <c:delete val="0"/>
        <c:axPos val="l"/>
        <c:majorGridlines/>
        <c:numFmt formatCode="0%" sourceLinked="1"/>
        <c:majorTickMark val="out"/>
        <c:minorTickMark val="none"/>
        <c:tickLblPos val="nextTo"/>
        <c:crossAx val="718077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Plan3!$A$1:$A$3</c:f>
              <c:strCache>
                <c:ptCount val="3"/>
                <c:pt idx="0">
                  <c:v>Mês 1</c:v>
                </c:pt>
                <c:pt idx="1">
                  <c:v>Mês 2</c:v>
                </c:pt>
                <c:pt idx="2">
                  <c:v>Mês 3</c:v>
                </c:pt>
              </c:strCache>
            </c:strRef>
          </c:cat>
          <c:val>
            <c:numRef>
              <c:f>Plan3!$B$1:$B$3</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36965376"/>
        <c:axId val="36979456"/>
      </c:barChart>
      <c:catAx>
        <c:axId val="36965376"/>
        <c:scaling>
          <c:orientation val="minMax"/>
        </c:scaling>
        <c:delete val="0"/>
        <c:axPos val="b"/>
        <c:majorTickMark val="out"/>
        <c:minorTickMark val="none"/>
        <c:tickLblPos val="nextTo"/>
        <c:crossAx val="36979456"/>
        <c:crosses val="autoZero"/>
        <c:auto val="1"/>
        <c:lblAlgn val="ctr"/>
        <c:lblOffset val="100"/>
        <c:noMultiLvlLbl val="0"/>
      </c:catAx>
      <c:valAx>
        <c:axId val="36979456"/>
        <c:scaling>
          <c:orientation val="minMax"/>
          <c:max val="1"/>
        </c:scaling>
        <c:delete val="0"/>
        <c:axPos val="l"/>
        <c:majorGridlines/>
        <c:numFmt formatCode="0%" sourceLinked="1"/>
        <c:majorTickMark val="out"/>
        <c:minorTickMark val="none"/>
        <c:tickLblPos val="nextTo"/>
        <c:crossAx val="3696537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txPr>
              <a:bodyPr/>
              <a:lstStyle/>
              <a:p>
                <a:pPr>
                  <a:defRPr sz="1800" b="1"/>
                </a:pPr>
                <a:endParaRPr lang="pt-BR"/>
              </a:p>
            </c:txPr>
            <c:showLegendKey val="0"/>
            <c:showVal val="1"/>
            <c:showCatName val="0"/>
            <c:showSerName val="0"/>
            <c:showPercent val="0"/>
            <c:showBubbleSize val="0"/>
            <c:showLeaderLines val="0"/>
          </c:dLbls>
          <c:cat>
            <c:strRef>
              <c:f>Plan4!$A$1:$A$3</c:f>
              <c:strCache>
                <c:ptCount val="3"/>
                <c:pt idx="0">
                  <c:v>Mês 1</c:v>
                </c:pt>
                <c:pt idx="1">
                  <c:v>Mês 2</c:v>
                </c:pt>
                <c:pt idx="2">
                  <c:v>Mês 3</c:v>
                </c:pt>
              </c:strCache>
            </c:strRef>
          </c:cat>
          <c:val>
            <c:numRef>
              <c:f>Plan4!$B$1:$B$3</c:f>
              <c:numCache>
                <c:formatCode>0%</c:formatCode>
                <c:ptCount val="3"/>
                <c:pt idx="0">
                  <c:v>0.11</c:v>
                </c:pt>
                <c:pt idx="1">
                  <c:v>8.0000000000000043E-2</c:v>
                </c:pt>
                <c:pt idx="2">
                  <c:v>0.93</c:v>
                </c:pt>
              </c:numCache>
            </c:numRef>
          </c:val>
        </c:ser>
        <c:dLbls>
          <c:showLegendKey val="0"/>
          <c:showVal val="0"/>
          <c:showCatName val="0"/>
          <c:showSerName val="0"/>
          <c:showPercent val="0"/>
          <c:showBubbleSize val="0"/>
        </c:dLbls>
        <c:gapWidth val="150"/>
        <c:axId val="37004416"/>
        <c:axId val="37005952"/>
      </c:barChart>
      <c:catAx>
        <c:axId val="37004416"/>
        <c:scaling>
          <c:orientation val="minMax"/>
        </c:scaling>
        <c:delete val="0"/>
        <c:axPos val="b"/>
        <c:majorTickMark val="out"/>
        <c:minorTickMark val="none"/>
        <c:tickLblPos val="nextTo"/>
        <c:crossAx val="37005952"/>
        <c:crosses val="autoZero"/>
        <c:auto val="1"/>
        <c:lblAlgn val="ctr"/>
        <c:lblOffset val="100"/>
        <c:noMultiLvlLbl val="0"/>
      </c:catAx>
      <c:valAx>
        <c:axId val="37005952"/>
        <c:scaling>
          <c:orientation val="minMax"/>
        </c:scaling>
        <c:delete val="0"/>
        <c:axPos val="l"/>
        <c:majorGridlines/>
        <c:numFmt formatCode="0%" sourceLinked="1"/>
        <c:majorTickMark val="out"/>
        <c:minorTickMark val="none"/>
        <c:tickLblPos val="nextTo"/>
        <c:crossAx val="3700441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8B1E6-9FCC-4FF2-8A81-BD53F6ECBC15}" type="doc">
      <dgm:prSet loTypeId="urn:microsoft.com/office/officeart/2009/layout/CircleArrowProcess" loCatId="process" qsTypeId="urn:microsoft.com/office/officeart/2005/8/quickstyle/3d2" qsCatId="3D" csTypeId="urn:microsoft.com/office/officeart/2005/8/colors/accent1_2" csCatId="accent1" phldr="1"/>
      <dgm:spPr/>
      <dgm:t>
        <a:bodyPr/>
        <a:lstStyle/>
        <a:p>
          <a:endParaRPr lang="pt-BR"/>
        </a:p>
      </dgm:t>
    </dgm:pt>
    <dgm:pt modelId="{CF022C65-BCFC-4625-A699-C65E729A85DD}">
      <dgm:prSet phldrT="[Texto]" custT="1"/>
      <dgm:spPr/>
      <dgm:t>
        <a:bodyPr/>
        <a:lstStyle/>
        <a:p>
          <a:r>
            <a:rPr lang="pt-BR" sz="1800" b="1" dirty="0" smtClean="0">
              <a:latin typeface="+mn-lt"/>
              <a:cs typeface="Arial" panose="020B0604020202020204" pitchFamily="34" charset="0"/>
            </a:rPr>
            <a:t>ENGAJAMENTO PÚBLICO</a:t>
          </a:r>
          <a:endParaRPr lang="pt-BR" sz="1800" b="1" dirty="0">
            <a:latin typeface="+mn-lt"/>
            <a:cs typeface="Arial" panose="020B0604020202020204" pitchFamily="34" charset="0"/>
          </a:endParaRPr>
        </a:p>
      </dgm:t>
    </dgm:pt>
    <dgm:pt modelId="{D0C01389-7282-4622-AA3C-F1C4AC2DA65F}" type="parTrans" cxnId="{9234FCA8-F898-402D-9702-A1FC9E816787}">
      <dgm:prSet/>
      <dgm:spPr/>
      <dgm:t>
        <a:bodyPr/>
        <a:lstStyle/>
        <a:p>
          <a:endParaRPr lang="pt-BR"/>
        </a:p>
      </dgm:t>
    </dgm:pt>
    <dgm:pt modelId="{9E7D00E1-6F4C-4266-9C6A-4B8801DE7021}" type="sibTrans" cxnId="{9234FCA8-F898-402D-9702-A1FC9E816787}">
      <dgm:prSet/>
      <dgm:spPr/>
      <dgm:t>
        <a:bodyPr/>
        <a:lstStyle/>
        <a:p>
          <a:endParaRPr lang="pt-BR"/>
        </a:p>
      </dgm:t>
    </dgm:pt>
    <dgm:pt modelId="{1EBAC0CF-451B-4AB8-A60C-A33D66223D0D}">
      <dgm:prSet phldrT="[Texto]" custT="1"/>
      <dgm:spPr/>
      <dgm:t>
        <a:bodyPr/>
        <a:lstStyle/>
        <a:p>
          <a:r>
            <a:rPr lang="pt-BR" sz="1800" b="1" dirty="0" smtClean="0"/>
            <a:t>ORGANIZAÇÃO E GESTÃO DO SERVIÇO</a:t>
          </a:r>
          <a:endParaRPr lang="pt-BR" sz="1800" b="1" dirty="0"/>
        </a:p>
      </dgm:t>
    </dgm:pt>
    <dgm:pt modelId="{5704CE6D-B239-4B75-9DDE-33F87733640C}" type="parTrans" cxnId="{BBC18B8F-EE3D-45B2-B625-A75431017737}">
      <dgm:prSet/>
      <dgm:spPr/>
      <dgm:t>
        <a:bodyPr/>
        <a:lstStyle/>
        <a:p>
          <a:endParaRPr lang="pt-BR"/>
        </a:p>
      </dgm:t>
    </dgm:pt>
    <dgm:pt modelId="{9B97F743-CAA3-40A7-A537-7F88DBD50B80}" type="sibTrans" cxnId="{BBC18B8F-EE3D-45B2-B625-A75431017737}">
      <dgm:prSet/>
      <dgm:spPr/>
      <dgm:t>
        <a:bodyPr/>
        <a:lstStyle/>
        <a:p>
          <a:endParaRPr lang="pt-BR"/>
        </a:p>
      </dgm:t>
    </dgm:pt>
    <dgm:pt modelId="{BD4EBE6B-FB2E-4CC4-A74F-95317E48A595}">
      <dgm:prSet phldrT="[Texto]" custT="1"/>
      <dgm:spPr/>
      <dgm:t>
        <a:bodyPr/>
        <a:lstStyle/>
        <a:p>
          <a:r>
            <a:rPr lang="pt-BR" sz="1800" b="1" dirty="0" smtClean="0"/>
            <a:t>QUALIFICAÇÃO DA PRÁTICA CLÍNICA</a:t>
          </a:r>
          <a:endParaRPr lang="pt-BR" sz="1800" b="1" dirty="0"/>
        </a:p>
      </dgm:t>
    </dgm:pt>
    <dgm:pt modelId="{3FEA422C-6EA8-4106-87A1-2E3A0E444F38}" type="parTrans" cxnId="{CF962ABB-C75B-405A-81BC-1411DDCDE373}">
      <dgm:prSet/>
      <dgm:spPr/>
      <dgm:t>
        <a:bodyPr/>
        <a:lstStyle/>
        <a:p>
          <a:endParaRPr lang="pt-BR"/>
        </a:p>
      </dgm:t>
    </dgm:pt>
    <dgm:pt modelId="{B78B36EC-0746-4065-B7BC-622D5328E537}" type="sibTrans" cxnId="{CF962ABB-C75B-405A-81BC-1411DDCDE373}">
      <dgm:prSet/>
      <dgm:spPr/>
      <dgm:t>
        <a:bodyPr/>
        <a:lstStyle/>
        <a:p>
          <a:endParaRPr lang="pt-BR"/>
        </a:p>
      </dgm:t>
    </dgm:pt>
    <dgm:pt modelId="{EBC3B384-158E-42B3-930C-064F01FD83EA}">
      <dgm:prSet custT="1"/>
      <dgm:spPr/>
      <dgm:t>
        <a:bodyPr/>
        <a:lstStyle/>
        <a:p>
          <a:r>
            <a:rPr lang="pt-BR" sz="1800" b="1" dirty="0" smtClean="0"/>
            <a:t>MONITORAMENTO E AVALIAÇÃO</a:t>
          </a:r>
          <a:endParaRPr lang="pt-BR" sz="1800" b="1" dirty="0"/>
        </a:p>
      </dgm:t>
    </dgm:pt>
    <dgm:pt modelId="{07DEC8FA-0496-4B93-99EC-D0CB11BC7D8A}" type="parTrans" cxnId="{F6A496C6-AF9D-43C6-947C-D4786C4C8965}">
      <dgm:prSet/>
      <dgm:spPr/>
      <dgm:t>
        <a:bodyPr/>
        <a:lstStyle/>
        <a:p>
          <a:endParaRPr lang="pt-BR"/>
        </a:p>
      </dgm:t>
    </dgm:pt>
    <dgm:pt modelId="{3C7E384E-A113-4190-A3BD-534A6CB8AD6F}" type="sibTrans" cxnId="{F6A496C6-AF9D-43C6-947C-D4786C4C8965}">
      <dgm:prSet/>
      <dgm:spPr/>
      <dgm:t>
        <a:bodyPr/>
        <a:lstStyle/>
        <a:p>
          <a:endParaRPr lang="pt-BR"/>
        </a:p>
      </dgm:t>
    </dgm:pt>
    <dgm:pt modelId="{5F0B4336-85E2-43E6-AAC0-DB699C0C1723}" type="pres">
      <dgm:prSet presAssocID="{A7E8B1E6-9FCC-4FF2-8A81-BD53F6ECBC15}" presName="Name0" presStyleCnt="0">
        <dgm:presLayoutVars>
          <dgm:chMax val="7"/>
          <dgm:chPref val="7"/>
          <dgm:dir/>
          <dgm:animLvl val="lvl"/>
        </dgm:presLayoutVars>
      </dgm:prSet>
      <dgm:spPr/>
      <dgm:t>
        <a:bodyPr/>
        <a:lstStyle/>
        <a:p>
          <a:endParaRPr lang="pt-BR"/>
        </a:p>
      </dgm:t>
    </dgm:pt>
    <dgm:pt modelId="{50B33E00-F912-4690-8824-0ABFB193EF05}" type="pres">
      <dgm:prSet presAssocID="{EBC3B384-158E-42B3-930C-064F01FD83EA}" presName="Accent1" presStyleCnt="0"/>
      <dgm:spPr/>
    </dgm:pt>
    <dgm:pt modelId="{82397121-8175-4F5A-9171-DB65C037187F}" type="pres">
      <dgm:prSet presAssocID="{EBC3B384-158E-42B3-930C-064F01FD83EA}" presName="Accent" presStyleLbl="node1" presStyleIdx="0" presStyleCnt="4" custScaleX="200757"/>
      <dgm:spPr/>
    </dgm:pt>
    <dgm:pt modelId="{A803EB09-511A-40BC-9440-C5EFA51B383D}" type="pres">
      <dgm:prSet presAssocID="{EBC3B384-158E-42B3-930C-064F01FD83EA}" presName="Parent1" presStyleLbl="revTx" presStyleIdx="0" presStyleCnt="4" custScaleX="201201">
        <dgm:presLayoutVars>
          <dgm:chMax val="1"/>
          <dgm:chPref val="1"/>
          <dgm:bulletEnabled val="1"/>
        </dgm:presLayoutVars>
      </dgm:prSet>
      <dgm:spPr/>
      <dgm:t>
        <a:bodyPr/>
        <a:lstStyle/>
        <a:p>
          <a:endParaRPr lang="pt-BR"/>
        </a:p>
      </dgm:t>
    </dgm:pt>
    <dgm:pt modelId="{1DA1BFBA-B0AD-4495-8CA9-B576D2231DC1}" type="pres">
      <dgm:prSet presAssocID="{CF022C65-BCFC-4625-A699-C65E729A85DD}" presName="Accent2" presStyleCnt="0"/>
      <dgm:spPr/>
    </dgm:pt>
    <dgm:pt modelId="{E8525FE9-4D93-46D7-B6A3-EB54FF32A17F}" type="pres">
      <dgm:prSet presAssocID="{CF022C65-BCFC-4625-A699-C65E729A85DD}" presName="Accent" presStyleLbl="node1" presStyleIdx="1" presStyleCnt="4" custScaleX="252875"/>
      <dgm:spPr/>
    </dgm:pt>
    <dgm:pt modelId="{10BEF892-EC89-4AD1-A27A-459A658A7131}" type="pres">
      <dgm:prSet presAssocID="{CF022C65-BCFC-4625-A699-C65E729A85DD}" presName="Parent2" presStyleLbl="revTx" presStyleIdx="1" presStyleCnt="4" custScaleX="254851">
        <dgm:presLayoutVars>
          <dgm:chMax val="1"/>
          <dgm:chPref val="1"/>
          <dgm:bulletEnabled val="1"/>
        </dgm:presLayoutVars>
      </dgm:prSet>
      <dgm:spPr/>
      <dgm:t>
        <a:bodyPr/>
        <a:lstStyle/>
        <a:p>
          <a:endParaRPr lang="pt-BR"/>
        </a:p>
      </dgm:t>
    </dgm:pt>
    <dgm:pt modelId="{EE9565A6-4359-4BFA-999B-72DCC2429010}" type="pres">
      <dgm:prSet presAssocID="{1EBAC0CF-451B-4AB8-A60C-A33D66223D0D}" presName="Accent3" presStyleCnt="0"/>
      <dgm:spPr/>
    </dgm:pt>
    <dgm:pt modelId="{12C0BF4C-34F3-48AF-950A-146966538C37}" type="pres">
      <dgm:prSet presAssocID="{1EBAC0CF-451B-4AB8-A60C-A33D66223D0D}" presName="Accent" presStyleLbl="node1" presStyleIdx="2" presStyleCnt="4" custScaleX="226886"/>
      <dgm:spPr/>
    </dgm:pt>
    <dgm:pt modelId="{7F0C2AB3-FD13-47B4-847A-02107F60A80D}" type="pres">
      <dgm:prSet presAssocID="{1EBAC0CF-451B-4AB8-A60C-A33D66223D0D}" presName="Parent3" presStyleLbl="revTx" presStyleIdx="2" presStyleCnt="4" custScaleX="243972">
        <dgm:presLayoutVars>
          <dgm:chMax val="1"/>
          <dgm:chPref val="1"/>
          <dgm:bulletEnabled val="1"/>
        </dgm:presLayoutVars>
      </dgm:prSet>
      <dgm:spPr/>
      <dgm:t>
        <a:bodyPr/>
        <a:lstStyle/>
        <a:p>
          <a:endParaRPr lang="pt-BR"/>
        </a:p>
      </dgm:t>
    </dgm:pt>
    <dgm:pt modelId="{F5F8EB4E-9E84-4A58-8DBC-52E16229CB97}" type="pres">
      <dgm:prSet presAssocID="{BD4EBE6B-FB2E-4CC4-A74F-95317E48A595}" presName="Accent4" presStyleCnt="0"/>
      <dgm:spPr/>
    </dgm:pt>
    <dgm:pt modelId="{BD5A8233-C2E4-4E56-A1FE-FBDCB309648A}" type="pres">
      <dgm:prSet presAssocID="{BD4EBE6B-FB2E-4CC4-A74F-95317E48A595}" presName="Accent" presStyleLbl="node1" presStyleIdx="3" presStyleCnt="4" custScaleX="221608"/>
      <dgm:spPr/>
    </dgm:pt>
    <dgm:pt modelId="{852C96E1-B689-42E8-8294-DEA1F1FE87DD}" type="pres">
      <dgm:prSet presAssocID="{BD4EBE6B-FB2E-4CC4-A74F-95317E48A595}" presName="Parent4" presStyleLbl="revTx" presStyleIdx="3" presStyleCnt="4" custScaleX="254851">
        <dgm:presLayoutVars>
          <dgm:chMax val="1"/>
          <dgm:chPref val="1"/>
          <dgm:bulletEnabled val="1"/>
        </dgm:presLayoutVars>
      </dgm:prSet>
      <dgm:spPr/>
      <dgm:t>
        <a:bodyPr/>
        <a:lstStyle/>
        <a:p>
          <a:endParaRPr lang="pt-BR"/>
        </a:p>
      </dgm:t>
    </dgm:pt>
  </dgm:ptLst>
  <dgm:cxnLst>
    <dgm:cxn modelId="{F6A496C6-AF9D-43C6-947C-D4786C4C8965}" srcId="{A7E8B1E6-9FCC-4FF2-8A81-BD53F6ECBC15}" destId="{EBC3B384-158E-42B3-930C-064F01FD83EA}" srcOrd="0" destOrd="0" parTransId="{07DEC8FA-0496-4B93-99EC-D0CB11BC7D8A}" sibTransId="{3C7E384E-A113-4190-A3BD-534A6CB8AD6F}"/>
    <dgm:cxn modelId="{71D4625F-5C71-41C6-9D26-7043C6E2F3C7}" type="presOf" srcId="{A7E8B1E6-9FCC-4FF2-8A81-BD53F6ECBC15}" destId="{5F0B4336-85E2-43E6-AAC0-DB699C0C1723}" srcOrd="0" destOrd="0" presId="urn:microsoft.com/office/officeart/2009/layout/CircleArrowProcess"/>
    <dgm:cxn modelId="{BFCC493C-6F11-4263-8EA4-EADB5EE1C022}" type="presOf" srcId="{1EBAC0CF-451B-4AB8-A60C-A33D66223D0D}" destId="{7F0C2AB3-FD13-47B4-847A-02107F60A80D}" srcOrd="0" destOrd="0" presId="urn:microsoft.com/office/officeart/2009/layout/CircleArrowProcess"/>
    <dgm:cxn modelId="{E83AE3F2-0669-44FE-85C6-5CC23556CC8B}" type="presOf" srcId="{BD4EBE6B-FB2E-4CC4-A74F-95317E48A595}" destId="{852C96E1-B689-42E8-8294-DEA1F1FE87DD}" srcOrd="0" destOrd="0" presId="urn:microsoft.com/office/officeart/2009/layout/CircleArrowProcess"/>
    <dgm:cxn modelId="{9145C6AB-CE5F-49FE-86C8-59CB4852889C}" type="presOf" srcId="{CF022C65-BCFC-4625-A699-C65E729A85DD}" destId="{10BEF892-EC89-4AD1-A27A-459A658A7131}" srcOrd="0" destOrd="0" presId="urn:microsoft.com/office/officeart/2009/layout/CircleArrowProcess"/>
    <dgm:cxn modelId="{CF962ABB-C75B-405A-81BC-1411DDCDE373}" srcId="{A7E8B1E6-9FCC-4FF2-8A81-BD53F6ECBC15}" destId="{BD4EBE6B-FB2E-4CC4-A74F-95317E48A595}" srcOrd="3" destOrd="0" parTransId="{3FEA422C-6EA8-4106-87A1-2E3A0E444F38}" sibTransId="{B78B36EC-0746-4065-B7BC-622D5328E537}"/>
    <dgm:cxn modelId="{55B82612-CB27-4094-B5A9-11BE38CF76AA}" type="presOf" srcId="{EBC3B384-158E-42B3-930C-064F01FD83EA}" destId="{A803EB09-511A-40BC-9440-C5EFA51B383D}" srcOrd="0" destOrd="0" presId="urn:microsoft.com/office/officeart/2009/layout/CircleArrowProcess"/>
    <dgm:cxn modelId="{BBC18B8F-EE3D-45B2-B625-A75431017737}" srcId="{A7E8B1E6-9FCC-4FF2-8A81-BD53F6ECBC15}" destId="{1EBAC0CF-451B-4AB8-A60C-A33D66223D0D}" srcOrd="2" destOrd="0" parTransId="{5704CE6D-B239-4B75-9DDE-33F87733640C}" sibTransId="{9B97F743-CAA3-40A7-A537-7F88DBD50B80}"/>
    <dgm:cxn modelId="{9234FCA8-F898-402D-9702-A1FC9E816787}" srcId="{A7E8B1E6-9FCC-4FF2-8A81-BD53F6ECBC15}" destId="{CF022C65-BCFC-4625-A699-C65E729A85DD}" srcOrd="1" destOrd="0" parTransId="{D0C01389-7282-4622-AA3C-F1C4AC2DA65F}" sibTransId="{9E7D00E1-6F4C-4266-9C6A-4B8801DE7021}"/>
    <dgm:cxn modelId="{82B99535-06B4-4412-9A2A-11E91FD30C70}" type="presParOf" srcId="{5F0B4336-85E2-43E6-AAC0-DB699C0C1723}" destId="{50B33E00-F912-4690-8824-0ABFB193EF05}" srcOrd="0" destOrd="0" presId="urn:microsoft.com/office/officeart/2009/layout/CircleArrowProcess"/>
    <dgm:cxn modelId="{ADB2FA1B-3E9D-456E-A77B-8AAA17ADC916}" type="presParOf" srcId="{50B33E00-F912-4690-8824-0ABFB193EF05}" destId="{82397121-8175-4F5A-9171-DB65C037187F}" srcOrd="0" destOrd="0" presId="urn:microsoft.com/office/officeart/2009/layout/CircleArrowProcess"/>
    <dgm:cxn modelId="{8A366E23-C66A-41DF-A980-0B9295521E41}" type="presParOf" srcId="{5F0B4336-85E2-43E6-AAC0-DB699C0C1723}" destId="{A803EB09-511A-40BC-9440-C5EFA51B383D}" srcOrd="1" destOrd="0" presId="urn:microsoft.com/office/officeart/2009/layout/CircleArrowProcess"/>
    <dgm:cxn modelId="{D86350AD-C14C-4E1D-9ABC-46D74D7C0281}" type="presParOf" srcId="{5F0B4336-85E2-43E6-AAC0-DB699C0C1723}" destId="{1DA1BFBA-B0AD-4495-8CA9-B576D2231DC1}" srcOrd="2" destOrd="0" presId="urn:microsoft.com/office/officeart/2009/layout/CircleArrowProcess"/>
    <dgm:cxn modelId="{F1F8537C-E29F-40E1-B3F0-EE0DFB5BC721}" type="presParOf" srcId="{1DA1BFBA-B0AD-4495-8CA9-B576D2231DC1}" destId="{E8525FE9-4D93-46D7-B6A3-EB54FF32A17F}" srcOrd="0" destOrd="0" presId="urn:microsoft.com/office/officeart/2009/layout/CircleArrowProcess"/>
    <dgm:cxn modelId="{21968EEE-ACC9-48EB-8451-C2B6D9832AC0}" type="presParOf" srcId="{5F0B4336-85E2-43E6-AAC0-DB699C0C1723}" destId="{10BEF892-EC89-4AD1-A27A-459A658A7131}" srcOrd="3" destOrd="0" presId="urn:microsoft.com/office/officeart/2009/layout/CircleArrowProcess"/>
    <dgm:cxn modelId="{9FD8E1F7-7B8A-4532-975C-48B2DF99552C}" type="presParOf" srcId="{5F0B4336-85E2-43E6-AAC0-DB699C0C1723}" destId="{EE9565A6-4359-4BFA-999B-72DCC2429010}" srcOrd="4" destOrd="0" presId="urn:microsoft.com/office/officeart/2009/layout/CircleArrowProcess"/>
    <dgm:cxn modelId="{A8D66D3A-4496-443A-8B88-624B7F80E84F}" type="presParOf" srcId="{EE9565A6-4359-4BFA-999B-72DCC2429010}" destId="{12C0BF4C-34F3-48AF-950A-146966538C37}" srcOrd="0" destOrd="0" presId="urn:microsoft.com/office/officeart/2009/layout/CircleArrowProcess"/>
    <dgm:cxn modelId="{3734751C-6E6D-4F86-BA8A-CBD7C0EB1A71}" type="presParOf" srcId="{5F0B4336-85E2-43E6-AAC0-DB699C0C1723}" destId="{7F0C2AB3-FD13-47B4-847A-02107F60A80D}" srcOrd="5" destOrd="0" presId="urn:microsoft.com/office/officeart/2009/layout/CircleArrowProcess"/>
    <dgm:cxn modelId="{9DBA9440-724D-4516-9583-9C40058EFDE5}" type="presParOf" srcId="{5F0B4336-85E2-43E6-AAC0-DB699C0C1723}" destId="{F5F8EB4E-9E84-4A58-8DBC-52E16229CB97}" srcOrd="6" destOrd="0" presId="urn:microsoft.com/office/officeart/2009/layout/CircleArrowProcess"/>
    <dgm:cxn modelId="{23BBF51F-C8D5-4AA2-AB85-D9166D8AAD94}" type="presParOf" srcId="{F5F8EB4E-9E84-4A58-8DBC-52E16229CB97}" destId="{BD5A8233-C2E4-4E56-A1FE-FBDCB309648A}" srcOrd="0" destOrd="0" presId="urn:microsoft.com/office/officeart/2009/layout/CircleArrowProcess"/>
    <dgm:cxn modelId="{3EF46523-7BB1-4AA6-B8F6-D2535E7ADDA9}" type="presParOf" srcId="{5F0B4336-85E2-43E6-AAC0-DB699C0C1723}" destId="{852C96E1-B689-42E8-8294-DEA1F1FE87DD}"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21F99-531A-4D75-83F9-A0A0CF133A9F}" type="datetimeFigureOut">
              <a:rPr lang="pt-BR" smtClean="0"/>
              <a:t>13/08/2015</a:t>
            </a:fld>
            <a:endParaRPr lang="pt-B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8721F-AB02-44D4-B7CA-6A77DF4C61EE}" type="slidenum">
              <a:rPr lang="pt-BR" smtClean="0"/>
              <a:t>‹Nº›</a:t>
            </a:fld>
            <a:endParaRPr lang="pt-BR"/>
          </a:p>
        </p:txBody>
      </p:sp>
    </p:spTree>
    <p:extLst>
      <p:ext uri="{BB962C8B-B14F-4D97-AF65-F5344CB8AC3E}">
        <p14:creationId xmlns:p14="http://schemas.microsoft.com/office/powerpoint/2010/main" val="191282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pt-BR" dirty="0"/>
          </a:p>
        </p:txBody>
      </p:sp>
      <p:sp>
        <p:nvSpPr>
          <p:cNvPr id="4" name="3 Marcador de número de diapositiva"/>
          <p:cNvSpPr>
            <a:spLocks noGrp="1"/>
          </p:cNvSpPr>
          <p:nvPr>
            <p:ph type="sldNum" sz="quarter" idx="10"/>
          </p:nvPr>
        </p:nvSpPr>
        <p:spPr/>
        <p:txBody>
          <a:bodyPr/>
          <a:lstStyle/>
          <a:p>
            <a:fld id="{FCE8721F-AB02-44D4-B7CA-6A77DF4C61EE}" type="slidenum">
              <a:rPr lang="pt-BR" smtClean="0"/>
              <a:t>1</a:t>
            </a:fld>
            <a:endParaRPr lang="pt-BR"/>
          </a:p>
        </p:txBody>
      </p:sp>
    </p:spTree>
    <p:extLst>
      <p:ext uri="{BB962C8B-B14F-4D97-AF65-F5344CB8AC3E}">
        <p14:creationId xmlns:p14="http://schemas.microsoft.com/office/powerpoint/2010/main" val="36122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13/08/2015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13/08/2015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13/08/2015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13/08/2015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A847CFC-816F-41D0-AAC0-9BF4FEBC753E}" type="datetimeFigureOut">
              <a:rPr lang="es-ES" smtClean="0"/>
              <a:t>13/08/2015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13/08/2015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13/08/2015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13/08/2015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A847CFC-816F-41D0-AAC0-9BF4FEBC753E}" type="datetimeFigureOut">
              <a:rPr lang="es-ES" smtClean="0"/>
              <a:t>13/08/2015</a:t>
            </a:fld>
            <a:endParaRPr lang="es-ES"/>
          </a:p>
        </p:txBody>
      </p:sp>
      <p:sp>
        <p:nvSpPr>
          <p:cNvPr id="9" name="Slide Number Placeholder 8"/>
          <p:cNvSpPr>
            <a:spLocks noGrp="1"/>
          </p:cNvSpPr>
          <p:nvPr>
            <p:ph type="sldNum" sz="quarter" idx="11"/>
          </p:nvPr>
        </p:nvSpPr>
        <p:spPr/>
        <p:txBody>
          <a:bodyPr/>
          <a:lstStyle/>
          <a:p>
            <a:fld id="{132FADFE-3B8F-471C-ABF0-DBC7717ECBBC}"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2FADFE-3B8F-471C-ABF0-DBC7717ECBBC}"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A847CFC-816F-41D0-AAC0-9BF4FEBC753E}" type="datetimeFigureOut">
              <a:rPr lang="es-ES" smtClean="0"/>
              <a:t>13/08/2015</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16632"/>
            <a:ext cx="8748464" cy="6552728"/>
          </a:xfrm>
        </p:spPr>
        <p:txBody>
          <a:bodyPr>
            <a:normAutofit/>
          </a:bodyPr>
          <a:lstStyle/>
          <a:p>
            <a:pPr algn="ctr">
              <a:lnSpc>
                <a:spcPct val="150000"/>
              </a:lnSpc>
            </a:pPr>
            <a:r>
              <a:rPr lang="pt-BR" sz="2400" b="1" dirty="0"/>
              <a:t>U</a:t>
            </a:r>
            <a:r>
              <a:rPr lang="pt-BR" sz="2400" b="1" dirty="0" smtClean="0"/>
              <a:t>NIVERSIDADE </a:t>
            </a:r>
            <a:r>
              <a:rPr lang="pt-BR" sz="2400" b="1" dirty="0"/>
              <a:t>ABERTA DO </a:t>
            </a:r>
            <a:r>
              <a:rPr lang="pt-BR" sz="2400" b="1" dirty="0" smtClean="0"/>
              <a:t>SUS </a:t>
            </a:r>
            <a:br>
              <a:rPr lang="pt-BR" sz="2400" b="1" dirty="0" smtClean="0"/>
            </a:br>
            <a:r>
              <a:rPr lang="pt-BR" sz="2400" b="1" dirty="0" smtClean="0"/>
              <a:t>UNIVERSIDADE </a:t>
            </a:r>
            <a:r>
              <a:rPr lang="pt-BR" sz="2400" b="1" dirty="0"/>
              <a:t>FEDERAL DE PELOTAS</a:t>
            </a:r>
            <a:r>
              <a:rPr lang="pt-BR" sz="2400" dirty="0"/>
              <a:t/>
            </a:r>
            <a:br>
              <a:rPr lang="pt-BR" sz="2400" dirty="0"/>
            </a:br>
            <a:r>
              <a:rPr lang="pt-BR" sz="2400" b="1" dirty="0"/>
              <a:t>Especialização em Saúde da Família</a:t>
            </a:r>
            <a:r>
              <a:rPr lang="pt-BR" sz="2400" dirty="0"/>
              <a:t/>
            </a:r>
            <a:br>
              <a:rPr lang="pt-BR" sz="2400" dirty="0"/>
            </a:br>
            <a:r>
              <a:rPr lang="pt-BR" sz="2400" b="1" dirty="0"/>
              <a:t>Modalidade a Distância</a:t>
            </a:r>
            <a:r>
              <a:rPr lang="pt-BR" sz="2400" dirty="0"/>
              <a:t/>
            </a:r>
            <a:br>
              <a:rPr lang="pt-BR" sz="2400" dirty="0"/>
            </a:br>
            <a:r>
              <a:rPr lang="pt-BR" sz="2400" b="1" dirty="0"/>
              <a:t>Turma 7</a:t>
            </a:r>
            <a:r>
              <a:rPr lang="pt-BR" sz="2400" dirty="0"/>
              <a:t/>
            </a:r>
            <a:br>
              <a:rPr lang="pt-BR" sz="2400" dirty="0"/>
            </a:br>
            <a:r>
              <a:rPr lang="pt-BR" sz="2400" dirty="0"/>
              <a:t> </a:t>
            </a:r>
            <a:br>
              <a:rPr lang="pt-BR" sz="2400" dirty="0"/>
            </a:br>
            <a:r>
              <a:rPr lang="pt-BR" sz="2400" b="1" dirty="0"/>
              <a:t>T</a:t>
            </a:r>
            <a:r>
              <a:rPr lang="pt-BR" sz="2400" b="1" dirty="0" smtClean="0"/>
              <a:t>rabalho </a:t>
            </a:r>
            <a:r>
              <a:rPr lang="pt-BR" sz="2400" b="1" dirty="0"/>
              <a:t>de Conclusão de Curso</a:t>
            </a:r>
            <a:r>
              <a:rPr lang="pt-BR" sz="2400" dirty="0"/>
              <a:t/>
            </a:r>
            <a:br>
              <a:rPr lang="pt-BR" sz="2400" dirty="0"/>
            </a:br>
            <a:r>
              <a:rPr lang="pt-BR" sz="2400" b="1" dirty="0"/>
              <a:t> </a:t>
            </a:r>
            <a:r>
              <a:rPr lang="pt-BR" sz="2400" b="1" dirty="0" smtClean="0"/>
              <a:t>MELHORIA </a:t>
            </a:r>
            <a:r>
              <a:rPr lang="pt-BR" sz="2400" b="1" dirty="0"/>
              <a:t>DA ATENÇÃO AO PRÉ-NATAL E PUERPÉRIO, UBS SÃO MARTIN,BAGÉ/RS</a:t>
            </a:r>
            <a:r>
              <a:rPr lang="pt-BR" sz="2400" dirty="0"/>
              <a:t/>
            </a:r>
            <a:br>
              <a:rPr lang="pt-BR" sz="2400" dirty="0"/>
            </a:br>
            <a:r>
              <a:rPr lang="pt-BR" sz="2000" dirty="0" smtClean="0"/>
              <a:t>Especializando: Fernando </a:t>
            </a:r>
            <a:r>
              <a:rPr lang="pt-BR" sz="2000" dirty="0" err="1" smtClean="0"/>
              <a:t>Antunez</a:t>
            </a:r>
            <a:r>
              <a:rPr lang="pt-BR" sz="2000" dirty="0" smtClean="0"/>
              <a:t> Maciel </a:t>
            </a:r>
            <a:br>
              <a:rPr lang="pt-BR" sz="2000" dirty="0" smtClean="0"/>
            </a:br>
            <a:r>
              <a:rPr lang="pt-BR" sz="2000" dirty="0" smtClean="0"/>
              <a:t>Orientador: Elenir Terezinha </a:t>
            </a:r>
            <a:r>
              <a:rPr lang="pt-BR" sz="2000" dirty="0" err="1" smtClean="0"/>
              <a:t>Rizzetti</a:t>
            </a:r>
            <a:r>
              <a:rPr lang="pt-BR" sz="2000" dirty="0" smtClean="0"/>
              <a:t> Anversa</a:t>
            </a:r>
            <a:endParaRPr lang="pt-BR" sz="2000" dirty="0"/>
          </a:p>
        </p:txBody>
      </p:sp>
      <p:pic>
        <p:nvPicPr>
          <p:cNvPr id="4" name="Imagem 8"/>
          <p:cNvPicPr/>
          <p:nvPr/>
        </p:nvPicPr>
        <p:blipFill rotWithShape="1">
          <a:blip r:embed="rId3" cstate="print">
            <a:extLst>
              <a:ext uri="{28A0092B-C50C-407E-A947-70E740481C1C}">
                <a14:useLocalDpi xmlns:a14="http://schemas.microsoft.com/office/drawing/2010/main" val="0"/>
              </a:ext>
            </a:extLst>
          </a:blip>
          <a:srcRect l="19225" t="18695" r="19223" b="18871"/>
          <a:stretch/>
        </p:blipFill>
        <p:spPr bwMode="auto">
          <a:xfrm>
            <a:off x="168530" y="260648"/>
            <a:ext cx="1379133" cy="1224136"/>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
            <a:ext cx="1872207" cy="134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3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517475"/>
            <a:ext cx="3672408" cy="543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2"/>
            <a:ext cx="4535487"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21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
            </a:r>
            <a:br>
              <a:rPr lang="pt-BR" dirty="0" smtClean="0"/>
            </a:br>
            <a:r>
              <a:rPr lang="pt-BR" dirty="0"/>
              <a:t/>
            </a:r>
            <a:br>
              <a:rPr lang="pt-BR" dirty="0"/>
            </a:br>
            <a:r>
              <a:rPr lang="pt-BR" dirty="0" smtClean="0"/>
              <a:t/>
            </a:r>
            <a:br>
              <a:rPr lang="pt-BR" dirty="0" smtClean="0"/>
            </a:br>
            <a:r>
              <a:rPr lang="pt-BR" dirty="0"/>
              <a:t/>
            </a:r>
            <a:br>
              <a:rPr lang="pt-BR" dirty="0"/>
            </a:br>
            <a:endParaRPr lang="pt-BR" dirty="0"/>
          </a:p>
        </p:txBody>
      </p:sp>
      <p:sp>
        <p:nvSpPr>
          <p:cNvPr id="4" name="Subtítulo 3"/>
          <p:cNvSpPr>
            <a:spLocks noGrp="1"/>
          </p:cNvSpPr>
          <p:nvPr>
            <p:ph type="subTitle" idx="1"/>
          </p:nvPr>
        </p:nvSpPr>
        <p:spPr>
          <a:xfrm>
            <a:off x="685800" y="1196752"/>
            <a:ext cx="6461760" cy="4442048"/>
          </a:xfrm>
        </p:spPr>
        <p:txBody>
          <a:bodyPr>
            <a:normAutofit/>
          </a:bodyPr>
          <a:lstStyle/>
          <a:p>
            <a:pPr algn="just"/>
            <a:endParaRPr lang="pt-BR" sz="2800" b="1" dirty="0" smtClean="0">
              <a:solidFill>
                <a:schemeClr val="tx1"/>
              </a:solidFill>
              <a:latin typeface="Arial" panose="020B0604020202020204" pitchFamily="34" charset="0"/>
              <a:cs typeface="Arial" panose="020B0604020202020204" pitchFamily="34" charset="0"/>
            </a:endParaRPr>
          </a:p>
          <a:p>
            <a:pPr algn="just"/>
            <a:endParaRPr lang="pt-BR" sz="2800" b="1" dirty="0">
              <a:solidFill>
                <a:schemeClr val="tx1"/>
              </a:solidFill>
              <a:latin typeface="Arial" panose="020B0604020202020204" pitchFamily="34" charset="0"/>
              <a:cs typeface="Arial" panose="020B0604020202020204" pitchFamily="34" charset="0"/>
            </a:endParaRPr>
          </a:p>
          <a:p>
            <a:pPr algn="just"/>
            <a:endParaRPr lang="pt-BR" sz="2800" b="1" dirty="0" smtClean="0">
              <a:solidFill>
                <a:schemeClr val="tx1"/>
              </a:solidFill>
              <a:latin typeface="Arial" panose="020B0604020202020204" pitchFamily="34" charset="0"/>
              <a:cs typeface="Arial" panose="020B0604020202020204" pitchFamily="34" charset="0"/>
            </a:endParaRPr>
          </a:p>
          <a:p>
            <a:pPr algn="just"/>
            <a:endParaRPr lang="pt-BR" sz="2800" b="1" dirty="0">
              <a:solidFill>
                <a:schemeClr val="tx1"/>
              </a:solidFill>
              <a:latin typeface="Arial" panose="020B0604020202020204" pitchFamily="34" charset="0"/>
              <a:cs typeface="Arial" panose="020B0604020202020204" pitchFamily="34" charset="0"/>
            </a:endParaRPr>
          </a:p>
          <a:p>
            <a:pPr algn="just"/>
            <a:r>
              <a:rPr lang="pt-BR" sz="2800" b="1" dirty="0" smtClean="0">
                <a:solidFill>
                  <a:schemeClr val="tx1"/>
                </a:solidFill>
                <a:latin typeface="Arial" panose="020B0604020202020204" pitchFamily="34" charset="0"/>
                <a:cs typeface="Arial" panose="020B0604020202020204" pitchFamily="34" charset="0"/>
              </a:rPr>
              <a:t>OBJETIVOS, METAS E RESULTADOS </a:t>
            </a:r>
            <a:endParaRPr lang="pt-B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445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7681664" cy="5924128"/>
          </a:xfrm>
        </p:spPr>
        <p:txBody>
          <a:bodyPr>
            <a:normAutofit/>
          </a:bodyPr>
          <a:lstStyle/>
          <a:p>
            <a:pPr marL="114300" indent="0" algn="ctr">
              <a:buNone/>
            </a:pPr>
            <a:r>
              <a:rPr lang="pt-BR" sz="4400" b="1" dirty="0" smtClean="0"/>
              <a:t>Pré-natal</a:t>
            </a:r>
            <a:r>
              <a:rPr lang="es-ES" sz="4400" b="1" dirty="0" smtClean="0"/>
              <a:t> </a:t>
            </a:r>
            <a:endParaRPr lang="pt-BR" sz="4400" b="1" dirty="0" smtClean="0"/>
          </a:p>
          <a:p>
            <a:pPr marL="114300" indent="0">
              <a:buNone/>
            </a:pPr>
            <a:endParaRPr lang="pt-BR" b="1" u="sng" dirty="0"/>
          </a:p>
          <a:p>
            <a:pPr marL="114300" indent="0" algn="just">
              <a:buNone/>
            </a:pPr>
            <a:r>
              <a:rPr lang="pt-BR" b="1" dirty="0" smtClean="0"/>
              <a:t>Objetivo 1: </a:t>
            </a:r>
            <a:r>
              <a:rPr lang="pt-BR" b="1" dirty="0"/>
              <a:t>Ampliar a cobertura de </a:t>
            </a:r>
            <a:r>
              <a:rPr lang="pt-BR" b="1" dirty="0" smtClean="0"/>
              <a:t>pré-natal</a:t>
            </a:r>
          </a:p>
          <a:p>
            <a:pPr marL="114300" indent="0" algn="just">
              <a:buNone/>
            </a:pPr>
            <a:r>
              <a:rPr lang="pt-BR" sz="2400" b="1" dirty="0" smtClean="0">
                <a:latin typeface="Arial" panose="020B0604020202020204" pitchFamily="34" charset="0"/>
                <a:cs typeface="Arial" panose="020B0604020202020204" pitchFamily="34" charset="0"/>
              </a:rPr>
              <a:t>Meta 1:</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Alcançar 75% de cobertura das gestantes cadastradas no Programa de Pré-natal da unidade de </a:t>
            </a:r>
            <a:r>
              <a:rPr lang="pt-BR" sz="2400" dirty="0" smtClean="0">
                <a:latin typeface="Arial" panose="020B0604020202020204" pitchFamily="34" charset="0"/>
                <a:cs typeface="Arial" panose="020B0604020202020204" pitchFamily="34" charset="0"/>
              </a:rPr>
              <a:t>saúde.</a:t>
            </a:r>
          </a:p>
          <a:p>
            <a:pPr marL="114300" indent="0" algn="just">
              <a:buNone/>
            </a:pPr>
            <a:endParaRPr lang="pt-BR" sz="2400" dirty="0">
              <a:latin typeface="Arial" panose="020B0604020202020204" pitchFamily="34" charset="0"/>
              <a:cs typeface="Arial" panose="020B0604020202020204" pitchFamily="34" charset="0"/>
            </a:endParaRPr>
          </a:p>
          <a:p>
            <a:pPr marL="114300" indent="0" algn="just">
              <a:buNone/>
            </a:pPr>
            <a:r>
              <a:rPr lang="pt-BR" dirty="0" smtClean="0">
                <a:latin typeface="Arial" panose="020B0604020202020204" pitchFamily="34" charset="0"/>
                <a:cs typeface="Arial" panose="020B0604020202020204" pitchFamily="34" charset="0"/>
              </a:rPr>
              <a:t>Estimativa CAP:  32 </a:t>
            </a:r>
            <a:r>
              <a:rPr lang="pt-BR" dirty="0">
                <a:latin typeface="Arial" panose="020B0604020202020204" pitchFamily="34" charset="0"/>
                <a:cs typeface="Arial" panose="020B0604020202020204" pitchFamily="34" charset="0"/>
              </a:rPr>
              <a:t>gestantes, e chegando a uma cobertura de 87</a:t>
            </a:r>
            <a:r>
              <a:rPr lang="pt-BR" dirty="0" smtClean="0">
                <a:latin typeface="Arial" panose="020B0604020202020204" pitchFamily="34" charset="0"/>
                <a:cs typeface="Arial" panose="020B0604020202020204" pitchFamily="34" charset="0"/>
              </a:rPr>
              <a:t>%.</a:t>
            </a:r>
          </a:p>
          <a:p>
            <a:pPr marL="114300" indent="0" algn="just">
              <a:buNone/>
            </a:pPr>
            <a:r>
              <a:rPr lang="pt-BR" dirty="0" smtClean="0">
                <a:latin typeface="Arial" panose="020B0604020202020204" pitchFamily="34" charset="0"/>
                <a:cs typeface="Arial" panose="020B0604020202020204" pitchFamily="34" charset="0"/>
              </a:rPr>
              <a:t>Estimativa pela Planilha de coleta de dados : 46 gestantes do </a:t>
            </a:r>
            <a:r>
              <a:rPr lang="pt-BR" dirty="0">
                <a:latin typeface="Arial" panose="020B0604020202020204" pitchFamily="34" charset="0"/>
                <a:cs typeface="Arial" panose="020B0604020202020204" pitchFamily="34" charset="0"/>
              </a:rPr>
              <a:t>município (</a:t>
            </a:r>
            <a:r>
              <a:rPr lang="pt-BR" dirty="0" smtClean="0">
                <a:latin typeface="Arial" panose="020B0604020202020204" pitchFamily="34" charset="0"/>
                <a:cs typeface="Arial" panose="020B0604020202020204" pitchFamily="34" charset="0"/>
              </a:rPr>
              <a:t>46 gestantes</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e foram acompanhadas  28 (61%).</a:t>
            </a:r>
          </a:p>
          <a:p>
            <a:pPr marL="114300" indent="0" algn="just">
              <a:buNone/>
            </a:pPr>
            <a:r>
              <a:rPr lang="pt-BR" dirty="0" smtClean="0">
                <a:latin typeface="Arial" panose="020B0604020202020204" pitchFamily="34" charset="0"/>
                <a:cs typeface="Arial" panose="020B0604020202020204" pitchFamily="34" charset="0"/>
              </a:rPr>
              <a:t>Para a realização dos resultados Utilizou-se a estimativa da planilha de coleta de dados.</a:t>
            </a:r>
            <a:endParaRPr lang="pt-BR" dirty="0">
              <a:latin typeface="Arial" panose="020B0604020202020204" pitchFamily="34" charset="0"/>
              <a:cs typeface="Arial" panose="020B0604020202020204" pitchFamily="34" charset="0"/>
            </a:endParaRPr>
          </a:p>
          <a:p>
            <a:endParaRPr lang="pt-BR" dirty="0"/>
          </a:p>
          <a:p>
            <a:pPr lvl="2"/>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248641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pt-BR" sz="3600" dirty="0"/>
              <a:t>Proporção de gestantes cadastradas no programa de Pré-natal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17709176"/>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96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0"/>
            <a:ext cx="8136904" cy="1417638"/>
          </a:xfrm>
        </p:spPr>
        <p:txBody>
          <a:bodyPr/>
          <a:lstStyle/>
          <a:p>
            <a:r>
              <a:rPr lang="pt-BR" sz="2400" b="1" dirty="0" smtClean="0">
                <a:latin typeface="Arial" panose="020B0604020202020204" pitchFamily="34" charset="0"/>
                <a:cs typeface="Arial" panose="020B0604020202020204" pitchFamily="34" charset="0"/>
              </a:rPr>
              <a:t>	</a:t>
            </a:r>
            <a:br>
              <a:rPr lang="pt-BR" sz="2400" b="1" dirty="0" smtClean="0">
                <a:latin typeface="Arial" panose="020B0604020202020204" pitchFamily="34" charset="0"/>
                <a:cs typeface="Arial" panose="020B0604020202020204" pitchFamily="34" charset="0"/>
              </a:rPr>
            </a:br>
            <a:r>
              <a:rPr lang="pt-BR" sz="2400" b="1" dirty="0">
                <a:latin typeface="Arial" panose="020B0604020202020204" pitchFamily="34" charset="0"/>
                <a:cs typeface="Arial" panose="020B0604020202020204" pitchFamily="34" charset="0"/>
              </a:rPr>
              <a:t/>
            </a:r>
            <a:br>
              <a:rPr lang="pt-BR" sz="2400" b="1" dirty="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Objetivo </a:t>
            </a:r>
            <a:r>
              <a:rPr lang="pt-BR" sz="2400" b="1" dirty="0">
                <a:latin typeface="Arial" panose="020B0604020202020204" pitchFamily="34" charset="0"/>
                <a:cs typeface="Arial" panose="020B0604020202020204" pitchFamily="34" charset="0"/>
              </a:rPr>
              <a:t>2: Melhorar a qualidade da atenção ao </a:t>
            </a:r>
            <a:r>
              <a:rPr lang="pt-BR" sz="2400" b="1" dirty="0" smtClean="0">
                <a:latin typeface="Arial" panose="020B0604020202020204" pitchFamily="34" charset="0"/>
                <a:cs typeface="Arial" panose="020B0604020202020204" pitchFamily="34" charset="0"/>
              </a:rPr>
              <a:t>pré-natal</a:t>
            </a:r>
            <a:br>
              <a:rPr lang="pt-BR" sz="2400" b="1" dirty="0" smtClean="0">
                <a:latin typeface="Arial" panose="020B0604020202020204" pitchFamily="34" charset="0"/>
                <a:cs typeface="Arial" panose="020B0604020202020204" pitchFamily="34" charset="0"/>
              </a:rPr>
            </a:br>
            <a:r>
              <a:rPr lang="pt-BR" sz="2400" b="1" dirty="0">
                <a:latin typeface="Arial" panose="020B0604020202020204" pitchFamily="34" charset="0"/>
                <a:cs typeface="Arial" panose="020B0604020202020204" pitchFamily="34" charset="0"/>
              </a:rPr>
              <a:t/>
            </a:r>
            <a:br>
              <a:rPr lang="pt-BR" sz="2400" b="1" dirty="0">
                <a:latin typeface="Arial" panose="020B0604020202020204" pitchFamily="34" charset="0"/>
                <a:cs typeface="Arial" panose="020B0604020202020204" pitchFamily="34" charset="0"/>
              </a:rPr>
            </a:br>
            <a:r>
              <a:rPr lang="pt-BR" sz="2400" dirty="0">
                <a:latin typeface="Arial" panose="020B0604020202020204" pitchFamily="34" charset="0"/>
                <a:cs typeface="Arial" panose="020B0604020202020204" pitchFamily="34" charset="0"/>
              </a:rPr>
              <a:t>    </a:t>
            </a:r>
            <a:r>
              <a:rPr lang="pt-BR" sz="2400" b="1" dirty="0" smtClean="0">
                <a:latin typeface="Arial" panose="020B0604020202020204" pitchFamily="34" charset="0"/>
                <a:cs typeface="Arial" panose="020B0604020202020204" pitchFamily="34" charset="0"/>
              </a:rPr>
              <a:t>Meta </a:t>
            </a:r>
            <a:r>
              <a:rPr lang="pt-BR" sz="2400" b="1" dirty="0">
                <a:latin typeface="Arial" panose="020B0604020202020204" pitchFamily="34" charset="0"/>
                <a:cs typeface="Arial" panose="020B0604020202020204" pitchFamily="34" charset="0"/>
              </a:rPr>
              <a:t>2.1 : </a:t>
            </a:r>
            <a:r>
              <a:rPr lang="pt-BR" sz="2400" dirty="0">
                <a:latin typeface="Arial" panose="020B0604020202020204" pitchFamily="34" charset="0"/>
                <a:cs typeface="Arial" panose="020B0604020202020204" pitchFamily="34" charset="0"/>
              </a:rPr>
              <a:t>Garantir a 100% das gestantes o ingresso no primeiro trimestre de gestação.</a:t>
            </a:r>
            <a:br>
              <a:rPr lang="pt-BR" sz="2400" dirty="0">
                <a:latin typeface="Arial" panose="020B0604020202020204" pitchFamily="34" charset="0"/>
                <a:cs typeface="Arial" panose="020B0604020202020204" pitchFamily="34" charset="0"/>
              </a:rPr>
            </a:br>
            <a:endParaRPr lang="pt-BR" sz="2400"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00455165"/>
              </p:ext>
            </p:extLst>
          </p:nvPr>
        </p:nvGraphicFramePr>
        <p:xfrm>
          <a:off x="457200" y="2205038"/>
          <a:ext cx="762000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903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7992888" cy="1368152"/>
          </a:xfrm>
        </p:spPr>
        <p:txBody>
          <a:bodyPr/>
          <a:lstStyle/>
          <a:p>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a:latin typeface="Arial" panose="020B0604020202020204" pitchFamily="34" charset="0"/>
                <a:cs typeface="Arial" panose="020B0604020202020204" pitchFamily="34" charset="0"/>
              </a:rPr>
              <a:t/>
            </a:r>
            <a:br>
              <a:rPr lang="pt-BR" sz="2400" b="1" dirty="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
            </a:r>
            <a:br>
              <a:rPr lang="pt-BR" sz="2400" b="1" dirty="0" smtClean="0">
                <a:latin typeface="Arial" panose="020B0604020202020204" pitchFamily="34" charset="0"/>
                <a:cs typeface="Arial" panose="020B0604020202020204" pitchFamily="34" charset="0"/>
              </a:rPr>
            </a:br>
            <a:r>
              <a:rPr lang="pt-BR" sz="2400" b="1" dirty="0" smtClean="0">
                <a:latin typeface="Arial" panose="020B0604020202020204" pitchFamily="34" charset="0"/>
                <a:cs typeface="Arial" panose="020B0604020202020204" pitchFamily="34" charset="0"/>
              </a:rPr>
              <a:t>Meta </a:t>
            </a:r>
            <a:r>
              <a:rPr lang="pt-BR" sz="2400" b="1" dirty="0">
                <a:latin typeface="Arial" panose="020B0604020202020204" pitchFamily="34" charset="0"/>
                <a:cs typeface="Arial" panose="020B0604020202020204" pitchFamily="34" charset="0"/>
              </a:rPr>
              <a:t>2.2: </a:t>
            </a:r>
            <a:r>
              <a:rPr lang="pt-BR" sz="2400" dirty="0">
                <a:latin typeface="Arial" panose="020B0604020202020204" pitchFamily="34" charset="0"/>
                <a:cs typeface="Arial" panose="020B0604020202020204" pitchFamily="34" charset="0"/>
              </a:rPr>
              <a:t>Realizar pelo menos um exame ginecológico por trimestre em 100% das gestantes</a:t>
            </a:r>
            <a:r>
              <a:rPr lang="pt-BR" dirty="0"/>
              <a:t>.</a:t>
            </a:r>
            <a:br>
              <a:rPr lang="pt-BR" dirty="0"/>
            </a:br>
            <a:endParaRPr lang="pt-B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6814887"/>
              </p:ext>
            </p:extLst>
          </p:nvPr>
        </p:nvGraphicFramePr>
        <p:xfrm>
          <a:off x="457200" y="2276475"/>
          <a:ext cx="7620000" cy="4124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98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a:t>Meta 2.3: </a:t>
            </a:r>
            <a:r>
              <a:rPr lang="pt-BR" sz="2400" dirty="0"/>
              <a:t>Realizar pelo menos um exame de mamas em 100% das gestantes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63037030"/>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56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a:t>Meta 2.4: </a:t>
            </a:r>
            <a:r>
              <a:rPr lang="pt-BR" sz="2400" dirty="0"/>
              <a:t>Garantir a 100% das gestantes a solicitação de exames laboratoriais de acordo com protocolo.</a:t>
            </a:r>
            <a:br>
              <a:rPr lang="pt-BR" sz="2400" dirty="0"/>
            </a:br>
            <a:endParaRPr lang="pt-BR"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711544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134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a:t>Meta 2.5: </a:t>
            </a:r>
            <a:r>
              <a:rPr lang="pt-BR" sz="2400" dirty="0"/>
              <a:t>Garantir a 100% das gestantes a prescrição de sulfato ferroso e ácido fólico conforme protocolo.</a:t>
            </a:r>
            <a:br>
              <a:rPr lang="pt-BR" sz="2400" dirty="0"/>
            </a:br>
            <a:endParaRPr lang="pt-BR"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57553851"/>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710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88640"/>
            <a:ext cx="7969696" cy="2088232"/>
          </a:xfrm>
        </p:spPr>
        <p:txBody>
          <a:bodyPr/>
          <a:lstStyle/>
          <a:p>
            <a:r>
              <a:rPr lang="pt-BR" sz="2800" b="1" dirty="0" smtClean="0"/>
              <a:t/>
            </a:r>
            <a:br>
              <a:rPr lang="pt-BR" sz="2800" b="1" dirty="0" smtClean="0"/>
            </a:br>
            <a:r>
              <a:rPr lang="pt-BR" sz="2800" b="1" dirty="0" smtClean="0"/>
              <a:t>Meta </a:t>
            </a:r>
            <a:r>
              <a:rPr lang="pt-BR" sz="2800" b="1" dirty="0"/>
              <a:t>2.6: </a:t>
            </a:r>
            <a:r>
              <a:rPr lang="pt-BR" sz="2800" dirty="0"/>
              <a:t>Garantir que 100% das gestantes tenham a vacina antitetânica em dia</a:t>
            </a:r>
            <a:r>
              <a:rPr lang="pt-BR" sz="2800" dirty="0" smtClean="0"/>
              <a:t>.</a:t>
            </a:r>
            <a:br>
              <a:rPr lang="pt-BR" sz="2800" dirty="0" smtClean="0"/>
            </a:br>
            <a:r>
              <a:rPr lang="pt-BR" sz="2800" b="1" dirty="0"/>
              <a:t>Meta 2.7: </a:t>
            </a:r>
            <a:r>
              <a:rPr lang="pt-BR" sz="2800" dirty="0"/>
              <a:t>Garantir que 100% das gestantes tenham a vacina contra hepatite B em dia.</a:t>
            </a:r>
            <a:br>
              <a:rPr lang="pt-BR" sz="2800" dirty="0"/>
            </a:br>
            <a:r>
              <a:rPr lang="pt-BR" sz="2800" dirty="0"/>
              <a:t/>
            </a:r>
            <a:br>
              <a:rPr lang="pt-BR" sz="2800" dirty="0"/>
            </a:br>
            <a:endParaRPr lang="pt-BR"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32885598"/>
              </p:ext>
            </p:extLst>
          </p:nvPr>
        </p:nvGraphicFramePr>
        <p:xfrm>
          <a:off x="457200" y="2708920"/>
          <a:ext cx="7620000" cy="36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511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91264" cy="5649491"/>
          </a:xfrm>
        </p:spPr>
        <p:txBody>
          <a:bodyPr/>
          <a:lstStyle/>
          <a:p>
            <a:endParaRPr lang="es-ES" dirty="0" smtClean="0">
              <a:latin typeface="Arial" panose="020B0604020202020204" pitchFamily="34" charset="0"/>
              <a:cs typeface="Arial" panose="020B0604020202020204" pitchFamily="34" charset="0"/>
            </a:endParaRPr>
          </a:p>
          <a:p>
            <a:pPr marL="114300" indent="0">
              <a:buNone/>
            </a:pPr>
            <a:r>
              <a:rPr lang="es-ES" sz="2800" b="1" dirty="0" smtClean="0">
                <a:latin typeface="Arial" panose="020B0604020202020204" pitchFamily="34" charset="0"/>
                <a:cs typeface="Arial" panose="020B0604020202020204" pitchFamily="34" charset="0"/>
              </a:rPr>
              <a:t>IMPORTÂNCIA DA AÇÃO PROGRAMÁTICA</a:t>
            </a:r>
          </a:p>
          <a:p>
            <a:pPr marL="0" indent="0">
              <a:buNone/>
            </a:pPr>
            <a:endParaRPr lang="pt-BR" dirty="0" smtClean="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Diminuir </a:t>
            </a:r>
            <a:r>
              <a:rPr lang="pt-BR" dirty="0">
                <a:latin typeface="Arial" panose="020B0604020202020204" pitchFamily="34" charset="0"/>
                <a:cs typeface="Arial" panose="020B0604020202020204" pitchFamily="34" charset="0"/>
              </a:rPr>
              <a:t>a mortalidade materna e </a:t>
            </a:r>
            <a:r>
              <a:rPr lang="pt-BR" dirty="0" smtClean="0">
                <a:latin typeface="Arial" panose="020B0604020202020204" pitchFamily="34" charset="0"/>
                <a:cs typeface="Arial" panose="020B0604020202020204" pitchFamily="34" charset="0"/>
              </a:rPr>
              <a:t>neonatal, </a:t>
            </a:r>
          </a:p>
          <a:p>
            <a:pPr marL="0" indent="0">
              <a:buNone/>
            </a:pPr>
            <a:r>
              <a:rPr lang="pt-BR" dirty="0">
                <a:latin typeface="Arial" panose="020B0604020202020204" pitchFamily="34" charset="0"/>
                <a:cs typeface="Arial" panose="020B0604020202020204" pitchFamily="34" charset="0"/>
              </a:rPr>
              <a:t>	</a:t>
            </a:r>
            <a:endParaRPr lang="es-ES" dirty="0"/>
          </a:p>
          <a:p>
            <a:endParaRPr lang="es-ES" dirty="0" smtClean="0"/>
          </a:p>
          <a:p>
            <a:pPr marL="0" indent="0">
              <a:buNone/>
            </a:pPr>
            <a:r>
              <a:rPr lang="pt-BR" b="1" dirty="0">
                <a:latin typeface="Arial" panose="020B0604020202020204" pitchFamily="34" charset="0"/>
                <a:cs typeface="Arial" panose="020B0604020202020204" pitchFamily="34" charset="0"/>
              </a:rPr>
              <a:t> </a:t>
            </a:r>
            <a:r>
              <a:rPr lang="pt-BR" b="1" dirty="0" smtClean="0">
                <a:latin typeface="Arial" panose="020B0604020202020204" pitchFamily="34" charset="0"/>
                <a:cs typeface="Arial" panose="020B0604020202020204" pitchFamily="34" charset="0"/>
              </a:rPr>
              <a:t>   </a:t>
            </a:r>
            <a:r>
              <a:rPr lang="pt-BR" sz="2800" b="1" dirty="0" smtClean="0">
                <a:latin typeface="Arial" panose="020B0604020202020204" pitchFamily="34" charset="0"/>
                <a:cs typeface="Arial" panose="020B0604020202020204" pitchFamily="34" charset="0"/>
              </a:rPr>
              <a:t>ESCOLHA DO FOCO</a:t>
            </a:r>
          </a:p>
          <a:p>
            <a:pPr marL="0" indent="0">
              <a:buNone/>
            </a:pPr>
            <a:r>
              <a:rPr lang="pt-BR" dirty="0" smtClean="0">
                <a:latin typeface="Arial" panose="020B0604020202020204" pitchFamily="34" charset="0"/>
                <a:cs typeface="Arial" panose="020B0604020202020204" pitchFamily="34" charset="0"/>
              </a:rPr>
              <a:t>	A </a:t>
            </a:r>
            <a:r>
              <a:rPr lang="pt-BR" dirty="0">
                <a:latin typeface="Arial" panose="020B0604020202020204" pitchFamily="34" charset="0"/>
                <a:cs typeface="Arial" panose="020B0604020202020204" pitchFamily="34" charset="0"/>
              </a:rPr>
              <a:t>análise situacional, </a:t>
            </a:r>
            <a:r>
              <a:rPr lang="pt-BR" dirty="0" smtClean="0">
                <a:latin typeface="Arial" panose="020B0604020202020204" pitchFamily="34" charset="0"/>
                <a:cs typeface="Arial" panose="020B0604020202020204" pitchFamily="34" charset="0"/>
              </a:rPr>
              <a:t>evidenciou as </a:t>
            </a:r>
            <a:r>
              <a:rPr lang="pt-BR" dirty="0">
                <a:latin typeface="Arial" panose="020B0604020202020204" pitchFamily="34" charset="0"/>
                <a:cs typeface="Arial" panose="020B0604020202020204" pitchFamily="34" charset="0"/>
              </a:rPr>
              <a:t>fragilidades da atenção ao pré-natal e </a:t>
            </a:r>
            <a:r>
              <a:rPr lang="pt-BR" dirty="0" smtClean="0">
                <a:latin typeface="Arial" panose="020B0604020202020204" pitchFamily="34" charset="0"/>
                <a:cs typeface="Arial" panose="020B0604020202020204" pitchFamily="34" charset="0"/>
              </a:rPr>
              <a:t>puerpério</a:t>
            </a:r>
          </a:p>
          <a:p>
            <a:pPr marL="0" indent="0">
              <a:buNone/>
            </a:pPr>
            <a:r>
              <a:rPr lang="es-ES" dirty="0" smtClean="0">
                <a:latin typeface="Arial" panose="020B0604020202020204" pitchFamily="34" charset="0"/>
                <a:cs typeface="Arial" panose="020B0604020202020204" pitchFamily="34" charset="0"/>
              </a:rPr>
              <a:t>	Cobertura </a:t>
            </a:r>
            <a:r>
              <a:rPr lang="es-ES" dirty="0" err="1" smtClean="0">
                <a:latin typeface="Arial" panose="020B0604020202020204" pitchFamily="34" charset="0"/>
                <a:cs typeface="Arial" panose="020B0604020202020204" pitchFamily="34" charset="0"/>
              </a:rPr>
              <a:t>pré</a:t>
            </a:r>
            <a:r>
              <a:rPr lang="es-ES" dirty="0">
                <a:latin typeface="Arial" panose="020B0604020202020204" pitchFamily="34" charset="0"/>
                <a:cs typeface="Arial" panose="020B0604020202020204" pitchFamily="34" charset="0"/>
              </a:rPr>
              <a:t>-</a:t>
            </a:r>
            <a:r>
              <a:rPr lang="es-ES" dirty="0" smtClean="0">
                <a:latin typeface="Arial" panose="020B0604020202020204" pitchFamily="34" charset="0"/>
                <a:cs typeface="Arial" panose="020B0604020202020204" pitchFamily="34" charset="0"/>
              </a:rPr>
              <a:t>natal 16 ( 34%) </a:t>
            </a:r>
          </a:p>
          <a:p>
            <a:pPr marL="0" indent="0">
              <a:buNone/>
            </a:pP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Cobertura do </a:t>
            </a:r>
            <a:r>
              <a:rPr lang="es-ES" dirty="0" err="1" smtClean="0">
                <a:latin typeface="Arial" panose="020B0604020202020204" pitchFamily="34" charset="0"/>
                <a:cs typeface="Arial" panose="020B0604020202020204" pitchFamily="34" charset="0"/>
              </a:rPr>
              <a:t>Puerpério</a:t>
            </a:r>
            <a:r>
              <a:rPr lang="es-ES" dirty="0" smtClean="0">
                <a:latin typeface="Arial" panose="020B0604020202020204" pitchFamily="34" charset="0"/>
                <a:cs typeface="Arial" panose="020B0604020202020204" pitchFamily="34" charset="0"/>
              </a:rPr>
              <a:t>   25 (68%) .</a:t>
            </a:r>
          </a:p>
          <a:p>
            <a:pPr marL="0" indent="0">
              <a:buNone/>
            </a:pPr>
            <a:r>
              <a:rPr lang="es-ES" dirty="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797152"/>
            <a:ext cx="1726742" cy="138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15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smtClean="0"/>
              <a:t/>
            </a:r>
            <a:br>
              <a:rPr lang="pt-BR" sz="2400" b="1" dirty="0" smtClean="0"/>
            </a:br>
            <a:r>
              <a:rPr lang="pt-BR" sz="2400" b="1" dirty="0"/>
              <a:t/>
            </a:r>
            <a:br>
              <a:rPr lang="pt-BR" sz="2400" b="1" dirty="0"/>
            </a:br>
            <a:r>
              <a:rPr lang="pt-BR" sz="2400" b="1" dirty="0" smtClean="0"/>
              <a:t>Meta </a:t>
            </a:r>
            <a:r>
              <a:rPr lang="pt-BR" sz="2400" b="1" dirty="0"/>
              <a:t>2.8: </a:t>
            </a:r>
            <a:r>
              <a:rPr lang="pt-BR" sz="2400" dirty="0"/>
              <a:t>Realizar avaliação da necessidade de atendimento odontológico em 100% das gestantes durante o pré-natal.</a:t>
            </a:r>
            <a:br>
              <a:rPr lang="pt-BR" sz="2400" dirty="0"/>
            </a:br>
            <a:r>
              <a:rPr lang="pt-BR" sz="2400" dirty="0"/>
              <a:t/>
            </a:r>
            <a:br>
              <a:rPr lang="pt-BR" sz="2400" dirty="0"/>
            </a:br>
            <a:endParaRPr lang="pt-BR"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18188257"/>
              </p:ext>
            </p:extLst>
          </p:nvPr>
        </p:nvGraphicFramePr>
        <p:xfrm>
          <a:off x="457200" y="2133600"/>
          <a:ext cx="7620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5786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a:t>Meta 2.9: </a:t>
            </a:r>
            <a:r>
              <a:rPr lang="pt-BR" sz="2400" dirty="0"/>
              <a:t>Garantir a primeira consulta odontológica programática para 100% das gestantes cadastradas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90709236"/>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7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0"/>
            <a:ext cx="7969696" cy="1417638"/>
          </a:xfrm>
        </p:spPr>
        <p:txBody>
          <a:bodyPr/>
          <a:lstStyle/>
          <a:p>
            <a:r>
              <a:rPr lang="pt-BR" sz="2800" b="1" u="sng" dirty="0" smtClean="0"/>
              <a:t/>
            </a:r>
            <a:br>
              <a:rPr lang="pt-BR" sz="2800" b="1" u="sng" dirty="0" smtClean="0"/>
            </a:br>
            <a:r>
              <a:rPr lang="pt-BR" sz="2800" b="1" dirty="0" smtClean="0"/>
              <a:t>Objetivo </a:t>
            </a:r>
            <a:r>
              <a:rPr lang="pt-BR" sz="2800" b="1" dirty="0"/>
              <a:t>3: Melhorar a adesão ao pré-natal</a:t>
            </a:r>
            <a:br>
              <a:rPr lang="pt-BR" sz="2800" b="1" dirty="0"/>
            </a:br>
            <a:r>
              <a:rPr lang="pt-BR" sz="2800" b="1" dirty="0"/>
              <a:t>Meta 3.1: </a:t>
            </a:r>
            <a:r>
              <a:rPr lang="pt-BR" sz="2800" dirty="0"/>
              <a:t>Realizar busca ativa de 100% das gestantes faltosas às consultas de pré-natal.</a:t>
            </a:r>
            <a:br>
              <a:rPr lang="pt-BR" sz="2800" dirty="0"/>
            </a:br>
            <a:endParaRPr lang="pt-BR"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33075723"/>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9915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7897688" cy="1301006"/>
          </a:xfrm>
        </p:spPr>
        <p:txBody>
          <a:bodyPr/>
          <a:lstStyle/>
          <a:p>
            <a:r>
              <a:rPr lang="pt-BR" sz="2400" b="1" dirty="0" smtClean="0"/>
              <a:t/>
            </a:r>
            <a:br>
              <a:rPr lang="pt-BR" sz="2400" b="1" dirty="0" smtClean="0"/>
            </a:br>
            <a:r>
              <a:rPr lang="pt-BR" sz="2400" b="1" dirty="0" smtClean="0"/>
              <a:t>Objetivo </a:t>
            </a:r>
            <a:r>
              <a:rPr lang="pt-BR" sz="2400" b="1" dirty="0"/>
              <a:t>4: Melhorar o registro do programa de pré-natal</a:t>
            </a:r>
            <a:br>
              <a:rPr lang="pt-BR" sz="2400" b="1" dirty="0"/>
            </a:br>
            <a:r>
              <a:rPr lang="pt-BR" sz="2400" b="1" dirty="0"/>
              <a:t>Meta 4.1: </a:t>
            </a:r>
            <a:r>
              <a:rPr lang="pt-BR" sz="2400" dirty="0"/>
              <a:t>Manter registro na ficha espelho de pré-natal/vacinação em 100% das gestantes.</a:t>
            </a:r>
            <a:br>
              <a:rPr lang="pt-BR" sz="2400" dirty="0"/>
            </a:br>
            <a:endParaRPr lang="pt-BR"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5423300"/>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669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a:t>Objetivo 5: Realizar avaliação de risco das gestantes</a:t>
            </a:r>
            <a:br>
              <a:rPr lang="pt-BR" sz="2400" b="1" dirty="0"/>
            </a:br>
            <a:r>
              <a:rPr lang="pt-BR" sz="2400" dirty="0"/>
              <a:t> </a:t>
            </a:r>
            <a:r>
              <a:rPr lang="pt-BR" sz="2400" b="1" dirty="0"/>
              <a:t>Meta 5.1: </a:t>
            </a:r>
            <a:r>
              <a:rPr lang="pt-BR" sz="2400" dirty="0"/>
              <a:t>Avaliar risco gestacional em 100% das gestantes.</a:t>
            </a:r>
            <a:br>
              <a:rPr lang="pt-BR" sz="2400" dirty="0"/>
            </a:br>
            <a:endParaRPr lang="pt-BR"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4740340"/>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72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88640"/>
            <a:ext cx="8424936" cy="6480720"/>
          </a:xfrm>
        </p:spPr>
        <p:txBody>
          <a:bodyPr>
            <a:normAutofit/>
          </a:bodyPr>
          <a:lstStyle/>
          <a:p>
            <a:endParaRPr lang="pt-BR" b="1" u="sng" dirty="0" smtClean="0"/>
          </a:p>
          <a:p>
            <a:r>
              <a:rPr lang="pt-BR" sz="2400" b="1" u="sng" dirty="0" smtClean="0"/>
              <a:t>Objetivo 6</a:t>
            </a:r>
            <a:r>
              <a:rPr lang="pt-BR" sz="2400" b="1" dirty="0" smtClean="0"/>
              <a:t>: Promover </a:t>
            </a:r>
            <a:r>
              <a:rPr lang="pt-BR" sz="2400" b="1" dirty="0"/>
              <a:t>a saúde no </a:t>
            </a:r>
            <a:r>
              <a:rPr lang="pt-BR" sz="2400" b="1" dirty="0" smtClean="0"/>
              <a:t>pré-natal</a:t>
            </a:r>
            <a:endParaRPr lang="pt-BR" sz="2400" b="1" dirty="0"/>
          </a:p>
          <a:p>
            <a:r>
              <a:rPr lang="pt-BR" sz="2400" dirty="0"/>
              <a:t> </a:t>
            </a:r>
            <a:r>
              <a:rPr lang="pt-BR" sz="2400" b="1" dirty="0"/>
              <a:t>Meta </a:t>
            </a:r>
            <a:r>
              <a:rPr lang="pt-BR" sz="2400" b="1" dirty="0" smtClean="0"/>
              <a:t>6.1: </a:t>
            </a:r>
            <a:r>
              <a:rPr lang="pt-BR" sz="2400" dirty="0"/>
              <a:t>Garantir a 100% das gestantes uma orientação nutricional durante a gestação.</a:t>
            </a:r>
          </a:p>
          <a:p>
            <a:r>
              <a:rPr lang="pt-BR" sz="2400" b="1" dirty="0"/>
              <a:t>Meta </a:t>
            </a:r>
            <a:r>
              <a:rPr lang="pt-BR" sz="2400" b="1" dirty="0" smtClean="0"/>
              <a:t>6.2: </a:t>
            </a:r>
            <a:r>
              <a:rPr lang="pt-BR" sz="2400" dirty="0"/>
              <a:t>Promover o aleitamento materno junto a 100% das gestantes.</a:t>
            </a:r>
          </a:p>
          <a:p>
            <a:r>
              <a:rPr lang="pt-BR" sz="2400" b="1" dirty="0"/>
              <a:t>Meta </a:t>
            </a:r>
            <a:r>
              <a:rPr lang="pt-BR" sz="2400" b="1" dirty="0" smtClean="0"/>
              <a:t>6.3: </a:t>
            </a:r>
            <a:r>
              <a:rPr lang="pt-BR" sz="2400" dirty="0"/>
              <a:t>Orientar 100% das gestantes sobre os cuidados com o recém-nascido (teste do pezinho, decúbito dorsal para dormir).</a:t>
            </a:r>
          </a:p>
          <a:p>
            <a:r>
              <a:rPr lang="pt-BR" sz="2400" b="1" dirty="0"/>
              <a:t>Meta </a:t>
            </a:r>
            <a:r>
              <a:rPr lang="pt-BR" sz="2400" b="1" dirty="0" smtClean="0"/>
              <a:t>6.4: </a:t>
            </a:r>
            <a:r>
              <a:rPr lang="pt-BR" sz="2400" dirty="0" smtClean="0"/>
              <a:t>Orientar </a:t>
            </a:r>
            <a:r>
              <a:rPr lang="pt-BR" sz="2400" dirty="0"/>
              <a:t>100% das gestantes sobre anticoncepção após o parto.</a:t>
            </a:r>
          </a:p>
          <a:p>
            <a:r>
              <a:rPr lang="pt-BR" sz="2400" b="1" dirty="0"/>
              <a:t>Meta </a:t>
            </a:r>
            <a:r>
              <a:rPr lang="pt-BR" sz="2400" b="1" dirty="0" smtClean="0"/>
              <a:t>6.5: </a:t>
            </a:r>
            <a:r>
              <a:rPr lang="pt-BR" sz="2400" dirty="0"/>
              <a:t>Orientar 100% das gestantes sobre os riscos do tabagismo e do uso de álcool e drogas na gestação.</a:t>
            </a:r>
          </a:p>
          <a:p>
            <a:r>
              <a:rPr lang="pt-BR" sz="2400" b="1" dirty="0"/>
              <a:t>Meta </a:t>
            </a:r>
            <a:r>
              <a:rPr lang="pt-BR" sz="2400" b="1" dirty="0" smtClean="0"/>
              <a:t>6.6: </a:t>
            </a:r>
            <a:r>
              <a:rPr lang="pt-BR" sz="2400" dirty="0"/>
              <a:t>Orientar 100% das gestantes sobre higiene bucal.</a:t>
            </a:r>
          </a:p>
          <a:p>
            <a:endParaRPr lang="pt-BR" dirty="0"/>
          </a:p>
        </p:txBody>
      </p:sp>
    </p:spTree>
    <p:extLst>
      <p:ext uri="{BB962C8B-B14F-4D97-AF65-F5344CB8AC3E}">
        <p14:creationId xmlns:p14="http://schemas.microsoft.com/office/powerpoint/2010/main" val="4018048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50458751"/>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2693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6632"/>
            <a:ext cx="8352928" cy="6408712"/>
          </a:xfrm>
        </p:spPr>
        <p:txBody>
          <a:bodyPr/>
          <a:lstStyle/>
          <a:p>
            <a:pPr marL="114300" indent="0" algn="ctr">
              <a:buNone/>
            </a:pPr>
            <a:r>
              <a:rPr lang="pt-BR" sz="4400" b="1" dirty="0" smtClean="0"/>
              <a:t>Atenção ao Puerpério</a:t>
            </a:r>
            <a:endParaRPr lang="pt-BR" sz="4400" b="1" dirty="0"/>
          </a:p>
          <a:p>
            <a:endParaRPr lang="pt-BR" dirty="0" smtClean="0"/>
          </a:p>
          <a:p>
            <a:r>
              <a:rPr lang="pt-BR" sz="2400" b="1" dirty="0" smtClean="0"/>
              <a:t>Objetivo </a:t>
            </a:r>
            <a:r>
              <a:rPr lang="pt-BR" sz="2400" b="1" dirty="0"/>
              <a:t>1: Ampliar a cobertura do Puerpério </a:t>
            </a:r>
            <a:r>
              <a:rPr lang="pt-BR" sz="2400" b="1" u="sng" dirty="0"/>
              <a:t> </a:t>
            </a:r>
            <a:endParaRPr lang="pt-BR" sz="2400" b="1" u="sng" dirty="0" smtClean="0"/>
          </a:p>
          <a:p>
            <a:endParaRPr lang="pt-BR" sz="2400" b="1" dirty="0"/>
          </a:p>
          <a:p>
            <a:r>
              <a:rPr lang="pt-BR" sz="2400" b="1" dirty="0"/>
              <a:t>Meta </a:t>
            </a:r>
            <a:r>
              <a:rPr lang="pt-BR" sz="2400" b="1" dirty="0" smtClean="0"/>
              <a:t>1.1: </a:t>
            </a:r>
            <a:r>
              <a:rPr lang="pt-BR" sz="2400" dirty="0"/>
              <a:t>Garantir a 75% das puérperas no programa de Pré-Natal e Puerpério da Unidade de Saúde consulta puerperal antes dos 42 dias após o parto</a:t>
            </a:r>
            <a:r>
              <a:rPr lang="pt-BR" sz="2400" dirty="0" smtClean="0"/>
              <a:t>.</a:t>
            </a:r>
          </a:p>
          <a:p>
            <a:endParaRPr lang="pt-BR" sz="2400" dirty="0" smtClean="0"/>
          </a:p>
          <a:p>
            <a:r>
              <a:rPr lang="pt-BR" sz="2400" dirty="0" smtClean="0"/>
              <a:t>1º Mês: 0 (0%)</a:t>
            </a:r>
          </a:p>
          <a:p>
            <a:r>
              <a:rPr lang="pt-BR" sz="2400" dirty="0" smtClean="0"/>
              <a:t>2º Mês: 9 (100%)</a:t>
            </a:r>
          </a:p>
          <a:p>
            <a:r>
              <a:rPr lang="pt-BR" sz="2400" dirty="0" smtClean="0"/>
              <a:t>3ª Mês : 14 (100%)</a:t>
            </a:r>
            <a:endParaRPr lang="pt-BR" sz="2400" dirty="0"/>
          </a:p>
          <a:p>
            <a:endParaRPr lang="pt-BR" dirty="0"/>
          </a:p>
        </p:txBody>
      </p:sp>
    </p:spTree>
    <p:extLst>
      <p:ext uri="{BB962C8B-B14F-4D97-AF65-F5344CB8AC3E}">
        <p14:creationId xmlns:p14="http://schemas.microsoft.com/office/powerpoint/2010/main" val="154758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3602852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95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352928" cy="6264696"/>
          </a:xfrm>
        </p:spPr>
        <p:txBody>
          <a:bodyPr>
            <a:normAutofit/>
          </a:bodyPr>
          <a:lstStyle/>
          <a:p>
            <a:endParaRPr lang="pt-BR" sz="2400" b="1" u="sng" dirty="0" smtClean="0"/>
          </a:p>
          <a:p>
            <a:r>
              <a:rPr lang="pt-BR" sz="2400" b="1" u="sng" dirty="0" smtClean="0"/>
              <a:t>Objetivo </a:t>
            </a:r>
            <a:r>
              <a:rPr lang="pt-BR" sz="2400" b="1" u="sng" dirty="0"/>
              <a:t>2</a:t>
            </a:r>
            <a:r>
              <a:rPr lang="pt-BR" sz="2400" b="1" dirty="0"/>
              <a:t>: Melhorar a qualidade da atenção ao puerpério realizado na Unidade</a:t>
            </a:r>
          </a:p>
          <a:p>
            <a:endParaRPr lang="pt-BR" sz="2400" b="1" dirty="0" smtClean="0"/>
          </a:p>
          <a:p>
            <a:r>
              <a:rPr lang="pt-BR" sz="2400" b="1" dirty="0" smtClean="0"/>
              <a:t>Meta 2.1: </a:t>
            </a:r>
            <a:r>
              <a:rPr lang="pt-BR" sz="2400" dirty="0"/>
              <a:t>Realizar em 100% das puérperas cadastradas no Programa, exame de mama, abdômen e ginecológico.</a:t>
            </a:r>
          </a:p>
          <a:p>
            <a:r>
              <a:rPr lang="pt-BR" sz="2400" b="1" dirty="0"/>
              <a:t>Meta </a:t>
            </a:r>
            <a:r>
              <a:rPr lang="pt-BR" sz="2400" b="1" dirty="0" smtClean="0"/>
              <a:t>2.2</a:t>
            </a:r>
            <a:r>
              <a:rPr lang="pt-BR" sz="2400" dirty="0" smtClean="0"/>
              <a:t> </a:t>
            </a:r>
            <a:r>
              <a:rPr lang="pt-BR" sz="2400" dirty="0"/>
              <a:t>Avaliar o estado psíquico em 100% das puérperas cadastradas no Programa.</a:t>
            </a:r>
          </a:p>
          <a:p>
            <a:r>
              <a:rPr lang="pt-BR" sz="2400" b="1" dirty="0"/>
              <a:t>Meta </a:t>
            </a:r>
            <a:r>
              <a:rPr lang="pt-BR" sz="2400" b="1" dirty="0" smtClean="0"/>
              <a:t>2.3 </a:t>
            </a:r>
            <a:r>
              <a:rPr lang="pt-BR" sz="2400" dirty="0"/>
              <a:t>Avaliar intercorrências em 100% das puérperas cadastradas no Programa.</a:t>
            </a:r>
          </a:p>
          <a:p>
            <a:r>
              <a:rPr lang="pt-BR" sz="2400" dirty="0"/>
              <a:t> </a:t>
            </a:r>
            <a:r>
              <a:rPr lang="pt-BR" sz="2400" b="1" dirty="0" smtClean="0"/>
              <a:t>Meta 2.4 </a:t>
            </a:r>
            <a:r>
              <a:rPr lang="pt-BR" sz="2400" dirty="0"/>
              <a:t>Prescrever a 100% das puérperas um dos métodos de anticoncepção.</a:t>
            </a:r>
          </a:p>
          <a:p>
            <a:endParaRPr lang="pt-BR" dirty="0"/>
          </a:p>
        </p:txBody>
      </p:sp>
    </p:spTree>
    <p:extLst>
      <p:ext uri="{BB962C8B-B14F-4D97-AF65-F5344CB8AC3E}">
        <p14:creationId xmlns:p14="http://schemas.microsoft.com/office/powerpoint/2010/main" val="417537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400" b="1" dirty="0" smtClean="0">
                <a:latin typeface="Arial" panose="020B0604020202020204" pitchFamily="34" charset="0"/>
                <a:cs typeface="Arial" panose="020B0604020202020204" pitchFamily="34" charset="0"/>
              </a:rPr>
              <a:t>Caracterização do Munícipio </a:t>
            </a:r>
            <a:endParaRPr lang="pt-BR" sz="4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57200" y="1268760"/>
            <a:ext cx="7620000" cy="5132040"/>
          </a:xfrm>
        </p:spPr>
        <p:txBody>
          <a:bodyPr/>
          <a:lstStyle/>
          <a:p>
            <a:r>
              <a:rPr lang="pt-BR" sz="2400" dirty="0" smtClean="0">
                <a:latin typeface="Arial" panose="020B0604020202020204" pitchFamily="34" charset="0"/>
                <a:cs typeface="Arial" panose="020B0604020202020204" pitchFamily="34" charset="0"/>
              </a:rPr>
              <a:t>Bagé/RS : Localizado </a:t>
            </a:r>
            <a:r>
              <a:rPr lang="pt-BR" sz="2400" dirty="0">
                <a:latin typeface="Arial" panose="020B0604020202020204" pitchFamily="34" charset="0"/>
                <a:cs typeface="Arial" panose="020B0604020202020204" pitchFamily="34" charset="0"/>
              </a:rPr>
              <a:t>Campanha Meridional. F</a:t>
            </a:r>
            <a:r>
              <a:rPr lang="pt-BR" sz="2400" dirty="0" smtClean="0">
                <a:latin typeface="Arial" panose="020B0604020202020204" pitchFamily="34" charset="0"/>
                <a:cs typeface="Arial" panose="020B0604020202020204" pitchFamily="34" charset="0"/>
              </a:rPr>
              <a:t>az </a:t>
            </a:r>
            <a:r>
              <a:rPr lang="pt-BR" sz="2400" dirty="0">
                <a:latin typeface="Arial" panose="020B0604020202020204" pitchFamily="34" charset="0"/>
                <a:cs typeface="Arial" panose="020B0604020202020204" pitchFamily="34" charset="0"/>
              </a:rPr>
              <a:t>fronteira com o Uruguai.</a:t>
            </a:r>
          </a:p>
          <a:p>
            <a:r>
              <a:rPr lang="pt-BR" sz="2400" dirty="0">
                <a:latin typeface="Arial" panose="020B0604020202020204" pitchFamily="34" charset="0"/>
                <a:cs typeface="Arial" panose="020B0604020202020204" pitchFamily="34" charset="0"/>
              </a:rPr>
              <a:t>P</a:t>
            </a:r>
            <a:r>
              <a:rPr lang="pt-BR" sz="2400" dirty="0" smtClean="0">
                <a:latin typeface="Arial" panose="020B0604020202020204" pitchFamily="34" charset="0"/>
                <a:cs typeface="Arial" panose="020B0604020202020204" pitchFamily="34" charset="0"/>
              </a:rPr>
              <a:t>opulação </a:t>
            </a:r>
            <a:r>
              <a:rPr lang="pt-BR" sz="2400" dirty="0">
                <a:latin typeface="Arial" panose="020B0604020202020204" pitchFamily="34" charset="0"/>
                <a:cs typeface="Arial" panose="020B0604020202020204" pitchFamily="34" charset="0"/>
              </a:rPr>
              <a:t>de 116.974 habitantes</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IBGE 2010).</a:t>
            </a:r>
          </a:p>
          <a:p>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7704856" cy="4104456"/>
          </a:xfrm>
          <a:prstGeom prst="rect">
            <a:avLst/>
          </a:prstGeom>
          <a:noFill/>
          <a:ln>
            <a:noFill/>
          </a:ln>
        </p:spPr>
      </p:pic>
    </p:spTree>
    <p:extLst>
      <p:ext uri="{BB962C8B-B14F-4D97-AF65-F5344CB8AC3E}">
        <p14:creationId xmlns:p14="http://schemas.microsoft.com/office/powerpoint/2010/main" val="3538318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8860972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37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04664"/>
            <a:ext cx="8320544" cy="6048672"/>
          </a:xfrm>
        </p:spPr>
        <p:txBody>
          <a:bodyPr>
            <a:normAutofit/>
          </a:bodyPr>
          <a:lstStyle/>
          <a:p>
            <a:r>
              <a:rPr lang="pt-BR" b="1" u="sng" dirty="0" smtClean="0"/>
              <a:t>Objetivo </a:t>
            </a:r>
            <a:r>
              <a:rPr lang="pt-BR" b="1" u="sng" dirty="0"/>
              <a:t>3</a:t>
            </a:r>
            <a:r>
              <a:rPr lang="pt-BR" b="1" dirty="0"/>
              <a:t>: Melhorar a adesão ao Puerpério </a:t>
            </a:r>
          </a:p>
          <a:p>
            <a:r>
              <a:rPr lang="pt-BR" b="1" dirty="0"/>
              <a:t>Meta </a:t>
            </a:r>
            <a:r>
              <a:rPr lang="pt-BR" b="1" dirty="0" smtClean="0"/>
              <a:t>3.1: </a:t>
            </a:r>
            <a:r>
              <a:rPr lang="pt-BR" dirty="0"/>
              <a:t>Realizar busca ativa em 100% das puérperas que não realizaram a consulta de puerpério até 30 dias após o parto.</a:t>
            </a:r>
          </a:p>
          <a:p>
            <a:pPr marL="0" indent="0">
              <a:buNone/>
            </a:pPr>
            <a:endParaRPr lang="pt-BR" dirty="0"/>
          </a:p>
          <a:p>
            <a:r>
              <a:rPr lang="pt-BR" b="1" u="sng" dirty="0" smtClean="0"/>
              <a:t>Objetivo </a:t>
            </a:r>
            <a:r>
              <a:rPr lang="pt-BR" b="1" u="sng" dirty="0"/>
              <a:t>4</a:t>
            </a:r>
            <a:r>
              <a:rPr lang="pt-BR" b="1" dirty="0"/>
              <a:t>: Melhorar o registro do programa de pré-natal e puerpério.</a:t>
            </a:r>
          </a:p>
          <a:p>
            <a:r>
              <a:rPr lang="pt-BR" b="1" dirty="0"/>
              <a:t>Meta </a:t>
            </a:r>
            <a:r>
              <a:rPr lang="pt-BR" b="1" dirty="0" smtClean="0"/>
              <a:t>4.1: </a:t>
            </a:r>
            <a:r>
              <a:rPr lang="pt-BR" dirty="0"/>
              <a:t>Manter registro na ficha de acompanhamento do Programa de 100% das puérperas</a:t>
            </a:r>
            <a:r>
              <a:rPr lang="pt-BR" dirty="0" smtClean="0"/>
              <a:t>.</a:t>
            </a:r>
          </a:p>
          <a:p>
            <a:pPr marL="114300" indent="0">
              <a:buNone/>
            </a:pPr>
            <a:r>
              <a:rPr lang="pt-BR" dirty="0"/>
              <a:t> </a:t>
            </a:r>
          </a:p>
          <a:p>
            <a:r>
              <a:rPr lang="pt-BR" b="1" u="sng" dirty="0" smtClean="0"/>
              <a:t>Objetivo </a:t>
            </a:r>
            <a:r>
              <a:rPr lang="pt-BR" b="1" u="sng" dirty="0"/>
              <a:t>5</a:t>
            </a:r>
            <a:r>
              <a:rPr lang="pt-BR" b="1" dirty="0"/>
              <a:t>: Realizar avaliação de risco das puérperas.</a:t>
            </a:r>
          </a:p>
          <a:p>
            <a:r>
              <a:rPr lang="pt-BR" b="1" dirty="0"/>
              <a:t>Meta </a:t>
            </a:r>
            <a:r>
              <a:rPr lang="pt-BR" b="1" dirty="0" smtClean="0"/>
              <a:t>5.1: </a:t>
            </a:r>
            <a:r>
              <a:rPr lang="pt-BR" dirty="0"/>
              <a:t>Orientar 100% das puérperas cadastradas no Programa sobre os cuidado do recém-nascido, aleitamento materno exclusivo, e sobre planejamento familiar.</a:t>
            </a:r>
          </a:p>
          <a:p>
            <a:endParaRPr lang="pt-BR" dirty="0"/>
          </a:p>
        </p:txBody>
      </p:sp>
    </p:spTree>
    <p:extLst>
      <p:ext uri="{BB962C8B-B14F-4D97-AF65-F5344CB8AC3E}">
        <p14:creationId xmlns:p14="http://schemas.microsoft.com/office/powerpoint/2010/main" val="3876183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1194811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196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634082"/>
          </a:xfrm>
        </p:spPr>
        <p:txBody>
          <a:bodyPr/>
          <a:lstStyle/>
          <a:p>
            <a:pPr algn="ctr"/>
            <a:r>
              <a:rPr lang="pt-BR" b="1" dirty="0" smtClean="0">
                <a:latin typeface="Arial" panose="020B0604020202020204" pitchFamily="34" charset="0"/>
                <a:cs typeface="Arial" panose="020B0604020202020204" pitchFamily="34" charset="0"/>
              </a:rPr>
              <a:t>DISCUSSÃO</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79512" y="836712"/>
            <a:ext cx="8208912" cy="5760640"/>
          </a:xfrm>
        </p:spPr>
        <p:txBody>
          <a:bodyPr>
            <a:normAutofit fontScale="92500" lnSpcReduction="20000"/>
          </a:bodyPr>
          <a:lstStyle/>
          <a:p>
            <a:pPr marL="114300" indent="0">
              <a:buNone/>
            </a:pPr>
            <a:r>
              <a:rPr lang="pt-BR" dirty="0" smtClean="0">
                <a:solidFill>
                  <a:srgbClr val="FF0000"/>
                </a:solidFill>
                <a:latin typeface="Arial" panose="020B0604020202020204" pitchFamily="34" charset="0"/>
                <a:cs typeface="Arial" panose="020B0604020202020204" pitchFamily="34" charset="0"/>
              </a:rPr>
              <a:t> </a:t>
            </a:r>
          </a:p>
          <a:p>
            <a:pPr marL="114300" indent="0">
              <a:buNone/>
            </a:pPr>
            <a:r>
              <a:rPr lang="pt-BR" dirty="0" smtClean="0"/>
              <a:t>	</a:t>
            </a:r>
            <a:r>
              <a:rPr lang="pt-BR" dirty="0" smtClean="0">
                <a:latin typeface="Arial" panose="020B0604020202020204" pitchFamily="34" charset="0"/>
                <a:cs typeface="Arial" panose="020B0604020202020204" pitchFamily="34" charset="0"/>
              </a:rPr>
              <a:t>A intervenção contribui </a:t>
            </a:r>
            <a:r>
              <a:rPr lang="pt-BR" dirty="0">
                <a:latin typeface="Arial" panose="020B0604020202020204" pitchFamily="34" charset="0"/>
                <a:cs typeface="Arial" panose="020B0604020202020204" pitchFamily="34" charset="0"/>
              </a:rPr>
              <a:t>com a aprendizagem no </a:t>
            </a:r>
            <a:r>
              <a:rPr lang="pt-BR" dirty="0" smtClean="0">
                <a:latin typeface="Arial" panose="020B0604020202020204" pitchFamily="34" charset="0"/>
                <a:cs typeface="Arial" panose="020B0604020202020204" pitchFamily="34" charset="0"/>
              </a:rPr>
              <a:t>trabalho, </a:t>
            </a:r>
          </a:p>
          <a:p>
            <a:pPr marL="114300" indent="0">
              <a:buNone/>
            </a:pPr>
            <a:r>
              <a:rPr lang="pt-BR" dirty="0" smtClean="0">
                <a:latin typeface="Arial" panose="020B0604020202020204" pitchFamily="34" charset="0"/>
                <a:cs typeface="Arial" panose="020B0604020202020204" pitchFamily="34" charset="0"/>
              </a:rPr>
              <a:t>	Integrou </a:t>
            </a:r>
            <a:r>
              <a:rPr lang="pt-BR" dirty="0">
                <a:latin typeface="Arial" panose="020B0604020202020204" pitchFamily="34" charset="0"/>
                <a:cs typeface="Arial" panose="020B0604020202020204" pitchFamily="34" charset="0"/>
              </a:rPr>
              <a:t>a </a:t>
            </a:r>
            <a:r>
              <a:rPr lang="pt-BR" dirty="0" smtClean="0">
                <a:latin typeface="Arial" panose="020B0604020202020204" pitchFamily="34" charset="0"/>
                <a:cs typeface="Arial" panose="020B0604020202020204" pitchFamily="34" charset="0"/>
              </a:rPr>
              <a:t>equipe repercutindo </a:t>
            </a:r>
            <a:r>
              <a:rPr lang="pt-BR" dirty="0">
                <a:latin typeface="Arial" panose="020B0604020202020204" pitchFamily="34" charset="0"/>
                <a:cs typeface="Arial" panose="020B0604020202020204" pitchFamily="34" charset="0"/>
              </a:rPr>
              <a:t>positivamente nas demais </a:t>
            </a:r>
            <a:r>
              <a:rPr lang="pt-BR" dirty="0" smtClean="0">
                <a:latin typeface="Arial" panose="020B0604020202020204" pitchFamily="34" charset="0"/>
                <a:cs typeface="Arial" panose="020B0604020202020204" pitchFamily="34" charset="0"/>
              </a:rPr>
              <a:t>atividades.</a:t>
            </a:r>
            <a:r>
              <a:rPr lang="pt-BR" dirty="0">
                <a:latin typeface="Arial" panose="020B0604020202020204" pitchFamily="34" charset="0"/>
                <a:cs typeface="Arial" panose="020B0604020202020204" pitchFamily="34" charset="0"/>
              </a:rPr>
              <a:t> </a:t>
            </a:r>
            <a:endParaRPr lang="pt-BR" dirty="0" smtClean="0">
              <a:latin typeface="Arial" panose="020B0604020202020204" pitchFamily="34" charset="0"/>
              <a:cs typeface="Arial" panose="020B0604020202020204" pitchFamily="34" charset="0"/>
            </a:endParaRPr>
          </a:p>
          <a:p>
            <a:pPr marL="114300" indent="0">
              <a:buNone/>
            </a:pP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Gerou parceria</a:t>
            </a:r>
            <a:r>
              <a:rPr lang="pt-BR" dirty="0">
                <a:latin typeface="Arial" panose="020B0604020202020204" pitchFamily="34" charset="0"/>
                <a:cs typeface="Arial" panose="020B0604020202020204" pitchFamily="34" charset="0"/>
              </a:rPr>
              <a:t>, cumplicidade e motivação de </a:t>
            </a:r>
            <a:r>
              <a:rPr lang="pt-BR" dirty="0" smtClean="0">
                <a:latin typeface="Arial" panose="020B0604020202020204" pitchFamily="34" charset="0"/>
                <a:cs typeface="Arial" panose="020B0604020202020204" pitchFamily="34" charset="0"/>
              </a:rPr>
              <a:t>todos da equipe </a:t>
            </a:r>
            <a:r>
              <a:rPr lang="pt-BR" dirty="0">
                <a:latin typeface="Arial" panose="020B0604020202020204" pitchFamily="34" charset="0"/>
                <a:cs typeface="Arial" panose="020B0604020202020204" pitchFamily="34" charset="0"/>
              </a:rPr>
              <a:t>durante a intervenção</a:t>
            </a:r>
            <a:r>
              <a:rPr lang="pt-BR" dirty="0" smtClean="0">
                <a:latin typeface="Arial" panose="020B0604020202020204" pitchFamily="34" charset="0"/>
                <a:cs typeface="Arial" panose="020B0604020202020204" pitchFamily="34" charset="0"/>
              </a:rPr>
              <a:t>.</a:t>
            </a:r>
          </a:p>
          <a:p>
            <a:pPr marL="114300" indent="0">
              <a:buNone/>
            </a:pPr>
            <a:r>
              <a:rPr lang="pt-BR" dirty="0" smtClean="0">
                <a:latin typeface="Arial" panose="020B0604020202020204" pitchFamily="34" charset="0"/>
                <a:cs typeface="Arial" panose="020B0604020202020204" pitchFamily="34" charset="0"/>
              </a:rPr>
              <a:t>	Possibilitou a mudança </a:t>
            </a:r>
            <a:r>
              <a:rPr lang="pt-BR" dirty="0">
                <a:latin typeface="Arial" panose="020B0604020202020204" pitchFamily="34" charset="0"/>
                <a:cs typeface="Arial" panose="020B0604020202020204" pitchFamily="34" charset="0"/>
              </a:rPr>
              <a:t>na organização e gestão do </a:t>
            </a:r>
            <a:r>
              <a:rPr lang="pt-BR" dirty="0" smtClean="0">
                <a:latin typeface="Arial" panose="020B0604020202020204" pitchFamily="34" charset="0"/>
                <a:cs typeface="Arial" panose="020B0604020202020204" pitchFamily="34" charset="0"/>
              </a:rPr>
              <a:t>serviço, facilitando </a:t>
            </a:r>
            <a:r>
              <a:rPr lang="pt-BR" dirty="0">
                <a:latin typeface="Arial" panose="020B0604020202020204" pitchFamily="34" charset="0"/>
                <a:cs typeface="Arial" panose="020B0604020202020204" pitchFamily="34" charset="0"/>
              </a:rPr>
              <a:t>e otimizando </a:t>
            </a:r>
            <a:r>
              <a:rPr lang="pt-BR" dirty="0" smtClean="0">
                <a:latin typeface="Arial" panose="020B0604020202020204" pitchFamily="34" charset="0"/>
                <a:cs typeface="Arial" panose="020B0604020202020204" pitchFamily="34" charset="0"/>
              </a:rPr>
              <a:t>as ações com </a:t>
            </a:r>
            <a:r>
              <a:rPr lang="pt-BR" dirty="0">
                <a:latin typeface="Arial" panose="020B0604020202020204" pitchFamily="34" charset="0"/>
                <a:cs typeface="Arial" panose="020B0604020202020204" pitchFamily="34" charset="0"/>
              </a:rPr>
              <a:t>melhoria dos registros de </a:t>
            </a:r>
            <a:r>
              <a:rPr lang="pt-BR" dirty="0" smtClean="0">
                <a:latin typeface="Arial" panose="020B0604020202020204" pitchFamily="34" charset="0"/>
                <a:cs typeface="Arial" panose="020B0604020202020204" pitchFamily="34" charset="0"/>
              </a:rPr>
              <a:t>dados.</a:t>
            </a:r>
          </a:p>
          <a:p>
            <a:pPr marL="114300" indent="0">
              <a:buNone/>
            </a:pPr>
            <a:endParaRPr lang="pt-BR" dirty="0" smtClean="0">
              <a:latin typeface="Arial" panose="020B0604020202020204" pitchFamily="34" charset="0"/>
              <a:cs typeface="Arial" panose="020B0604020202020204" pitchFamily="34" charset="0"/>
            </a:endParaRPr>
          </a:p>
          <a:p>
            <a:pPr marL="114300" indent="0">
              <a:buNone/>
            </a:pP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Para a comunidade </a:t>
            </a:r>
            <a:r>
              <a:rPr lang="pt-BR" dirty="0" smtClean="0">
                <a:latin typeface="Arial" panose="020B0604020202020204" pitchFamily="34" charset="0"/>
                <a:cs typeface="Arial" panose="020B0604020202020204" pitchFamily="34" charset="0"/>
              </a:rPr>
              <a:t>permitiu </a:t>
            </a:r>
            <a:r>
              <a:rPr lang="pt-BR" dirty="0">
                <a:latin typeface="Arial" panose="020B0604020202020204" pitchFamily="34" charset="0"/>
                <a:cs typeface="Arial" panose="020B0604020202020204" pitchFamily="34" charset="0"/>
              </a:rPr>
              <a:t>a melhoria na comunicação entre profissionais, comunidade e serviço de saúde fortalecendo o engajamento </a:t>
            </a:r>
            <a:r>
              <a:rPr lang="pt-BR" dirty="0" smtClean="0">
                <a:latin typeface="Arial" panose="020B0604020202020204" pitchFamily="34" charset="0"/>
                <a:cs typeface="Arial" panose="020B0604020202020204" pitchFamily="34" charset="0"/>
              </a:rPr>
              <a:t>publico.</a:t>
            </a:r>
          </a:p>
          <a:p>
            <a:pPr marL="114300" indent="0">
              <a:buNone/>
            </a:pPr>
            <a:r>
              <a:rPr lang="pt-BR" dirty="0" smtClean="0">
                <a:latin typeface="Arial" panose="020B0604020202020204" pitchFamily="34" charset="0"/>
                <a:cs typeface="Arial" panose="020B0604020202020204" pitchFamily="34" charset="0"/>
              </a:rPr>
              <a:t>	Melhoria no cuidado para as gestantes e Puérperas.</a:t>
            </a:r>
            <a:endParaRPr lang="pt-BR" dirty="0">
              <a:latin typeface="Arial" panose="020B0604020202020204" pitchFamily="34" charset="0"/>
              <a:cs typeface="Arial" panose="020B0604020202020204" pitchFamily="34" charset="0"/>
            </a:endParaRPr>
          </a:p>
          <a:p>
            <a:endParaRPr lang="pt-BR" dirty="0" smtClean="0">
              <a:solidFill>
                <a:srgbClr val="FF0000"/>
              </a:solidFill>
              <a:latin typeface="Arial" panose="020B0604020202020204" pitchFamily="34" charset="0"/>
              <a:cs typeface="Arial" panose="020B0604020202020204" pitchFamily="34" charset="0"/>
            </a:endParaRPr>
          </a:p>
          <a:p>
            <a:pPr marL="114300" indent="0">
              <a:buNone/>
            </a:pPr>
            <a:r>
              <a:rPr lang="pt-BR" dirty="0" smtClean="0">
                <a:latin typeface="Arial" panose="020B0604020202020204" pitchFamily="34" charset="0"/>
                <a:cs typeface="Arial" panose="020B0604020202020204" pitchFamily="34" charset="0"/>
              </a:rPr>
              <a:t>	A </a:t>
            </a:r>
            <a:r>
              <a:rPr lang="pt-BR" dirty="0">
                <a:latin typeface="Arial" panose="020B0604020202020204" pitchFamily="34" charset="0"/>
                <a:cs typeface="Arial" panose="020B0604020202020204" pitchFamily="34" charset="0"/>
              </a:rPr>
              <a:t>intervenção será incorporada ao serviço, pois a mesma motivou a todos na equipe e foi perceptível a melhoria do cuidado, o engajamento público no fortalecimento da atenção a saúde das gestantes e </a:t>
            </a:r>
            <a:r>
              <a:rPr lang="pt-BR" dirty="0" smtClean="0">
                <a:latin typeface="Arial" panose="020B0604020202020204" pitchFamily="34" charset="0"/>
                <a:cs typeface="Arial" panose="020B0604020202020204" pitchFamily="34" charset="0"/>
              </a:rPr>
              <a:t>puérperas.</a:t>
            </a:r>
          </a:p>
          <a:p>
            <a:endParaRPr lang="pt-BR" dirty="0" smtClean="0">
              <a:solidFill>
                <a:srgbClr val="FF0000"/>
              </a:solidFill>
              <a:latin typeface="Arial" panose="020B0604020202020204" pitchFamily="34" charset="0"/>
              <a:cs typeface="Arial" panose="020B0604020202020204" pitchFamily="34" charset="0"/>
            </a:endParaRPr>
          </a:p>
          <a:p>
            <a:endParaRPr lang="pt-BR" dirty="0">
              <a:solidFill>
                <a:srgbClr val="FF0000"/>
              </a:solidFill>
              <a:latin typeface="Arial" panose="020B0604020202020204" pitchFamily="34" charset="0"/>
              <a:cs typeface="Arial" panose="020B0604020202020204" pitchFamily="34" charset="0"/>
            </a:endParaRPr>
          </a:p>
          <a:p>
            <a:endParaRPr lang="pt-BR" dirty="0" smtClean="0">
              <a:solidFill>
                <a:srgbClr val="FF0000"/>
              </a:solidFill>
              <a:latin typeface="Arial" panose="020B0604020202020204" pitchFamily="34" charset="0"/>
              <a:cs typeface="Arial" panose="020B0604020202020204" pitchFamily="34" charset="0"/>
            </a:endParaRPr>
          </a:p>
          <a:p>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555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280920" cy="994122"/>
          </a:xfrm>
        </p:spPr>
        <p:txBody>
          <a:bodyPr/>
          <a:lstStyle/>
          <a:p>
            <a:pPr algn="ctr"/>
            <a:r>
              <a:rPr lang="pt-BR" sz="2400" b="1" dirty="0" smtClean="0">
                <a:solidFill>
                  <a:schemeClr val="tx1"/>
                </a:solidFill>
              </a:rPr>
              <a:t>REFLEXÃO CRÍTICA SOBRE SEU PROCESSO PESSOAL DE APRENDIZAGEM </a:t>
            </a:r>
            <a:endParaRPr lang="pt-BR" sz="2400" b="1" dirty="0">
              <a:solidFill>
                <a:schemeClr val="tx1"/>
              </a:solidFill>
            </a:endParaRPr>
          </a:p>
        </p:txBody>
      </p:sp>
      <p:sp>
        <p:nvSpPr>
          <p:cNvPr id="3" name="Espaço Reservado para Conteúdo 2"/>
          <p:cNvSpPr>
            <a:spLocks noGrp="1"/>
          </p:cNvSpPr>
          <p:nvPr>
            <p:ph idx="1"/>
          </p:nvPr>
        </p:nvSpPr>
        <p:spPr>
          <a:xfrm>
            <a:off x="251520" y="1340768"/>
            <a:ext cx="7992888" cy="5256584"/>
          </a:xfrm>
        </p:spPr>
        <p:txBody>
          <a:bodyPr>
            <a:normAutofit fontScale="92500"/>
          </a:bodyPr>
          <a:lstStyle/>
          <a:p>
            <a:pPr algn="just"/>
            <a:r>
              <a:rPr lang="pt-BR" dirty="0" smtClean="0">
                <a:latin typeface="Arial" panose="020B0604020202020204" pitchFamily="34" charset="0"/>
                <a:cs typeface="Arial" panose="020B0604020202020204" pitchFamily="34" charset="0"/>
              </a:rPr>
              <a:t>O </a:t>
            </a:r>
            <a:r>
              <a:rPr lang="pt-BR" dirty="0">
                <a:latin typeface="Arial" panose="020B0604020202020204" pitchFamily="34" charset="0"/>
                <a:cs typeface="Arial" panose="020B0604020202020204" pitchFamily="34" charset="0"/>
              </a:rPr>
              <a:t>inicio do curso foram repletas de expectativas e dúvidas, quando iniciou a intervenção, as preocupações aumentaram não somente em relação em alcançar as metas pactuadas, mas principalmente como seria este “caminho” ainda desconhecido tendo que trabalhar com toda uma equipe de ESF todos com suas singularidades. </a:t>
            </a:r>
          </a:p>
          <a:p>
            <a:pPr algn="just"/>
            <a:r>
              <a:rPr lang="pt-BR" dirty="0">
                <a:latin typeface="Arial" panose="020B0604020202020204" pitchFamily="34" charset="0"/>
                <a:cs typeface="Arial" panose="020B0604020202020204" pitchFamily="34" charset="0"/>
              </a:rPr>
              <a:t>A maior dificuldade no âmbito pessoal foi aprender a trabalhar em equipe, aprender que cada companheiro tem seu tempo de aprendizado que nem todos são iguais, mas cada um com sua trajetória e com suas experiências que foram valorizadas.</a:t>
            </a:r>
          </a:p>
          <a:p>
            <a:pPr algn="just"/>
            <a:r>
              <a:rPr lang="pt-BR" dirty="0">
                <a:latin typeface="Arial" panose="020B0604020202020204" pitchFamily="34" charset="0"/>
                <a:cs typeface="Arial" panose="020B0604020202020204" pitchFamily="34" charset="0"/>
              </a:rPr>
              <a:t>A intervenção tem uma importância para a comunidade, para o município e para o país contribuindo para a diminuição mortalidade materna e neonatal. </a:t>
            </a:r>
          </a:p>
          <a:p>
            <a:pPr algn="just"/>
            <a:r>
              <a:rPr lang="pt-BR" dirty="0">
                <a:latin typeface="Arial" panose="020B0604020202020204" pitchFamily="34" charset="0"/>
                <a:cs typeface="Arial" panose="020B0604020202020204" pitchFamily="34" charset="0"/>
              </a:rPr>
              <a:t> Sem dúvida, foi uma experiência única e que acrescentou muito tanto profissional como pessoal pelo olhar ampliado que consegui desenvolver no decorrer do curso, indo além da clínica</a:t>
            </a:r>
            <a:r>
              <a:rPr lang="pt-BR" dirty="0"/>
              <a:t>.</a:t>
            </a:r>
          </a:p>
          <a:p>
            <a:endParaRPr lang="pt-BR" dirty="0" smtClean="0">
              <a:solidFill>
                <a:srgbClr val="FF0000"/>
              </a:solidFill>
            </a:endParaRPr>
          </a:p>
        </p:txBody>
      </p:sp>
    </p:spTree>
    <p:extLst>
      <p:ext uri="{BB962C8B-B14F-4D97-AF65-F5344CB8AC3E}">
        <p14:creationId xmlns:p14="http://schemas.microsoft.com/office/powerpoint/2010/main" val="526713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564904"/>
            <a:ext cx="7620000" cy="1143000"/>
          </a:xfrm>
        </p:spPr>
        <p:txBody>
          <a:bodyPr/>
          <a:lstStyle/>
          <a:p>
            <a:pPr algn="ctr"/>
            <a:r>
              <a:rPr lang="pt-BR" sz="6600" b="1" dirty="0" smtClean="0">
                <a:solidFill>
                  <a:schemeClr val="tx1"/>
                </a:solidFill>
              </a:rPr>
              <a:t>Obrigado</a:t>
            </a:r>
            <a:r>
              <a:rPr lang="es-ES" sz="6600" b="1" dirty="0" smtClean="0">
                <a:solidFill>
                  <a:schemeClr val="tx1"/>
                </a:solidFill>
              </a:rPr>
              <a:t>!!!</a:t>
            </a:r>
            <a:r>
              <a:rPr lang="pt-BR" sz="4800" b="1" dirty="0">
                <a:solidFill>
                  <a:schemeClr val="tx1"/>
                </a:solidFill>
              </a:rPr>
              <a:t/>
            </a:r>
            <a:br>
              <a:rPr lang="pt-BR" sz="4800" b="1" dirty="0">
                <a:solidFill>
                  <a:schemeClr val="tx1"/>
                </a:solidFill>
              </a:rPr>
            </a:br>
            <a:endParaRPr lang="pt-BR" dirty="0">
              <a:solidFill>
                <a:schemeClr val="tx1"/>
              </a:solidFill>
            </a:endParaRPr>
          </a:p>
        </p:txBody>
      </p:sp>
    </p:spTree>
    <p:extLst>
      <p:ext uri="{BB962C8B-B14F-4D97-AF65-F5344CB8AC3E}">
        <p14:creationId xmlns:p14="http://schemas.microsoft.com/office/powerpoint/2010/main" val="603705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7859216" cy="4800600"/>
          </a:xfrm>
        </p:spPr>
        <p:txBody>
          <a:bodyPr>
            <a:normAutofit/>
          </a:bodyPr>
          <a:lstStyle/>
          <a:p>
            <a:r>
              <a:rPr lang="pt-BR" sz="2800" dirty="0">
                <a:latin typeface="Arial" panose="020B0604020202020204" pitchFamily="34" charset="0"/>
                <a:cs typeface="Arial" panose="020B0604020202020204" pitchFamily="34" charset="0"/>
              </a:rPr>
              <a:t>30 UBS, sendo 17 </a:t>
            </a:r>
            <a:r>
              <a:rPr lang="pt-BR" sz="2800" dirty="0" smtClean="0">
                <a:latin typeface="Arial" panose="020B0604020202020204" pitchFamily="34" charset="0"/>
                <a:cs typeface="Arial" panose="020B0604020202020204" pitchFamily="34" charset="0"/>
              </a:rPr>
              <a:t>(</a:t>
            </a:r>
            <a:r>
              <a:rPr lang="pt-BR" sz="2800" dirty="0">
                <a:latin typeface="Arial" panose="020B0604020202020204" pitchFamily="34" charset="0"/>
                <a:cs typeface="Arial" panose="020B0604020202020204" pitchFamily="34" charset="0"/>
              </a:rPr>
              <a:t>ESF) com 23 equipes de saúde e 13 </a:t>
            </a:r>
            <a:r>
              <a:rPr lang="pt-BR" sz="2800" dirty="0" smtClean="0">
                <a:latin typeface="Arial" panose="020B0604020202020204" pitchFamily="34" charset="0"/>
                <a:cs typeface="Arial" panose="020B0604020202020204" pitchFamily="34" charset="0"/>
              </a:rPr>
              <a:t>UBS,</a:t>
            </a:r>
          </a:p>
          <a:p>
            <a:r>
              <a:rPr lang="pt-BR" sz="2800" dirty="0" smtClean="0">
                <a:latin typeface="Arial" panose="020B0604020202020204" pitchFamily="34" charset="0"/>
                <a:cs typeface="Arial" panose="020B0604020202020204" pitchFamily="34" charset="0"/>
              </a:rPr>
              <a:t>SAMU, </a:t>
            </a:r>
          </a:p>
          <a:p>
            <a:r>
              <a:rPr lang="pt-BR" sz="2800" dirty="0" smtClean="0">
                <a:latin typeface="Arial" panose="020B0604020202020204" pitchFamily="34" charset="0"/>
                <a:cs typeface="Arial" panose="020B0604020202020204" pitchFamily="34" charset="0"/>
              </a:rPr>
              <a:t>UPA,</a:t>
            </a:r>
          </a:p>
          <a:p>
            <a:r>
              <a:rPr lang="pt-BR" sz="2800" dirty="0" smtClean="0">
                <a:latin typeface="Arial" panose="020B0604020202020204" pitchFamily="34" charset="0"/>
                <a:cs typeface="Arial" panose="020B0604020202020204" pitchFamily="34" charset="0"/>
              </a:rPr>
              <a:t>CAPS,</a:t>
            </a:r>
          </a:p>
          <a:p>
            <a:r>
              <a:rPr lang="pt-BR" sz="2800" dirty="0" smtClean="0">
                <a:latin typeface="Arial" panose="020B0604020202020204" pitchFamily="34" charset="0"/>
                <a:cs typeface="Arial" panose="020B0604020202020204" pitchFamily="34" charset="0"/>
              </a:rPr>
              <a:t>Três Hospitais </a:t>
            </a:r>
          </a:p>
          <a:p>
            <a:r>
              <a:rPr lang="pt-BR" sz="2800" dirty="0" smtClean="0">
                <a:latin typeface="Arial" panose="020B0604020202020204" pitchFamily="34" charset="0"/>
                <a:cs typeface="Arial" panose="020B0604020202020204" pitchFamily="34" charset="0"/>
              </a:rPr>
              <a:t>CEO</a:t>
            </a:r>
          </a:p>
          <a:p>
            <a:r>
              <a:rPr lang="pt-BR" sz="2800" dirty="0">
                <a:latin typeface="Arial" panose="020B0604020202020204" pitchFamily="34" charset="0"/>
                <a:cs typeface="Arial" panose="020B0604020202020204" pitchFamily="34" charset="0"/>
              </a:rPr>
              <a:t>PAM 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861048"/>
            <a:ext cx="244827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85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Arial" panose="020B0604020202020204" pitchFamily="34" charset="0"/>
                <a:cs typeface="Arial" panose="020B0604020202020204" pitchFamily="34" charset="0"/>
              </a:rPr>
              <a:t>Caracterização da UBS</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51520" y="1268760"/>
            <a:ext cx="7825680" cy="5132040"/>
          </a:xfrm>
        </p:spPr>
        <p:txBody>
          <a:bodyPr>
            <a:normAutofit/>
          </a:bodyPr>
          <a:lstStyle/>
          <a:p>
            <a:pPr marL="114300" indent="0">
              <a:buNone/>
            </a:pPr>
            <a:r>
              <a:rPr lang="pt-BR" sz="2800" dirty="0" smtClean="0">
                <a:latin typeface="Arial" panose="020B0604020202020204" pitchFamily="34" charset="0"/>
                <a:cs typeface="Arial" panose="020B0604020202020204" pitchFamily="34" charset="0"/>
              </a:rPr>
              <a:t>Conta com </a:t>
            </a:r>
            <a:r>
              <a:rPr lang="pt-BR" sz="2800" dirty="0">
                <a:latin typeface="Arial" panose="020B0604020202020204" pitchFamily="34" charset="0"/>
                <a:cs typeface="Arial" panose="020B0604020202020204" pitchFamily="34" charset="0"/>
              </a:rPr>
              <a:t>uma equipe de ESF, </a:t>
            </a:r>
            <a:endParaRPr lang="pt-BR" sz="2800" dirty="0" smtClean="0">
              <a:latin typeface="Arial" panose="020B0604020202020204" pitchFamily="34" charset="0"/>
              <a:cs typeface="Arial" panose="020B0604020202020204" pitchFamily="34" charset="0"/>
            </a:endParaRPr>
          </a:p>
          <a:p>
            <a:pPr marL="114300" indent="0">
              <a:buNone/>
            </a:pPr>
            <a:r>
              <a:rPr lang="pt-BR" sz="2800" dirty="0" smtClean="0">
                <a:latin typeface="Arial" panose="020B0604020202020204" pitchFamily="34" charset="0"/>
                <a:cs typeface="Arial" panose="020B0604020202020204" pitchFamily="34" charset="0"/>
              </a:rPr>
              <a:t>Composta:  </a:t>
            </a:r>
            <a:r>
              <a:rPr lang="pt-BR" sz="2800" dirty="0">
                <a:latin typeface="Arial" panose="020B0604020202020204" pitchFamily="34" charset="0"/>
                <a:cs typeface="Arial" panose="020B0604020202020204" pitchFamily="34" charset="0"/>
              </a:rPr>
              <a:t>por um médico, </a:t>
            </a:r>
            <a:endParaRPr lang="pt-BR" sz="2800" dirty="0" smtClean="0">
              <a:latin typeface="Arial" panose="020B0604020202020204" pitchFamily="34" charset="0"/>
              <a:cs typeface="Arial" panose="020B0604020202020204" pitchFamily="34" charset="0"/>
            </a:endParaRPr>
          </a:p>
          <a:p>
            <a:pPr marL="114300" indent="0">
              <a:buNone/>
            </a:pPr>
            <a:r>
              <a:rPr lang="pt-BR" sz="2800" dirty="0">
                <a:latin typeface="Arial" panose="020B0604020202020204" pitchFamily="34" charset="0"/>
                <a:cs typeface="Arial" panose="020B0604020202020204" pitchFamily="34" charset="0"/>
              </a:rPr>
              <a:t>U</a:t>
            </a:r>
            <a:r>
              <a:rPr lang="pt-BR" sz="2800" dirty="0" smtClean="0">
                <a:latin typeface="Arial" panose="020B0604020202020204" pitchFamily="34" charset="0"/>
                <a:cs typeface="Arial" panose="020B0604020202020204" pitchFamily="34" charset="0"/>
              </a:rPr>
              <a:t>m </a:t>
            </a:r>
            <a:r>
              <a:rPr lang="pt-BR" sz="2800" dirty="0">
                <a:latin typeface="Arial" panose="020B0604020202020204" pitchFamily="34" charset="0"/>
                <a:cs typeface="Arial" panose="020B0604020202020204" pitchFamily="34" charset="0"/>
              </a:rPr>
              <a:t>enfermeiro, </a:t>
            </a:r>
            <a:endParaRPr lang="pt-BR" sz="2800" dirty="0" smtClean="0">
              <a:latin typeface="Arial" panose="020B0604020202020204" pitchFamily="34" charset="0"/>
              <a:cs typeface="Arial" panose="020B0604020202020204" pitchFamily="34" charset="0"/>
            </a:endParaRPr>
          </a:p>
          <a:p>
            <a:pPr marL="114300" indent="0">
              <a:buNone/>
            </a:pPr>
            <a:r>
              <a:rPr lang="pt-BR" sz="2800" dirty="0">
                <a:latin typeface="Arial" panose="020B0604020202020204" pitchFamily="34" charset="0"/>
                <a:cs typeface="Arial" panose="020B0604020202020204" pitchFamily="34" charset="0"/>
              </a:rPr>
              <a:t>U</a:t>
            </a:r>
            <a:r>
              <a:rPr lang="pt-BR" sz="2800" dirty="0" smtClean="0">
                <a:latin typeface="Arial" panose="020B0604020202020204" pitchFamily="34" charset="0"/>
                <a:cs typeface="Arial" panose="020B0604020202020204" pitchFamily="34" charset="0"/>
              </a:rPr>
              <a:t>m </a:t>
            </a:r>
            <a:r>
              <a:rPr lang="pt-BR" sz="2800" dirty="0">
                <a:latin typeface="Arial" panose="020B0604020202020204" pitchFamily="34" charset="0"/>
                <a:cs typeface="Arial" panose="020B0604020202020204" pitchFamily="34" charset="0"/>
              </a:rPr>
              <a:t>técnico de enfermagem, </a:t>
            </a:r>
            <a:endParaRPr lang="pt-BR" sz="2800" dirty="0" smtClean="0">
              <a:latin typeface="Arial" panose="020B0604020202020204" pitchFamily="34" charset="0"/>
              <a:cs typeface="Arial" panose="020B0604020202020204" pitchFamily="34" charset="0"/>
            </a:endParaRPr>
          </a:p>
          <a:p>
            <a:pPr marL="114300" indent="0">
              <a:buNone/>
            </a:pPr>
            <a:r>
              <a:rPr lang="pt-BR" sz="2800" dirty="0">
                <a:latin typeface="Arial" panose="020B0604020202020204" pitchFamily="34" charset="0"/>
                <a:cs typeface="Arial" panose="020B0604020202020204" pitchFamily="34" charset="0"/>
              </a:rPr>
              <a:t>U</a:t>
            </a:r>
            <a:r>
              <a:rPr lang="pt-BR" sz="2800" dirty="0" smtClean="0">
                <a:latin typeface="Arial" panose="020B0604020202020204" pitchFamily="34" charset="0"/>
                <a:cs typeface="Arial" panose="020B0604020202020204" pitchFamily="34" charset="0"/>
              </a:rPr>
              <a:t>m </a:t>
            </a:r>
            <a:r>
              <a:rPr lang="pt-BR" sz="2800" dirty="0">
                <a:latin typeface="Arial" panose="020B0604020202020204" pitchFamily="34" charset="0"/>
                <a:cs typeface="Arial" panose="020B0604020202020204" pitchFamily="34" charset="0"/>
              </a:rPr>
              <a:t>odontólogo, </a:t>
            </a:r>
            <a:endParaRPr lang="pt-BR" sz="2800" dirty="0" smtClean="0">
              <a:latin typeface="Arial" panose="020B0604020202020204" pitchFamily="34" charset="0"/>
              <a:cs typeface="Arial" panose="020B0604020202020204" pitchFamily="34" charset="0"/>
            </a:endParaRPr>
          </a:p>
          <a:p>
            <a:pPr marL="114300" indent="0">
              <a:buNone/>
            </a:pPr>
            <a:r>
              <a:rPr lang="pt-BR" sz="2800" dirty="0">
                <a:latin typeface="Arial" panose="020B0604020202020204" pitchFamily="34" charset="0"/>
                <a:cs typeface="Arial" panose="020B0604020202020204" pitchFamily="34" charset="0"/>
              </a:rPr>
              <a:t>D</a:t>
            </a:r>
            <a:r>
              <a:rPr lang="pt-BR" sz="2800" dirty="0" smtClean="0">
                <a:latin typeface="Arial" panose="020B0604020202020204" pitchFamily="34" charset="0"/>
                <a:cs typeface="Arial" panose="020B0604020202020204" pitchFamily="34" charset="0"/>
              </a:rPr>
              <a:t>ois </a:t>
            </a:r>
            <a:r>
              <a:rPr lang="pt-BR" sz="2800" dirty="0">
                <a:latin typeface="Arial" panose="020B0604020202020204" pitchFamily="34" charset="0"/>
                <a:cs typeface="Arial" panose="020B0604020202020204" pitchFamily="34" charset="0"/>
              </a:rPr>
              <a:t>ACS e uma </a:t>
            </a:r>
            <a:r>
              <a:rPr lang="pt-BR" sz="2800" dirty="0" smtClean="0">
                <a:latin typeface="Arial" panose="020B0604020202020204" pitchFamily="34" charset="0"/>
                <a:cs typeface="Arial" panose="020B0604020202020204" pitchFamily="34" charset="0"/>
              </a:rPr>
              <a:t>recepcionista</a:t>
            </a:r>
            <a:r>
              <a:rPr lang="pt-BR" sz="2800" dirty="0">
                <a:latin typeface="Arial" panose="020B0604020202020204" pitchFamily="34" charset="0"/>
                <a:cs typeface="Arial" panose="020B0604020202020204" pitchFamily="34" charset="0"/>
              </a:rPr>
              <a:t>.</a:t>
            </a:r>
            <a:endParaRPr lang="pt-BR" sz="2800" dirty="0" smtClean="0">
              <a:latin typeface="Arial" panose="020B0604020202020204" pitchFamily="34" charset="0"/>
              <a:cs typeface="Arial" panose="020B0604020202020204" pitchFamily="34" charset="0"/>
            </a:endParaRPr>
          </a:p>
          <a:p>
            <a:pPr marL="114300" indent="0">
              <a:buNone/>
            </a:pP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Estamos em falta de técnico de farmácia e mais ACS.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268760"/>
            <a:ext cx="17256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811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latin typeface="Arial" panose="020B0604020202020204" pitchFamily="34" charset="0"/>
                <a:cs typeface="Arial" panose="020B0604020202020204" pitchFamily="34" charset="0"/>
              </a:rPr>
              <a:t>OBJETIVO</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pPr marL="114300" indent="0">
              <a:buNone/>
            </a:pPr>
            <a:r>
              <a:rPr lang="pt-BR" dirty="0"/>
              <a:t>	</a:t>
            </a:r>
            <a:r>
              <a:rPr lang="pt-BR" sz="2800" dirty="0" smtClean="0">
                <a:latin typeface="Arial" panose="020B0604020202020204" pitchFamily="34" charset="0"/>
                <a:cs typeface="Arial" panose="020B0604020202020204" pitchFamily="34" charset="0"/>
              </a:rPr>
              <a:t>Melhorar </a:t>
            </a:r>
            <a:r>
              <a:rPr lang="pt-BR" sz="2800" dirty="0">
                <a:latin typeface="Arial" panose="020B0604020202020204" pitchFamily="34" charset="0"/>
                <a:cs typeface="Arial" panose="020B0604020202020204" pitchFamily="34" charset="0"/>
              </a:rPr>
              <a:t>a atenção ao pré-natal e puerpério na UBS São Martin, no município de Bagé/RS.</a:t>
            </a:r>
          </a:p>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25144"/>
            <a:ext cx="17256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1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latin typeface="Arial" panose="020B0604020202020204" pitchFamily="34" charset="0"/>
                <a:cs typeface="Arial" panose="020B0604020202020204" pitchFamily="34" charset="0"/>
              </a:rPr>
              <a:t>Metodologia</a:t>
            </a:r>
            <a:r>
              <a:rPr lang="pt-BR" dirty="0" smtClean="0"/>
              <a:t> </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60588526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136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Users\Fernando Antunez\Desktop\Celular\Sony Xexpiria\fotos da equipe trabalhando\DSC_000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067945" cy="3243353"/>
          </a:xfrm>
          <a:prstGeom prst="rect">
            <a:avLst/>
          </a:prstGeom>
          <a:noFill/>
          <a:ln>
            <a:noFill/>
          </a:ln>
        </p:spPr>
      </p:pic>
      <p:pic>
        <p:nvPicPr>
          <p:cNvPr id="5" name="Imagen 3" descr="C:\Users\Fernando Antunez\Desktop\Celular\Sony Xexpiria\fotos da equipe trabalhando\DSC_0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3816424" cy="3140968"/>
          </a:xfrm>
          <a:prstGeom prst="rect">
            <a:avLst/>
          </a:prstGeom>
          <a:noFill/>
          <a:ln>
            <a:noFill/>
          </a:ln>
        </p:spPr>
      </p:pic>
      <p:pic>
        <p:nvPicPr>
          <p:cNvPr id="6" name="Imagen 5" descr="C:\Users\Fernando Antunez\AppData\Local\Microsoft\Windows\Temporary Internet Files\Content.Word\20150323_1453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323" y="3789040"/>
            <a:ext cx="3822614" cy="2933036"/>
          </a:xfrm>
          <a:prstGeom prst="rect">
            <a:avLst/>
          </a:prstGeom>
          <a:noFill/>
          <a:ln>
            <a:noFill/>
          </a:ln>
        </p:spPr>
      </p:pic>
      <p:pic>
        <p:nvPicPr>
          <p:cNvPr id="7" name="Imagen 4" descr="C:\Users\Fernando Antunez\AppData\Local\Microsoft\Windows\Temporary Internet Files\Content.Word\20150427_1419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789040"/>
            <a:ext cx="3744415" cy="2880320"/>
          </a:xfrm>
          <a:prstGeom prst="rect">
            <a:avLst/>
          </a:prstGeom>
          <a:noFill/>
          <a:ln>
            <a:noFill/>
          </a:ln>
        </p:spPr>
      </p:pic>
    </p:spTree>
    <p:extLst>
      <p:ext uri="{BB962C8B-B14F-4D97-AF65-F5344CB8AC3E}">
        <p14:creationId xmlns:p14="http://schemas.microsoft.com/office/powerpoint/2010/main" val="54925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latin typeface="Arial" panose="020B0604020202020204" pitchFamily="34" charset="0"/>
                <a:cs typeface="Arial" panose="020B0604020202020204" pitchFamily="34" charset="0"/>
              </a:rPr>
              <a:t>Logística </a:t>
            </a:r>
            <a:endParaRPr lang="pt-BR" b="1" dirty="0">
              <a:latin typeface="Arial" panose="020B0604020202020204" pitchFamily="34" charset="0"/>
              <a:cs typeface="Arial" panose="020B0604020202020204" pitchFamily="34" charset="0"/>
            </a:endParaRPr>
          </a:p>
        </p:txBody>
      </p:sp>
      <p:pic>
        <p:nvPicPr>
          <p:cNvPr id="4" name="Imagen 1" descr="C:\Users\Fernando Antunez\Desktop\Celular\Sony Xexpiria\fotos da equipe trabalhando\DSC_000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3384376" cy="4320480"/>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484784"/>
            <a:ext cx="403244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784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768</TotalTime>
  <Words>772</Words>
  <Application>Microsoft Office PowerPoint</Application>
  <PresentationFormat>Presentación en pantalla (4:3)</PresentationFormat>
  <Paragraphs>120</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Adyacencia</vt:lpstr>
      <vt:lpstr>UNIVERSIDADE ABERTA DO SUS  UNIVERSIDADE FEDERAL DE PELOTAS Especialização em Saúde da Família Modalidade a Distância Turma 7   Trabalho de Conclusão de Curso  MELHORIA DA ATENÇÃO AO PRÉ-NATAL E PUERPÉRIO, UBS SÃO MARTIN,BAGÉ/RS Especializando: Fernando Antunez Maciel  Orientador: Elenir Terezinha Rizzetti Anversa</vt:lpstr>
      <vt:lpstr>Presentación de PowerPoint</vt:lpstr>
      <vt:lpstr>Caracterização do Munícipio </vt:lpstr>
      <vt:lpstr>Presentación de PowerPoint</vt:lpstr>
      <vt:lpstr>Caracterização da UBS</vt:lpstr>
      <vt:lpstr>OBJETIVO</vt:lpstr>
      <vt:lpstr>Metodologia </vt:lpstr>
      <vt:lpstr>Presentación de PowerPoint</vt:lpstr>
      <vt:lpstr>Logística </vt:lpstr>
      <vt:lpstr>Presentación de PowerPoint</vt:lpstr>
      <vt:lpstr>    </vt:lpstr>
      <vt:lpstr>Presentación de PowerPoint</vt:lpstr>
      <vt:lpstr>Proporção de gestantes cadastradas no programa de Pré-natal</vt:lpstr>
      <vt:lpstr>       Objetivo 2: Melhorar a qualidade da atenção ao pré-natal      Meta 2.1 : Garantir a 100% das gestantes o ingresso no primeiro trimestre de gestação. </vt:lpstr>
      <vt:lpstr>   Meta 2.2: Realizar pelo menos um exame ginecológico por trimestre em 100% das gestantes. </vt:lpstr>
      <vt:lpstr>Meta 2.3: Realizar pelo menos um exame de mamas em 100% das gestantes</vt:lpstr>
      <vt:lpstr>Meta 2.4: Garantir a 100% das gestantes a solicitação de exames laboratoriais de acordo com protocolo. </vt:lpstr>
      <vt:lpstr>Meta 2.5: Garantir a 100% das gestantes a prescrição de sulfato ferroso e ácido fólico conforme protocolo. </vt:lpstr>
      <vt:lpstr> Meta 2.6: Garantir que 100% das gestantes tenham a vacina antitetânica em dia. Meta 2.7: Garantir que 100% das gestantes tenham a vacina contra hepatite B em dia.  </vt:lpstr>
      <vt:lpstr>  Meta 2.8: Realizar avaliação da necessidade de atendimento odontológico em 100% das gestantes durante o pré-natal.  </vt:lpstr>
      <vt:lpstr>Meta 2.9: Garantir a primeira consulta odontológica programática para 100% das gestantes cadastradas</vt:lpstr>
      <vt:lpstr> Objetivo 3: Melhorar a adesão ao pré-natal Meta 3.1: Realizar busca ativa de 100% das gestantes faltosas às consultas de pré-natal. </vt:lpstr>
      <vt:lpstr> Objetivo 4: Melhorar o registro do programa de pré-natal Meta 4.1: Manter registro na ficha espelho de pré-natal/vacinação em 100% das gestantes. </vt:lpstr>
      <vt:lpstr>Objetivo 5: Realizar avaliação de risco das gestantes  Meta 5.1: Avaliar risco gestacional em 100% das gestantes.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DISCUSSÃO</vt:lpstr>
      <vt:lpstr>REFLEXÃO CRÍTICA SOBRE SEU PROCESSO PESSOAL DE APRENDIZAGEM </vt:lpstr>
      <vt:lpstr>Obrigado!!!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MELHORIA DA ATENÇÃO AO PRÉ-NATAL E PUERPÉRIO,       UBS SÃO MARTIN,BAGÉ/RS especializando: Fernando Antunez Maciel  Orientador: Elenir Terezinha Rizzetti Anversa</dc:title>
  <dc:creator>Fernando Antunez</dc:creator>
  <cp:lastModifiedBy>Fernando Antunez</cp:lastModifiedBy>
  <cp:revision>58</cp:revision>
  <dcterms:created xsi:type="dcterms:W3CDTF">2015-07-29T01:54:57Z</dcterms:created>
  <dcterms:modified xsi:type="dcterms:W3CDTF">2015-08-13T19:29:51Z</dcterms:modified>
</cp:coreProperties>
</file>