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0" r:id="rId30"/>
    <p:sldId id="271" r:id="rId31"/>
    <p:sldId id="272" r:id="rId32"/>
    <p:sldId id="27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ardo\Desktop\UNASUS\Di&#225;rios%20de%20interven&#231;&#227;o\Planilha%20fernando%20dupont--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CA"/>
              <a:t>Proporção de  crianças entre 5 e 14 anos com tratamento odontológico concluído</a:t>
            </a:r>
          </a:p>
        </c:rich>
      </c:tx>
      <c:layout>
        <c:manualLayout>
          <c:xMode val="edge"/>
          <c:yMode val="edge"/>
          <c:x val="0.1749500863674093"/>
          <c:y val="3.137254901960785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151243915023443"/>
          <c:y val="0.28445761926817981"/>
          <c:w val="0.85290351526571995"/>
          <c:h val="0.6106971334465548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entre 5 e 14 anos 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0.15702479338842981</c:v>
                </c:pt>
                <c:pt idx="1">
                  <c:v>0.43801652892561993</c:v>
                </c:pt>
                <c:pt idx="2">
                  <c:v>0.65289256198347134</c:v>
                </c:pt>
                <c:pt idx="3">
                  <c:v>0.67768595041322355</c:v>
                </c:pt>
              </c:numCache>
            </c:numRef>
          </c:val>
        </c:ser>
        <c:axId val="64079744"/>
        <c:axId val="64081280"/>
      </c:barChart>
      <c:catAx>
        <c:axId val="64079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081280"/>
        <c:crosses val="autoZero"/>
        <c:auto val="1"/>
        <c:lblAlgn val="ctr"/>
        <c:lblOffset val="100"/>
      </c:catAx>
      <c:valAx>
        <c:axId val="6408128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079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</c:f>
              <c:strCache>
                <c:ptCount val="1"/>
                <c:pt idx="0">
                  <c:v>
    Proporção de escolares examinados na Escola Estadual de Educação Básica Engenheiro Alvaro Leitão.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0.38016528925619836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428480"/>
        <c:axId val="65442560"/>
      </c:barChart>
      <c:catAx>
        <c:axId val="6542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442560"/>
        <c:crosses val="autoZero"/>
        <c:auto val="1"/>
        <c:lblAlgn val="ctr"/>
        <c:lblOffset val="100"/>
      </c:catAx>
      <c:valAx>
        <c:axId val="654425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428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/>
              <a:t>Proporção de  crianças entre 5 e 14 anos com orientação sobre higiene bucal e prevenção de cárie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 crianças entre 5 e 14 anos com orientação sobre higiene bucal e prevenção de cárie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4356736"/>
        <c:axId val="64358272"/>
      </c:barChart>
      <c:catAx>
        <c:axId val="64356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358272"/>
        <c:crosses val="autoZero"/>
        <c:auto val="1"/>
        <c:lblAlgn val="ctr"/>
        <c:lblOffset val="100"/>
      </c:catAx>
      <c:valAx>
        <c:axId val="643582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356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/>
              <a:t>Proporção de  crianças entre 5 e 14 anos que receberam orientação nutricional do odontólogo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 crianças entre 5 e 14 anos que receberam orientação nutricional do odontólogo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4374272"/>
        <c:axId val="64375808"/>
      </c:barChart>
      <c:catAx>
        <c:axId val="64374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375808"/>
        <c:crosses val="autoZero"/>
        <c:auto val="1"/>
        <c:lblAlgn val="ctr"/>
        <c:lblOffset val="100"/>
      </c:catAx>
      <c:valAx>
        <c:axId val="643758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374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18"/>
  <c:chart>
    <c:title>
      <c:layout>
        <c:manualLayout>
          <c:xMode val="edge"/>
          <c:yMode val="edge"/>
          <c:x val="0.14490196078431378"/>
          <c:y val="0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2521228964026557"/>
          <c:y val="0.27635763271526542"/>
          <c:w val="0.84117426498158343"/>
          <c:h val="0.599708746084158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 crianças entre 5 e 14 anos que participaram da escovação dental supervisionada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Indicadores!$D$43:$G$44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616512"/>
        <c:axId val="65622400"/>
      </c:barChart>
      <c:catAx>
        <c:axId val="65616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622400"/>
        <c:crosses val="autoZero"/>
        <c:auto val="1"/>
        <c:lblAlgn val="ctr"/>
        <c:lblOffset val="100"/>
      </c:catAx>
      <c:valAx>
        <c:axId val="656224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616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 crianças entre 5 e 14 anos com registro de saúde bucal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646592"/>
        <c:axId val="65648128"/>
      </c:barChart>
      <c:catAx>
        <c:axId val="65646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648128"/>
        <c:crosses val="autoZero"/>
        <c:auto val="1"/>
        <c:lblAlgn val="ctr"/>
        <c:lblOffset val="100"/>
      </c:catAx>
      <c:valAx>
        <c:axId val="656481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646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 crianças entre 5 e 14 anos com orientação sobre prevenção ao trauma dentário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746432"/>
        <c:axId val="65747968"/>
      </c:barChart>
      <c:catAx>
        <c:axId val="65746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747968"/>
        <c:crosses val="autoZero"/>
        <c:auto val="1"/>
        <c:lblAlgn val="ctr"/>
        <c:lblOffset val="100"/>
      </c:catAx>
      <c:valAx>
        <c:axId val="657479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746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 crianças entre 5 e 14 anos com orientação sobre uso de chupetas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788544"/>
        <c:axId val="65794432"/>
      </c:barChart>
      <c:catAx>
        <c:axId val="657885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794432"/>
        <c:crosses val="autoZero"/>
        <c:auto val="1"/>
        <c:lblAlgn val="ctr"/>
        <c:lblOffset val="100"/>
      </c:catAx>
      <c:valAx>
        <c:axId val="657944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788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Indicadores!$C$73</c:f>
              <c:strCache>
                <c:ptCount val="1"/>
                <c:pt idx="0">
                  <c:v>Proporção de  crianças entre 5 e 14 anos com orientação sobre prevenção de gengivites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0.36363636363636376</c:v>
                </c:pt>
                <c:pt idx="1">
                  <c:v>0.71900826446281019</c:v>
                </c:pt>
                <c:pt idx="2">
                  <c:v>0.94214876033057882</c:v>
                </c:pt>
                <c:pt idx="3">
                  <c:v>0.96694214876033058</c:v>
                </c:pt>
              </c:numCache>
            </c:numRef>
          </c:val>
        </c:ser>
        <c:axId val="65843200"/>
        <c:axId val="65844736"/>
      </c:barChart>
      <c:catAx>
        <c:axId val="65843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844736"/>
        <c:crosses val="autoZero"/>
        <c:auto val="1"/>
        <c:lblAlgn val="ctr"/>
        <c:lblOffset val="100"/>
      </c:catAx>
      <c:valAx>
        <c:axId val="658447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843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FCAB67-FDD3-4505-B4CC-6D8F0EB2618C}" type="datetimeFigureOut">
              <a:rPr lang="en-CA" smtClean="0"/>
              <a:pPr/>
              <a:t>01/06/2013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9EB84-3860-40A0-8F3D-DF9CB77BF269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Qualificação da atenção em saúde bucal dos escolares na Escola Engenheiro </a:t>
            </a:r>
            <a:r>
              <a:rPr lang="en-US" sz="3600" dirty="0" smtClean="0"/>
              <a:t>Á</a:t>
            </a:r>
            <a:r>
              <a:rPr lang="pt-BR" sz="3600" dirty="0" err="1" smtClean="0"/>
              <a:t>lvaro</a:t>
            </a:r>
            <a:r>
              <a:rPr lang="pt-BR" sz="3600" dirty="0" smtClean="0"/>
              <a:t> Leitão do Distrito de Laranjeiras do município de Vicente Dutra/RS.</a:t>
            </a:r>
            <a:endParaRPr lang="en-C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223224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Aluno</a:t>
            </a:r>
            <a:r>
              <a:rPr lang="en-US" dirty="0" smtClean="0"/>
              <a:t>: Fernando </a:t>
            </a:r>
            <a:r>
              <a:rPr lang="en-US" dirty="0" err="1" smtClean="0"/>
              <a:t>Binotto</a:t>
            </a:r>
            <a:r>
              <a:rPr lang="en-US" dirty="0" smtClean="0"/>
              <a:t> </a:t>
            </a:r>
            <a:r>
              <a:rPr lang="en-US" dirty="0" err="1" smtClean="0"/>
              <a:t>Dupont</a:t>
            </a:r>
            <a:endParaRPr lang="en-US" dirty="0" smtClean="0"/>
          </a:p>
          <a:p>
            <a:r>
              <a:rPr lang="en-US" dirty="0" err="1" smtClean="0"/>
              <a:t>Orientador</a:t>
            </a:r>
            <a:r>
              <a:rPr lang="en-US" dirty="0" smtClean="0"/>
              <a:t>: </a:t>
            </a:r>
            <a:r>
              <a:rPr lang="en-US" dirty="0" err="1" smtClean="0"/>
              <a:t>Cláudio</a:t>
            </a:r>
            <a:r>
              <a:rPr lang="en-US" dirty="0" smtClean="0"/>
              <a:t> O. </a:t>
            </a:r>
            <a:r>
              <a:rPr lang="en-US" dirty="0" err="1" smtClean="0"/>
              <a:t>Souto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Pelotas, 04 de </a:t>
            </a:r>
            <a:r>
              <a:rPr lang="en-US" dirty="0" err="1" smtClean="0"/>
              <a:t>Junho</a:t>
            </a:r>
            <a:r>
              <a:rPr lang="en-US" dirty="0" smtClean="0"/>
              <a:t> de 2013.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35010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Trabalho de Conclusão de Curso - Ensino a Distância em Saúde da Família – </a:t>
            </a:r>
            <a:r>
              <a:rPr lang="pt-BR" sz="2400" b="1" dirty="0" err="1" smtClean="0"/>
              <a:t>UFPel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Ações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Organização</a:t>
            </a:r>
            <a:r>
              <a:rPr lang="en-US" dirty="0" smtClean="0"/>
              <a:t> da agenda de atendimento.</a:t>
            </a:r>
          </a:p>
          <a:p>
            <a:pPr lvl="1"/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Orientação</a:t>
            </a:r>
            <a:r>
              <a:rPr lang="en-US" dirty="0" smtClean="0"/>
              <a:t> de </a:t>
            </a:r>
            <a:r>
              <a:rPr lang="en-US" dirty="0" err="1" smtClean="0"/>
              <a:t>higiene</a:t>
            </a:r>
            <a:r>
              <a:rPr lang="en-US" dirty="0" smtClean="0"/>
              <a:t> oral.</a:t>
            </a:r>
          </a:p>
          <a:p>
            <a:pPr lvl="1"/>
            <a:r>
              <a:rPr lang="en-US" dirty="0" err="1" smtClean="0"/>
              <a:t>Orientação</a:t>
            </a:r>
            <a:r>
              <a:rPr lang="en-US" dirty="0" smtClean="0"/>
              <a:t> para </a:t>
            </a:r>
            <a:r>
              <a:rPr lang="en-US" dirty="0" err="1" smtClean="0"/>
              <a:t>prevenção</a:t>
            </a:r>
            <a:r>
              <a:rPr lang="en-US" dirty="0" smtClean="0"/>
              <a:t> das </a:t>
            </a:r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bucais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Orientação</a:t>
            </a:r>
            <a:r>
              <a:rPr lang="en-US" dirty="0" smtClean="0"/>
              <a:t> para os </a:t>
            </a:r>
            <a:r>
              <a:rPr lang="en-US" dirty="0" err="1" smtClean="0"/>
              <a:t>pais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Capacitação</a:t>
            </a:r>
            <a:r>
              <a:rPr lang="en-US" dirty="0" smtClean="0"/>
              <a:t>  da </a:t>
            </a:r>
            <a:r>
              <a:rPr lang="en-US" dirty="0" err="1" smtClean="0"/>
              <a:t>equipe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 das </a:t>
            </a:r>
            <a:r>
              <a:rPr lang="en-US" dirty="0" err="1" smtClean="0"/>
              <a:t>lesões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err="1" smtClean="0"/>
              <a:t>Logística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 na </a:t>
            </a:r>
            <a:r>
              <a:rPr lang="en-US" dirty="0" err="1" smtClean="0"/>
              <a:t>escola</a:t>
            </a:r>
            <a:endParaRPr lang="en-US" dirty="0"/>
          </a:p>
          <a:p>
            <a:pPr lvl="2"/>
            <a:r>
              <a:rPr lang="en-US" dirty="0" err="1" smtClean="0"/>
              <a:t>Preenchimento</a:t>
            </a:r>
            <a:r>
              <a:rPr lang="en-US" dirty="0" smtClean="0"/>
              <a:t> do </a:t>
            </a:r>
            <a:r>
              <a:rPr lang="en-US" dirty="0" err="1" smtClean="0"/>
              <a:t>prontuário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Agendamento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o </a:t>
            </a:r>
            <a:r>
              <a:rPr lang="en-US" dirty="0" err="1" smtClean="0"/>
              <a:t>risco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92941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Atendimento </a:t>
            </a:r>
            <a:r>
              <a:rPr lang="en-US" dirty="0" err="1" smtClean="0"/>
              <a:t>clínico</a:t>
            </a:r>
            <a:r>
              <a:rPr lang="en-US" dirty="0" smtClean="0"/>
              <a:t> no </a:t>
            </a:r>
            <a:r>
              <a:rPr lang="en-US" dirty="0" err="1" smtClean="0"/>
              <a:t>consultório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Restaurações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Extrações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Orientação</a:t>
            </a:r>
            <a:r>
              <a:rPr lang="en-US" dirty="0" smtClean="0"/>
              <a:t> de </a:t>
            </a:r>
            <a:r>
              <a:rPr lang="en-US" dirty="0" err="1" smtClean="0"/>
              <a:t>higiene</a:t>
            </a:r>
            <a:r>
              <a:rPr lang="en-US" dirty="0"/>
              <a:t>.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preventivo</a:t>
            </a:r>
            <a:r>
              <a:rPr lang="en-US" dirty="0" smtClean="0"/>
              <a:t> com </a:t>
            </a:r>
            <a:r>
              <a:rPr lang="en-US" dirty="0" err="1" smtClean="0"/>
              <a:t>pais</a:t>
            </a:r>
            <a:r>
              <a:rPr lang="en-US" dirty="0" smtClean="0"/>
              <a:t> e </a:t>
            </a:r>
            <a:r>
              <a:rPr lang="en-US" dirty="0" err="1" smtClean="0"/>
              <a:t>crianças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Palestras</a:t>
            </a:r>
            <a:r>
              <a:rPr lang="en-US" dirty="0" smtClean="0"/>
              <a:t> com </a:t>
            </a:r>
            <a:r>
              <a:rPr lang="en-US" dirty="0" err="1" smtClean="0"/>
              <a:t>pais</a:t>
            </a:r>
            <a:r>
              <a:rPr lang="en-US" dirty="0" smtClean="0"/>
              <a:t> e alunos</a:t>
            </a:r>
          </a:p>
          <a:p>
            <a:pPr lvl="1"/>
            <a:r>
              <a:rPr lang="en-US" dirty="0" err="1" smtClean="0"/>
              <a:t>Escovação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 </a:t>
            </a:r>
            <a:r>
              <a:rPr lang="en-US" dirty="0" err="1" smtClean="0"/>
              <a:t>supervisionada</a:t>
            </a:r>
            <a:endParaRPr lang="en-US" dirty="0" smtClean="0"/>
          </a:p>
          <a:p>
            <a:pPr lvl="1"/>
            <a:r>
              <a:rPr lang="en-US" dirty="0" err="1" smtClean="0"/>
              <a:t>Capacitação</a:t>
            </a:r>
            <a:r>
              <a:rPr lang="en-US" dirty="0" smtClean="0"/>
              <a:t> da </a:t>
            </a:r>
            <a:r>
              <a:rPr lang="en-US" dirty="0" err="1" smtClean="0"/>
              <a:t>equipe</a:t>
            </a:r>
            <a:r>
              <a:rPr lang="en-US" dirty="0" smtClean="0"/>
              <a:t> e ACS.</a:t>
            </a:r>
          </a:p>
          <a:p>
            <a:pPr lvl="1"/>
            <a:r>
              <a:rPr lang="en-US" dirty="0" err="1" smtClean="0"/>
              <a:t>Orientações</a:t>
            </a:r>
            <a:r>
              <a:rPr lang="en-US" dirty="0" smtClean="0"/>
              <a:t> na </a:t>
            </a:r>
            <a:r>
              <a:rPr lang="en-US" dirty="0" err="1" smtClean="0"/>
              <a:t>rádio</a:t>
            </a:r>
            <a:endParaRPr lang="en-US" dirty="0" smtClean="0"/>
          </a:p>
          <a:p>
            <a:pPr lvl="1"/>
            <a:endParaRPr lang="en-CA" dirty="0"/>
          </a:p>
        </p:txBody>
      </p:sp>
      <p:pic>
        <p:nvPicPr>
          <p:cNvPr id="4" name="Picture 3" descr="DSC06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170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6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6162" y="429309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65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06084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05475"/>
          </a:xfrm>
        </p:spPr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pt-BR" b="1" dirty="0" smtClean="0"/>
              <a:t>1. Ampliar a cobertura de primeira consulta odontológica para 100% das crianças de 05 a 14 anos de idade.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Obtido</a:t>
            </a:r>
            <a:r>
              <a:rPr lang="en-US" dirty="0" smtClean="0"/>
              <a:t>: 97.8%</a:t>
            </a:r>
          </a:p>
        </p:txBody>
      </p:sp>
      <p:pic>
        <p:nvPicPr>
          <p:cNvPr id="2050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44831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b="1" dirty="0" smtClean="0"/>
              <a:t>Garantir e completar o plano de tratamento a 100% das crianças</a:t>
            </a:r>
          </a:p>
          <a:p>
            <a:pPr>
              <a:buNone/>
            </a:pPr>
            <a:r>
              <a:rPr lang="pt-BR" b="1" dirty="0" smtClean="0"/>
              <a:t>	</a:t>
            </a:r>
            <a:r>
              <a:rPr lang="pt-BR" dirty="0" smtClean="0"/>
              <a:t>Obtido:</a:t>
            </a:r>
            <a:r>
              <a:rPr lang="pt-BR" b="1" dirty="0" smtClean="0"/>
              <a:t> </a:t>
            </a:r>
            <a:r>
              <a:rPr lang="pt-BR" dirty="0" smtClean="0"/>
              <a:t>67,8%. </a:t>
            </a: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899592" y="3573016"/>
          <a:ext cx="445770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Realizar visita domiciliar em 100% das crianças acamadas ou com problemas de mobilidade física.</a:t>
            </a:r>
          </a:p>
          <a:p>
            <a:endParaRPr lang="pt-BR" b="1" dirty="0" smtClean="0"/>
          </a:p>
          <a:p>
            <a:pPr>
              <a:buNone/>
            </a:pPr>
            <a:r>
              <a:rPr lang="pt-BR" dirty="0" smtClean="0"/>
              <a:t> 	Nenhum aluno necessitou desse atendimento durante o período de intervenção.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Realizar a busca ativa de 100% dos faltosos com ajuda das ACS.</a:t>
            </a:r>
          </a:p>
          <a:p>
            <a:r>
              <a:rPr lang="pt-BR" dirty="0" smtClean="0"/>
              <a:t>Obtido 100%</a:t>
            </a:r>
          </a:p>
          <a:p>
            <a:pPr>
              <a:buNone/>
            </a:pPr>
            <a:r>
              <a:rPr lang="pt-BR" b="1" dirty="0" smtClean="0"/>
              <a:t>	</a:t>
            </a:r>
          </a:p>
          <a:p>
            <a:endParaRPr lang="en-CA" dirty="0"/>
          </a:p>
        </p:txBody>
      </p:sp>
      <p:pic>
        <p:nvPicPr>
          <p:cNvPr id="4" name="Picture 3" descr="DSC06572.JPG"/>
          <p:cNvPicPr>
            <a:picLocks noChangeAspect="1"/>
          </p:cNvPicPr>
          <p:nvPr/>
        </p:nvPicPr>
        <p:blipFill>
          <a:blip r:embed="rId2" cstate="print"/>
          <a:srcRect l="11765" t="6618"/>
          <a:stretch>
            <a:fillRect/>
          </a:stretch>
        </p:blipFill>
        <p:spPr>
          <a:xfrm>
            <a:off x="5580112" y="2564904"/>
            <a:ext cx="2664296" cy="375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pt-BR" b="1" dirty="0" smtClean="0"/>
              <a:t>Manter o registro atualizado em planilha ou prontuário em 100% das crianças cadastradas.</a:t>
            </a:r>
            <a:endParaRPr lang="en-CA" dirty="0" smtClean="0"/>
          </a:p>
          <a:p>
            <a:r>
              <a:rPr lang="en-US" dirty="0" err="1" smtClean="0"/>
              <a:t>Obtido</a:t>
            </a:r>
            <a:r>
              <a:rPr lang="en-US" dirty="0" smtClean="0"/>
              <a:t> </a:t>
            </a:r>
            <a:r>
              <a:rPr lang="pt-BR" dirty="0" smtClean="0"/>
              <a:t>96.7%. </a:t>
            </a:r>
            <a:endParaRPr lang="en-CA" dirty="0"/>
          </a:p>
        </p:txBody>
      </p:sp>
      <p:pic>
        <p:nvPicPr>
          <p:cNvPr id="4" name="Picture 3" descr="DSC06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4784080" cy="358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b="1" dirty="0" smtClean="0"/>
              <a:t>Capacitar 100% dos profissionais da equipe para o atendimento integral em saúde.</a:t>
            </a:r>
          </a:p>
          <a:p>
            <a:r>
              <a:rPr lang="pt-BR" dirty="0" smtClean="0"/>
              <a:t>Obtido 100%.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DSC06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12976"/>
            <a:ext cx="3583947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6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631952" cy="272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Organizar</a:t>
            </a:r>
            <a:r>
              <a:rPr lang="en-US" dirty="0" smtClean="0"/>
              <a:t> o atendimento, </a:t>
            </a:r>
            <a:r>
              <a:rPr lang="en-US" dirty="0" err="1" smtClean="0"/>
              <a:t>aumentando</a:t>
            </a:r>
            <a:r>
              <a:rPr lang="en-US" dirty="0" smtClean="0"/>
              <a:t> o </a:t>
            </a:r>
            <a:r>
              <a:rPr lang="en-US" dirty="0" err="1" smtClean="0"/>
              <a:t>acesso</a:t>
            </a:r>
            <a:r>
              <a:rPr lang="en-US" dirty="0"/>
              <a:t>.</a:t>
            </a:r>
          </a:p>
          <a:p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diagnóstico</a:t>
            </a:r>
            <a:r>
              <a:rPr lang="en-US" dirty="0" smtClean="0"/>
              <a:t> e </a:t>
            </a:r>
            <a:r>
              <a:rPr lang="en-US" dirty="0" err="1" smtClean="0"/>
              <a:t>tratamento</a:t>
            </a:r>
            <a:r>
              <a:rPr lang="en-US" dirty="0" smtClean="0"/>
              <a:t> </a:t>
            </a:r>
            <a:r>
              <a:rPr lang="en-US" dirty="0" err="1" smtClean="0"/>
              <a:t>precoces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Faixa</a:t>
            </a:r>
            <a:r>
              <a:rPr lang="en-US" dirty="0" smtClean="0"/>
              <a:t> </a:t>
            </a:r>
            <a:r>
              <a:rPr lang="en-US" dirty="0" err="1" smtClean="0"/>
              <a:t>etária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para </a:t>
            </a:r>
            <a:r>
              <a:rPr lang="en-US" dirty="0" err="1" smtClean="0"/>
              <a:t>atividade</a:t>
            </a:r>
            <a:r>
              <a:rPr lang="en-US" dirty="0" smtClean="0"/>
              <a:t> de educação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saúde</a:t>
            </a:r>
            <a:r>
              <a:rPr lang="en-US" dirty="0" smtClean="0"/>
              <a:t>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pt-BR" b="1" dirty="0" smtClean="0"/>
              <a:t>Realizar exame bucal adequado em 100% das crianças cadastradas</a:t>
            </a:r>
          </a:p>
          <a:p>
            <a:r>
              <a:rPr lang="pt-BR" dirty="0" smtClean="0"/>
              <a:t>Obtido 96.7%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67744" y="2780928"/>
          <a:ext cx="4505325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b="1" dirty="0" smtClean="0"/>
              <a:t>Fornecer orientações sobre higiene bucal e prevenção de cárie para 100% das crianças</a:t>
            </a:r>
          </a:p>
          <a:p>
            <a:r>
              <a:rPr lang="pt-BR" dirty="0" smtClean="0"/>
              <a:t>Obtido 96.7%</a:t>
            </a:r>
          </a:p>
          <a:p>
            <a:endParaRPr lang="pt-BR" dirty="0" smtClean="0"/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95736" y="2924944"/>
          <a:ext cx="45339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pt-BR" b="1" dirty="0" smtClean="0"/>
              <a:t>Fornecer orientação nutricional para 100% das crianças.</a:t>
            </a:r>
          </a:p>
          <a:p>
            <a:r>
              <a:rPr lang="pt-BR" dirty="0" smtClean="0"/>
              <a:t>Obtido 96.7% </a:t>
            </a:r>
          </a:p>
          <a:p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23728" y="2852936"/>
          <a:ext cx="458152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pt-BR" b="1" dirty="0" smtClean="0"/>
              <a:t>Realizar escovação bucal supervisionada para 100% das crianças cadastradas</a:t>
            </a:r>
          </a:p>
          <a:p>
            <a:r>
              <a:rPr lang="pt-BR" dirty="0" smtClean="0"/>
              <a:t>Obtido 96.7%</a:t>
            </a: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67744" y="3212976"/>
          <a:ext cx="45339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pt-BR" b="1" dirty="0" smtClean="0"/>
              <a:t>Registro de saúde bucal atualizado para 100% das crianças cadastradas</a:t>
            </a:r>
          </a:p>
          <a:p>
            <a:r>
              <a:rPr lang="pt-BR" dirty="0" smtClean="0"/>
              <a:t>Obtido: 96.7%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39552" y="3573016"/>
          <a:ext cx="458152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DSC06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73016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pt-BR" b="1" dirty="0" smtClean="0"/>
              <a:t>Orientação sobre prevenção ao trauma dentário para 100% das crianças cadastradas</a:t>
            </a:r>
          </a:p>
          <a:p>
            <a:r>
              <a:rPr lang="pt-BR" dirty="0" smtClean="0"/>
              <a:t>Obtido 96.7%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67744" y="3212976"/>
          <a:ext cx="45720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pt-BR" b="1" dirty="0" smtClean="0"/>
              <a:t>Orientação sobre uso de chupetas para 100% das crianças</a:t>
            </a:r>
          </a:p>
          <a:p>
            <a:r>
              <a:rPr lang="pt-BR" dirty="0" smtClean="0"/>
              <a:t>Obtido 96.7%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95736" y="2780928"/>
          <a:ext cx="4657725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b="1" dirty="0" smtClean="0"/>
              <a:t>Orientação sobre prevenção de gengivites para 100% das crianças.</a:t>
            </a:r>
          </a:p>
          <a:p>
            <a:r>
              <a:rPr lang="pt-BR" dirty="0" smtClean="0"/>
              <a:t>Obtido 96.7%</a:t>
            </a:r>
          </a:p>
          <a:p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339752" y="2924944"/>
          <a:ext cx="4720208" cy="272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BR" b="1" dirty="0" smtClean="0"/>
              <a:t>Controle  das crianças faltosas as consultas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Obtido um índice de 20.7% de crianças que compareceram para o atendimento após terem sido avisados pelas ACS na busca ativa.</a:t>
            </a: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Propciou</a:t>
            </a:r>
            <a:r>
              <a:rPr lang="en-US" dirty="0" smtClean="0"/>
              <a:t> o </a:t>
            </a:r>
            <a:r>
              <a:rPr lang="en-US" dirty="0" err="1" smtClean="0"/>
              <a:t>planejamento</a:t>
            </a:r>
            <a:r>
              <a:rPr lang="en-US" dirty="0" smtClean="0"/>
              <a:t> e a </a:t>
            </a:r>
            <a:r>
              <a:rPr lang="en-US" dirty="0" err="1" smtClean="0"/>
              <a:t>organização</a:t>
            </a:r>
            <a:r>
              <a:rPr lang="en-US" dirty="0" smtClean="0"/>
              <a:t> da </a:t>
            </a:r>
            <a:r>
              <a:rPr lang="en-US" dirty="0" err="1" smtClean="0"/>
              <a:t>atenção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 dos </a:t>
            </a:r>
            <a:r>
              <a:rPr lang="en-US" dirty="0" err="1" smtClean="0"/>
              <a:t>escolares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Capacitou</a:t>
            </a:r>
            <a:r>
              <a:rPr lang="en-US" dirty="0" smtClean="0"/>
              <a:t> a </a:t>
            </a:r>
            <a:r>
              <a:rPr lang="en-US" dirty="0" err="1" smtClean="0"/>
              <a:t>equipe</a:t>
            </a:r>
            <a:r>
              <a:rPr lang="en-US" dirty="0" smtClean="0"/>
              <a:t> e as ACS a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 dos </a:t>
            </a:r>
            <a:r>
              <a:rPr lang="en-US" dirty="0" err="1" smtClean="0"/>
              <a:t>escolares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Tratamos</a:t>
            </a:r>
            <a:r>
              <a:rPr lang="en-US" dirty="0" smtClean="0"/>
              <a:t> os </a:t>
            </a:r>
            <a:r>
              <a:rPr lang="en-US" dirty="0" err="1" smtClean="0"/>
              <a:t>pacientes</a:t>
            </a:r>
            <a:r>
              <a:rPr lang="en-US" dirty="0" smtClean="0"/>
              <a:t> que </a:t>
            </a:r>
            <a:r>
              <a:rPr lang="en-US" dirty="0" err="1" smtClean="0"/>
              <a:t>apresentavam</a:t>
            </a:r>
            <a:r>
              <a:rPr lang="en-US" dirty="0" smtClean="0"/>
              <a:t> </a:t>
            </a:r>
            <a:r>
              <a:rPr lang="en-US" dirty="0" err="1" smtClean="0"/>
              <a:t>necessidades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Buscamos</a:t>
            </a:r>
            <a:r>
              <a:rPr lang="en-US" dirty="0" smtClean="0"/>
              <a:t> uma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preventiva</a:t>
            </a:r>
            <a:r>
              <a:rPr lang="en-US" dirty="0" smtClean="0"/>
              <a:t>, com </a:t>
            </a:r>
            <a:r>
              <a:rPr lang="en-US" dirty="0" err="1" smtClean="0"/>
              <a:t>resultado</a:t>
            </a:r>
            <a:r>
              <a:rPr lang="en-US" dirty="0" smtClean="0"/>
              <a:t> para a </a:t>
            </a:r>
            <a:r>
              <a:rPr lang="en-US" dirty="0" err="1" smtClean="0"/>
              <a:t>comunidade</a:t>
            </a:r>
            <a:r>
              <a:rPr lang="en-US" dirty="0" smtClean="0"/>
              <a:t> que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percebido</a:t>
            </a:r>
            <a:r>
              <a:rPr lang="en-US" dirty="0" smtClean="0"/>
              <a:t> com o </a:t>
            </a:r>
            <a:r>
              <a:rPr lang="en-US" dirty="0" err="1" smtClean="0"/>
              <a:t>passar</a:t>
            </a:r>
            <a:r>
              <a:rPr lang="en-US" dirty="0" smtClean="0"/>
              <a:t> do tempo.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Vicente Dutra/RS</a:t>
            </a:r>
          </a:p>
          <a:p>
            <a:pPr lvl="1"/>
            <a:endParaRPr lang="en-US" dirty="0" smtClean="0"/>
          </a:p>
          <a:p>
            <a:pPr lvl="1"/>
            <a:r>
              <a:rPr lang="pt-BR" dirty="0"/>
              <a:t>Gestão Plena da Atenção </a:t>
            </a:r>
            <a:r>
              <a:rPr lang="pt-BR" dirty="0" smtClean="0"/>
              <a:t>Básica</a:t>
            </a:r>
          </a:p>
          <a:p>
            <a:pPr lvl="1"/>
            <a:r>
              <a:rPr lang="pt-BR" dirty="0"/>
              <a:t>5.285 habitantes sendo que a maioria destes se concentra na área rural (IBGE, 2010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2 Estratégias de Saúde da Família (ESF)</a:t>
            </a:r>
          </a:p>
          <a:p>
            <a:pPr lvl="1"/>
            <a:r>
              <a:rPr lang="pt-BR" dirty="0"/>
              <a:t>Não há disponibilidade de Centro de Especialidades Odontológicas (CEO) no município, nem em municípios </a:t>
            </a:r>
            <a:r>
              <a:rPr lang="pt-BR" dirty="0" smtClean="0"/>
              <a:t>próximos.</a:t>
            </a:r>
            <a:endParaRPr lang="en-US" dirty="0"/>
          </a:p>
        </p:txBody>
      </p:sp>
      <p:pic>
        <p:nvPicPr>
          <p:cNvPr id="4" name="Picture 3" descr="vi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25144"/>
            <a:ext cx="7222852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2525"/>
            <a:ext cx="8229600" cy="5505475"/>
          </a:xfrm>
        </p:spPr>
        <p:txBody>
          <a:bodyPr/>
          <a:lstStyle/>
          <a:p>
            <a:r>
              <a:rPr lang="en-US" dirty="0" err="1" smtClean="0"/>
              <a:t>Representou</a:t>
            </a:r>
            <a:r>
              <a:rPr lang="en-US" dirty="0" smtClean="0"/>
              <a:t> a </a:t>
            </a:r>
            <a:r>
              <a:rPr lang="en-US" dirty="0" err="1" smtClean="0"/>
              <a:t>organização</a:t>
            </a:r>
            <a:r>
              <a:rPr lang="en-US" dirty="0" smtClean="0"/>
              <a:t> de um atendimento que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vinha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De forma </a:t>
            </a:r>
            <a:r>
              <a:rPr lang="en-US" dirty="0" err="1" smtClean="0"/>
              <a:t>organizada</a:t>
            </a:r>
            <a:r>
              <a:rPr lang="en-US" dirty="0" smtClean="0"/>
              <a:t>, </a:t>
            </a:r>
            <a:r>
              <a:rPr lang="en-US" dirty="0" err="1" smtClean="0"/>
              <a:t>atendendo</a:t>
            </a:r>
            <a:r>
              <a:rPr lang="en-US" dirty="0" smtClean="0"/>
              <a:t> todos os alunos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, </a:t>
            </a:r>
            <a:r>
              <a:rPr lang="en-US" dirty="0" err="1" smtClean="0"/>
              <a:t>identicar</a:t>
            </a:r>
            <a:r>
              <a:rPr lang="en-US" dirty="0" smtClean="0"/>
              <a:t> os </a:t>
            </a:r>
            <a:r>
              <a:rPr lang="en-US" dirty="0" err="1" smtClean="0"/>
              <a:t>pacientes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 e </a:t>
            </a:r>
            <a:r>
              <a:rPr lang="en-US" dirty="0" err="1" smtClean="0"/>
              <a:t>promover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curso</a:t>
            </a:r>
            <a:r>
              <a:rPr lang="en-US" dirty="0" smtClean="0"/>
              <a:t> </a:t>
            </a:r>
            <a:r>
              <a:rPr lang="en-US" dirty="0" err="1" smtClean="0"/>
              <a:t>superou</a:t>
            </a:r>
            <a:r>
              <a:rPr lang="en-US" dirty="0" smtClean="0"/>
              <a:t> as </a:t>
            </a:r>
            <a:r>
              <a:rPr lang="en-US" dirty="0" err="1" smtClean="0"/>
              <a:t>expectativas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a </a:t>
            </a:r>
            <a:r>
              <a:rPr lang="en-US" dirty="0" err="1" smtClean="0"/>
              <a:t>metodologia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 do </a:t>
            </a:r>
            <a:r>
              <a:rPr lang="en-US" dirty="0" err="1" smtClean="0"/>
              <a:t>curso</a:t>
            </a:r>
            <a:r>
              <a:rPr lang="en-US" dirty="0" smtClean="0"/>
              <a:t>, </a:t>
            </a:r>
            <a:r>
              <a:rPr lang="en-US" dirty="0" err="1" smtClean="0"/>
              <a:t>obtenção</a:t>
            </a:r>
            <a:r>
              <a:rPr lang="en-US" dirty="0" smtClean="0"/>
              <a:t> das </a:t>
            </a:r>
            <a:r>
              <a:rPr lang="en-US" dirty="0" err="1" smtClean="0"/>
              <a:t>metas</a:t>
            </a:r>
            <a:r>
              <a:rPr lang="en-US" dirty="0" smtClean="0"/>
              <a:t>, pela </a:t>
            </a:r>
            <a:r>
              <a:rPr lang="en-US" dirty="0" err="1" smtClean="0"/>
              <a:t>qualificação</a:t>
            </a:r>
            <a:r>
              <a:rPr lang="en-US" dirty="0" smtClean="0"/>
              <a:t> do atendimento, </a:t>
            </a:r>
            <a:r>
              <a:rPr lang="en-US" dirty="0" err="1" smtClean="0"/>
              <a:t>resposta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 por parte das </a:t>
            </a:r>
            <a:r>
              <a:rPr lang="en-US" dirty="0" err="1" smtClean="0"/>
              <a:t>crianças</a:t>
            </a:r>
            <a:r>
              <a:rPr lang="en-US" dirty="0" smtClean="0"/>
              <a:t> e dos </a:t>
            </a:r>
            <a:r>
              <a:rPr lang="en-US" dirty="0" err="1" smtClean="0"/>
              <a:t>pais</a:t>
            </a:r>
            <a:r>
              <a:rPr lang="en-US" dirty="0" smtClean="0"/>
              <a:t> e pelo </a:t>
            </a:r>
            <a:r>
              <a:rPr lang="en-US" dirty="0" err="1" smtClean="0"/>
              <a:t>apoio</a:t>
            </a:r>
            <a:r>
              <a:rPr lang="en-US" dirty="0" smtClean="0"/>
              <a:t> que </a:t>
            </a:r>
            <a:r>
              <a:rPr lang="en-US" dirty="0" err="1" smtClean="0"/>
              <a:t>recebi</a:t>
            </a:r>
            <a:r>
              <a:rPr lang="en-US" dirty="0" smtClean="0"/>
              <a:t> dos </a:t>
            </a:r>
            <a:r>
              <a:rPr lang="en-US" dirty="0" err="1" smtClean="0"/>
              <a:t>meus</a:t>
            </a:r>
            <a:r>
              <a:rPr lang="en-US" dirty="0" smtClean="0"/>
              <a:t> </a:t>
            </a:r>
            <a:r>
              <a:rPr lang="en-US" dirty="0" err="1" smtClean="0"/>
              <a:t>colegas</a:t>
            </a:r>
            <a:r>
              <a:rPr lang="en-US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</a:t>
            </a:r>
            <a:r>
              <a:rPr lang="en-US" dirty="0" smtClean="0"/>
              <a:t> a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atuar</a:t>
            </a:r>
            <a:r>
              <a:rPr lang="en-US" dirty="0" smtClean="0"/>
              <a:t> de forma </a:t>
            </a:r>
            <a:r>
              <a:rPr lang="en-US" dirty="0" err="1" smtClean="0"/>
              <a:t>organizada</a:t>
            </a:r>
            <a:r>
              <a:rPr lang="en-US" dirty="0" smtClean="0"/>
              <a:t>, com </a:t>
            </a:r>
            <a:r>
              <a:rPr lang="en-US" dirty="0" err="1" smtClean="0"/>
              <a:t>planejamento</a:t>
            </a:r>
            <a:r>
              <a:rPr lang="en-US" dirty="0" smtClean="0"/>
              <a:t> e </a:t>
            </a:r>
            <a:r>
              <a:rPr lang="en-US" dirty="0" err="1" smtClean="0"/>
              <a:t>controle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Possibilita</a:t>
            </a:r>
            <a:r>
              <a:rPr lang="en-US" dirty="0" smtClean="0"/>
              <a:t> </a:t>
            </a:r>
            <a:r>
              <a:rPr lang="en-US" dirty="0" err="1" smtClean="0"/>
              <a:t>atuar</a:t>
            </a:r>
            <a:r>
              <a:rPr lang="en-US" dirty="0" smtClean="0"/>
              <a:t> </a:t>
            </a:r>
            <a:r>
              <a:rPr lang="en-US" dirty="0" err="1" smtClean="0"/>
              <a:t>efetivamente</a:t>
            </a:r>
            <a:r>
              <a:rPr lang="en-US" dirty="0" smtClean="0"/>
              <a:t> de forma </a:t>
            </a:r>
            <a:r>
              <a:rPr lang="en-US" dirty="0" err="1" smtClean="0"/>
              <a:t>preventiva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Procura </a:t>
            </a:r>
            <a:r>
              <a:rPr lang="en-US" dirty="0" err="1" smtClean="0"/>
              <a:t>alterar</a:t>
            </a:r>
            <a:r>
              <a:rPr lang="en-US" dirty="0" smtClean="0"/>
              <a:t> o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que o </a:t>
            </a:r>
            <a:r>
              <a:rPr lang="en-US" dirty="0" err="1" smtClean="0"/>
              <a:t>paciente</a:t>
            </a:r>
            <a:r>
              <a:rPr lang="en-US" dirty="0" smtClean="0"/>
              <a:t> procura o atendimento.</a:t>
            </a:r>
          </a:p>
          <a:p>
            <a:endParaRPr lang="en-US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en-US" dirty="0" smtClean="0"/>
              <a:t>O que </a:t>
            </a:r>
            <a:r>
              <a:rPr lang="en-US" dirty="0" err="1" smtClean="0"/>
              <a:t>aprendi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2"/>
            <a:r>
              <a:rPr lang="en-US" dirty="0" err="1" smtClean="0"/>
              <a:t>Conto</a:t>
            </a:r>
            <a:r>
              <a:rPr lang="en-US" dirty="0" smtClean="0"/>
              <a:t> com uma </a:t>
            </a:r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capacitada</a:t>
            </a:r>
            <a:r>
              <a:rPr lang="en-US" dirty="0" smtClean="0"/>
              <a:t> e </a:t>
            </a:r>
            <a:r>
              <a:rPr lang="en-US" dirty="0" err="1" smtClean="0"/>
              <a:t>motivada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a </a:t>
            </a:r>
            <a:r>
              <a:rPr lang="en-US" dirty="0" err="1" smtClean="0"/>
              <a:t>diferença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É importante </a:t>
            </a:r>
            <a:r>
              <a:rPr lang="en-US" dirty="0" err="1" smtClean="0"/>
              <a:t>conhecer</a:t>
            </a:r>
            <a:r>
              <a:rPr lang="en-US" dirty="0" smtClean="0"/>
              <a:t> bem 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que se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atuando</a:t>
            </a:r>
            <a:r>
              <a:rPr lang="en-US" dirty="0" smtClean="0"/>
              <a:t>,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analizar</a:t>
            </a:r>
            <a:r>
              <a:rPr lang="en-US" dirty="0" smtClean="0"/>
              <a:t> na </a:t>
            </a:r>
            <a:r>
              <a:rPr lang="en-US" dirty="0" err="1" smtClean="0"/>
              <a:t>integralidade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condições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e </a:t>
            </a:r>
            <a:r>
              <a:rPr lang="en-US" dirty="0" err="1" smtClean="0"/>
              <a:t>saúde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Pequenos</a:t>
            </a:r>
            <a:r>
              <a:rPr lang="en-US" dirty="0" smtClean="0"/>
              <a:t>  </a:t>
            </a:r>
            <a:r>
              <a:rPr lang="en-US" dirty="0" err="1" smtClean="0"/>
              <a:t>procedimentos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capes de </a:t>
            </a:r>
            <a:r>
              <a:rPr lang="en-US" dirty="0" err="1" smtClean="0"/>
              <a:t>melhorar</a:t>
            </a:r>
            <a:r>
              <a:rPr lang="en-US" dirty="0" smtClean="0"/>
              <a:t> a </a:t>
            </a:r>
            <a:r>
              <a:rPr lang="en-US" dirty="0" err="1" smtClean="0"/>
              <a:t>qualidade</a:t>
            </a:r>
            <a:r>
              <a:rPr lang="en-US" dirty="0" smtClean="0"/>
              <a:t> de  </a:t>
            </a:r>
            <a:r>
              <a:rPr lang="en-US" dirty="0" err="1" smtClean="0"/>
              <a:t>vida</a:t>
            </a:r>
            <a:r>
              <a:rPr lang="en-US" dirty="0" smtClean="0"/>
              <a:t> dos </a:t>
            </a:r>
            <a:r>
              <a:rPr lang="en-US" dirty="0" err="1" smtClean="0"/>
              <a:t>pacientes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reconhecimento</a:t>
            </a:r>
            <a:r>
              <a:rPr lang="en-US" dirty="0" smtClean="0"/>
              <a:t> que </a:t>
            </a:r>
            <a:r>
              <a:rPr lang="en-US" dirty="0" err="1" smtClean="0"/>
              <a:t>vem</a:t>
            </a:r>
            <a:r>
              <a:rPr lang="en-US" dirty="0" smtClean="0"/>
              <a:t> dos </a:t>
            </a:r>
            <a:r>
              <a:rPr lang="en-US" dirty="0" err="1" smtClean="0"/>
              <a:t>pacientes</a:t>
            </a:r>
            <a:r>
              <a:rPr lang="en-US" dirty="0" smtClean="0"/>
              <a:t> é o </a:t>
            </a:r>
            <a:r>
              <a:rPr lang="en-US" dirty="0" err="1" smtClean="0"/>
              <a:t>mais</a:t>
            </a:r>
            <a:r>
              <a:rPr lang="en-US" dirty="0" smtClean="0"/>
              <a:t> sincero, o </a:t>
            </a:r>
            <a:r>
              <a:rPr lang="en-US" dirty="0" err="1" smtClean="0"/>
              <a:t>mais</a:t>
            </a:r>
            <a:r>
              <a:rPr lang="en-US" dirty="0" smtClean="0"/>
              <a:t> importante e o que da energia para </a:t>
            </a:r>
            <a:r>
              <a:rPr lang="en-US" dirty="0" err="1" smtClean="0"/>
              <a:t>continuar</a:t>
            </a:r>
            <a:r>
              <a:rPr lang="en-US" dirty="0" smtClean="0"/>
              <a:t> </a:t>
            </a:r>
            <a:r>
              <a:rPr lang="en-US" dirty="0" err="1" smtClean="0"/>
              <a:t>realizando</a:t>
            </a:r>
            <a:r>
              <a:rPr lang="en-US" dirty="0" smtClean="0"/>
              <a:t> as </a:t>
            </a:r>
            <a:r>
              <a:rPr lang="en-US" dirty="0" err="1" smtClean="0"/>
              <a:t>atividades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0003R.jpg"/>
          <p:cNvPicPr>
            <a:picLocks noChangeAspect="1"/>
          </p:cNvPicPr>
          <p:nvPr/>
        </p:nvPicPr>
        <p:blipFill>
          <a:blip r:embed="rId2" cstate="print"/>
          <a:srcRect t="17710" b="19323"/>
          <a:stretch>
            <a:fillRect/>
          </a:stretch>
        </p:blipFill>
        <p:spPr>
          <a:xfrm>
            <a:off x="4211960" y="1268760"/>
            <a:ext cx="4392488" cy="221267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7283152" cy="5577483"/>
          </a:xfrm>
        </p:spPr>
        <p:txBody>
          <a:bodyPr/>
          <a:lstStyle/>
          <a:p>
            <a:r>
              <a:rPr lang="en-US" dirty="0" smtClean="0"/>
              <a:t>ESF II – Distrito de </a:t>
            </a:r>
            <a:r>
              <a:rPr lang="en-US" dirty="0" err="1" smtClean="0"/>
              <a:t>Laranjeiras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ESF Rural.</a:t>
            </a:r>
          </a:p>
          <a:p>
            <a:pPr lvl="1"/>
            <a:r>
              <a:rPr lang="en-US" dirty="0" err="1" smtClean="0"/>
              <a:t>População</a:t>
            </a:r>
            <a:r>
              <a:rPr lang="en-US" dirty="0" smtClean="0"/>
              <a:t> de 2100 </a:t>
            </a:r>
            <a:r>
              <a:rPr lang="en-US" dirty="0" err="1" smtClean="0"/>
              <a:t>moradores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giram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da </a:t>
            </a:r>
            <a:r>
              <a:rPr lang="en-US" dirty="0" err="1" smtClean="0"/>
              <a:t>agricultura</a:t>
            </a:r>
            <a:r>
              <a:rPr lang="en-US" dirty="0" smtClean="0"/>
              <a:t>.</a:t>
            </a:r>
          </a:p>
          <a:p>
            <a:pPr lvl="1"/>
            <a:r>
              <a:rPr lang="pt-BR" dirty="0"/>
              <a:t>Residem na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/>
              <a:t>355 </a:t>
            </a:r>
            <a:r>
              <a:rPr lang="en-US" dirty="0" err="1"/>
              <a:t>crianças</a:t>
            </a:r>
            <a:r>
              <a:rPr lang="en-US" dirty="0"/>
              <a:t> na </a:t>
            </a:r>
            <a:r>
              <a:rPr lang="en-US" dirty="0" err="1"/>
              <a:t>faixa</a:t>
            </a:r>
            <a:r>
              <a:rPr lang="en-US" dirty="0"/>
              <a:t> </a:t>
            </a:r>
            <a:r>
              <a:rPr lang="en-US" dirty="0" err="1" smtClean="0"/>
              <a:t>etária</a:t>
            </a:r>
            <a:r>
              <a:rPr lang="en-US" dirty="0" smtClean="0"/>
              <a:t> </a:t>
            </a:r>
            <a:r>
              <a:rPr lang="en-US" dirty="0"/>
              <a:t>de 05 a 14 </a:t>
            </a:r>
            <a:r>
              <a:rPr lang="en-US" dirty="0" err="1" smtClean="0"/>
              <a:t>anos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Destas</a:t>
            </a:r>
            <a:r>
              <a:rPr lang="en-US" dirty="0" smtClean="0"/>
              <a:t> 121 </a:t>
            </a:r>
            <a:r>
              <a:rPr lang="en-US" dirty="0" err="1"/>
              <a:t>estudam</a:t>
            </a:r>
            <a:r>
              <a:rPr lang="en-US" dirty="0"/>
              <a:t> na </a:t>
            </a:r>
            <a:r>
              <a:rPr lang="en-US" dirty="0" err="1"/>
              <a:t>Escola</a:t>
            </a:r>
            <a:r>
              <a:rPr lang="en-US" dirty="0"/>
              <a:t> </a:t>
            </a:r>
            <a:r>
              <a:rPr lang="en-US" dirty="0" err="1"/>
              <a:t>Estadual</a:t>
            </a:r>
            <a:r>
              <a:rPr lang="en-US" dirty="0"/>
              <a:t> de Educação </a:t>
            </a:r>
            <a:r>
              <a:rPr lang="en-US" dirty="0" err="1"/>
              <a:t>Básica</a:t>
            </a:r>
            <a:r>
              <a:rPr lang="en-US" dirty="0"/>
              <a:t> </a:t>
            </a:r>
            <a:r>
              <a:rPr lang="en-US" dirty="0" err="1"/>
              <a:t>Engenheiro</a:t>
            </a:r>
            <a:r>
              <a:rPr lang="en-US" dirty="0"/>
              <a:t> </a:t>
            </a:r>
            <a:r>
              <a:rPr lang="en-US" dirty="0" err="1"/>
              <a:t>Álvaro</a:t>
            </a:r>
            <a:r>
              <a:rPr lang="en-US" dirty="0"/>
              <a:t> </a:t>
            </a:r>
            <a:r>
              <a:rPr lang="en-US" dirty="0" err="1" smtClean="0"/>
              <a:t>Leitão</a:t>
            </a:r>
            <a:r>
              <a:rPr lang="en-US" dirty="0" smtClean="0"/>
              <a:t>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6519.JPG"/>
          <p:cNvPicPr>
            <a:picLocks noChangeAspect="1"/>
          </p:cNvPicPr>
          <p:nvPr/>
        </p:nvPicPr>
        <p:blipFill>
          <a:blip r:embed="rId2" cstate="print"/>
          <a:srcRect t="33075" b="19676"/>
          <a:stretch>
            <a:fillRect/>
          </a:stretch>
        </p:blipFill>
        <p:spPr>
          <a:xfrm>
            <a:off x="1475656" y="4293096"/>
            <a:ext cx="62992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4949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Antes da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programática</a:t>
            </a:r>
            <a:r>
              <a:rPr lang="en-US" dirty="0" smtClean="0"/>
              <a:t> o atendimento aos </a:t>
            </a:r>
            <a:r>
              <a:rPr lang="en-US" dirty="0" err="1" smtClean="0"/>
              <a:t>escolares</a:t>
            </a:r>
            <a:r>
              <a:rPr lang="en-US" dirty="0" smtClean="0"/>
              <a:t> era </a:t>
            </a:r>
            <a:r>
              <a:rPr lang="en-US" dirty="0" err="1" smtClean="0"/>
              <a:t>realizado</a:t>
            </a:r>
            <a:r>
              <a:rPr lang="en-US" dirty="0" smtClean="0"/>
              <a:t> </a:t>
            </a:r>
            <a:r>
              <a:rPr lang="en-US" dirty="0" err="1" smtClean="0"/>
              <a:t>juntamente</a:t>
            </a:r>
            <a:r>
              <a:rPr lang="en-US" dirty="0" smtClean="0"/>
              <a:t> com o </a:t>
            </a:r>
            <a:r>
              <a:rPr lang="en-US" dirty="0" err="1" smtClean="0"/>
              <a:t>restante</a:t>
            </a:r>
            <a:r>
              <a:rPr lang="en-US" dirty="0" smtClean="0"/>
              <a:t> da </a:t>
            </a:r>
            <a:r>
              <a:rPr lang="en-US" dirty="0" err="1" smtClean="0"/>
              <a:t>população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preventivas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realizadas</a:t>
            </a:r>
            <a:r>
              <a:rPr lang="en-US" dirty="0" smtClean="0"/>
              <a:t> </a:t>
            </a:r>
            <a:r>
              <a:rPr lang="en-US" dirty="0" err="1" smtClean="0"/>
              <a:t>semanalmente</a:t>
            </a:r>
            <a:r>
              <a:rPr lang="en-US" dirty="0" smtClean="0"/>
              <a:t> na </a:t>
            </a:r>
            <a:r>
              <a:rPr lang="en-US" dirty="0" err="1" smtClean="0"/>
              <a:t>escola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Os </a:t>
            </a:r>
            <a:r>
              <a:rPr lang="en-US" dirty="0" err="1" smtClean="0"/>
              <a:t>pacientes</a:t>
            </a:r>
            <a:r>
              <a:rPr lang="en-US" dirty="0" smtClean="0"/>
              <a:t> que </a:t>
            </a:r>
            <a:r>
              <a:rPr lang="en-US" dirty="0" err="1" smtClean="0"/>
              <a:t>apresentavam</a:t>
            </a:r>
            <a:r>
              <a:rPr lang="en-US" dirty="0" smtClean="0"/>
              <a:t> </a:t>
            </a:r>
            <a:r>
              <a:rPr lang="en-US" dirty="0" err="1" smtClean="0"/>
              <a:t>necessidades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encaminhados</a:t>
            </a:r>
            <a:r>
              <a:rPr lang="en-US" dirty="0" smtClean="0"/>
              <a:t> para  o atendimento na </a:t>
            </a:r>
            <a:r>
              <a:rPr lang="en-US" dirty="0" err="1" smtClean="0"/>
              <a:t>unidade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procuravam</a:t>
            </a:r>
            <a:r>
              <a:rPr lang="en-US" dirty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9411"/>
          </a:xfrm>
        </p:spPr>
        <p:txBody>
          <a:bodyPr>
            <a:normAutofit/>
          </a:bodyPr>
          <a:lstStyle/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Objetivo </a:t>
            </a:r>
            <a:r>
              <a:rPr lang="pt-BR" dirty="0"/>
              <a:t>geral</a:t>
            </a:r>
            <a:endParaRPr lang="en-CA" dirty="0"/>
          </a:p>
          <a:p>
            <a:pPr>
              <a:buNone/>
            </a:pPr>
            <a:r>
              <a:rPr lang="pt-BR" dirty="0"/>
              <a:t> </a:t>
            </a:r>
            <a:r>
              <a:rPr lang="en-CA" dirty="0" smtClean="0"/>
              <a:t>	</a:t>
            </a:r>
            <a:r>
              <a:rPr lang="pt-BR" dirty="0" smtClean="0"/>
              <a:t>Organizar </a:t>
            </a:r>
            <a:r>
              <a:rPr lang="pt-BR" dirty="0"/>
              <a:t>o atendimento da saúde bucal dos escolares com ações de prevenção, promoção, atendimento clínico e reabilitação</a:t>
            </a:r>
            <a:r>
              <a:rPr lang="pt-BR" dirty="0" smtClean="0"/>
              <a:t>.</a:t>
            </a:r>
            <a:r>
              <a:rPr lang="pt-BR" dirty="0"/>
              <a:t> </a:t>
            </a:r>
            <a:endParaRPr lang="en-CA" dirty="0"/>
          </a:p>
          <a:p>
            <a:pPr lvl="0"/>
            <a:endParaRPr lang="pt-BR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120"/>
          </a:xfrm>
        </p:spPr>
        <p:txBody>
          <a:bodyPr/>
          <a:lstStyle/>
          <a:p>
            <a:r>
              <a:rPr lang="pt-BR" b="1" dirty="0" smtClean="0"/>
              <a:t>Objetivos específicos</a:t>
            </a:r>
          </a:p>
          <a:p>
            <a:endParaRPr lang="en-CA" dirty="0" smtClean="0"/>
          </a:p>
          <a:p>
            <a:r>
              <a:rPr lang="pt-BR" dirty="0" smtClean="0"/>
              <a:t>1 Ampliar a cobertura de atenção à saúde bucal;</a:t>
            </a:r>
            <a:endParaRPr lang="en-CA" dirty="0" smtClean="0"/>
          </a:p>
          <a:p>
            <a:r>
              <a:rPr lang="pt-BR" dirty="0" smtClean="0"/>
              <a:t>2 Melhorar a adesão das crianças ao atendimento em saúde bucal;</a:t>
            </a:r>
            <a:endParaRPr lang="en-CA" dirty="0" smtClean="0"/>
          </a:p>
          <a:p>
            <a:r>
              <a:rPr lang="pt-BR" dirty="0" smtClean="0"/>
              <a:t>3 Melhorar o registro das informações;</a:t>
            </a:r>
            <a:endParaRPr lang="en-CA" dirty="0" smtClean="0"/>
          </a:p>
          <a:p>
            <a:r>
              <a:rPr lang="pt-BR" dirty="0" smtClean="0"/>
              <a:t>4 Melhorar a qualidade do atendimento e </a:t>
            </a:r>
            <a:endParaRPr lang="en-CA" dirty="0" smtClean="0"/>
          </a:p>
          <a:p>
            <a:r>
              <a:rPr lang="pt-BR" dirty="0" smtClean="0"/>
              <a:t>5 Promover a saúde bucal.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Metas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Relativas ao objetivo 1:</a:t>
            </a:r>
            <a:endParaRPr lang="en-CA" dirty="0" smtClean="0"/>
          </a:p>
          <a:p>
            <a:r>
              <a:rPr lang="pt-BR" dirty="0" smtClean="0"/>
              <a:t>1. Ampliar a cobertura de primeira consulta odontológica para 100% das crianças de 5 a 14 anos de idade.</a:t>
            </a:r>
            <a:endParaRPr lang="en-CA" dirty="0" smtClean="0"/>
          </a:p>
          <a:p>
            <a:r>
              <a:rPr lang="pt-BR" dirty="0" smtClean="0"/>
              <a:t>2. Realizar visita domiciliar em 100% de crianças acamadas ou com problemas de mobilidade física.</a:t>
            </a:r>
            <a:endParaRPr lang="en-CA" dirty="0" smtClean="0"/>
          </a:p>
          <a:p>
            <a:r>
              <a:rPr lang="pt-BR" b="1" dirty="0" smtClean="0"/>
              <a:t>Relativas ao objetivo 2:</a:t>
            </a:r>
            <a:endParaRPr lang="en-CA" dirty="0" smtClean="0"/>
          </a:p>
          <a:p>
            <a:pPr lvl="0"/>
            <a:r>
              <a:rPr lang="pt-BR" dirty="0" smtClean="0"/>
              <a:t>Controle das crianças faltosas ao programa, e </a:t>
            </a:r>
            <a:endParaRPr lang="en-CA" dirty="0" smtClean="0"/>
          </a:p>
          <a:p>
            <a:pPr lvl="0"/>
            <a:r>
              <a:rPr lang="pt-BR" dirty="0" smtClean="0"/>
              <a:t>Realizar a busca ativa de 100% dos faltosos com a ajuda da ACS.</a:t>
            </a:r>
            <a:endParaRPr lang="en-CA" dirty="0" smtClean="0"/>
          </a:p>
          <a:p>
            <a:r>
              <a:rPr lang="pt-BR" b="1" dirty="0" smtClean="0"/>
              <a:t>Relativas ao objetivo 3:</a:t>
            </a:r>
            <a:endParaRPr lang="en-CA" dirty="0" smtClean="0"/>
          </a:p>
          <a:p>
            <a:r>
              <a:rPr lang="pt-BR" dirty="0" smtClean="0"/>
              <a:t>1. Manter registro atualizado em planilha ou prontuário em 100% das crianças cadastradas.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Metas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Relativas ao objetivo 4:</a:t>
            </a:r>
            <a:endParaRPr lang="en-CA" dirty="0" smtClean="0"/>
          </a:p>
          <a:p>
            <a:r>
              <a:rPr lang="pt-BR" dirty="0" smtClean="0"/>
              <a:t>1. Capacitar 100% dos profissionais da equipe para o atendimento integral em saúde bucal da criança;</a:t>
            </a:r>
            <a:endParaRPr lang="en-CA" dirty="0" smtClean="0"/>
          </a:p>
          <a:p>
            <a:r>
              <a:rPr lang="pt-BR" dirty="0" smtClean="0"/>
              <a:t>2. Garantir e completar o plano de tratamento a 100% das crianças, e</a:t>
            </a:r>
            <a:endParaRPr lang="en-CA" dirty="0" smtClean="0"/>
          </a:p>
          <a:p>
            <a:r>
              <a:rPr lang="pt-BR" dirty="0" smtClean="0"/>
              <a:t>3. Realizar exame bucal adequado em 100% das crianças cadastradas.</a:t>
            </a:r>
            <a:endParaRPr lang="en-CA" dirty="0" smtClean="0"/>
          </a:p>
          <a:p>
            <a:r>
              <a:rPr lang="pt-BR" b="1" dirty="0" smtClean="0"/>
              <a:t>Relativas ao objetivo 5:  </a:t>
            </a:r>
            <a:endParaRPr lang="en-CA" dirty="0" smtClean="0"/>
          </a:p>
          <a:p>
            <a:r>
              <a:rPr lang="pt-BR" dirty="0" smtClean="0"/>
              <a:t>1. Fornecer orientações sobre higiene bucal e prevenção da cárie dentária para 100% crianças; </a:t>
            </a:r>
            <a:endParaRPr lang="en-CA" dirty="0" smtClean="0"/>
          </a:p>
          <a:p>
            <a:r>
              <a:rPr lang="pt-BR" dirty="0" smtClean="0"/>
              <a:t>2. Fornecer orientações nutricionais para 100% das crianças;</a:t>
            </a:r>
            <a:endParaRPr lang="en-CA" dirty="0" smtClean="0"/>
          </a:p>
          <a:p>
            <a:r>
              <a:rPr lang="pt-BR" dirty="0" smtClean="0"/>
              <a:t>3. Realizar escovação bucal supervisionada em 100% das crianças na escola;</a:t>
            </a:r>
            <a:endParaRPr lang="en-CA" dirty="0" smtClean="0"/>
          </a:p>
          <a:p>
            <a:r>
              <a:rPr lang="pt-BR" dirty="0" smtClean="0"/>
              <a:t>4. Orientação para prevenção do trauma dentário para 100% das crianças cadastradas; </a:t>
            </a:r>
            <a:endParaRPr lang="en-CA" dirty="0" smtClean="0"/>
          </a:p>
          <a:p>
            <a:r>
              <a:rPr lang="pt-BR" dirty="0" smtClean="0"/>
              <a:t>5. Orientação sobre o uso de chupetas para 100% das crianças.</a:t>
            </a:r>
            <a:endParaRPr lang="en-CA" dirty="0" smtClean="0"/>
          </a:p>
          <a:p>
            <a:r>
              <a:rPr lang="pt-BR" dirty="0" smtClean="0"/>
              <a:t>6. Orientação para prevenção da gengivite para 100% das crianças.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1180</Words>
  <Application>Microsoft Office PowerPoint</Application>
  <PresentationFormat>On-screen Show (4:3)</PresentationFormat>
  <Paragraphs>165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Qualificação da atenção em saúde bucal dos escolares na Escola Engenheiro Álvaro Leitão do Distrito de Laranjeiras do município de Vicente Dutra/RS.</vt:lpstr>
      <vt:lpstr>Introdução</vt:lpstr>
      <vt:lpstr>Slide 3</vt:lpstr>
      <vt:lpstr>Slide 4</vt:lpstr>
      <vt:lpstr>Slide 5</vt:lpstr>
      <vt:lpstr>Objetivos </vt:lpstr>
      <vt:lpstr>Slide 7</vt:lpstr>
      <vt:lpstr>Metas</vt:lpstr>
      <vt:lpstr>Metas</vt:lpstr>
      <vt:lpstr>Metodologia</vt:lpstr>
      <vt:lpstr>Logística.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Discussão</vt:lpstr>
      <vt:lpstr>Slide 30</vt:lpstr>
      <vt:lpstr>Reflexão crítica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Ricardo</cp:lastModifiedBy>
  <cp:revision>40</cp:revision>
  <dcterms:created xsi:type="dcterms:W3CDTF">2013-05-06T16:29:49Z</dcterms:created>
  <dcterms:modified xsi:type="dcterms:W3CDTF">2013-06-01T14:50:49Z</dcterms:modified>
</cp:coreProperties>
</file>