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262" r:id="rId17"/>
    <p:sldId id="263" r:id="rId18"/>
    <p:sldId id="264" r:id="rId19"/>
    <p:sldId id="265" r:id="rId20"/>
    <p:sldId id="266" r:id="rId21"/>
    <p:sldId id="275" r:id="rId22"/>
    <p:sldId id="267" r:id="rId23"/>
    <p:sldId id="273" r:id="rId24"/>
    <p:sldId id="269" r:id="rId25"/>
    <p:sldId id="270" r:id="rId26"/>
    <p:sldId id="271" r:id="rId27"/>
    <p:sldId id="272" r:id="rId28"/>
    <p:sldId id="274" r:id="rId29"/>
    <p:sldId id="276" r:id="rId30"/>
    <p:sldId id="284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300" r:id="rId39"/>
    <p:sldId id="301" r:id="rId40"/>
    <p:sldId id="302" r:id="rId41"/>
    <p:sldId id="303" r:id="rId42"/>
    <p:sldId id="288" r:id="rId43"/>
    <p:sldId id="304" r:id="rId44"/>
    <p:sldId id="305" r:id="rId45"/>
    <p:sldId id="306" r:id="rId46"/>
    <p:sldId id="307" r:id="rId47"/>
    <p:sldId id="285" r:id="rId48"/>
    <p:sldId id="286" r:id="rId49"/>
    <p:sldId id="287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Desktop\Planilha%20da%20Semana%2012%20-%20Fernando%20Brum%20Batista%20(2)%20corrigida%20(1)%20(Salvo%20automaticamente)essaaa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Desktop\Planilha%20da%20Semana%2012%20-%20Fernando%20Brum%20Batista%20(2)%20corrigida%20(1)%20(Salvo%20automaticamente)essaaa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Desktop\Planilha%20da%20Semana%2012%20-%20Fernando%20Brum%20Batista%20(2)%20corrigida%20(1)%20(Salvo%20automaticamente)essaaa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Desktop\Planilha%20da%20Semana%2012%20-%20Fernando%20Brum%20Batista%20(2)%20corrigida%20(1)%20(Salvo%20automaticamente)essaaa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Desktop\Planilha%20da%20Semana%2012%20-%20Fernando%20Brum%20Batista%20(2)%20corrigida%20(1)%20(Salvo%20automaticamente)essaaa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Desktop\Planilha%20da%20Semana%2012%20-%20Fernando%20Brum%20Batista%20(2)%20corrigida%20(1)%20(Salvo%20automaticamente)essaaa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Desktop\Planilha%20da%20Semana%2012%20-%20Fernando%20Brum%20Batista%20(2)%20corrigida%20(1)%20(Salvo%20automaticamente)essaaa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Desktop\Planilha%20da%20Semana%2012%20-%20Fernando%20Brum%20Batista%20(2)%20corrigida%20(1)%20(Salvo%20automaticamente)essaaa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AppData\Roaming\Microsoft\Excel\Planilha%20da%20Semana%2012%20-%20Fernando%20Brum%20Batista%20(2)%20corrigida%20(1)%20(Salvo%20automaticamente)essaaaa%20(version%201).xlsb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AppData\Roaming\Microsoft\Excel\Planilha%20da%20Semana%2012%20-%20Fernando%20Brum%20Batista%20(2)%20corrigida%20(1)%20(Salvo%20automaticamente)essaaaa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Desktop\Planilha%20da%20Semana%2012%20-%20Fernando%20Brum%20Batista%20(2)%20corrigida%20(1)%20(Salvo%20automaticamente)essaaa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Desktop\Planilha%20da%20Semana%2012%20-%20Fernando%20Brum%20Batista%20(2)%20corrigida%20(1)%20(Salvo%20automaticamente)essaaa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Desktop\Planilha%20da%20Semana%2012%20-%20Fernando%20Brum%20Batista%20(2)%20corrigida%20(1)%20(Salvo%20automaticamente)essaaa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Desktop\Planilha%20da%20Semana%2012%20-%20Fernando%20Brum%20Batista%20(2)%20corrigida%20(1)%20(Salvo%20automaticamente)essaaa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Desktop\Planilha%20da%20Semana%2012%20-%20Fernando%20Brum%20Batista%20(2)%20corrigida%20(1)%20(Salvo%20automaticamente)essaaa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Desktop\Planilha%20da%20Semana%2012%20-%20Fernando%20Brum%20Batista%20(2)%20corrigida%20(1)%20(Salvo%20automaticamente)essaaa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Desktop\Planilha%20da%20Semana%2012%20-%20Fernando%20Brum%20Batista%20(2)%20corrigida%20(1)%20(Salvo%20automaticamente)essaaa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aldo\Desktop\Planilha%20da%20Semana%2012%20-%20Fernando%20Brum%20Batista%20(2)%20corrigida%20(1)%20(Salvo%20automaticamente)essaaa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3442511218355768"/>
          <c:y val="0.28195129454971984"/>
          <c:w val="0.86019852176496758"/>
          <c:h val="0.6187970040330348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dLbls>
            <c:dLblPos val="ctr"/>
            <c:showVal val="1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0.13559322033898305</c:v>
                </c:pt>
                <c:pt idx="1">
                  <c:v>0.12994350282485875</c:v>
                </c:pt>
                <c:pt idx="2">
                  <c:v>0.13276836158192101</c:v>
                </c:pt>
              </c:numCache>
            </c:numRef>
          </c:val>
        </c:ser>
        <c:axId val="66972288"/>
        <c:axId val="66982272"/>
      </c:barChart>
      <c:catAx>
        <c:axId val="669722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982272"/>
        <c:crosses val="autoZero"/>
        <c:auto val="1"/>
        <c:lblAlgn val="ctr"/>
        <c:lblOffset val="100"/>
      </c:catAx>
      <c:valAx>
        <c:axId val="669822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9722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idosos com acesso aos medicamentos prescritos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Indicadores!$D$59:$F$59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Indicadores!$D$60:$F$60</c:f>
              <c:numCache>
                <c:formatCode>0.0%</c:formatCode>
                <c:ptCount val="3"/>
                <c:pt idx="0">
                  <c:v>0.89583333333333348</c:v>
                </c:pt>
                <c:pt idx="1">
                  <c:v>0.86956521739130443</c:v>
                </c:pt>
                <c:pt idx="2">
                  <c:v>0.93617021276595758</c:v>
                </c:pt>
              </c:numCache>
            </c:numRef>
          </c:val>
        </c:ser>
        <c:axId val="68402176"/>
        <c:axId val="68416256"/>
      </c:barChart>
      <c:catAx>
        <c:axId val="684021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416256"/>
        <c:crosses val="autoZero"/>
        <c:auto val="1"/>
        <c:lblAlgn val="ctr"/>
        <c:lblOffset val="100"/>
      </c:catAx>
      <c:valAx>
        <c:axId val="6841625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4021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Indicadores!$C$70</c:f>
              <c:strCache>
                <c:ptCount val="1"/>
                <c:pt idx="0">
                  <c:v>Proporção de idosos com avaliação de alterações de mucosa bucal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Indicadores!$D$69:$F$69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Indicadores!$D$70:$F$70</c:f>
              <c:numCache>
                <c:formatCode>0.0%</c:formatCode>
                <c:ptCount val="3"/>
                <c:pt idx="0">
                  <c:v>0.6875</c:v>
                </c:pt>
                <c:pt idx="1">
                  <c:v>0.93478260869565222</c:v>
                </c:pt>
                <c:pt idx="2">
                  <c:v>1</c:v>
                </c:pt>
              </c:numCache>
            </c:numRef>
          </c:val>
        </c:ser>
        <c:axId val="68338048"/>
        <c:axId val="68339584"/>
      </c:barChart>
      <c:catAx>
        <c:axId val="683380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339584"/>
        <c:crosses val="autoZero"/>
        <c:auto val="1"/>
        <c:lblAlgn val="ctr"/>
        <c:lblOffset val="100"/>
      </c:catAx>
      <c:valAx>
        <c:axId val="6833958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3380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Indicadores!$C$80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Indicadores!$D$79:$F$79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Indicadores!$D$80:$F$80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8511616"/>
        <c:axId val="68513152"/>
      </c:barChart>
      <c:catAx>
        <c:axId val="685116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13152"/>
        <c:crosses val="autoZero"/>
        <c:auto val="1"/>
        <c:lblAlgn val="ctr"/>
        <c:lblOffset val="100"/>
      </c:catAx>
      <c:valAx>
        <c:axId val="6851315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116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694667628650988"/>
          <c:y val="0.31218873313391177"/>
          <c:w val="0.84249781277340696"/>
          <c:h val="0.5295154930278269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Indicadores!$C$86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cat>
            <c:strRef>
              <c:f>Indicadores!$D$85:$F$85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Indicadores!$D$86:$F$86</c:f>
              <c:numCache>
                <c:formatCode>0.0%</c:formatCode>
                <c:ptCount val="3"/>
                <c:pt idx="0">
                  <c:v>1</c:v>
                </c:pt>
                <c:pt idx="1">
                  <c:v>0.97826086956521741</c:v>
                </c:pt>
                <c:pt idx="2">
                  <c:v>0.85106382978723383</c:v>
                </c:pt>
              </c:numCache>
            </c:numRef>
          </c:val>
        </c:ser>
        <c:axId val="68529152"/>
        <c:axId val="68559616"/>
      </c:barChart>
      <c:catAx>
        <c:axId val="685291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59616"/>
        <c:crosses val="autoZero"/>
        <c:auto val="1"/>
        <c:lblAlgn val="ctr"/>
        <c:lblOffset val="100"/>
      </c:catAx>
      <c:valAx>
        <c:axId val="685596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2915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Indicadores!$C$93</c:f>
              <c:strCache>
                <c:ptCount val="1"/>
                <c:pt idx="0">
                  <c:v>Proporção de idosos com avaliação de risco para morbimortalidade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Indicadores!$D$92:$F$92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Indicadores!$D$93:$F$93</c:f>
              <c:numCache>
                <c:formatCode>0.0%</c:formatCode>
                <c:ptCount val="3"/>
                <c:pt idx="0">
                  <c:v>0.72916666666666652</c:v>
                </c:pt>
                <c:pt idx="1">
                  <c:v>0.97826086956521741</c:v>
                </c:pt>
                <c:pt idx="2">
                  <c:v>1.0212765957446805</c:v>
                </c:pt>
              </c:numCache>
            </c:numRef>
          </c:val>
        </c:ser>
        <c:axId val="68587904"/>
        <c:axId val="68589440"/>
      </c:barChart>
      <c:catAx>
        <c:axId val="685879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89440"/>
        <c:crosses val="autoZero"/>
        <c:auto val="1"/>
        <c:lblAlgn val="ctr"/>
        <c:lblOffset val="100"/>
      </c:catAx>
      <c:valAx>
        <c:axId val="6858944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879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Indicadores!$C$99</c:f>
              <c:strCache>
                <c:ptCount val="1"/>
                <c:pt idx="0">
                  <c:v>Proporção de idosos com avaliação para fragilização na velhice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Indicadores!$D$98:$F$98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Indicadores!$D$99:$F$99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8613632"/>
        <c:axId val="68615168"/>
      </c:barChart>
      <c:catAx>
        <c:axId val="686136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15168"/>
        <c:crosses val="autoZero"/>
        <c:auto val="1"/>
        <c:lblAlgn val="ctr"/>
        <c:lblOffset val="100"/>
      </c:catAx>
      <c:valAx>
        <c:axId val="6861516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136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idosos com avaliação de rede social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Indicadores!$D$103:$F$103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Indicadores!$D$104:$F$104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8656128"/>
        <c:axId val="68428544"/>
      </c:barChart>
      <c:catAx>
        <c:axId val="686561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428544"/>
        <c:crosses val="autoZero"/>
        <c:auto val="1"/>
        <c:lblAlgn val="ctr"/>
        <c:lblOffset val="100"/>
      </c:catAx>
      <c:valAx>
        <c:axId val="6842854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561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>
        <c:manualLayout>
          <c:xMode val="edge"/>
          <c:yMode val="edge"/>
          <c:x val="0.16419733247629775"/>
          <c:y val="0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Indicadores!$C$118</c:f>
              <c:strCache>
                <c:ptCount val="1"/>
                <c:pt idx="0">
                  <c:v>Proporção de idosos que receberam orientação nutricional para hábitos saudáveis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cat>
            <c:strRef>
              <c:f>Indicadores!$D$117:$F$117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Indicadores!$D$118:$F$118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8477312"/>
        <c:axId val="68478848"/>
      </c:barChart>
      <c:catAx>
        <c:axId val="68477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478848"/>
        <c:crosses val="autoZero"/>
        <c:auto val="1"/>
        <c:lblAlgn val="ctr"/>
        <c:lblOffset val="100"/>
      </c:catAx>
      <c:valAx>
        <c:axId val="6847884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4773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706664595186171"/>
          <c:y val="0.25362480039645408"/>
          <c:w val="0.82298183062500396"/>
          <c:h val="0.6528942973037467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Indicadores!$C$123</c:f>
              <c:strCache>
                <c:ptCount val="1"/>
                <c:pt idx="0">
                  <c:v>Proporção de idosos que receberam orientação sobre prática de atividade física regular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Indicadores!$D$122:$F$122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Indicadores!$D$123:$F$123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8752896"/>
        <c:axId val="68754432"/>
      </c:barChart>
      <c:catAx>
        <c:axId val="687528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54432"/>
        <c:crosses val="autoZero"/>
        <c:auto val="1"/>
        <c:lblAlgn val="ctr"/>
        <c:lblOffset val="100"/>
      </c:catAx>
      <c:valAx>
        <c:axId val="687544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528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acamados ou com problemas de locomoção cadastrados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0.17680339462517686</c:v>
                </c:pt>
                <c:pt idx="1">
                  <c:v>0.14144271570014144</c:v>
                </c:pt>
                <c:pt idx="2">
                  <c:v>0.28288543140028288</c:v>
                </c:pt>
              </c:numCache>
            </c:numRef>
          </c:val>
        </c:ser>
        <c:axId val="67031424"/>
        <c:axId val="67032960"/>
      </c:barChart>
      <c:catAx>
        <c:axId val="670314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032960"/>
        <c:crosses val="autoZero"/>
        <c:auto val="1"/>
        <c:lblAlgn val="ctr"/>
        <c:lblOffset val="100"/>
      </c:catAx>
      <c:valAx>
        <c:axId val="6703296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0314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idosos acamados ou com problemas de locomoção com visita domiciliar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8106112"/>
        <c:axId val="68107648"/>
      </c:barChart>
      <c:catAx>
        <c:axId val="681061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07648"/>
        <c:crosses val="autoZero"/>
        <c:auto val="1"/>
        <c:lblAlgn val="ctr"/>
        <c:lblOffset val="100"/>
      </c:catAx>
      <c:valAx>
        <c:axId val="6810764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061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idosos com verificação da pressão arterial na última consulta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8148608"/>
        <c:axId val="68035712"/>
      </c:barChart>
      <c:catAx>
        <c:axId val="681486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035712"/>
        <c:crosses val="autoZero"/>
        <c:auto val="1"/>
        <c:lblAlgn val="ctr"/>
        <c:lblOffset val="100"/>
      </c:catAx>
      <c:valAx>
        <c:axId val="6803571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486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idosos hipertensos rastreados para diabetes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Indicadores!$D$24:$F$24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Indicadores!$D$25:$F$25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8068096"/>
        <c:axId val="68069632"/>
      </c:barChart>
      <c:catAx>
        <c:axId val="680680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069632"/>
        <c:crosses val="autoZero"/>
        <c:auto val="1"/>
        <c:lblAlgn val="ctr"/>
        <c:lblOffset val="100"/>
      </c:catAx>
      <c:valAx>
        <c:axId val="6806963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0680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idosos faltosos às consultas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Indicadores!$D$40:$F$40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8233088"/>
        <c:axId val="68234624"/>
      </c:barChart>
      <c:catAx>
        <c:axId val="682330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234624"/>
        <c:crosses val="autoZero"/>
        <c:auto val="1"/>
        <c:lblAlgn val="ctr"/>
        <c:lblOffset val="100"/>
      </c:catAx>
      <c:valAx>
        <c:axId val="6823462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2330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Indicadores!$D$44:$F$44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Indicadores!$D$45:$F$45</c:f>
              <c:numCache>
                <c:formatCode>0.0%</c:formatCode>
                <c:ptCount val="3"/>
                <c:pt idx="0">
                  <c:v>0.31250000000000006</c:v>
                </c:pt>
                <c:pt idx="1">
                  <c:v>0.95652173913043481</c:v>
                </c:pt>
                <c:pt idx="2">
                  <c:v>0.97872340425531923</c:v>
                </c:pt>
              </c:numCache>
            </c:numRef>
          </c:val>
        </c:ser>
        <c:axId val="68284800"/>
        <c:axId val="68286336"/>
      </c:barChart>
      <c:catAx>
        <c:axId val="682848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286336"/>
        <c:crosses val="autoZero"/>
        <c:auto val="1"/>
        <c:lblAlgn val="ctr"/>
        <c:lblOffset val="100"/>
      </c:catAx>
      <c:valAx>
        <c:axId val="6828633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2848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idosos com exame clínico apropriado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Indicadores!$D$49:$F$49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Indicadores!$D$50:$F$50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8195072"/>
        <c:axId val="68196608"/>
      </c:barChart>
      <c:catAx>
        <c:axId val="681950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96608"/>
        <c:crosses val="autoZero"/>
        <c:auto val="1"/>
        <c:lblAlgn val="ctr"/>
        <c:lblOffset val="100"/>
      </c:catAx>
      <c:valAx>
        <c:axId val="6819660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950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idosos hipertensos e/ou diabéticos com solicitação de exames complementares periódicos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Indicadores!$D$54:$F$54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Indicadores!$D$55:$F$55</c:f>
              <c:numCache>
                <c:formatCode>0.0%</c:formatCode>
                <c:ptCount val="3"/>
                <c:pt idx="0">
                  <c:v>0.72916666666666652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8380544"/>
        <c:axId val="68382080"/>
      </c:barChart>
      <c:catAx>
        <c:axId val="683805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382080"/>
        <c:crosses val="autoZero"/>
        <c:auto val="1"/>
        <c:lblAlgn val="ctr"/>
        <c:lblOffset val="100"/>
      </c:catAx>
      <c:valAx>
        <c:axId val="6838208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3805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68E67-C3B9-4A25-AEB5-8ED4148C7B5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70665D-2777-48A2-9E0A-02D5D2646534}">
      <dgm:prSet phldrT="[Texto]"/>
      <dgm:spPr/>
      <dgm:t>
        <a:bodyPr/>
        <a:lstStyle/>
        <a:p>
          <a:r>
            <a:rPr lang="pt-BR" dirty="0" smtClean="0"/>
            <a:t>Ampliar a cobertura</a:t>
          </a:r>
          <a:endParaRPr lang="pt-BR" dirty="0"/>
        </a:p>
      </dgm:t>
    </dgm:pt>
    <dgm:pt modelId="{3DAD3BF4-CB2D-4A60-975F-4DA73C4F1DBB}" type="parTrans" cxnId="{085368DB-0F47-4CA8-A8BA-E4344CCA7BB9}">
      <dgm:prSet/>
      <dgm:spPr/>
      <dgm:t>
        <a:bodyPr/>
        <a:lstStyle/>
        <a:p>
          <a:endParaRPr lang="pt-BR"/>
        </a:p>
      </dgm:t>
    </dgm:pt>
    <dgm:pt modelId="{FA50156F-6886-4F92-AD77-91D53178986F}" type="sibTrans" cxnId="{085368DB-0F47-4CA8-A8BA-E4344CCA7BB9}">
      <dgm:prSet/>
      <dgm:spPr/>
      <dgm:t>
        <a:bodyPr/>
        <a:lstStyle/>
        <a:p>
          <a:endParaRPr lang="pt-BR"/>
        </a:p>
      </dgm:t>
    </dgm:pt>
    <dgm:pt modelId="{D15D96C2-E272-4E85-A95E-DB62620475F9}">
      <dgm:prSet phldrT="[Texto]"/>
      <dgm:spPr/>
      <dgm:t>
        <a:bodyPr/>
        <a:lstStyle/>
        <a:p>
          <a:r>
            <a:rPr lang="pt-BR" dirty="0" smtClean="0"/>
            <a:t>Melhorar a qualidade</a:t>
          </a:r>
          <a:endParaRPr lang="pt-BR" dirty="0"/>
        </a:p>
      </dgm:t>
    </dgm:pt>
    <dgm:pt modelId="{B9087C69-1C18-469C-8CA1-021BEF66875E}" type="parTrans" cxnId="{3367C3CD-4920-43F4-B016-631A164CD6FA}">
      <dgm:prSet/>
      <dgm:spPr/>
      <dgm:t>
        <a:bodyPr/>
        <a:lstStyle/>
        <a:p>
          <a:endParaRPr lang="pt-BR"/>
        </a:p>
      </dgm:t>
    </dgm:pt>
    <dgm:pt modelId="{1F55D771-4EC0-4366-94F0-A76B7BC2F206}" type="sibTrans" cxnId="{3367C3CD-4920-43F4-B016-631A164CD6FA}">
      <dgm:prSet/>
      <dgm:spPr/>
      <dgm:t>
        <a:bodyPr/>
        <a:lstStyle/>
        <a:p>
          <a:endParaRPr lang="pt-BR"/>
        </a:p>
      </dgm:t>
    </dgm:pt>
    <dgm:pt modelId="{681270B9-BF74-4438-8F07-2BEF53896309}">
      <dgm:prSet phldrT="[Texto]"/>
      <dgm:spPr/>
      <dgm:t>
        <a:bodyPr/>
        <a:lstStyle/>
        <a:p>
          <a:r>
            <a:rPr lang="pt-BR" dirty="0" smtClean="0"/>
            <a:t>Melhorar os registros</a:t>
          </a:r>
          <a:endParaRPr lang="pt-BR" dirty="0"/>
        </a:p>
      </dgm:t>
    </dgm:pt>
    <dgm:pt modelId="{04E68209-AB5A-483E-B32B-C7DE34402391}" type="parTrans" cxnId="{A0C38C7E-36F4-4A23-B099-9DC358FE7E9D}">
      <dgm:prSet/>
      <dgm:spPr/>
      <dgm:t>
        <a:bodyPr/>
        <a:lstStyle/>
        <a:p>
          <a:endParaRPr lang="pt-BR"/>
        </a:p>
      </dgm:t>
    </dgm:pt>
    <dgm:pt modelId="{464AD448-569F-4731-BA68-03895FF4A501}" type="sibTrans" cxnId="{A0C38C7E-36F4-4A23-B099-9DC358FE7E9D}">
      <dgm:prSet/>
      <dgm:spPr/>
      <dgm:t>
        <a:bodyPr/>
        <a:lstStyle/>
        <a:p>
          <a:endParaRPr lang="pt-BR"/>
        </a:p>
      </dgm:t>
    </dgm:pt>
    <dgm:pt modelId="{F82E5878-9800-4483-B780-372095E9C45F}">
      <dgm:prSet phldrT="[Texto]"/>
      <dgm:spPr/>
      <dgm:t>
        <a:bodyPr/>
        <a:lstStyle/>
        <a:p>
          <a:r>
            <a:rPr lang="pt-BR" dirty="0" smtClean="0"/>
            <a:t>Mapear os idosos de risco</a:t>
          </a:r>
          <a:endParaRPr lang="pt-BR" dirty="0"/>
        </a:p>
      </dgm:t>
    </dgm:pt>
    <dgm:pt modelId="{7E70F651-3887-4801-83B5-4C87A26764EE}" type="parTrans" cxnId="{632ABBC1-5C96-4C75-BB01-89AE9CC6ED20}">
      <dgm:prSet/>
      <dgm:spPr/>
      <dgm:t>
        <a:bodyPr/>
        <a:lstStyle/>
        <a:p>
          <a:endParaRPr lang="pt-BR"/>
        </a:p>
      </dgm:t>
    </dgm:pt>
    <dgm:pt modelId="{8B070C7F-689E-4258-A5D4-D5860ADA3ADC}" type="sibTrans" cxnId="{632ABBC1-5C96-4C75-BB01-89AE9CC6ED20}">
      <dgm:prSet/>
      <dgm:spPr/>
      <dgm:t>
        <a:bodyPr/>
        <a:lstStyle/>
        <a:p>
          <a:endParaRPr lang="pt-BR"/>
        </a:p>
      </dgm:t>
    </dgm:pt>
    <dgm:pt modelId="{E8E107E8-0B93-4302-845F-3D7B63209E14}">
      <dgm:prSet phldrT="[Texto]"/>
      <dgm:spPr/>
      <dgm:t>
        <a:bodyPr/>
        <a:lstStyle/>
        <a:p>
          <a:r>
            <a:rPr lang="pt-BR" dirty="0" smtClean="0"/>
            <a:t>Melhorar a adesão</a:t>
          </a:r>
          <a:endParaRPr lang="pt-BR" dirty="0"/>
        </a:p>
      </dgm:t>
    </dgm:pt>
    <dgm:pt modelId="{D7F28777-BA6E-464E-AA57-CDF2741FBC24}" type="parTrans" cxnId="{68C2164D-7527-412B-B81D-0741AA60FC75}">
      <dgm:prSet/>
      <dgm:spPr/>
      <dgm:t>
        <a:bodyPr/>
        <a:lstStyle/>
        <a:p>
          <a:endParaRPr lang="pt-BR"/>
        </a:p>
      </dgm:t>
    </dgm:pt>
    <dgm:pt modelId="{D0AA60AB-41CE-49BD-9101-D35BD7944791}" type="sibTrans" cxnId="{68C2164D-7527-412B-B81D-0741AA60FC75}">
      <dgm:prSet/>
      <dgm:spPr/>
      <dgm:t>
        <a:bodyPr/>
        <a:lstStyle/>
        <a:p>
          <a:endParaRPr lang="pt-BR"/>
        </a:p>
      </dgm:t>
    </dgm:pt>
    <dgm:pt modelId="{3A7F40E3-648E-4BA5-95D0-938AD32BB8F0}" type="pres">
      <dgm:prSet presAssocID="{5DF68E67-C3B9-4A25-AEB5-8ED4148C7B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B4A4442-09BD-46A5-8952-33CEEC6EBDBC}" type="pres">
      <dgm:prSet presAssocID="{F470665D-2777-48A2-9E0A-02D5D264653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C39322-1659-48E1-B24F-D3C28115D34A}" type="pres">
      <dgm:prSet presAssocID="{F470665D-2777-48A2-9E0A-02D5D2646534}" presName="spNode" presStyleCnt="0"/>
      <dgm:spPr/>
    </dgm:pt>
    <dgm:pt modelId="{11E2F06A-371D-49C1-8ABC-8DBA169F18E2}" type="pres">
      <dgm:prSet presAssocID="{FA50156F-6886-4F92-AD77-91D53178986F}" presName="sibTrans" presStyleLbl="sibTrans1D1" presStyleIdx="0" presStyleCnt="5"/>
      <dgm:spPr/>
      <dgm:t>
        <a:bodyPr/>
        <a:lstStyle/>
        <a:p>
          <a:endParaRPr lang="pt-BR"/>
        </a:p>
      </dgm:t>
    </dgm:pt>
    <dgm:pt modelId="{638AEC97-1418-4394-B651-F0C567C7DCE0}" type="pres">
      <dgm:prSet presAssocID="{D15D96C2-E272-4E85-A95E-DB62620475F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2E1855-EC34-4CF6-9656-FB0A36893F1E}" type="pres">
      <dgm:prSet presAssocID="{D15D96C2-E272-4E85-A95E-DB62620475F9}" presName="spNode" presStyleCnt="0"/>
      <dgm:spPr/>
    </dgm:pt>
    <dgm:pt modelId="{F109571E-2229-49C2-AEE2-91CA9F2E8D5C}" type="pres">
      <dgm:prSet presAssocID="{1F55D771-4EC0-4366-94F0-A76B7BC2F206}" presName="sibTrans" presStyleLbl="sibTrans1D1" presStyleIdx="1" presStyleCnt="5"/>
      <dgm:spPr/>
      <dgm:t>
        <a:bodyPr/>
        <a:lstStyle/>
        <a:p>
          <a:endParaRPr lang="pt-BR"/>
        </a:p>
      </dgm:t>
    </dgm:pt>
    <dgm:pt modelId="{2F05AA1A-2F17-46C2-B0E2-5980A653C140}" type="pres">
      <dgm:prSet presAssocID="{681270B9-BF74-4438-8F07-2BEF538963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2E6A18-11FB-4101-8772-5E78BDF52299}" type="pres">
      <dgm:prSet presAssocID="{681270B9-BF74-4438-8F07-2BEF53896309}" presName="spNode" presStyleCnt="0"/>
      <dgm:spPr/>
    </dgm:pt>
    <dgm:pt modelId="{9C92DAA5-CA07-4098-A1B1-7C9863498B2B}" type="pres">
      <dgm:prSet presAssocID="{464AD448-569F-4731-BA68-03895FF4A501}" presName="sibTrans" presStyleLbl="sibTrans1D1" presStyleIdx="2" presStyleCnt="5"/>
      <dgm:spPr/>
      <dgm:t>
        <a:bodyPr/>
        <a:lstStyle/>
        <a:p>
          <a:endParaRPr lang="pt-BR"/>
        </a:p>
      </dgm:t>
    </dgm:pt>
    <dgm:pt modelId="{1E41C707-8CB4-4DE6-8D2F-F5909946B399}" type="pres">
      <dgm:prSet presAssocID="{F82E5878-9800-4483-B780-372095E9C45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7DB8F8-BBFA-4614-B20A-542E08C825ED}" type="pres">
      <dgm:prSet presAssocID="{F82E5878-9800-4483-B780-372095E9C45F}" presName="spNode" presStyleCnt="0"/>
      <dgm:spPr/>
    </dgm:pt>
    <dgm:pt modelId="{8CD5F5CA-1B30-4583-A817-52966C5EF5FB}" type="pres">
      <dgm:prSet presAssocID="{8B070C7F-689E-4258-A5D4-D5860ADA3ADC}" presName="sibTrans" presStyleLbl="sibTrans1D1" presStyleIdx="3" presStyleCnt="5"/>
      <dgm:spPr/>
      <dgm:t>
        <a:bodyPr/>
        <a:lstStyle/>
        <a:p>
          <a:endParaRPr lang="pt-BR"/>
        </a:p>
      </dgm:t>
    </dgm:pt>
    <dgm:pt modelId="{ABC7A901-B924-43B2-9768-808B90B84B1B}" type="pres">
      <dgm:prSet presAssocID="{E8E107E8-0B93-4302-845F-3D7B63209E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90CEF0-A1A8-42D0-9505-660D156DE3D3}" type="pres">
      <dgm:prSet presAssocID="{E8E107E8-0B93-4302-845F-3D7B63209E14}" presName="spNode" presStyleCnt="0"/>
      <dgm:spPr/>
    </dgm:pt>
    <dgm:pt modelId="{C4C8FA95-42C7-427A-984B-6E2FD7728456}" type="pres">
      <dgm:prSet presAssocID="{D0AA60AB-41CE-49BD-9101-D35BD7944791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68C2164D-7527-412B-B81D-0741AA60FC75}" srcId="{5DF68E67-C3B9-4A25-AEB5-8ED4148C7B58}" destId="{E8E107E8-0B93-4302-845F-3D7B63209E14}" srcOrd="4" destOrd="0" parTransId="{D7F28777-BA6E-464E-AA57-CDF2741FBC24}" sibTransId="{D0AA60AB-41CE-49BD-9101-D35BD7944791}"/>
    <dgm:cxn modelId="{A6A40D02-2CB7-4D09-B77C-CDBB1E4277DF}" type="presOf" srcId="{D15D96C2-E272-4E85-A95E-DB62620475F9}" destId="{638AEC97-1418-4394-B651-F0C567C7DCE0}" srcOrd="0" destOrd="0" presId="urn:microsoft.com/office/officeart/2005/8/layout/cycle6"/>
    <dgm:cxn modelId="{B65D140F-BA51-4246-9210-17136830BFB6}" type="presOf" srcId="{8B070C7F-689E-4258-A5D4-D5860ADA3ADC}" destId="{8CD5F5CA-1B30-4583-A817-52966C5EF5FB}" srcOrd="0" destOrd="0" presId="urn:microsoft.com/office/officeart/2005/8/layout/cycle6"/>
    <dgm:cxn modelId="{F9CD007F-BB5F-4CBC-AEBD-4DE3998266EB}" type="presOf" srcId="{464AD448-569F-4731-BA68-03895FF4A501}" destId="{9C92DAA5-CA07-4098-A1B1-7C9863498B2B}" srcOrd="0" destOrd="0" presId="urn:microsoft.com/office/officeart/2005/8/layout/cycle6"/>
    <dgm:cxn modelId="{085368DB-0F47-4CA8-A8BA-E4344CCA7BB9}" srcId="{5DF68E67-C3B9-4A25-AEB5-8ED4148C7B58}" destId="{F470665D-2777-48A2-9E0A-02D5D2646534}" srcOrd="0" destOrd="0" parTransId="{3DAD3BF4-CB2D-4A60-975F-4DA73C4F1DBB}" sibTransId="{FA50156F-6886-4F92-AD77-91D53178986F}"/>
    <dgm:cxn modelId="{A0C38C7E-36F4-4A23-B099-9DC358FE7E9D}" srcId="{5DF68E67-C3B9-4A25-AEB5-8ED4148C7B58}" destId="{681270B9-BF74-4438-8F07-2BEF53896309}" srcOrd="2" destOrd="0" parTransId="{04E68209-AB5A-483E-B32B-C7DE34402391}" sibTransId="{464AD448-569F-4731-BA68-03895FF4A501}"/>
    <dgm:cxn modelId="{DDB779FD-B852-4CA4-9C22-30FA9CB1A1C4}" type="presOf" srcId="{F470665D-2777-48A2-9E0A-02D5D2646534}" destId="{AB4A4442-09BD-46A5-8952-33CEEC6EBDBC}" srcOrd="0" destOrd="0" presId="urn:microsoft.com/office/officeart/2005/8/layout/cycle6"/>
    <dgm:cxn modelId="{F6D0E2CB-D348-4E27-B63A-D35782D39D24}" type="presOf" srcId="{5DF68E67-C3B9-4A25-AEB5-8ED4148C7B58}" destId="{3A7F40E3-648E-4BA5-95D0-938AD32BB8F0}" srcOrd="0" destOrd="0" presId="urn:microsoft.com/office/officeart/2005/8/layout/cycle6"/>
    <dgm:cxn modelId="{632ABBC1-5C96-4C75-BB01-89AE9CC6ED20}" srcId="{5DF68E67-C3B9-4A25-AEB5-8ED4148C7B58}" destId="{F82E5878-9800-4483-B780-372095E9C45F}" srcOrd="3" destOrd="0" parTransId="{7E70F651-3887-4801-83B5-4C87A26764EE}" sibTransId="{8B070C7F-689E-4258-A5D4-D5860ADA3ADC}"/>
    <dgm:cxn modelId="{F72BC317-D91B-429D-A287-C9B04F2D5EE7}" type="presOf" srcId="{E8E107E8-0B93-4302-845F-3D7B63209E14}" destId="{ABC7A901-B924-43B2-9768-808B90B84B1B}" srcOrd="0" destOrd="0" presId="urn:microsoft.com/office/officeart/2005/8/layout/cycle6"/>
    <dgm:cxn modelId="{363F1A64-4720-4C84-8236-95E8DB175E2C}" type="presOf" srcId="{F82E5878-9800-4483-B780-372095E9C45F}" destId="{1E41C707-8CB4-4DE6-8D2F-F5909946B399}" srcOrd="0" destOrd="0" presId="urn:microsoft.com/office/officeart/2005/8/layout/cycle6"/>
    <dgm:cxn modelId="{2DC9ACC7-2FE6-4BF8-B21C-9C27E0C2DB5C}" type="presOf" srcId="{D0AA60AB-41CE-49BD-9101-D35BD7944791}" destId="{C4C8FA95-42C7-427A-984B-6E2FD7728456}" srcOrd="0" destOrd="0" presId="urn:microsoft.com/office/officeart/2005/8/layout/cycle6"/>
    <dgm:cxn modelId="{98D5A0EC-9AF3-40D7-AC6F-235BCDF2F74A}" type="presOf" srcId="{681270B9-BF74-4438-8F07-2BEF53896309}" destId="{2F05AA1A-2F17-46C2-B0E2-5980A653C140}" srcOrd="0" destOrd="0" presId="urn:microsoft.com/office/officeart/2005/8/layout/cycle6"/>
    <dgm:cxn modelId="{A959F4F9-8EB6-44A4-9BF9-352C77A662D8}" type="presOf" srcId="{1F55D771-4EC0-4366-94F0-A76B7BC2F206}" destId="{F109571E-2229-49C2-AEE2-91CA9F2E8D5C}" srcOrd="0" destOrd="0" presId="urn:microsoft.com/office/officeart/2005/8/layout/cycle6"/>
    <dgm:cxn modelId="{3367C3CD-4920-43F4-B016-631A164CD6FA}" srcId="{5DF68E67-C3B9-4A25-AEB5-8ED4148C7B58}" destId="{D15D96C2-E272-4E85-A95E-DB62620475F9}" srcOrd="1" destOrd="0" parTransId="{B9087C69-1C18-469C-8CA1-021BEF66875E}" sibTransId="{1F55D771-4EC0-4366-94F0-A76B7BC2F206}"/>
    <dgm:cxn modelId="{B0F08EA8-BAED-4CED-B762-3AF5AFECF6BA}" type="presOf" srcId="{FA50156F-6886-4F92-AD77-91D53178986F}" destId="{11E2F06A-371D-49C1-8ABC-8DBA169F18E2}" srcOrd="0" destOrd="0" presId="urn:microsoft.com/office/officeart/2005/8/layout/cycle6"/>
    <dgm:cxn modelId="{63CE81AE-D0CA-49E1-AA5C-070E9D585233}" type="presParOf" srcId="{3A7F40E3-648E-4BA5-95D0-938AD32BB8F0}" destId="{AB4A4442-09BD-46A5-8952-33CEEC6EBDBC}" srcOrd="0" destOrd="0" presId="urn:microsoft.com/office/officeart/2005/8/layout/cycle6"/>
    <dgm:cxn modelId="{DAE5B704-A79A-4C1E-983A-22BB8F5472A5}" type="presParOf" srcId="{3A7F40E3-648E-4BA5-95D0-938AD32BB8F0}" destId="{C2C39322-1659-48E1-B24F-D3C28115D34A}" srcOrd="1" destOrd="0" presId="urn:microsoft.com/office/officeart/2005/8/layout/cycle6"/>
    <dgm:cxn modelId="{4D840107-4E21-4D82-823A-F97EF3FAEC6F}" type="presParOf" srcId="{3A7F40E3-648E-4BA5-95D0-938AD32BB8F0}" destId="{11E2F06A-371D-49C1-8ABC-8DBA169F18E2}" srcOrd="2" destOrd="0" presId="urn:microsoft.com/office/officeart/2005/8/layout/cycle6"/>
    <dgm:cxn modelId="{FE86370E-A645-406F-940B-52EB49B5B1FD}" type="presParOf" srcId="{3A7F40E3-648E-4BA5-95D0-938AD32BB8F0}" destId="{638AEC97-1418-4394-B651-F0C567C7DCE0}" srcOrd="3" destOrd="0" presId="urn:microsoft.com/office/officeart/2005/8/layout/cycle6"/>
    <dgm:cxn modelId="{D6FB1063-AC2F-47C8-A290-CB14BCFADD76}" type="presParOf" srcId="{3A7F40E3-648E-4BA5-95D0-938AD32BB8F0}" destId="{0B2E1855-EC34-4CF6-9656-FB0A36893F1E}" srcOrd="4" destOrd="0" presId="urn:microsoft.com/office/officeart/2005/8/layout/cycle6"/>
    <dgm:cxn modelId="{AB4B8AA4-9082-4015-B2C2-8EA2C701BBE5}" type="presParOf" srcId="{3A7F40E3-648E-4BA5-95D0-938AD32BB8F0}" destId="{F109571E-2229-49C2-AEE2-91CA9F2E8D5C}" srcOrd="5" destOrd="0" presId="urn:microsoft.com/office/officeart/2005/8/layout/cycle6"/>
    <dgm:cxn modelId="{5D6C8EFE-3CD1-4CC4-9A44-356E2F0212B1}" type="presParOf" srcId="{3A7F40E3-648E-4BA5-95D0-938AD32BB8F0}" destId="{2F05AA1A-2F17-46C2-B0E2-5980A653C140}" srcOrd="6" destOrd="0" presId="urn:microsoft.com/office/officeart/2005/8/layout/cycle6"/>
    <dgm:cxn modelId="{F2F7CD1C-5D61-49E1-9D3C-799AA92818D8}" type="presParOf" srcId="{3A7F40E3-648E-4BA5-95D0-938AD32BB8F0}" destId="{3C2E6A18-11FB-4101-8772-5E78BDF52299}" srcOrd="7" destOrd="0" presId="urn:microsoft.com/office/officeart/2005/8/layout/cycle6"/>
    <dgm:cxn modelId="{270848FA-86C7-4587-BA64-A808A90B156E}" type="presParOf" srcId="{3A7F40E3-648E-4BA5-95D0-938AD32BB8F0}" destId="{9C92DAA5-CA07-4098-A1B1-7C9863498B2B}" srcOrd="8" destOrd="0" presId="urn:microsoft.com/office/officeart/2005/8/layout/cycle6"/>
    <dgm:cxn modelId="{0A6EF2E5-F006-45B5-9568-18BA17065C36}" type="presParOf" srcId="{3A7F40E3-648E-4BA5-95D0-938AD32BB8F0}" destId="{1E41C707-8CB4-4DE6-8D2F-F5909946B399}" srcOrd="9" destOrd="0" presId="urn:microsoft.com/office/officeart/2005/8/layout/cycle6"/>
    <dgm:cxn modelId="{729FABC2-06E4-45B7-8230-5FCE38A213EE}" type="presParOf" srcId="{3A7F40E3-648E-4BA5-95D0-938AD32BB8F0}" destId="{337DB8F8-BBFA-4614-B20A-542E08C825ED}" srcOrd="10" destOrd="0" presId="urn:microsoft.com/office/officeart/2005/8/layout/cycle6"/>
    <dgm:cxn modelId="{60ACC5D4-3EF5-4A4B-A440-3A1CEC65A5DD}" type="presParOf" srcId="{3A7F40E3-648E-4BA5-95D0-938AD32BB8F0}" destId="{8CD5F5CA-1B30-4583-A817-52966C5EF5FB}" srcOrd="11" destOrd="0" presId="urn:microsoft.com/office/officeart/2005/8/layout/cycle6"/>
    <dgm:cxn modelId="{8444A05A-3B8E-4137-9A79-8D42C9FC7D3F}" type="presParOf" srcId="{3A7F40E3-648E-4BA5-95D0-938AD32BB8F0}" destId="{ABC7A901-B924-43B2-9768-808B90B84B1B}" srcOrd="12" destOrd="0" presId="urn:microsoft.com/office/officeart/2005/8/layout/cycle6"/>
    <dgm:cxn modelId="{94DE7CCC-A99D-473A-8C0B-A259D43F6A44}" type="presParOf" srcId="{3A7F40E3-648E-4BA5-95D0-938AD32BB8F0}" destId="{4990CEF0-A1A8-42D0-9505-660D156DE3D3}" srcOrd="13" destOrd="0" presId="urn:microsoft.com/office/officeart/2005/8/layout/cycle6"/>
    <dgm:cxn modelId="{FC7E5B48-35F3-4EEA-8898-20966124C3FD}" type="presParOf" srcId="{3A7F40E3-648E-4BA5-95D0-938AD32BB8F0}" destId="{C4C8FA95-42C7-427A-984B-6E2FD772845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F2FA5E-6ACB-4801-B619-A9E05F2E905E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468977C-111E-4E1F-A850-0CA3A2A8ED84}">
      <dgm:prSet phldrT="[Texto]"/>
      <dgm:spPr/>
      <dgm:t>
        <a:bodyPr/>
        <a:lstStyle/>
        <a:p>
          <a:r>
            <a:rPr lang="pt-BR" dirty="0" smtClean="0"/>
            <a:t>Objetivo</a:t>
          </a:r>
          <a:endParaRPr lang="pt-BR" dirty="0"/>
        </a:p>
      </dgm:t>
    </dgm:pt>
    <dgm:pt modelId="{121A2FC8-4D96-4CED-9EFA-F8CA3AAB7A56}" type="parTrans" cxnId="{B6C9AA16-AAAE-4D80-9D8B-E2AE848C2357}">
      <dgm:prSet/>
      <dgm:spPr/>
      <dgm:t>
        <a:bodyPr/>
        <a:lstStyle/>
        <a:p>
          <a:endParaRPr lang="pt-BR"/>
        </a:p>
      </dgm:t>
    </dgm:pt>
    <dgm:pt modelId="{79976C60-61C5-4A9F-A0D0-020AABEAA6AB}" type="sibTrans" cxnId="{B6C9AA16-AAAE-4D80-9D8B-E2AE848C2357}">
      <dgm:prSet/>
      <dgm:spPr/>
      <dgm:t>
        <a:bodyPr/>
        <a:lstStyle/>
        <a:p>
          <a:endParaRPr lang="pt-BR"/>
        </a:p>
      </dgm:t>
    </dgm:pt>
    <dgm:pt modelId="{82FF5DC0-9E3E-4187-A36D-8E760584801E}">
      <dgm:prSet phldrT="[Texto]"/>
      <dgm:spPr/>
      <dgm:t>
        <a:bodyPr/>
        <a:lstStyle/>
        <a:p>
          <a:pPr algn="ctr"/>
          <a:endParaRPr lang="pt-BR" dirty="0" smtClean="0"/>
        </a:p>
        <a:p>
          <a:pPr algn="ctr"/>
          <a:endParaRPr lang="pt-BR" dirty="0" smtClean="0"/>
        </a:p>
        <a:p>
          <a:pPr algn="ctr"/>
          <a:endParaRPr lang="pt-BR" dirty="0" smtClean="0"/>
        </a:p>
        <a:p>
          <a:pPr algn="ctr"/>
          <a:r>
            <a:rPr lang="pt-BR" dirty="0" smtClean="0"/>
            <a:t>Dividido em 6 objetivos específicos </a:t>
          </a:r>
          <a:endParaRPr lang="pt-BR" dirty="0"/>
        </a:p>
      </dgm:t>
    </dgm:pt>
    <dgm:pt modelId="{BDF3157E-8933-4EC8-B281-89942D7C5D79}" type="parTrans" cxnId="{030D6325-4242-451C-822A-95BA0FACD803}">
      <dgm:prSet/>
      <dgm:spPr/>
      <dgm:t>
        <a:bodyPr/>
        <a:lstStyle/>
        <a:p>
          <a:endParaRPr lang="pt-BR"/>
        </a:p>
      </dgm:t>
    </dgm:pt>
    <dgm:pt modelId="{BE84D2BA-26EF-41EC-A4BD-33C81E1BD2EC}" type="sibTrans" cxnId="{030D6325-4242-451C-822A-95BA0FACD803}">
      <dgm:prSet/>
      <dgm:spPr/>
      <dgm:t>
        <a:bodyPr/>
        <a:lstStyle/>
        <a:p>
          <a:endParaRPr lang="pt-BR"/>
        </a:p>
      </dgm:t>
    </dgm:pt>
    <dgm:pt modelId="{D89AA003-A972-4D08-8A2C-388603811191}">
      <dgm:prSet phldrT="[Texto]"/>
      <dgm:spPr/>
      <dgm:t>
        <a:bodyPr/>
        <a:lstStyle/>
        <a:p>
          <a:r>
            <a:rPr lang="pt-BR" dirty="0" smtClean="0"/>
            <a:t>Metas </a:t>
          </a:r>
          <a:endParaRPr lang="pt-BR" dirty="0"/>
        </a:p>
      </dgm:t>
    </dgm:pt>
    <dgm:pt modelId="{DC402E3D-FE78-48DE-AECD-8C08FD3D72CD}" type="parTrans" cxnId="{F8CFF87B-3F84-473E-AC64-BD9834203359}">
      <dgm:prSet/>
      <dgm:spPr/>
      <dgm:t>
        <a:bodyPr/>
        <a:lstStyle/>
        <a:p>
          <a:endParaRPr lang="pt-BR"/>
        </a:p>
      </dgm:t>
    </dgm:pt>
    <dgm:pt modelId="{13B04D01-3542-4D2B-8E4B-BCEC224F756B}" type="sibTrans" cxnId="{F8CFF87B-3F84-473E-AC64-BD9834203359}">
      <dgm:prSet/>
      <dgm:spPr/>
      <dgm:t>
        <a:bodyPr/>
        <a:lstStyle/>
        <a:p>
          <a:endParaRPr lang="pt-BR"/>
        </a:p>
      </dgm:t>
    </dgm:pt>
    <dgm:pt modelId="{AA4C566D-E0A3-44B7-B563-385DF1FAEE5D}">
      <dgm:prSet phldrT="[Texto]"/>
      <dgm:spPr/>
      <dgm:t>
        <a:bodyPr/>
        <a:lstStyle/>
        <a:p>
          <a:pPr algn="ctr"/>
          <a:endParaRPr lang="pt-BR" dirty="0" smtClean="0"/>
        </a:p>
        <a:p>
          <a:pPr algn="ctr"/>
          <a:endParaRPr lang="pt-BR" dirty="0" smtClean="0"/>
        </a:p>
        <a:p>
          <a:pPr algn="ctr"/>
          <a:endParaRPr lang="pt-BR" dirty="0" smtClean="0"/>
        </a:p>
        <a:p>
          <a:pPr algn="ctr"/>
          <a:r>
            <a:rPr lang="pt-BR" dirty="0" smtClean="0"/>
            <a:t>Foram estabelecidas 25 metas</a:t>
          </a:r>
          <a:endParaRPr lang="pt-BR" dirty="0"/>
        </a:p>
      </dgm:t>
    </dgm:pt>
    <dgm:pt modelId="{34F44397-4D78-473B-8C4D-B5A6C7C994B9}" type="parTrans" cxnId="{23B96729-2200-421D-A47B-7D14700992AE}">
      <dgm:prSet/>
      <dgm:spPr/>
      <dgm:t>
        <a:bodyPr/>
        <a:lstStyle/>
        <a:p>
          <a:endParaRPr lang="pt-BR"/>
        </a:p>
      </dgm:t>
    </dgm:pt>
    <dgm:pt modelId="{C67653D9-EEFC-44A0-B1BB-02EC9699C46A}" type="sibTrans" cxnId="{23B96729-2200-421D-A47B-7D14700992AE}">
      <dgm:prSet/>
      <dgm:spPr/>
      <dgm:t>
        <a:bodyPr/>
        <a:lstStyle/>
        <a:p>
          <a:endParaRPr lang="pt-BR"/>
        </a:p>
      </dgm:t>
    </dgm:pt>
    <dgm:pt modelId="{626E17AE-599E-4E06-BBC9-6453965C268C}">
      <dgm:prSet phldrT="[Texto]"/>
      <dgm:spPr/>
      <dgm:t>
        <a:bodyPr/>
        <a:lstStyle/>
        <a:p>
          <a:r>
            <a:rPr lang="pt-BR" dirty="0" smtClean="0"/>
            <a:t>Ações </a:t>
          </a:r>
          <a:endParaRPr lang="pt-BR" dirty="0"/>
        </a:p>
      </dgm:t>
    </dgm:pt>
    <dgm:pt modelId="{997C60DD-3E9C-46C9-B09E-9C8652767495}" type="parTrans" cxnId="{56169B9A-8DF1-44F6-A6C2-17E2F2794C16}">
      <dgm:prSet/>
      <dgm:spPr/>
      <dgm:t>
        <a:bodyPr/>
        <a:lstStyle/>
        <a:p>
          <a:endParaRPr lang="pt-BR"/>
        </a:p>
      </dgm:t>
    </dgm:pt>
    <dgm:pt modelId="{650601B4-9669-4CDA-A390-8C8D25BE15E7}" type="sibTrans" cxnId="{56169B9A-8DF1-44F6-A6C2-17E2F2794C16}">
      <dgm:prSet/>
      <dgm:spPr/>
      <dgm:t>
        <a:bodyPr/>
        <a:lstStyle/>
        <a:p>
          <a:endParaRPr lang="pt-BR"/>
        </a:p>
      </dgm:t>
    </dgm:pt>
    <dgm:pt modelId="{09100A4D-3314-40FE-AEC4-3311C7238D67}">
      <dgm:prSet phldrT="[Texto]"/>
      <dgm:spPr/>
      <dgm:t>
        <a:bodyPr/>
        <a:lstStyle/>
        <a:p>
          <a:pPr algn="ctr"/>
          <a:endParaRPr lang="pt-BR" dirty="0" smtClean="0"/>
        </a:p>
        <a:p>
          <a:pPr algn="ctr"/>
          <a:endParaRPr lang="pt-BR" dirty="0" smtClean="0"/>
        </a:p>
        <a:p>
          <a:pPr algn="ctr"/>
          <a:endParaRPr lang="pt-BR" dirty="0" smtClean="0"/>
        </a:p>
        <a:p>
          <a:pPr algn="ctr"/>
          <a:r>
            <a:rPr lang="pt-BR" dirty="0" smtClean="0"/>
            <a:t>Cada meta tem sua ação detalhada</a:t>
          </a:r>
          <a:endParaRPr lang="pt-BR" dirty="0"/>
        </a:p>
      </dgm:t>
    </dgm:pt>
    <dgm:pt modelId="{6F84C8D3-F315-49CE-9EFA-D44C564FDD43}" type="parTrans" cxnId="{E587941B-34B6-46C1-9CC2-0C75E95B2562}">
      <dgm:prSet/>
      <dgm:spPr/>
      <dgm:t>
        <a:bodyPr/>
        <a:lstStyle/>
        <a:p>
          <a:endParaRPr lang="pt-BR"/>
        </a:p>
      </dgm:t>
    </dgm:pt>
    <dgm:pt modelId="{B91CEA93-20AD-493A-AAD2-2BBD17F58727}" type="sibTrans" cxnId="{E587941B-34B6-46C1-9CC2-0C75E95B2562}">
      <dgm:prSet/>
      <dgm:spPr/>
      <dgm:t>
        <a:bodyPr/>
        <a:lstStyle/>
        <a:p>
          <a:endParaRPr lang="pt-BR"/>
        </a:p>
      </dgm:t>
    </dgm:pt>
    <dgm:pt modelId="{289F5F34-D46F-455F-8BE3-710C819F916D}" type="pres">
      <dgm:prSet presAssocID="{BFF2FA5E-6ACB-4801-B619-A9E05F2E90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B41997-A80C-4F7C-B3DF-F0406267B98F}" type="pres">
      <dgm:prSet presAssocID="{1468977C-111E-4E1F-A850-0CA3A2A8ED84}" presName="compositeNode" presStyleCnt="0">
        <dgm:presLayoutVars>
          <dgm:bulletEnabled val="1"/>
        </dgm:presLayoutVars>
      </dgm:prSet>
      <dgm:spPr/>
    </dgm:pt>
    <dgm:pt modelId="{00227998-6A00-41E3-9B15-A558B69BE67C}" type="pres">
      <dgm:prSet presAssocID="{1468977C-111E-4E1F-A850-0CA3A2A8ED84}" presName="bgRect" presStyleLbl="node1" presStyleIdx="0" presStyleCnt="3"/>
      <dgm:spPr/>
      <dgm:t>
        <a:bodyPr/>
        <a:lstStyle/>
        <a:p>
          <a:endParaRPr lang="pt-BR"/>
        </a:p>
      </dgm:t>
    </dgm:pt>
    <dgm:pt modelId="{1E26D029-ABDD-4A2A-A06B-03B9DF2D0B83}" type="pres">
      <dgm:prSet presAssocID="{1468977C-111E-4E1F-A850-0CA3A2A8ED8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269E9F-8DAD-4D26-8027-A50E02E4BA5C}" type="pres">
      <dgm:prSet presAssocID="{1468977C-111E-4E1F-A850-0CA3A2A8ED8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B59584-1F2C-426C-B3F0-914923A9EACE}" type="pres">
      <dgm:prSet presAssocID="{79976C60-61C5-4A9F-A0D0-020AABEAA6AB}" presName="hSp" presStyleCnt="0"/>
      <dgm:spPr/>
    </dgm:pt>
    <dgm:pt modelId="{F4193128-E26C-46BE-B94F-6FF34A1E6893}" type="pres">
      <dgm:prSet presAssocID="{79976C60-61C5-4A9F-A0D0-020AABEAA6AB}" presName="vProcSp" presStyleCnt="0"/>
      <dgm:spPr/>
    </dgm:pt>
    <dgm:pt modelId="{76A062E8-2A9B-4FB2-BA10-BA1C8D831512}" type="pres">
      <dgm:prSet presAssocID="{79976C60-61C5-4A9F-A0D0-020AABEAA6AB}" presName="vSp1" presStyleCnt="0"/>
      <dgm:spPr/>
    </dgm:pt>
    <dgm:pt modelId="{B94C1C3E-855A-47FC-A490-F6ACE387384D}" type="pres">
      <dgm:prSet presAssocID="{79976C60-61C5-4A9F-A0D0-020AABEAA6AB}" presName="simulatedConn" presStyleLbl="solidFgAcc1" presStyleIdx="0" presStyleCnt="2"/>
      <dgm:spPr/>
    </dgm:pt>
    <dgm:pt modelId="{FFE2E12D-7E21-4F55-B932-8E4698DE12E6}" type="pres">
      <dgm:prSet presAssocID="{79976C60-61C5-4A9F-A0D0-020AABEAA6AB}" presName="vSp2" presStyleCnt="0"/>
      <dgm:spPr/>
    </dgm:pt>
    <dgm:pt modelId="{92201DEC-1F47-4BEA-9E3D-0CEE37165B75}" type="pres">
      <dgm:prSet presAssocID="{79976C60-61C5-4A9F-A0D0-020AABEAA6AB}" presName="sibTrans" presStyleCnt="0"/>
      <dgm:spPr/>
    </dgm:pt>
    <dgm:pt modelId="{ACD542EB-F6BF-4B8A-84CE-6FB8D6DB8D67}" type="pres">
      <dgm:prSet presAssocID="{D89AA003-A972-4D08-8A2C-388603811191}" presName="compositeNode" presStyleCnt="0">
        <dgm:presLayoutVars>
          <dgm:bulletEnabled val="1"/>
        </dgm:presLayoutVars>
      </dgm:prSet>
      <dgm:spPr/>
    </dgm:pt>
    <dgm:pt modelId="{2732C7BA-99F7-43A2-92E0-1A08EFA254E4}" type="pres">
      <dgm:prSet presAssocID="{D89AA003-A972-4D08-8A2C-388603811191}" presName="bgRect" presStyleLbl="node1" presStyleIdx="1" presStyleCnt="3"/>
      <dgm:spPr/>
      <dgm:t>
        <a:bodyPr/>
        <a:lstStyle/>
        <a:p>
          <a:endParaRPr lang="pt-BR"/>
        </a:p>
      </dgm:t>
    </dgm:pt>
    <dgm:pt modelId="{5DCD662A-BBF1-45C2-B176-ED0E66B46443}" type="pres">
      <dgm:prSet presAssocID="{D89AA003-A972-4D08-8A2C-38860381119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498D78-BF76-40A1-99A6-9F72C770CB6A}" type="pres">
      <dgm:prSet presAssocID="{D89AA003-A972-4D08-8A2C-38860381119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E9D8EE-2206-4166-89EE-FC03CBF941A3}" type="pres">
      <dgm:prSet presAssocID="{13B04D01-3542-4D2B-8E4B-BCEC224F756B}" presName="hSp" presStyleCnt="0"/>
      <dgm:spPr/>
    </dgm:pt>
    <dgm:pt modelId="{9A320363-5317-45AF-818A-B0681E6AF647}" type="pres">
      <dgm:prSet presAssocID="{13B04D01-3542-4D2B-8E4B-BCEC224F756B}" presName="vProcSp" presStyleCnt="0"/>
      <dgm:spPr/>
    </dgm:pt>
    <dgm:pt modelId="{6828CB7A-A4E0-4AC3-A9B2-C1FAAC774A78}" type="pres">
      <dgm:prSet presAssocID="{13B04D01-3542-4D2B-8E4B-BCEC224F756B}" presName="vSp1" presStyleCnt="0"/>
      <dgm:spPr/>
    </dgm:pt>
    <dgm:pt modelId="{155D0AED-A731-4710-A6B0-F1B85663D991}" type="pres">
      <dgm:prSet presAssocID="{13B04D01-3542-4D2B-8E4B-BCEC224F756B}" presName="simulatedConn" presStyleLbl="solidFgAcc1" presStyleIdx="1" presStyleCnt="2"/>
      <dgm:spPr/>
    </dgm:pt>
    <dgm:pt modelId="{50F1608B-B524-47BC-8D1D-430961609F75}" type="pres">
      <dgm:prSet presAssocID="{13B04D01-3542-4D2B-8E4B-BCEC224F756B}" presName="vSp2" presStyleCnt="0"/>
      <dgm:spPr/>
    </dgm:pt>
    <dgm:pt modelId="{CE70ADDE-0F54-44A9-9D1C-A4C5DB75321A}" type="pres">
      <dgm:prSet presAssocID="{13B04D01-3542-4D2B-8E4B-BCEC224F756B}" presName="sibTrans" presStyleCnt="0"/>
      <dgm:spPr/>
    </dgm:pt>
    <dgm:pt modelId="{81638C5D-A593-4DE2-911C-6CE257DA02E9}" type="pres">
      <dgm:prSet presAssocID="{626E17AE-599E-4E06-BBC9-6453965C268C}" presName="compositeNode" presStyleCnt="0">
        <dgm:presLayoutVars>
          <dgm:bulletEnabled val="1"/>
        </dgm:presLayoutVars>
      </dgm:prSet>
      <dgm:spPr/>
    </dgm:pt>
    <dgm:pt modelId="{879834CD-EE84-4F85-A60B-577FA7679293}" type="pres">
      <dgm:prSet presAssocID="{626E17AE-599E-4E06-BBC9-6453965C268C}" presName="bgRect" presStyleLbl="node1" presStyleIdx="2" presStyleCnt="3"/>
      <dgm:spPr/>
      <dgm:t>
        <a:bodyPr/>
        <a:lstStyle/>
        <a:p>
          <a:endParaRPr lang="pt-BR"/>
        </a:p>
      </dgm:t>
    </dgm:pt>
    <dgm:pt modelId="{71FE191E-4703-4BAB-81D7-DDDF0C0BCF10}" type="pres">
      <dgm:prSet presAssocID="{626E17AE-599E-4E06-BBC9-6453965C268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6033E1-0A25-4701-AD16-C066EEE62E03}" type="pres">
      <dgm:prSet presAssocID="{626E17AE-599E-4E06-BBC9-6453965C268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3B96729-2200-421D-A47B-7D14700992AE}" srcId="{D89AA003-A972-4D08-8A2C-388603811191}" destId="{AA4C566D-E0A3-44B7-B563-385DF1FAEE5D}" srcOrd="0" destOrd="0" parTransId="{34F44397-4D78-473B-8C4D-B5A6C7C994B9}" sibTransId="{C67653D9-EEFC-44A0-B1BB-02EC9699C46A}"/>
    <dgm:cxn modelId="{D9A57BA4-A429-44E1-86A4-7AB9BBE38FA2}" type="presOf" srcId="{626E17AE-599E-4E06-BBC9-6453965C268C}" destId="{71FE191E-4703-4BAB-81D7-DDDF0C0BCF10}" srcOrd="1" destOrd="0" presId="urn:microsoft.com/office/officeart/2005/8/layout/hProcess7"/>
    <dgm:cxn modelId="{F8CFF87B-3F84-473E-AC64-BD9834203359}" srcId="{BFF2FA5E-6ACB-4801-B619-A9E05F2E905E}" destId="{D89AA003-A972-4D08-8A2C-388603811191}" srcOrd="1" destOrd="0" parTransId="{DC402E3D-FE78-48DE-AECD-8C08FD3D72CD}" sibTransId="{13B04D01-3542-4D2B-8E4B-BCEC224F756B}"/>
    <dgm:cxn modelId="{AEF23276-1144-4233-843A-B2F1DEE5A3A8}" type="presOf" srcId="{626E17AE-599E-4E06-BBC9-6453965C268C}" destId="{879834CD-EE84-4F85-A60B-577FA7679293}" srcOrd="0" destOrd="0" presId="urn:microsoft.com/office/officeart/2005/8/layout/hProcess7"/>
    <dgm:cxn modelId="{5E33E79E-412C-4719-B34E-8D63A602765F}" type="presOf" srcId="{AA4C566D-E0A3-44B7-B563-385DF1FAEE5D}" destId="{77498D78-BF76-40A1-99A6-9F72C770CB6A}" srcOrd="0" destOrd="0" presId="urn:microsoft.com/office/officeart/2005/8/layout/hProcess7"/>
    <dgm:cxn modelId="{B6C9AA16-AAAE-4D80-9D8B-E2AE848C2357}" srcId="{BFF2FA5E-6ACB-4801-B619-A9E05F2E905E}" destId="{1468977C-111E-4E1F-A850-0CA3A2A8ED84}" srcOrd="0" destOrd="0" parTransId="{121A2FC8-4D96-4CED-9EFA-F8CA3AAB7A56}" sibTransId="{79976C60-61C5-4A9F-A0D0-020AABEAA6AB}"/>
    <dgm:cxn modelId="{70678127-8B97-4D60-BF9A-DFCE58A974E3}" type="presOf" srcId="{1468977C-111E-4E1F-A850-0CA3A2A8ED84}" destId="{1E26D029-ABDD-4A2A-A06B-03B9DF2D0B83}" srcOrd="1" destOrd="0" presId="urn:microsoft.com/office/officeart/2005/8/layout/hProcess7"/>
    <dgm:cxn modelId="{E587941B-34B6-46C1-9CC2-0C75E95B2562}" srcId="{626E17AE-599E-4E06-BBC9-6453965C268C}" destId="{09100A4D-3314-40FE-AEC4-3311C7238D67}" srcOrd="0" destOrd="0" parTransId="{6F84C8D3-F315-49CE-9EFA-D44C564FDD43}" sibTransId="{B91CEA93-20AD-493A-AAD2-2BBD17F58727}"/>
    <dgm:cxn modelId="{3F1D7822-17D0-4B17-8E40-946171532F79}" type="presOf" srcId="{1468977C-111E-4E1F-A850-0CA3A2A8ED84}" destId="{00227998-6A00-41E3-9B15-A558B69BE67C}" srcOrd="0" destOrd="0" presId="urn:microsoft.com/office/officeart/2005/8/layout/hProcess7"/>
    <dgm:cxn modelId="{0B0E4AA3-67EF-4AAC-ABDA-C610D70D989F}" type="presOf" srcId="{D89AA003-A972-4D08-8A2C-388603811191}" destId="{2732C7BA-99F7-43A2-92E0-1A08EFA254E4}" srcOrd="0" destOrd="0" presId="urn:microsoft.com/office/officeart/2005/8/layout/hProcess7"/>
    <dgm:cxn modelId="{4943A560-9EC2-4C31-8343-938A5348400C}" type="presOf" srcId="{82FF5DC0-9E3E-4187-A36D-8E760584801E}" destId="{B1269E9F-8DAD-4D26-8027-A50E02E4BA5C}" srcOrd="0" destOrd="0" presId="urn:microsoft.com/office/officeart/2005/8/layout/hProcess7"/>
    <dgm:cxn modelId="{A2C2D2C9-C0E7-4BB8-8325-3DB8E47939CA}" type="presOf" srcId="{09100A4D-3314-40FE-AEC4-3311C7238D67}" destId="{A56033E1-0A25-4701-AD16-C066EEE62E03}" srcOrd="0" destOrd="0" presId="urn:microsoft.com/office/officeart/2005/8/layout/hProcess7"/>
    <dgm:cxn modelId="{8932145E-0AEE-4A64-ABC1-268043A9FC23}" type="presOf" srcId="{D89AA003-A972-4D08-8A2C-388603811191}" destId="{5DCD662A-BBF1-45C2-B176-ED0E66B46443}" srcOrd="1" destOrd="0" presId="urn:microsoft.com/office/officeart/2005/8/layout/hProcess7"/>
    <dgm:cxn modelId="{DB172EC6-45DE-4B4F-8172-1FDE6C3542BA}" type="presOf" srcId="{BFF2FA5E-6ACB-4801-B619-A9E05F2E905E}" destId="{289F5F34-D46F-455F-8BE3-710C819F916D}" srcOrd="0" destOrd="0" presId="urn:microsoft.com/office/officeart/2005/8/layout/hProcess7"/>
    <dgm:cxn modelId="{56169B9A-8DF1-44F6-A6C2-17E2F2794C16}" srcId="{BFF2FA5E-6ACB-4801-B619-A9E05F2E905E}" destId="{626E17AE-599E-4E06-BBC9-6453965C268C}" srcOrd="2" destOrd="0" parTransId="{997C60DD-3E9C-46C9-B09E-9C8652767495}" sibTransId="{650601B4-9669-4CDA-A390-8C8D25BE15E7}"/>
    <dgm:cxn modelId="{030D6325-4242-451C-822A-95BA0FACD803}" srcId="{1468977C-111E-4E1F-A850-0CA3A2A8ED84}" destId="{82FF5DC0-9E3E-4187-A36D-8E760584801E}" srcOrd="0" destOrd="0" parTransId="{BDF3157E-8933-4EC8-B281-89942D7C5D79}" sibTransId="{BE84D2BA-26EF-41EC-A4BD-33C81E1BD2EC}"/>
    <dgm:cxn modelId="{850B45C7-4AC6-44E6-B043-28A6FC93A43D}" type="presParOf" srcId="{289F5F34-D46F-455F-8BE3-710C819F916D}" destId="{ACB41997-A80C-4F7C-B3DF-F0406267B98F}" srcOrd="0" destOrd="0" presId="urn:microsoft.com/office/officeart/2005/8/layout/hProcess7"/>
    <dgm:cxn modelId="{BC088E95-7934-482E-91DF-67303CFB83C9}" type="presParOf" srcId="{ACB41997-A80C-4F7C-B3DF-F0406267B98F}" destId="{00227998-6A00-41E3-9B15-A558B69BE67C}" srcOrd="0" destOrd="0" presId="urn:microsoft.com/office/officeart/2005/8/layout/hProcess7"/>
    <dgm:cxn modelId="{15CA3BAE-D96C-459A-B94E-1FD43DD0BA3B}" type="presParOf" srcId="{ACB41997-A80C-4F7C-B3DF-F0406267B98F}" destId="{1E26D029-ABDD-4A2A-A06B-03B9DF2D0B83}" srcOrd="1" destOrd="0" presId="urn:microsoft.com/office/officeart/2005/8/layout/hProcess7"/>
    <dgm:cxn modelId="{18B4E04E-8CCE-4936-A472-1073DD192F7D}" type="presParOf" srcId="{ACB41997-A80C-4F7C-B3DF-F0406267B98F}" destId="{B1269E9F-8DAD-4D26-8027-A50E02E4BA5C}" srcOrd="2" destOrd="0" presId="urn:microsoft.com/office/officeart/2005/8/layout/hProcess7"/>
    <dgm:cxn modelId="{5C630694-B264-47F9-BAC9-C55B5BFE5A55}" type="presParOf" srcId="{289F5F34-D46F-455F-8BE3-710C819F916D}" destId="{4BB59584-1F2C-426C-B3F0-914923A9EACE}" srcOrd="1" destOrd="0" presId="urn:microsoft.com/office/officeart/2005/8/layout/hProcess7"/>
    <dgm:cxn modelId="{D9496705-9303-4625-B9D3-6A7C8DBE7DF4}" type="presParOf" srcId="{289F5F34-D46F-455F-8BE3-710C819F916D}" destId="{F4193128-E26C-46BE-B94F-6FF34A1E6893}" srcOrd="2" destOrd="0" presId="urn:microsoft.com/office/officeart/2005/8/layout/hProcess7"/>
    <dgm:cxn modelId="{E4CFECB9-7A78-4846-A257-212F5754BFCB}" type="presParOf" srcId="{F4193128-E26C-46BE-B94F-6FF34A1E6893}" destId="{76A062E8-2A9B-4FB2-BA10-BA1C8D831512}" srcOrd="0" destOrd="0" presId="urn:microsoft.com/office/officeart/2005/8/layout/hProcess7"/>
    <dgm:cxn modelId="{1D6A8162-4133-444B-AB17-7D3E3EEF3CF4}" type="presParOf" srcId="{F4193128-E26C-46BE-B94F-6FF34A1E6893}" destId="{B94C1C3E-855A-47FC-A490-F6ACE387384D}" srcOrd="1" destOrd="0" presId="urn:microsoft.com/office/officeart/2005/8/layout/hProcess7"/>
    <dgm:cxn modelId="{C85FB807-8437-415E-92B2-F01CD6C7DDB9}" type="presParOf" srcId="{F4193128-E26C-46BE-B94F-6FF34A1E6893}" destId="{FFE2E12D-7E21-4F55-B932-8E4698DE12E6}" srcOrd="2" destOrd="0" presId="urn:microsoft.com/office/officeart/2005/8/layout/hProcess7"/>
    <dgm:cxn modelId="{4DBAAED7-CE8E-4A13-9EA4-137EF07009A9}" type="presParOf" srcId="{289F5F34-D46F-455F-8BE3-710C819F916D}" destId="{92201DEC-1F47-4BEA-9E3D-0CEE37165B75}" srcOrd="3" destOrd="0" presId="urn:microsoft.com/office/officeart/2005/8/layout/hProcess7"/>
    <dgm:cxn modelId="{D6BEE8F5-94EA-456C-B881-0989B5CC9C15}" type="presParOf" srcId="{289F5F34-D46F-455F-8BE3-710C819F916D}" destId="{ACD542EB-F6BF-4B8A-84CE-6FB8D6DB8D67}" srcOrd="4" destOrd="0" presId="urn:microsoft.com/office/officeart/2005/8/layout/hProcess7"/>
    <dgm:cxn modelId="{4838D1A6-95A7-47A5-A49E-F96A61FCAD35}" type="presParOf" srcId="{ACD542EB-F6BF-4B8A-84CE-6FB8D6DB8D67}" destId="{2732C7BA-99F7-43A2-92E0-1A08EFA254E4}" srcOrd="0" destOrd="0" presId="urn:microsoft.com/office/officeart/2005/8/layout/hProcess7"/>
    <dgm:cxn modelId="{C1E4139C-7D88-42EE-B93B-464B144D0F19}" type="presParOf" srcId="{ACD542EB-F6BF-4B8A-84CE-6FB8D6DB8D67}" destId="{5DCD662A-BBF1-45C2-B176-ED0E66B46443}" srcOrd="1" destOrd="0" presId="urn:microsoft.com/office/officeart/2005/8/layout/hProcess7"/>
    <dgm:cxn modelId="{0D69858A-B662-4634-B21F-368CACD4836A}" type="presParOf" srcId="{ACD542EB-F6BF-4B8A-84CE-6FB8D6DB8D67}" destId="{77498D78-BF76-40A1-99A6-9F72C770CB6A}" srcOrd="2" destOrd="0" presId="urn:microsoft.com/office/officeart/2005/8/layout/hProcess7"/>
    <dgm:cxn modelId="{F7373E62-E99E-44F7-B3E8-235DF8056C5A}" type="presParOf" srcId="{289F5F34-D46F-455F-8BE3-710C819F916D}" destId="{F9E9D8EE-2206-4166-89EE-FC03CBF941A3}" srcOrd="5" destOrd="0" presId="urn:microsoft.com/office/officeart/2005/8/layout/hProcess7"/>
    <dgm:cxn modelId="{B299A5A5-BFA5-4A2B-9CE7-9A51E2DBB293}" type="presParOf" srcId="{289F5F34-D46F-455F-8BE3-710C819F916D}" destId="{9A320363-5317-45AF-818A-B0681E6AF647}" srcOrd="6" destOrd="0" presId="urn:microsoft.com/office/officeart/2005/8/layout/hProcess7"/>
    <dgm:cxn modelId="{AEFC9927-0D70-4FA0-BBE6-B403F863CDAF}" type="presParOf" srcId="{9A320363-5317-45AF-818A-B0681E6AF647}" destId="{6828CB7A-A4E0-4AC3-A9B2-C1FAAC774A78}" srcOrd="0" destOrd="0" presId="urn:microsoft.com/office/officeart/2005/8/layout/hProcess7"/>
    <dgm:cxn modelId="{42809957-680B-4091-90CE-9EE4C7B4316F}" type="presParOf" srcId="{9A320363-5317-45AF-818A-B0681E6AF647}" destId="{155D0AED-A731-4710-A6B0-F1B85663D991}" srcOrd="1" destOrd="0" presId="urn:microsoft.com/office/officeart/2005/8/layout/hProcess7"/>
    <dgm:cxn modelId="{7C09B33D-1446-447F-9213-4C7635B64AA5}" type="presParOf" srcId="{9A320363-5317-45AF-818A-B0681E6AF647}" destId="{50F1608B-B524-47BC-8D1D-430961609F75}" srcOrd="2" destOrd="0" presId="urn:microsoft.com/office/officeart/2005/8/layout/hProcess7"/>
    <dgm:cxn modelId="{E5265F8E-E116-4E09-85F1-81B27FE21D70}" type="presParOf" srcId="{289F5F34-D46F-455F-8BE3-710C819F916D}" destId="{CE70ADDE-0F54-44A9-9D1C-A4C5DB75321A}" srcOrd="7" destOrd="0" presId="urn:microsoft.com/office/officeart/2005/8/layout/hProcess7"/>
    <dgm:cxn modelId="{05048587-569B-43DC-9516-1205D3BCA496}" type="presParOf" srcId="{289F5F34-D46F-455F-8BE3-710C819F916D}" destId="{81638C5D-A593-4DE2-911C-6CE257DA02E9}" srcOrd="8" destOrd="0" presId="urn:microsoft.com/office/officeart/2005/8/layout/hProcess7"/>
    <dgm:cxn modelId="{C3212E91-A626-423A-AA21-50CD0C29B6A2}" type="presParOf" srcId="{81638C5D-A593-4DE2-911C-6CE257DA02E9}" destId="{879834CD-EE84-4F85-A60B-577FA7679293}" srcOrd="0" destOrd="0" presId="urn:microsoft.com/office/officeart/2005/8/layout/hProcess7"/>
    <dgm:cxn modelId="{9DFC2371-3578-4B73-95A4-B95A984EBF83}" type="presParOf" srcId="{81638C5D-A593-4DE2-911C-6CE257DA02E9}" destId="{71FE191E-4703-4BAB-81D7-DDDF0C0BCF10}" srcOrd="1" destOrd="0" presId="urn:microsoft.com/office/officeart/2005/8/layout/hProcess7"/>
    <dgm:cxn modelId="{30792E3D-B8AC-4308-BBA5-22BAB61E3774}" type="presParOf" srcId="{81638C5D-A593-4DE2-911C-6CE257DA02E9}" destId="{A56033E1-0A25-4701-AD16-C066EEE62E0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4A4442-09BD-46A5-8952-33CEEC6EBDBC}">
      <dsp:nvSpPr>
        <dsp:cNvPr id="0" name=""/>
        <dsp:cNvSpPr/>
      </dsp:nvSpPr>
      <dsp:spPr>
        <a:xfrm>
          <a:off x="3335059" y="1646"/>
          <a:ext cx="1549137" cy="1006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Ampliar a cobertura</a:t>
          </a:r>
          <a:endParaRPr lang="pt-BR" sz="1800" kern="1200" dirty="0"/>
        </a:p>
      </dsp:txBody>
      <dsp:txXfrm>
        <a:off x="3335059" y="1646"/>
        <a:ext cx="1549137" cy="1006939"/>
      </dsp:txXfrm>
    </dsp:sp>
    <dsp:sp modelId="{11E2F06A-371D-49C1-8ABC-8DBA169F18E2}">
      <dsp:nvSpPr>
        <dsp:cNvPr id="0" name=""/>
        <dsp:cNvSpPr/>
      </dsp:nvSpPr>
      <dsp:spPr>
        <a:xfrm>
          <a:off x="2099264" y="505116"/>
          <a:ext cx="4020727" cy="4020727"/>
        </a:xfrm>
        <a:custGeom>
          <a:avLst/>
          <a:gdLst/>
          <a:ahLst/>
          <a:cxnLst/>
          <a:rect l="0" t="0" r="0" b="0"/>
          <a:pathLst>
            <a:path>
              <a:moveTo>
                <a:pt x="2795556" y="159678"/>
              </a:moveTo>
              <a:arcTo wR="2010363" hR="2010363" stAng="17579408" swAng="19597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AEC97-1418-4394-B651-F0C567C7DCE0}">
      <dsp:nvSpPr>
        <dsp:cNvPr id="0" name=""/>
        <dsp:cNvSpPr/>
      </dsp:nvSpPr>
      <dsp:spPr>
        <a:xfrm>
          <a:off x="5247028" y="1390773"/>
          <a:ext cx="1549137" cy="1006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Melhorar a qualidade</a:t>
          </a:r>
          <a:endParaRPr lang="pt-BR" sz="1800" kern="1200" dirty="0"/>
        </a:p>
      </dsp:txBody>
      <dsp:txXfrm>
        <a:off x="5247028" y="1390773"/>
        <a:ext cx="1549137" cy="1006939"/>
      </dsp:txXfrm>
    </dsp:sp>
    <dsp:sp modelId="{F109571E-2229-49C2-AEE2-91CA9F2E8D5C}">
      <dsp:nvSpPr>
        <dsp:cNvPr id="0" name=""/>
        <dsp:cNvSpPr/>
      </dsp:nvSpPr>
      <dsp:spPr>
        <a:xfrm>
          <a:off x="2099264" y="505116"/>
          <a:ext cx="4020727" cy="4020727"/>
        </a:xfrm>
        <a:custGeom>
          <a:avLst/>
          <a:gdLst/>
          <a:ahLst/>
          <a:cxnLst/>
          <a:rect l="0" t="0" r="0" b="0"/>
          <a:pathLst>
            <a:path>
              <a:moveTo>
                <a:pt x="4017987" y="1905439"/>
              </a:moveTo>
              <a:arcTo wR="2010363" hR="2010363" stAng="21420498" swAng="21949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5AA1A-2F17-46C2-B0E2-5980A653C140}">
      <dsp:nvSpPr>
        <dsp:cNvPr id="0" name=""/>
        <dsp:cNvSpPr/>
      </dsp:nvSpPr>
      <dsp:spPr>
        <a:xfrm>
          <a:off x="4516721" y="3638428"/>
          <a:ext cx="1549137" cy="1006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Melhorar os registros</a:t>
          </a:r>
          <a:endParaRPr lang="pt-BR" sz="1800" kern="1200" dirty="0"/>
        </a:p>
      </dsp:txBody>
      <dsp:txXfrm>
        <a:off x="4516721" y="3638428"/>
        <a:ext cx="1549137" cy="1006939"/>
      </dsp:txXfrm>
    </dsp:sp>
    <dsp:sp modelId="{9C92DAA5-CA07-4098-A1B1-7C9863498B2B}">
      <dsp:nvSpPr>
        <dsp:cNvPr id="0" name=""/>
        <dsp:cNvSpPr/>
      </dsp:nvSpPr>
      <dsp:spPr>
        <a:xfrm>
          <a:off x="2099264" y="505116"/>
          <a:ext cx="4020727" cy="4020727"/>
        </a:xfrm>
        <a:custGeom>
          <a:avLst/>
          <a:gdLst/>
          <a:ahLst/>
          <a:cxnLst/>
          <a:rect l="0" t="0" r="0" b="0"/>
          <a:pathLst>
            <a:path>
              <a:moveTo>
                <a:pt x="2409480" y="3980710"/>
              </a:moveTo>
              <a:arcTo wR="2010363" hR="2010363" stAng="4712940" swAng="13741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1C707-8CB4-4DE6-8D2F-F5909946B399}">
      <dsp:nvSpPr>
        <dsp:cNvPr id="0" name=""/>
        <dsp:cNvSpPr/>
      </dsp:nvSpPr>
      <dsp:spPr>
        <a:xfrm>
          <a:off x="2153397" y="3638428"/>
          <a:ext cx="1549137" cy="1006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Mapear os idosos de risco</a:t>
          </a:r>
          <a:endParaRPr lang="pt-BR" sz="1800" kern="1200" dirty="0"/>
        </a:p>
      </dsp:txBody>
      <dsp:txXfrm>
        <a:off x="2153397" y="3638428"/>
        <a:ext cx="1549137" cy="1006939"/>
      </dsp:txXfrm>
    </dsp:sp>
    <dsp:sp modelId="{8CD5F5CA-1B30-4583-A817-52966C5EF5FB}">
      <dsp:nvSpPr>
        <dsp:cNvPr id="0" name=""/>
        <dsp:cNvSpPr/>
      </dsp:nvSpPr>
      <dsp:spPr>
        <a:xfrm>
          <a:off x="2099264" y="505116"/>
          <a:ext cx="4020727" cy="4020727"/>
        </a:xfrm>
        <a:custGeom>
          <a:avLst/>
          <a:gdLst/>
          <a:ahLst/>
          <a:cxnLst/>
          <a:rect l="0" t="0" r="0" b="0"/>
          <a:pathLst>
            <a:path>
              <a:moveTo>
                <a:pt x="335715" y="3122620"/>
              </a:moveTo>
              <a:arcTo wR="2010363" hR="2010363" stAng="8784537" swAng="21949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7A901-B924-43B2-9768-808B90B84B1B}">
      <dsp:nvSpPr>
        <dsp:cNvPr id="0" name=""/>
        <dsp:cNvSpPr/>
      </dsp:nvSpPr>
      <dsp:spPr>
        <a:xfrm>
          <a:off x="1423090" y="1390773"/>
          <a:ext cx="1549137" cy="1006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Melhorar a adesão</a:t>
          </a:r>
          <a:endParaRPr lang="pt-BR" sz="1800" kern="1200" dirty="0"/>
        </a:p>
      </dsp:txBody>
      <dsp:txXfrm>
        <a:off x="1423090" y="1390773"/>
        <a:ext cx="1549137" cy="1006939"/>
      </dsp:txXfrm>
    </dsp:sp>
    <dsp:sp modelId="{C4C8FA95-42C7-427A-984B-6E2FD7728456}">
      <dsp:nvSpPr>
        <dsp:cNvPr id="0" name=""/>
        <dsp:cNvSpPr/>
      </dsp:nvSpPr>
      <dsp:spPr>
        <a:xfrm>
          <a:off x="2099264" y="505116"/>
          <a:ext cx="4020727" cy="4020727"/>
        </a:xfrm>
        <a:custGeom>
          <a:avLst/>
          <a:gdLst/>
          <a:ahLst/>
          <a:cxnLst/>
          <a:rect l="0" t="0" r="0" b="0"/>
          <a:pathLst>
            <a:path>
              <a:moveTo>
                <a:pt x="350527" y="876121"/>
              </a:moveTo>
              <a:arcTo wR="2010363" hR="2010363" stAng="12860795" swAng="19597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227998-6A00-41E3-9B15-A558B69BE67C}">
      <dsp:nvSpPr>
        <dsp:cNvPr id="0" name=""/>
        <dsp:cNvSpPr/>
      </dsp:nvSpPr>
      <dsp:spPr>
        <a:xfrm>
          <a:off x="622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Objetivo</a:t>
          </a:r>
          <a:endParaRPr lang="pt-BR" sz="3000" kern="1200" dirty="0"/>
        </a:p>
      </dsp:txBody>
      <dsp:txXfrm rot="16200000">
        <a:off x="-1050033" y="1705490"/>
        <a:ext cx="2637361" cy="536049"/>
      </dsp:txXfrm>
    </dsp:sp>
    <dsp:sp modelId="{B1269E9F-8DAD-4D26-8027-A50E02E4BA5C}">
      <dsp:nvSpPr>
        <dsp:cNvPr id="0" name=""/>
        <dsp:cNvSpPr/>
      </dsp:nvSpPr>
      <dsp:spPr>
        <a:xfrm>
          <a:off x="536671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Dividido em 6 objetivos específicos </a:t>
          </a:r>
          <a:endParaRPr lang="pt-BR" sz="2800" kern="1200" dirty="0"/>
        </a:p>
      </dsp:txBody>
      <dsp:txXfrm>
        <a:off x="536671" y="654834"/>
        <a:ext cx="1996783" cy="3216294"/>
      </dsp:txXfrm>
    </dsp:sp>
    <dsp:sp modelId="{2732C7BA-99F7-43A2-92E0-1A08EFA254E4}">
      <dsp:nvSpPr>
        <dsp:cNvPr id="0" name=""/>
        <dsp:cNvSpPr/>
      </dsp:nvSpPr>
      <dsp:spPr>
        <a:xfrm>
          <a:off x="2774677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Metas </a:t>
          </a:r>
          <a:endParaRPr lang="pt-BR" sz="3000" kern="1200" dirty="0"/>
        </a:p>
      </dsp:txBody>
      <dsp:txXfrm rot="16200000">
        <a:off x="1724020" y="1705490"/>
        <a:ext cx="2637361" cy="536049"/>
      </dsp:txXfrm>
    </dsp:sp>
    <dsp:sp modelId="{B94C1C3E-855A-47FC-A490-F6ACE387384D}">
      <dsp:nvSpPr>
        <dsp:cNvPr id="0" name=""/>
        <dsp:cNvSpPr/>
      </dsp:nvSpPr>
      <dsp:spPr>
        <a:xfrm rot="5400000">
          <a:off x="2551860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98D78-BF76-40A1-99A6-9F72C770CB6A}">
      <dsp:nvSpPr>
        <dsp:cNvPr id="0" name=""/>
        <dsp:cNvSpPr/>
      </dsp:nvSpPr>
      <dsp:spPr>
        <a:xfrm>
          <a:off x="3310726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Foram estabelecidas 25 metas</a:t>
          </a:r>
          <a:endParaRPr lang="pt-BR" sz="2800" kern="1200" dirty="0"/>
        </a:p>
      </dsp:txBody>
      <dsp:txXfrm>
        <a:off x="3310726" y="654834"/>
        <a:ext cx="1996783" cy="3216294"/>
      </dsp:txXfrm>
    </dsp:sp>
    <dsp:sp modelId="{879834CD-EE84-4F85-A60B-577FA7679293}">
      <dsp:nvSpPr>
        <dsp:cNvPr id="0" name=""/>
        <dsp:cNvSpPr/>
      </dsp:nvSpPr>
      <dsp:spPr>
        <a:xfrm>
          <a:off x="5548731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Ações </a:t>
          </a:r>
          <a:endParaRPr lang="pt-BR" sz="3000" kern="1200" dirty="0"/>
        </a:p>
      </dsp:txBody>
      <dsp:txXfrm rot="16200000">
        <a:off x="4498075" y="1705490"/>
        <a:ext cx="2637361" cy="536049"/>
      </dsp:txXfrm>
    </dsp:sp>
    <dsp:sp modelId="{155D0AED-A731-4710-A6B0-F1B85663D991}">
      <dsp:nvSpPr>
        <dsp:cNvPr id="0" name=""/>
        <dsp:cNvSpPr/>
      </dsp:nvSpPr>
      <dsp:spPr>
        <a:xfrm rot="5400000">
          <a:off x="5325914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033E1-0A25-4701-AD16-C066EEE62E03}">
      <dsp:nvSpPr>
        <dsp:cNvPr id="0" name=""/>
        <dsp:cNvSpPr/>
      </dsp:nvSpPr>
      <dsp:spPr>
        <a:xfrm>
          <a:off x="6084780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Cada meta tem sua ação detalhada</a:t>
          </a:r>
          <a:endParaRPr lang="pt-BR" sz="2800" kern="1200" dirty="0"/>
        </a:p>
      </dsp:txBody>
      <dsp:txXfrm>
        <a:off x="6084780" y="654834"/>
        <a:ext cx="1996783" cy="3216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A6-D447-46B7-AA2F-7981C50ACB3D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60D-1C05-4820-AB1A-60D3F929CC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A6-D447-46B7-AA2F-7981C50ACB3D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60D-1C05-4820-AB1A-60D3F929CC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A6-D447-46B7-AA2F-7981C50ACB3D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60D-1C05-4820-AB1A-60D3F929CC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A6-D447-46B7-AA2F-7981C50ACB3D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60D-1C05-4820-AB1A-60D3F929CC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A6-D447-46B7-AA2F-7981C50ACB3D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60D-1C05-4820-AB1A-60D3F929CC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A6-D447-46B7-AA2F-7981C50ACB3D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60D-1C05-4820-AB1A-60D3F929CC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A6-D447-46B7-AA2F-7981C50ACB3D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60D-1C05-4820-AB1A-60D3F929CC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A6-D447-46B7-AA2F-7981C50ACB3D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60D-1C05-4820-AB1A-60D3F929CC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A6-D447-46B7-AA2F-7981C50ACB3D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60D-1C05-4820-AB1A-60D3F929CC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A6-D447-46B7-AA2F-7981C50ACB3D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60D-1C05-4820-AB1A-60D3F929CC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4EA6-D447-46B7-AA2F-7981C50ACB3D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60D-1C05-4820-AB1A-60D3F929CC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C4EA6-D447-46B7-AA2F-7981C50ACB3D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B660D-1C05-4820-AB1A-60D3F929CC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5696" y="404664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pt-BR" b="1" dirty="0"/>
              <a:t>UNIVERSIDADE ABERTA DO SUS</a:t>
            </a:r>
            <a:endParaRPr lang="pt-BR" dirty="0"/>
          </a:p>
          <a:p>
            <a:r>
              <a:rPr lang="pt-BR" b="1" dirty="0"/>
              <a:t>UNIVERSIDADE FEDERAL DE PELOTAS</a:t>
            </a:r>
            <a:endParaRPr lang="pt-BR" dirty="0"/>
          </a:p>
          <a:p>
            <a:r>
              <a:rPr lang="pt-BR" b="1" dirty="0"/>
              <a:t>DEPARTAMENTO DE MEDICINA SOCIAL</a:t>
            </a:r>
            <a:endParaRPr lang="pt-BR" dirty="0"/>
          </a:p>
          <a:p>
            <a:r>
              <a:rPr lang="pt-BR" b="1" dirty="0"/>
              <a:t> CURSO DE ESPECIALIZAÇÃO EM SAÚDE DA FAMÍLIA</a:t>
            </a:r>
            <a:endParaRPr lang="pt-BR" dirty="0"/>
          </a:p>
          <a:p>
            <a:r>
              <a:rPr lang="pt-BR" b="1" dirty="0"/>
              <a:t>MODALIDADE A DISTÂNCIA</a:t>
            </a:r>
            <a:endParaRPr lang="pt-BR" dirty="0"/>
          </a:p>
          <a:p>
            <a:r>
              <a:rPr lang="pt-BR" b="1" dirty="0"/>
              <a:t>TURMA IV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5066"/>
            <a:ext cx="901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9592" y="256490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PROJETO DE INTERVENÇÃO </a:t>
            </a:r>
          </a:p>
          <a:p>
            <a:pPr algn="ctr"/>
            <a:r>
              <a:rPr lang="pt-BR" sz="2800" b="1" dirty="0" smtClean="0"/>
              <a:t> Atenção à Saúde do Idoso na UBS SANSCA – Pelotas- RS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15616" y="4005064"/>
            <a:ext cx="71287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2000" b="1" dirty="0" smtClean="0"/>
              <a:t>Fernando </a:t>
            </a:r>
            <a:r>
              <a:rPr lang="pt-BR" sz="2000" b="1" dirty="0" err="1" smtClean="0"/>
              <a:t>Brum</a:t>
            </a:r>
            <a:r>
              <a:rPr lang="pt-BR" sz="2000" b="1" dirty="0" smtClean="0"/>
              <a:t> Batista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87624" y="479715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b="1" dirty="0" smtClean="0"/>
              <a:t>Orientador: Marcos Fábio Turra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835696" y="587727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Pelotas - 2014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3000" u="sng" dirty="0" smtClean="0"/>
              <a:t>Relativas ao objetivo de melhorar a adesão dos idosos ao Programa de Atenção à Saúde do Idoso:</a:t>
            </a:r>
          </a:p>
          <a:p>
            <a:endParaRPr lang="pt-BR" sz="2400" dirty="0" smtClean="0"/>
          </a:p>
          <a:p>
            <a:r>
              <a:rPr lang="pt-BR" sz="2400" dirty="0" smtClean="0"/>
              <a:t>8. Buscar 60% dos idosos faltosos  às consultas programadas.</a:t>
            </a:r>
          </a:p>
          <a:p>
            <a:endParaRPr lang="pt-BR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pt-BR" sz="5100" u="sng" dirty="0" smtClean="0"/>
              <a:t>Relativas ao objetivo de melhorar a qualidade da atenção ao idoso na unidade de saúde: </a:t>
            </a:r>
          </a:p>
          <a:p>
            <a:endParaRPr lang="pt-BR" sz="4000" dirty="0" smtClean="0"/>
          </a:p>
          <a:p>
            <a:pPr algn="just"/>
            <a:r>
              <a:rPr lang="pt-BR" sz="4000" dirty="0" smtClean="0"/>
              <a:t>9. Realizar Avaliação Multidimensional Rápida de 100% dos idosos da área de abrangência utilizando como modelo a proposta de avaliação do Ministério da Saúde.</a:t>
            </a:r>
          </a:p>
          <a:p>
            <a:pPr algn="just"/>
            <a:endParaRPr lang="pt-BR" sz="4000" dirty="0" smtClean="0"/>
          </a:p>
          <a:p>
            <a:pPr algn="just"/>
            <a:r>
              <a:rPr lang="pt-BR" sz="4000" dirty="0" smtClean="0"/>
              <a:t>10. Realizar exame clínico apropriado em 100% das consultas, incluindo exame físico dos pés, com palpação dos pulsos tibial posterior e pedioso e medida da sensibilidade a cada 03 meses para diabéticos.</a:t>
            </a:r>
          </a:p>
          <a:p>
            <a:pPr algn="just"/>
            <a:endParaRPr lang="pt-BR" sz="4000" dirty="0" smtClean="0"/>
          </a:p>
          <a:p>
            <a:pPr algn="just"/>
            <a:r>
              <a:rPr lang="pt-BR" sz="4000" dirty="0" smtClean="0"/>
              <a:t>11. Realizar a solicitação de exames complementares periódicos em 75% dos idosos hipertensos e/ou diabéticos.</a:t>
            </a:r>
          </a:p>
          <a:p>
            <a:endParaRPr lang="pt-BR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pt-BR" sz="5900" u="sng" dirty="0" smtClean="0"/>
              <a:t>Relativas ao objetivo de melhorar a qualidade da atenção ao idoso na unidade de saúde: </a:t>
            </a:r>
          </a:p>
          <a:p>
            <a:endParaRPr lang="pt-BR" sz="4000" dirty="0" smtClean="0"/>
          </a:p>
          <a:p>
            <a:pPr algn="just"/>
            <a:r>
              <a:rPr lang="pt-BR" sz="4200" dirty="0" smtClean="0"/>
              <a:t>12. Avaliar acesso aos medicamentos prescritos em 100% dos idosos (considerar os idosos sem prescrição medicamentosa como com acesso a medicamentos)</a:t>
            </a:r>
          </a:p>
          <a:p>
            <a:pPr algn="just">
              <a:buNone/>
            </a:pPr>
            <a:endParaRPr lang="pt-BR" sz="4200" dirty="0" smtClean="0"/>
          </a:p>
          <a:p>
            <a:pPr algn="just"/>
            <a:r>
              <a:rPr lang="pt-BR" sz="4200" dirty="0" smtClean="0"/>
              <a:t>13. Concluir o tratamento odontológico em 100% dos idosos com primeira consulta odontológica programática</a:t>
            </a:r>
          </a:p>
          <a:p>
            <a:pPr algn="just">
              <a:buNone/>
            </a:pPr>
            <a:endParaRPr lang="pt-BR" sz="4200" dirty="0" smtClean="0"/>
          </a:p>
          <a:p>
            <a:pPr algn="just"/>
            <a:r>
              <a:rPr lang="pt-BR" sz="4200" dirty="0" smtClean="0"/>
              <a:t>14. Avaliar alterações de mucosa bucal em 75% dos idosos cadastrados.</a:t>
            </a:r>
          </a:p>
          <a:p>
            <a:pPr algn="just">
              <a:buNone/>
            </a:pPr>
            <a:endParaRPr lang="pt-BR" sz="4200" dirty="0" smtClean="0"/>
          </a:p>
          <a:p>
            <a:pPr algn="just"/>
            <a:r>
              <a:rPr lang="pt-BR" sz="4200" dirty="0" smtClean="0"/>
              <a:t>15. Avaliar necessidade de prótese dentária em 100% dos idosos com primeira consulta odontológica </a:t>
            </a:r>
          </a:p>
          <a:p>
            <a:endParaRPr lang="pt-BR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3000" u="sng" dirty="0" smtClean="0"/>
              <a:t>Relativas ao objetivo de melhorar registros das informações: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16. Manter registro específico de 100% das pessoas idosas.</a:t>
            </a:r>
          </a:p>
          <a:p>
            <a:pPr algn="just">
              <a:buNone/>
            </a:pPr>
            <a:r>
              <a:rPr lang="pt-BR" sz="2400" dirty="0" smtClean="0"/>
              <a:t> </a:t>
            </a:r>
          </a:p>
          <a:p>
            <a:pPr algn="just"/>
            <a:r>
              <a:rPr lang="pt-BR" sz="2400" dirty="0" smtClean="0"/>
              <a:t>17. Distribuir a Caderneta de Saúde da Pessoa Idosa a 75% dos idosos cadastrados</a:t>
            </a:r>
          </a:p>
          <a:p>
            <a:endParaRPr lang="pt-BR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pt-BR" sz="4500" u="sng" dirty="0" smtClean="0"/>
              <a:t>Relativas ao objetivo de mapear os idosos de risco da área de abrangência:</a:t>
            </a:r>
          </a:p>
          <a:p>
            <a:pPr algn="just"/>
            <a:r>
              <a:rPr lang="pt-BR" sz="3800" dirty="0" smtClean="0"/>
              <a:t>18. Rastrear 70% das pessoas idosas para risco de </a:t>
            </a:r>
            <a:r>
              <a:rPr lang="pt-BR" sz="3800" dirty="0" err="1" smtClean="0"/>
              <a:t>morbimortalidade</a:t>
            </a:r>
            <a:r>
              <a:rPr lang="pt-BR" sz="3800" dirty="0" smtClean="0"/>
              <a:t>.</a:t>
            </a:r>
          </a:p>
          <a:p>
            <a:pPr algn="just"/>
            <a:endParaRPr lang="pt-BR" sz="3800" dirty="0" smtClean="0"/>
          </a:p>
          <a:p>
            <a:pPr algn="just"/>
            <a:r>
              <a:rPr lang="pt-BR" sz="3800" dirty="0" smtClean="0"/>
              <a:t>19. Investigar a presença de indicadores de fragilização na velhice  em 100% das pessoas idosas.</a:t>
            </a:r>
          </a:p>
          <a:p>
            <a:pPr algn="just"/>
            <a:endParaRPr lang="pt-BR" sz="3800" dirty="0" smtClean="0"/>
          </a:p>
          <a:p>
            <a:pPr algn="just"/>
            <a:r>
              <a:rPr lang="pt-BR" sz="3800" dirty="0" smtClean="0"/>
              <a:t>20. Avaliar a rede social de 100% dos idosos</a:t>
            </a:r>
          </a:p>
          <a:p>
            <a:pPr algn="just"/>
            <a:endParaRPr lang="pt-BR" sz="3800" dirty="0" smtClean="0"/>
          </a:p>
          <a:p>
            <a:pPr algn="just"/>
            <a:r>
              <a:rPr lang="pt-BR" sz="3800" dirty="0" smtClean="0"/>
              <a:t>21. Realizar avaliação de risco em saúde bucal em 70% dos idosos.</a:t>
            </a:r>
          </a:p>
          <a:p>
            <a:pPr marL="0" indent="0">
              <a:buNone/>
            </a:pPr>
            <a:endParaRPr lang="pt-BR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r">
              <a:buNone/>
            </a:pPr>
            <a:r>
              <a:rPr lang="pt-BR" sz="5900" u="sng" dirty="0" smtClean="0"/>
              <a:t>Relativas ao objetivo de promover saúde:</a:t>
            </a:r>
          </a:p>
          <a:p>
            <a:pPr algn="r">
              <a:buNone/>
            </a:pPr>
            <a:endParaRPr lang="pt-BR" sz="5100" u="sng" dirty="0" smtClean="0"/>
          </a:p>
          <a:p>
            <a:pPr algn="just"/>
            <a:r>
              <a:rPr lang="pt-BR" sz="4400" dirty="0" smtClean="0"/>
              <a:t>22. Garantir orientação nutricional para hábitos alimentares saudáveis a 75% das pessoas idosas.</a:t>
            </a:r>
          </a:p>
          <a:p>
            <a:pPr algn="just"/>
            <a:endParaRPr lang="pt-BR" sz="4400" dirty="0" smtClean="0"/>
          </a:p>
          <a:p>
            <a:pPr algn="just"/>
            <a:r>
              <a:rPr lang="pt-BR" sz="4400" dirty="0" smtClean="0"/>
              <a:t>23. Garantir orientação para a prática de atividade física regular a 100% idosos.</a:t>
            </a:r>
          </a:p>
          <a:p>
            <a:pPr algn="just"/>
            <a:endParaRPr lang="pt-BR" sz="4400" dirty="0" smtClean="0"/>
          </a:p>
          <a:p>
            <a:pPr algn="just"/>
            <a:r>
              <a:rPr lang="pt-BR" sz="4400" dirty="0" smtClean="0"/>
              <a:t>24. Garantir orientações individuais sobre higiene bucal (incluindo higiene de próteses dentárias) para 30% dos idosos cadastrados com primeira consulta odontológica programática.</a:t>
            </a:r>
          </a:p>
          <a:p>
            <a:pPr algn="just"/>
            <a:endParaRPr lang="pt-BR" sz="4400" dirty="0" smtClean="0"/>
          </a:p>
          <a:p>
            <a:pPr algn="just"/>
            <a:r>
              <a:rPr lang="pt-BR" sz="4400" dirty="0" smtClean="0"/>
              <a:t>25. Garantir ações coletivas de educação em saúde bucal para 50% dos idosos cadastrados.</a:t>
            </a:r>
          </a:p>
          <a:p>
            <a:endParaRPr lang="pt-BR" sz="4000" dirty="0" smtClean="0"/>
          </a:p>
          <a:p>
            <a:pPr marL="0" indent="0">
              <a:buNone/>
            </a:pPr>
            <a:endParaRPr lang="pt-BR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pt-BR" sz="2400" u="sng" dirty="0"/>
              <a:t>Relativas ao objetivo de ampliar a cobertura de acompanhamento de idosos</a:t>
            </a:r>
            <a:r>
              <a:rPr lang="pt-BR" sz="2400" u="sng" dirty="0" smtClean="0"/>
              <a:t>:</a:t>
            </a:r>
          </a:p>
          <a:p>
            <a:pPr>
              <a:buNone/>
            </a:pPr>
            <a:r>
              <a:rPr lang="pt-BR" sz="1600" dirty="0"/>
              <a:t>1. Ampliar a cobertura dos idosos da área com acompanhamento na unidade de saúde para 75%.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971600" y="2924943"/>
          <a:ext cx="720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pt-BR" sz="2400" u="sng" dirty="0"/>
              <a:t>Relativas ao objetivo de ampliar a cobertura de acompanhamento de idosos</a:t>
            </a:r>
            <a:r>
              <a:rPr lang="pt-BR" sz="2400" u="sng" dirty="0" smtClean="0"/>
              <a:t>:</a:t>
            </a:r>
          </a:p>
          <a:p>
            <a:pPr algn="just">
              <a:buNone/>
            </a:pPr>
            <a:r>
              <a:rPr lang="pt-BR" sz="1600" dirty="0" smtClean="0"/>
              <a:t>2</a:t>
            </a:r>
            <a:r>
              <a:rPr lang="pt-BR" sz="1600" dirty="0"/>
              <a:t>. Cadastrar 100% dos idosos acamados ou com problemas de locomoção. (Estimativa de 8% dos idosos da área</a:t>
            </a:r>
            <a:r>
              <a:rPr lang="pt-BR" sz="1600" dirty="0" smtClean="0"/>
              <a:t>).</a:t>
            </a:r>
          </a:p>
          <a:p>
            <a:pPr marL="0" indent="0">
              <a:buNone/>
            </a:pPr>
            <a:endParaRPr lang="pt-BR" sz="2400" dirty="0" smtClean="0"/>
          </a:p>
          <a:p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115616" y="3068960"/>
          <a:ext cx="720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pt-BR" sz="2400" u="sng" dirty="0"/>
              <a:t>Relativas ao objetivo de ampliar a cobertura de acompanhamento de idosos</a:t>
            </a:r>
            <a:r>
              <a:rPr lang="pt-BR" sz="2400" u="sng" dirty="0" smtClean="0"/>
              <a:t>:</a:t>
            </a:r>
          </a:p>
          <a:p>
            <a:pPr algn="just">
              <a:buNone/>
            </a:pPr>
            <a:r>
              <a:rPr lang="pt-BR" sz="1600" dirty="0"/>
              <a:t>3. Realizar visita domiciliar a 100% dos idosos acamados ou com problemas de locomoção.</a:t>
            </a:r>
          </a:p>
          <a:p>
            <a:pPr>
              <a:buNone/>
            </a:pPr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971600" y="3140968"/>
          <a:ext cx="720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pt-BR" sz="2400" u="sng" dirty="0"/>
              <a:t>Relativas ao objetivo de ampliar a cobertura de acompanhamento de idosos</a:t>
            </a:r>
            <a:r>
              <a:rPr lang="pt-BR" sz="2400" u="sng" dirty="0" smtClean="0"/>
              <a:t>:</a:t>
            </a:r>
          </a:p>
          <a:p>
            <a:pPr algn="just">
              <a:buNone/>
            </a:pPr>
            <a:r>
              <a:rPr lang="pt-BR" sz="1600" dirty="0"/>
              <a:t>4.Rastrear 100% dos idosos para Hipertensão Arterial Sistêmica (HAS).</a:t>
            </a:r>
          </a:p>
          <a:p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1043608" y="2852936"/>
          <a:ext cx="720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/>
              <a:t>“o envelhecimento ocorreu associado às melhorias nas condições gerais de vida”, mas nos países em desenvolvimento, “... esse processo acontece de forma rápida, sem tempo para uma reorganização social e da área de saúde adequada para atender às novas demandas emergentes</a:t>
            </a:r>
            <a:r>
              <a:rPr lang="pt-BR" dirty="0" smtClean="0"/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pt-BR" sz="2400" u="sng" dirty="0"/>
              <a:t>Relativas ao objetivo de ampliar a cobertura de acompanhamento de idosos</a:t>
            </a:r>
            <a:r>
              <a:rPr lang="pt-BR" sz="2400" u="sng" dirty="0" smtClean="0"/>
              <a:t>:</a:t>
            </a:r>
          </a:p>
          <a:p>
            <a:pPr marL="0" indent="0" algn="just">
              <a:buNone/>
            </a:pPr>
            <a:r>
              <a:rPr lang="pt-BR" sz="1600" dirty="0"/>
              <a:t>5.Rastrear 100% dos  idosos com pressão arterial sustentada maior que 135/80 </a:t>
            </a:r>
            <a:r>
              <a:rPr lang="pt-BR" sz="1600" dirty="0" err="1"/>
              <a:t>mmHg</a:t>
            </a:r>
            <a:r>
              <a:rPr lang="pt-BR" sz="1600" dirty="0"/>
              <a:t> para Diabetes </a:t>
            </a:r>
            <a:r>
              <a:rPr lang="pt-BR" sz="1600" dirty="0" err="1"/>
              <a:t>Mellitus</a:t>
            </a:r>
            <a:r>
              <a:rPr lang="pt-BR" sz="1600" dirty="0"/>
              <a:t> (DM).</a:t>
            </a:r>
          </a:p>
          <a:p>
            <a:pPr>
              <a:buNone/>
            </a:pPr>
            <a:r>
              <a:rPr lang="pt-BR" sz="2400" dirty="0"/>
              <a:t> </a:t>
            </a:r>
          </a:p>
          <a:p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123728" y="3789040"/>
          <a:ext cx="4733925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pt-BR" sz="2400" u="sng" dirty="0"/>
              <a:t>Relativas ao objetivo de melhorar a adesão dos idosos ao Programa de Atenção à Saúde do Idoso:</a:t>
            </a:r>
          </a:p>
          <a:p>
            <a:pPr>
              <a:buNone/>
            </a:pPr>
            <a:r>
              <a:rPr lang="pt-BR" sz="1600" dirty="0"/>
              <a:t>8. Buscar 60% dos idosos faltosos  às consultas programadas.</a:t>
            </a:r>
          </a:p>
          <a:p>
            <a:pPr>
              <a:buNone/>
            </a:pPr>
            <a:r>
              <a:rPr lang="pt-BR" sz="2400" dirty="0"/>
              <a:t> </a:t>
            </a:r>
          </a:p>
          <a:p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Chart 6"/>
          <p:cNvGraphicFramePr>
            <a:graphicFrameLocks/>
          </p:cNvGraphicFramePr>
          <p:nvPr/>
        </p:nvGraphicFramePr>
        <p:xfrm>
          <a:off x="2339752" y="4005064"/>
          <a:ext cx="4724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pt-BR" sz="2400" u="sng" dirty="0"/>
              <a:t>Relativas ao objetivo de ampliar a cobertura de acompanhamento de idosos</a:t>
            </a:r>
            <a:r>
              <a:rPr lang="pt-BR" sz="2400" u="sng" dirty="0" smtClean="0"/>
              <a:t>:</a:t>
            </a:r>
          </a:p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1600" dirty="0"/>
              <a:t>6. Ampliar a cobertura de primeira consulta odontológica para 30% dos idosos (com elaboração de plano de tratamento</a:t>
            </a:r>
            <a:r>
              <a:rPr lang="pt-BR" sz="1600" dirty="0" smtClean="0"/>
              <a:t>)</a:t>
            </a:r>
          </a:p>
          <a:p>
            <a:pPr algn="just">
              <a:buNone/>
            </a:pPr>
            <a:r>
              <a:rPr lang="pt-BR" sz="1600" dirty="0"/>
              <a:t>7. Fazer visita domiciliar odontológica de 5% dos idosos acamados ou com dificuldade de locomoção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pt-BR" sz="2400" u="sng" dirty="0"/>
              <a:t>Relativas ao objetivo de melhorar a qualidade da atenção ao idoso na unidade de saúde: </a:t>
            </a:r>
          </a:p>
          <a:p>
            <a:pPr marL="0" indent="0" algn="just">
              <a:buNone/>
            </a:pPr>
            <a:r>
              <a:rPr lang="pt-BR" sz="1600" dirty="0"/>
              <a:t>9. Realizar Avaliação Multidimensional Rápida de 100% dos idosos da área de abrangência utilizando como modelo a proposta de avaliação do Ministério da Saúde.</a:t>
            </a:r>
          </a:p>
          <a:p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Chart 7"/>
          <p:cNvGraphicFramePr>
            <a:graphicFrameLocks/>
          </p:cNvGraphicFramePr>
          <p:nvPr/>
        </p:nvGraphicFramePr>
        <p:xfrm>
          <a:off x="1115616" y="3140968"/>
          <a:ext cx="720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pt-BR" sz="2400" u="sng" dirty="0"/>
              <a:t>Relativas ao objetivo de melhorar a qualidade da atenção ao idoso na unidade de saúde: </a:t>
            </a:r>
          </a:p>
          <a:p>
            <a:pPr marL="0" indent="0" algn="just">
              <a:buNone/>
            </a:pPr>
            <a:r>
              <a:rPr lang="pt-BR" sz="1600" dirty="0"/>
              <a:t>10. Realizar exame clínico apropriado em 100% das consultas, incluindo exame físico dos pés, com palpação dos pulsos tibial posterior e pedioso e medida da sensibilidade a cada 03 meses para diabéticos.</a:t>
            </a:r>
          </a:p>
          <a:p>
            <a:pPr algn="just">
              <a:buNone/>
            </a:pPr>
            <a:r>
              <a:rPr lang="pt-BR" sz="2400" dirty="0"/>
              <a:t> </a:t>
            </a:r>
          </a:p>
          <a:p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Chart 8"/>
          <p:cNvGraphicFramePr>
            <a:graphicFrameLocks/>
          </p:cNvGraphicFramePr>
          <p:nvPr/>
        </p:nvGraphicFramePr>
        <p:xfrm>
          <a:off x="1115616" y="3212976"/>
          <a:ext cx="720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pt-BR" sz="2400" u="sng" dirty="0"/>
              <a:t>Relativas ao objetivo de melhorar a qualidade da atenção ao idoso na unidade de saúde: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pt-BR" sz="1600" dirty="0"/>
              <a:t>11. Realizar a solicitação de exames complementares periódicos em 75% dos idosos hipertensos e/ou diabéticos.</a:t>
            </a:r>
          </a:p>
          <a:p>
            <a:pPr>
              <a:buNone/>
            </a:pPr>
            <a:r>
              <a:rPr lang="pt-BR" sz="2400" dirty="0"/>
              <a:t> </a:t>
            </a:r>
          </a:p>
          <a:p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Chart 9"/>
          <p:cNvGraphicFramePr>
            <a:graphicFrameLocks/>
          </p:cNvGraphicFramePr>
          <p:nvPr/>
        </p:nvGraphicFramePr>
        <p:xfrm>
          <a:off x="1187624" y="3140968"/>
          <a:ext cx="720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pt-BR" sz="2400" u="sng" dirty="0"/>
              <a:t>Relativas ao objetivo de melhorar a qualidade da atenção ao idoso na unidade de saúde: </a:t>
            </a:r>
          </a:p>
          <a:p>
            <a:pPr marL="0" indent="0" algn="just">
              <a:buNone/>
            </a:pPr>
            <a:r>
              <a:rPr lang="pt-BR" sz="1600" dirty="0"/>
              <a:t>12. Avaliar acesso aos medicamentos prescritos em 100% dos idosos (considerar os idosos sem prescrição medicamentosa como com acesso a medicamentos)</a:t>
            </a:r>
          </a:p>
          <a:p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Chart 10"/>
          <p:cNvGraphicFramePr>
            <a:graphicFrameLocks/>
          </p:cNvGraphicFramePr>
          <p:nvPr/>
        </p:nvGraphicFramePr>
        <p:xfrm>
          <a:off x="1043608" y="2996952"/>
          <a:ext cx="720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pt-BR" sz="2400" u="sng" dirty="0"/>
              <a:t>Relativas ao objetivo de melhorar a qualidade da atenção ao idoso na unidade de saúde: 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r>
              <a:rPr lang="pt-BR" sz="1600" dirty="0" smtClean="0"/>
              <a:t>13</a:t>
            </a:r>
            <a:r>
              <a:rPr lang="pt-BR" sz="1600" dirty="0"/>
              <a:t>. Concluir o tratamento odontológico em 100% dos idosos com primeira consulta odontológica programática</a:t>
            </a:r>
          </a:p>
          <a:p>
            <a:pPr marL="0" indent="0" algn="just">
              <a:buNone/>
            </a:pPr>
            <a:r>
              <a:rPr lang="pt-BR" sz="1600" dirty="0"/>
              <a:t>15. Avaliar necessidade de prótese dentária em 100% dos idosos com primeira consulta odontológica </a:t>
            </a:r>
          </a:p>
          <a:p>
            <a:pPr>
              <a:buNone/>
            </a:pPr>
            <a:r>
              <a:rPr lang="pt-BR" sz="2400" dirty="0"/>
              <a:t> </a:t>
            </a:r>
          </a:p>
          <a:p>
            <a:endParaRPr lang="pt-BR" sz="24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pt-BR" sz="2400" u="sng" dirty="0"/>
              <a:t>Relativas ao objetivo de melhorar a qualidade da atenção ao idoso na unidade de saúde: </a:t>
            </a:r>
          </a:p>
          <a:p>
            <a:pPr>
              <a:buNone/>
            </a:pPr>
            <a:r>
              <a:rPr lang="pt-BR" sz="1600" dirty="0"/>
              <a:t>14. Avaliar alterações de mucosa bucal em 75% dos idosos cadastrados.</a:t>
            </a:r>
          </a:p>
          <a:p>
            <a:pPr>
              <a:buNone/>
            </a:pPr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Chart 12"/>
          <p:cNvGraphicFramePr>
            <a:graphicFrameLocks/>
          </p:cNvGraphicFramePr>
          <p:nvPr/>
        </p:nvGraphicFramePr>
        <p:xfrm>
          <a:off x="971600" y="2852936"/>
          <a:ext cx="720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pt-BR" sz="2400" u="sng" dirty="0"/>
              <a:t>Relativas ao objetivo de melhorar registros das informações:</a:t>
            </a:r>
          </a:p>
          <a:p>
            <a:pPr algn="just">
              <a:buNone/>
            </a:pPr>
            <a:r>
              <a:rPr lang="pt-BR" sz="1600" dirty="0"/>
              <a:t>16. Manter registro específico de 100% das pessoas idosas.</a:t>
            </a:r>
          </a:p>
          <a:p>
            <a:pPr>
              <a:buNone/>
            </a:pPr>
            <a:r>
              <a:rPr lang="pt-BR" sz="2400" dirty="0"/>
              <a:t> </a:t>
            </a:r>
          </a:p>
          <a:p>
            <a:pPr>
              <a:buNone/>
            </a:pPr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Chart 14"/>
          <p:cNvGraphicFramePr>
            <a:graphicFrameLocks/>
          </p:cNvGraphicFramePr>
          <p:nvPr/>
        </p:nvGraphicFramePr>
        <p:xfrm>
          <a:off x="1043608" y="2564904"/>
          <a:ext cx="720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A intervenção ocorreu na Unidade Básica de Saúde SANSCA localizada em Pelotas - RS</a:t>
            </a:r>
          </a:p>
          <a:p>
            <a:pPr algn="ctr">
              <a:buNone/>
            </a:pPr>
            <a:r>
              <a:rPr lang="pt-BR" dirty="0" smtClean="0"/>
              <a:t>UBS sem Estratégia de Saúde da Família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pt-BR" sz="2400" u="sng" dirty="0"/>
              <a:t>Relativas ao objetivo de melhorar registros das informações:</a:t>
            </a:r>
          </a:p>
          <a:p>
            <a:pPr algn="just">
              <a:buNone/>
            </a:pPr>
            <a:r>
              <a:rPr lang="pt-BR" sz="1600" dirty="0" smtClean="0"/>
              <a:t>17</a:t>
            </a:r>
            <a:r>
              <a:rPr lang="pt-BR" sz="1600" dirty="0"/>
              <a:t>. Distribuir a Caderneta de Saúde da Pessoa Idosa a 75% dos idosos cadastrados</a:t>
            </a:r>
          </a:p>
          <a:p>
            <a:pPr>
              <a:buNone/>
            </a:pPr>
            <a:r>
              <a:rPr lang="pt-BR" sz="2400" dirty="0"/>
              <a:t> </a:t>
            </a:r>
          </a:p>
          <a:p>
            <a:pPr>
              <a:buNone/>
            </a:pPr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1043608" y="2492896"/>
          <a:ext cx="720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pt-BR" sz="2400" dirty="0"/>
              <a:t>Relativas ao objetivo de mapear os idosos de risco da área de abrangência:</a:t>
            </a:r>
          </a:p>
          <a:p>
            <a:pPr>
              <a:buNone/>
            </a:pPr>
            <a:r>
              <a:rPr lang="pt-BR" sz="1600" dirty="0"/>
              <a:t>18. Rastrear 70% das pessoas idosas para risco de </a:t>
            </a:r>
            <a:r>
              <a:rPr lang="pt-BR" sz="1600" dirty="0" err="1"/>
              <a:t>morbimortalidade</a:t>
            </a:r>
            <a:r>
              <a:rPr lang="pt-BR" sz="1600" dirty="0"/>
              <a:t>.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Chart 15"/>
          <p:cNvGraphicFramePr>
            <a:graphicFrameLocks/>
          </p:cNvGraphicFramePr>
          <p:nvPr/>
        </p:nvGraphicFramePr>
        <p:xfrm>
          <a:off x="971600" y="2924944"/>
          <a:ext cx="720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pt-BR" sz="2400" u="sng" dirty="0"/>
              <a:t>Relativas ao objetivo de mapear os idosos de risco da área de abrangência:</a:t>
            </a:r>
          </a:p>
          <a:p>
            <a:pPr algn="just">
              <a:buNone/>
            </a:pPr>
            <a:r>
              <a:rPr lang="pt-BR" sz="1600" dirty="0"/>
              <a:t>19. Investigar a presença de indicadores de fragilização na velhice  em 100% das pessoas idosas.</a:t>
            </a:r>
          </a:p>
          <a:p>
            <a:pPr>
              <a:buNone/>
            </a:pPr>
            <a:r>
              <a:rPr lang="pt-BR" sz="2400" dirty="0"/>
              <a:t> </a:t>
            </a:r>
          </a:p>
          <a:p>
            <a:pPr>
              <a:buNone/>
            </a:pPr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Chart 16"/>
          <p:cNvGraphicFramePr>
            <a:graphicFrameLocks/>
          </p:cNvGraphicFramePr>
          <p:nvPr/>
        </p:nvGraphicFramePr>
        <p:xfrm>
          <a:off x="971600" y="2924944"/>
          <a:ext cx="720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pt-BR" sz="2400" u="sng" dirty="0"/>
              <a:t>Relativas ao objetivo de mapear os idosos de risco da área de abrangência:</a:t>
            </a:r>
          </a:p>
          <a:p>
            <a:pPr>
              <a:buNone/>
            </a:pPr>
            <a:r>
              <a:rPr lang="pt-BR" sz="1600" dirty="0"/>
              <a:t>20. Avaliar a rede social de 100% dos idosos</a:t>
            </a:r>
          </a:p>
          <a:p>
            <a:pPr>
              <a:buNone/>
            </a:pPr>
            <a:r>
              <a:rPr lang="pt-BR" sz="2400" dirty="0"/>
              <a:t> </a:t>
            </a:r>
          </a:p>
          <a:p>
            <a:pPr>
              <a:buNone/>
            </a:pPr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Chart 17"/>
          <p:cNvGraphicFramePr>
            <a:graphicFrameLocks/>
          </p:cNvGraphicFramePr>
          <p:nvPr/>
        </p:nvGraphicFramePr>
        <p:xfrm>
          <a:off x="1115616" y="2852936"/>
          <a:ext cx="720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pt-BR" sz="2400" u="sng" dirty="0"/>
              <a:t>Relativas ao objetivo de mapear os idosos de risco da área de abrangência: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sz="1600" dirty="0" smtClean="0"/>
              <a:t>21</a:t>
            </a:r>
            <a:r>
              <a:rPr lang="pt-BR" sz="1600" dirty="0"/>
              <a:t>. Realizar avaliação de risco em saúde bucal em 70% dos idosos.</a:t>
            </a:r>
          </a:p>
          <a:p>
            <a:pPr>
              <a:buNone/>
            </a:pPr>
            <a:r>
              <a:rPr lang="pt-BR" sz="1600" dirty="0"/>
              <a:t> </a:t>
            </a:r>
          </a:p>
          <a:p>
            <a:pPr>
              <a:buNone/>
            </a:pPr>
            <a:endParaRPr lang="pt-BR" sz="24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pt-BR" sz="2400" u="sng" dirty="0"/>
              <a:t>Relativas ao objetivo de promover saúde: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sz="1600" dirty="0" smtClean="0"/>
              <a:t>22</a:t>
            </a:r>
            <a:r>
              <a:rPr lang="pt-BR" sz="1600" dirty="0"/>
              <a:t>. Garantir orientação nutricional para hábitos alimentares saudáveis a 75% das pessoas idosas</a:t>
            </a:r>
            <a:r>
              <a:rPr lang="pt-BR" sz="1600" dirty="0" smtClean="0"/>
              <a:t>.</a:t>
            </a:r>
            <a:r>
              <a:rPr lang="pt-BR" sz="1600" dirty="0"/>
              <a:t> </a:t>
            </a:r>
          </a:p>
          <a:p>
            <a:pPr>
              <a:buNone/>
            </a:pPr>
            <a:r>
              <a:rPr lang="pt-BR" sz="1600" dirty="0"/>
              <a:t>23. Garantir orientação para a prática de atividade física regular a 100% idosos.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755576" y="3356992"/>
          <a:ext cx="3779912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788024" y="3356992"/>
          <a:ext cx="406794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pt-BR" sz="2400" u="sng" dirty="0"/>
              <a:t>Relativas ao objetivo de promover saúde: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r>
              <a:rPr lang="pt-BR" sz="1600" dirty="0" smtClean="0"/>
              <a:t>24</a:t>
            </a:r>
            <a:r>
              <a:rPr lang="pt-BR" sz="1600" dirty="0"/>
              <a:t>. Garantir orientações individuais sobre higiene bucal (incluindo higiene de próteses dentárias) para 30% dos idosos cadastrados com primeira consulta odontológica programática.</a:t>
            </a:r>
          </a:p>
          <a:p>
            <a:pPr marL="0" indent="0" algn="just">
              <a:buNone/>
            </a:pPr>
            <a:r>
              <a:rPr lang="pt-BR" sz="1600" dirty="0"/>
              <a:t> </a:t>
            </a:r>
          </a:p>
          <a:p>
            <a:pPr marL="0" indent="0" algn="just">
              <a:buNone/>
            </a:pPr>
            <a:r>
              <a:rPr lang="pt-BR" sz="1600" dirty="0"/>
              <a:t>25. Garantir ações coletivas de educação em saúde bucal para 50% dos idosos cadastrados</a:t>
            </a:r>
            <a:r>
              <a:rPr lang="pt-BR" sz="1600" dirty="0" smtClean="0"/>
              <a:t>.</a:t>
            </a:r>
            <a:r>
              <a:rPr lang="pt-BR" sz="1600" b="1" dirty="0"/>
              <a:t> </a:t>
            </a:r>
            <a:endParaRPr lang="pt-BR" sz="1600" dirty="0"/>
          </a:p>
          <a:p>
            <a:pPr>
              <a:buNone/>
            </a:pPr>
            <a:r>
              <a:rPr lang="pt-BR" sz="2400" dirty="0"/>
              <a:t> </a:t>
            </a:r>
          </a:p>
          <a:p>
            <a:pPr>
              <a:buNone/>
            </a:pPr>
            <a:endParaRPr lang="pt-BR" sz="24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0" algn="l"/>
              </a:tabLst>
            </a:pPr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51520" y="1397000"/>
          <a:ext cx="8568952" cy="445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6140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Ações</a:t>
                      </a:r>
                      <a:r>
                        <a:rPr lang="pt-BR" baseline="0" dirty="0" smtClean="0"/>
                        <a:t> que deram certo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Ações que não deram certo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14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Ampliar a cobertura dos idosos da área com acompanhamento na unidade de saúde para 75%.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Ampliar a cobertura de primeira consulta odontológica para 30% dos idosos (com elaboração de plano de tratamento)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4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Cadastrar 100% dos idosos acamados ou com problemas de locomoção. (Estimativa de 8% dos idosos da área).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Fazer visita domiciliar odontológica de 5% dos idosos acamados ou com dificuldade de locomoção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4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Realizar visita domiciliar a 100% dos idosos acamados ou com problemas de locomoção.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 Concluir o tratamento odontológico em 100% dos idosos com primeira consulta odontológica programática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0" algn="l"/>
              </a:tabLst>
            </a:pPr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51520" y="1397000"/>
          <a:ext cx="8568952" cy="536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6140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Ações</a:t>
                      </a:r>
                      <a:r>
                        <a:rPr lang="pt-BR" baseline="0" dirty="0" smtClean="0"/>
                        <a:t> que deram certo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Ações que não deram certo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14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4.Rastrear 100% dos idosos para Hipertensão Arterial Sistêmica (HAS).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 Avaliar necessidade de prótese dentária em 100% dos idosos com primeira consulta odontológica 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4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5.Rastrear 100% dos  idosos com pressão arterial sustentada maior que 135/80 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mmHg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para Diabetes 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Mellitus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(DM).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 Realizar avaliação de risco em saúde bucal em 70% dos idosos.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4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8. Buscar 60% dos idosos faltosos  às consultas programadas.</a:t>
                      </a:r>
                    </a:p>
                    <a:p>
                      <a:endParaRPr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 Garantir orientações individuais sobre higiene bucal para 30% dos idosos cadastrados com primeira consulta odontológica programática.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4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Realizar Avaliação Multidimensional Rápida de 100% dos idosos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 Garantir ações coletivas de educação em saúde bucal para 50% dos idosos cadastrados.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0" algn="l"/>
              </a:tabLst>
            </a:pPr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51520" y="1397000"/>
          <a:ext cx="8568952" cy="454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6140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Ações</a:t>
                      </a:r>
                      <a:r>
                        <a:rPr lang="pt-BR" baseline="0" dirty="0" smtClean="0"/>
                        <a:t> que deram certo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Ações que não deram certo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14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 Realizar exame clínico apropriado em 100% das consultas.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4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 Realizar a solicitação de exames complementares periódicos em 75% dos idosos hipertensos e/ou diabéticos.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4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12. Avaliar acesso aos medicamentos prescritos em 100% dos idosos.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4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14. Avaliar alterações de mucosa bucal em 75% dos idosos cadastrados.</a:t>
                      </a:r>
                    </a:p>
                    <a:p>
                      <a:endParaRPr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/>
              <a:t>Melhorar a qualidade da atenção à saúde do Idoso na Unidade Básica de Saúde (UBS) </a:t>
            </a:r>
            <a:r>
              <a:rPr lang="pt-BR" dirty="0" err="1"/>
              <a:t>Sansca</a:t>
            </a:r>
            <a:r>
              <a:rPr lang="pt-BR" dirty="0"/>
              <a:t>, no município de Pelotas-RS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0" algn="l"/>
              </a:tabLst>
            </a:pPr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67544" y="1556793"/>
          <a:ext cx="8208912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8077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Ações</a:t>
                      </a:r>
                      <a:r>
                        <a:rPr lang="pt-BR" baseline="0" dirty="0" smtClean="0"/>
                        <a:t> que deram certo</a:t>
                      </a:r>
                      <a:endParaRPr lang="pt-BR" dirty="0"/>
                    </a:p>
                  </a:txBody>
                  <a:tcPr/>
                </a:tc>
              </a:tr>
              <a:tr h="84198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 Manter registro específico de 100% das pessoas idosas.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</a:tr>
              <a:tr h="84198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17. Distribuir a Caderneta de Saúde da Pessoa Idosa a 75% dos idosos cadastrados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84198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 Rastrear 70% das pessoas idosas para risco de 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morbimortalidade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028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 Investigar a presença de indicadores de fragilização na velhice  em 100% das pessoas idosas.</a:t>
                      </a:r>
                    </a:p>
                    <a:p>
                      <a:endParaRPr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0" algn="l"/>
              </a:tabLst>
            </a:pPr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95536" y="1628800"/>
          <a:ext cx="8280920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68172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Ações</a:t>
                      </a:r>
                      <a:r>
                        <a:rPr lang="pt-BR" baseline="0" dirty="0" smtClean="0"/>
                        <a:t> que deram certo</a:t>
                      </a:r>
                      <a:endParaRPr lang="pt-BR" dirty="0"/>
                    </a:p>
                  </a:txBody>
                  <a:tcPr/>
                </a:tc>
              </a:tr>
              <a:tr h="710633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 Avaliar a rede social de 100% dos idosos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</a:tr>
              <a:tr h="1319746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 Garantir orientação nutricional para hábitos alimentares saudáveis a 75% das pessoas idosas.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710633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23. Garantir orientação para a prática de atividade física regular a 100% idosos</a:t>
                      </a:r>
                    </a:p>
                  </a:txBody>
                  <a:tcPr/>
                </a:tc>
              </a:tr>
              <a:tr h="681722">
                <a:tc>
                  <a:txBody>
                    <a:bodyPr/>
                    <a:lstStyle/>
                    <a:p>
                      <a:endParaRPr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Qualidade X Quantidade – uma questão de 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A Atenção Primária tem muito a oferecer aos seus usuários e um atendimento sistematizado e em conjunto auxilia neste propósito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Todos se beneficiam quando conseguimos trabalhar em equipe</a:t>
            </a:r>
          </a:p>
          <a:p>
            <a:pPr algn="ctr">
              <a:buNone/>
            </a:pPr>
            <a:endParaRPr lang="pt-BR" dirty="0"/>
          </a:p>
        </p:txBody>
      </p:sp>
      <p:pic>
        <p:nvPicPr>
          <p:cNvPr id="4" name="Imagem 3" descr="IMG_20131113_143629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72916"/>
            <a:ext cx="5580112" cy="4185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400" dirty="0" smtClean="0"/>
              <a:t>Avaliação de Risco</a:t>
            </a:r>
          </a:p>
          <a:p>
            <a:pPr algn="ctr">
              <a:buNone/>
            </a:pPr>
            <a:r>
              <a:rPr lang="pt-BR" sz="2400" dirty="0" smtClean="0"/>
              <a:t>Acesso aos medicamentos</a:t>
            </a:r>
          </a:p>
          <a:p>
            <a:pPr algn="ctr">
              <a:buNone/>
            </a:pPr>
            <a:r>
              <a:rPr lang="pt-BR" sz="2400" dirty="0" smtClean="0"/>
              <a:t>Exame físico adequado</a:t>
            </a:r>
          </a:p>
          <a:p>
            <a:pPr algn="ctr">
              <a:buNone/>
            </a:pPr>
            <a:r>
              <a:rPr lang="pt-BR" sz="2400" dirty="0" smtClean="0"/>
              <a:t>Exames Complementares em dia</a:t>
            </a:r>
          </a:p>
          <a:p>
            <a:pPr algn="ctr">
              <a:buNone/>
            </a:pPr>
            <a:r>
              <a:rPr lang="pt-BR" sz="2400" dirty="0" smtClean="0"/>
              <a:t>Avaliação da Rede social</a:t>
            </a:r>
          </a:p>
          <a:p>
            <a:pPr algn="ctr">
              <a:buNone/>
            </a:pPr>
            <a:r>
              <a:rPr lang="pt-BR" sz="2400" dirty="0" smtClean="0"/>
              <a:t>Orientações Nutricionais e sobre Exercício Físico</a:t>
            </a:r>
          </a:p>
          <a:p>
            <a:pPr algn="ctr">
              <a:buNone/>
            </a:pPr>
            <a:endParaRPr lang="pt-BR" sz="2400" dirty="0" smtClean="0"/>
          </a:p>
          <a:p>
            <a:pPr algn="ctr">
              <a:buNone/>
            </a:pPr>
            <a:endParaRPr lang="pt-BR" sz="2400" dirty="0" smtClean="0"/>
          </a:p>
          <a:p>
            <a:pPr algn="ctr">
              <a:buNone/>
            </a:pPr>
            <a:r>
              <a:rPr lang="pt-BR" sz="2400" dirty="0" smtClean="0"/>
              <a:t>Melhora da qualidade de vida e dos indicadores de Saúde da Comunidade</a:t>
            </a:r>
          </a:p>
          <a:p>
            <a:pPr algn="ctr">
              <a:buNone/>
            </a:pPr>
            <a:endParaRPr lang="pt-BR" sz="2400" dirty="0"/>
          </a:p>
        </p:txBody>
      </p:sp>
      <p:sp>
        <p:nvSpPr>
          <p:cNvPr id="4" name="Seta para baixo 3"/>
          <p:cNvSpPr/>
          <p:nvPr/>
        </p:nvSpPr>
        <p:spPr>
          <a:xfrm>
            <a:off x="4499992" y="4365104"/>
            <a:ext cx="4126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O Paciente </a:t>
            </a:r>
          </a:p>
          <a:p>
            <a:pPr algn="ctr">
              <a:buNone/>
            </a:pPr>
            <a:endParaRPr lang="pt-BR" dirty="0"/>
          </a:p>
        </p:txBody>
      </p:sp>
      <p:pic>
        <p:nvPicPr>
          <p:cNvPr id="4" name="Imagem 3" descr="iphone1 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232598"/>
            <a:ext cx="6192688" cy="4625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Meu processo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Todo início de um projeto gera expectativas, medos e incertezas. </a:t>
            </a:r>
          </a:p>
          <a:p>
            <a:pPr algn="ctr">
              <a:buNone/>
            </a:pPr>
            <a:r>
              <a:rPr lang="pt-BR" dirty="0" smtClean="0"/>
              <a:t>Mas todo projeto traz crescimento pessoal e profissional</a:t>
            </a:r>
          </a:p>
          <a:p>
            <a:pPr algn="ctr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Meu processo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 Idoso e o Envelhecimento;</a:t>
            </a:r>
          </a:p>
          <a:p>
            <a:endParaRPr lang="pt-BR" dirty="0" smtClean="0"/>
          </a:p>
          <a:p>
            <a:r>
              <a:rPr lang="pt-BR" dirty="0" smtClean="0"/>
              <a:t>Processo de Capacitação;</a:t>
            </a:r>
          </a:p>
          <a:p>
            <a:endParaRPr lang="pt-BR" dirty="0" smtClean="0"/>
          </a:p>
          <a:p>
            <a:r>
              <a:rPr lang="pt-BR" dirty="0" smtClean="0"/>
              <a:t>Cadastros e Organização.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7200" dirty="0" smtClean="0"/>
          </a:p>
          <a:p>
            <a:pPr algn="ctr">
              <a:buNone/>
            </a:pPr>
            <a:r>
              <a:rPr lang="pt-BR" sz="7200" dirty="0" smtClean="0"/>
              <a:t>Obrigado!</a:t>
            </a:r>
            <a:endParaRPr lang="pt-B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Objetivos Específicos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19256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3923928" y="3573016"/>
            <a:ext cx="13681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995936" y="364502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Promover Saúde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Intervenção ocorre em 3 meses;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Abrange todos os idosos residentes na área da UBS SANSCA;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Protocolo adotado é o Caderno de Atenção Básica n° 19 do Ministério da Saúde, Envelhecimento e Saúde da Pessoa Idosa (BRASIL, 2006).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2800" u="sng" dirty="0" smtClean="0"/>
              <a:t>Relativas ao objetivo de ampliar a cobertura de acompanhamento de idosos:</a:t>
            </a:r>
          </a:p>
          <a:p>
            <a:pPr marL="0" indent="0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1. Ampliar a cobertura dos idosos da área com acompanhamento na unidade de saúde para 75%.</a:t>
            </a:r>
          </a:p>
          <a:p>
            <a:pPr algn="just"/>
            <a:r>
              <a:rPr lang="pt-BR" sz="2400" dirty="0" smtClean="0"/>
              <a:t> 2. Cadastrar 100% dos idosos acamados ou com problemas de locomoção. (Estimativa de 8% dos idosos da área).</a:t>
            </a:r>
          </a:p>
          <a:p>
            <a:pPr algn="just"/>
            <a:r>
              <a:rPr lang="pt-BR" sz="2400" dirty="0" smtClean="0"/>
              <a:t>3. Realizar visita domiciliar a 100% dos idosos acamados ou com problemas de locomoção.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pt-BR" sz="4000" u="sng" dirty="0" smtClean="0"/>
              <a:t>Relativas ao objetivo de ampliar a cobertura de acompanhamento de idosos:</a:t>
            </a:r>
          </a:p>
          <a:p>
            <a:pPr marL="0" indent="0">
              <a:buNone/>
            </a:pPr>
            <a:endParaRPr lang="pt-BR" sz="2800" dirty="0" smtClean="0"/>
          </a:p>
          <a:p>
            <a:pPr algn="just"/>
            <a:r>
              <a:rPr lang="pt-BR" dirty="0" smtClean="0"/>
              <a:t>4.Rastrear 100% dos idosos para Hipertensão Arterial Sistêmica (HAS).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5.Rastrear 100% dos  idosos com pressão arterial sustentada maior que 135/80 </a:t>
            </a:r>
            <a:r>
              <a:rPr lang="pt-BR" dirty="0" err="1" smtClean="0"/>
              <a:t>mmHg</a:t>
            </a:r>
            <a:r>
              <a:rPr lang="pt-BR" dirty="0" smtClean="0"/>
              <a:t> para Diabetes </a:t>
            </a:r>
            <a:r>
              <a:rPr lang="pt-BR" dirty="0" err="1" smtClean="0"/>
              <a:t>Mellitus</a:t>
            </a:r>
            <a:r>
              <a:rPr lang="pt-BR" dirty="0" smtClean="0"/>
              <a:t> (DM). 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6. Ampliar a cobertura de primeira consulta odontológica para 30% dos idosos (com elaboração de plano de tratamento)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7. Fazer visita domiciliar odontológica de 5% dos idosos acamados ou com dificuldade de locomoção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2220</Words>
  <Application>Microsoft Office PowerPoint</Application>
  <PresentationFormat>Apresentação na tela (4:3)</PresentationFormat>
  <Paragraphs>307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Tema do Office</vt:lpstr>
      <vt:lpstr>Slide 1</vt:lpstr>
      <vt:lpstr>Introdução</vt:lpstr>
      <vt:lpstr>Introdução</vt:lpstr>
      <vt:lpstr>Objetivo Geral </vt:lpstr>
      <vt:lpstr>Objetivos Específicos</vt:lpstr>
      <vt:lpstr>Metodologia 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Resultados</vt:lpstr>
      <vt:lpstr>Resultados</vt:lpstr>
      <vt:lpstr>Resultados</vt:lpstr>
      <vt:lpstr>Resultados</vt:lpstr>
      <vt:lpstr>Resultados</vt:lpstr>
      <vt:lpstr>Discussão </vt:lpstr>
      <vt:lpstr>Discussão </vt:lpstr>
      <vt:lpstr>Discussão </vt:lpstr>
      <vt:lpstr>Discussão </vt:lpstr>
      <vt:lpstr>Discussão </vt:lpstr>
      <vt:lpstr>Meu processo de Aprendizagem</vt:lpstr>
      <vt:lpstr>Meu processo de Aprendizagem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Agnaldo</dc:creator>
  <cp:lastModifiedBy>Agnaldo</cp:lastModifiedBy>
  <cp:revision>10</cp:revision>
  <dcterms:created xsi:type="dcterms:W3CDTF">2014-02-25T20:25:17Z</dcterms:created>
  <dcterms:modified xsi:type="dcterms:W3CDTF">2014-03-18T14:29:01Z</dcterms:modified>
</cp:coreProperties>
</file>