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9" r:id="rId4"/>
    <p:sldId id="302" r:id="rId5"/>
    <p:sldId id="303" r:id="rId6"/>
    <p:sldId id="304" r:id="rId7"/>
    <p:sldId id="305" r:id="rId8"/>
    <p:sldId id="308" r:id="rId9"/>
    <p:sldId id="306" r:id="rId10"/>
    <p:sldId id="307" r:id="rId11"/>
    <p:sldId id="309" r:id="rId12"/>
    <p:sldId id="289" r:id="rId13"/>
    <p:sldId id="297" r:id="rId14"/>
    <p:sldId id="290" r:id="rId15"/>
    <p:sldId id="291" r:id="rId16"/>
    <p:sldId id="292" r:id="rId17"/>
    <p:sldId id="340" r:id="rId18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4FDD-71A5-4969-853C-1A6DF16316D7}" type="datetimeFigureOut">
              <a:rPr lang="pt-BR" smtClean="0"/>
              <a:pPr/>
              <a:t>26/03/2014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/>
          <a:srcRect l="6361" t="17719" r="31655" b="63578"/>
          <a:stretch>
            <a:fillRect/>
          </a:stretch>
        </p:blipFill>
        <p:spPr bwMode="auto">
          <a:xfrm>
            <a:off x="0" y="0"/>
            <a:ext cx="9144000" cy="18118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il_fi" descr="http://3.bp.blogspot.com/_TMzEax0xNOA/TOpL8Tn1RfI/AAAAAAAAAEw/3d30uvcmv3I/S220/logo_UFPEL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6672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620688"/>
            <a:ext cx="1309328" cy="872885"/>
          </a:xfrm>
          <a:prstGeom prst="rect">
            <a:avLst/>
          </a:prstGeom>
          <a:noFill/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395536" y="2030983"/>
            <a:ext cx="8424936" cy="2046089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ATENÇÃO EM SAÚDE BUCAL DOS ESCOLARES, UNIDADE DE SAÚDE DA FAMÍLIA CIDADE ATLÂNTICA, GUARUJÁ, SP</a:t>
            </a:r>
            <a:endParaRPr lang="pt-BR" sz="3600" dirty="0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2448272"/>
          </a:xfrm>
        </p:spPr>
        <p:txBody>
          <a:bodyPr>
            <a:normAutofit lnSpcReduction="10000"/>
          </a:bodyPr>
          <a:lstStyle/>
          <a:p>
            <a:r>
              <a:rPr lang="pt-BR" sz="3000" dirty="0" smtClean="0">
                <a:solidFill>
                  <a:schemeClr val="tx1"/>
                </a:solidFill>
                <a:latin typeface="Cambria" pitchFamily="18" charset="0"/>
              </a:rPr>
              <a:t>Fernando Eduardo de Souza Costa</a:t>
            </a:r>
          </a:p>
          <a:p>
            <a:endParaRPr lang="pt-BR" sz="30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pt-BR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Orientadora: Andreia Morales </a:t>
            </a:r>
            <a:r>
              <a:rPr lang="pt-BR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Cascaes</a:t>
            </a:r>
            <a:endParaRPr lang="pt-BR" sz="260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t-BR" dirty="0" smtClean="0">
              <a:latin typeface="Cambria" pitchFamily="18" charset="0"/>
            </a:endParaRPr>
          </a:p>
          <a:p>
            <a:r>
              <a:rPr lang="pt-BR" sz="1900" i="1" dirty="0" smtClean="0">
                <a:latin typeface="Cambria" pitchFamily="18" charset="0"/>
              </a:rPr>
              <a:t>Pelotas, Março de 2014</a:t>
            </a:r>
            <a:endParaRPr lang="pt-BR" sz="19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9715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pt-B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Logística</a:t>
            </a:r>
          </a:p>
          <a:p>
            <a:pPr marL="0" indent="0" algn="just">
              <a:buNone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Apoio da Equipe da UBS;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e Capacitação da Equipe;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Selecionar e separar os materiais utilizados;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Reunião nas escolas da área de abrangência com as Diretoras, Orientadoras Pedagógicas e Professoras;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Palestras para os pais e/ou responsáveis, orientando quanto a higienização bucal dos escolares e hábito alimentares saudáveis;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Colocar em prática as metas determinadas pelo projeto; 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Selecionar os escolares com alto risco a cárie dentária;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do escolar classificado como alto risco na unidade.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56784" cy="864096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/>
              <a:t>Figura 1.</a:t>
            </a:r>
            <a:r>
              <a:rPr lang="pt-BR" sz="2800" dirty="0" smtClean="0"/>
              <a:t> Proporção de escolares examinados nas escolas.</a:t>
            </a:r>
            <a:endParaRPr lang="pt-BR" sz="2800" dirty="0"/>
          </a:p>
        </p:txBody>
      </p:sp>
      <p:sp>
        <p:nvSpPr>
          <p:cNvPr id="8" name="Pergaminho horizontal 7"/>
          <p:cNvSpPr/>
          <p:nvPr/>
        </p:nvSpPr>
        <p:spPr>
          <a:xfrm>
            <a:off x="3131840" y="5085184"/>
            <a:ext cx="5472608" cy="17728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esperada: </a:t>
            </a:r>
            <a:r>
              <a:rPr lang="pt-BR" sz="2400" dirty="0" smtClean="0"/>
              <a:t>80%</a:t>
            </a:r>
            <a:r>
              <a:rPr lang="pt-BR" sz="2400" dirty="0" smtClean="0"/>
              <a:t> </a:t>
            </a:r>
            <a:r>
              <a:rPr lang="pt-BR" sz="2400" dirty="0" smtClean="0"/>
              <a:t>escolares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Meta alcançada: </a:t>
            </a:r>
            <a:r>
              <a:rPr lang="pt-BR" sz="2400" dirty="0" smtClean="0"/>
              <a:t>100%</a:t>
            </a:r>
            <a:r>
              <a:rPr lang="pt-BR" sz="2400" dirty="0" smtClean="0"/>
              <a:t> </a:t>
            </a:r>
            <a:r>
              <a:rPr lang="pt-BR" sz="2400" dirty="0" smtClean="0"/>
              <a:t>escolares</a:t>
            </a:r>
            <a:endParaRPr lang="pt-BR" sz="2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546" y="1772816"/>
            <a:ext cx="586491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Importância da intervenção para o </a:t>
            </a: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serviço</a:t>
            </a:r>
          </a:p>
          <a:p>
            <a:pPr>
              <a:buNone/>
            </a:pPr>
            <a:endParaRPr lang="pt-BR" b="1" i="1" dirty="0">
              <a:solidFill>
                <a:schemeClr val="accent1"/>
              </a:solidFill>
              <a:latin typeface="Cambria" pitchFamily="18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Criar um protocolo para trabalhar com as escolas e proporcionar uma melhora na saúde bucal e geral desse grupo;</a:t>
            </a: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Ampliar a cobertura nessa faixa etária.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Importância da Intervenção para a comunidade</a:t>
            </a:r>
          </a:p>
          <a:p>
            <a:pPr>
              <a:buNone/>
            </a:pPr>
            <a:endParaRPr lang="pt-BR" dirty="0" smtClean="0">
              <a:latin typeface="Cambria" pitchFamily="18" charset="0"/>
            </a:endParaRPr>
          </a:p>
          <a:p>
            <a:r>
              <a:rPr lang="pt-BR" dirty="0" smtClean="0"/>
              <a:t>Aumentar o vinculo da comunidade com a UBS;</a:t>
            </a:r>
          </a:p>
          <a:p>
            <a:r>
              <a:rPr lang="pt-BR" dirty="0" smtClean="0"/>
              <a:t>Aumentar o vinculo das escolas com a UBS;</a:t>
            </a:r>
          </a:p>
          <a:p>
            <a:r>
              <a:rPr lang="pt-BR" dirty="0" smtClean="0"/>
              <a:t>Atender um número maior de escolares.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7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</a:t>
            </a:r>
            <a:br>
              <a:rPr lang="pt-BR" sz="3200" dirty="0" smtClean="0"/>
            </a:br>
            <a:r>
              <a:rPr lang="pt-BR" sz="3200" dirty="0" smtClean="0"/>
              <a:t> 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95536" y="170080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Incorporação da intervenção à rotina do </a:t>
            </a: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serviço</a:t>
            </a:r>
          </a:p>
          <a:p>
            <a:pPr>
              <a:buNone/>
            </a:pPr>
            <a:endParaRPr lang="pt-BR" b="1" i="1" dirty="0">
              <a:latin typeface="Cambria" pitchFamily="18" charset="0"/>
              <a:cs typeface="Arial"/>
            </a:endParaRPr>
          </a:p>
          <a:p>
            <a:pPr>
              <a:buNone/>
            </a:pPr>
            <a:r>
              <a:rPr lang="pt-BR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Após o sucesso da intervenção, realizado um protocolo para prática diária e assim dar sequência com o projeto, realizando sempre treinamento da equipe. </a:t>
            </a:r>
            <a:endParaRPr lang="pt-BR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28596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Discussão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Reflexões críticas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85313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D</a:t>
            </a: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</a:rPr>
              <a:t>esenvolvimento do curso em relação às  expectativas iniciais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</a:rPr>
              <a:t>  </a:t>
            </a:r>
          </a:p>
          <a:p>
            <a:pPr>
              <a:spcBef>
                <a:spcPts val="1200"/>
              </a:spcBef>
              <a:buNone/>
            </a:pPr>
            <a:endParaRPr lang="pt-BR" sz="2400" dirty="0" smtClean="0">
              <a:latin typeface="Cambria" pitchFamily="18" charset="0"/>
              <a:cs typeface="Arial"/>
            </a:endParaRPr>
          </a:p>
          <a:p>
            <a:pPr>
              <a:spcBef>
                <a:spcPts val="1200"/>
              </a:spcBef>
              <a:buNone/>
            </a:pPr>
            <a:endParaRPr lang="pt-BR" sz="2400" dirty="0" smtClean="0">
              <a:latin typeface="Cambria" pitchFamily="18" charset="0"/>
              <a:cs typeface="Arial"/>
            </a:endParaRPr>
          </a:p>
          <a:p>
            <a:pPr>
              <a:spcBef>
                <a:spcPts val="1200"/>
              </a:spcBef>
              <a:buNone/>
            </a:pP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O</a:t>
            </a: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</a:rPr>
              <a:t> significado do curso para a  prática profissional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</a:rPr>
              <a:t>    </a:t>
            </a:r>
            <a:r>
              <a:rPr lang="pt-BR" sz="2400" dirty="0" smtClean="0"/>
              <a:t>  </a:t>
            </a:r>
          </a:p>
          <a:p>
            <a:pPr>
              <a:spcBef>
                <a:spcPts val="1200"/>
              </a:spcBef>
              <a:buNone/>
            </a:pPr>
            <a:endParaRPr lang="pt-BR" sz="2400" dirty="0" smtClean="0"/>
          </a:p>
          <a:p>
            <a:pPr>
              <a:spcBef>
                <a:spcPts val="1200"/>
              </a:spcBef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Reflexões críticas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Aprendizados mais relevantes</a:t>
            </a:r>
          </a:p>
          <a:p>
            <a:pPr>
              <a:buNone/>
            </a:pPr>
            <a:r>
              <a:rPr lang="pt-BR" sz="2800" dirty="0" smtClean="0">
                <a:latin typeface="Cambria" pitchFamily="18" charset="0"/>
                <a:cs typeface="Arial"/>
              </a:rPr>
              <a:t>  </a:t>
            </a:r>
            <a:endParaRPr lang="pt-B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7486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4800" dirty="0" smtClean="0">
                <a:solidFill>
                  <a:srgbClr val="0070C0"/>
                </a:solidFill>
              </a:rPr>
              <a:t>OBRIGADO!</a:t>
            </a:r>
            <a:endParaRPr lang="pt-BR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 smtClean="0">
                <a:ea typeface="+mj-ea"/>
                <a:cs typeface="+mj-cs"/>
              </a:rPr>
              <a:t/>
            </a:r>
            <a:br>
              <a:rPr lang="pt-BR" b="1" i="1" dirty="0" smtClean="0">
                <a:ea typeface="+mj-ea"/>
                <a:cs typeface="+mj-cs"/>
              </a:rPr>
            </a:b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Roteiro da apresentação</a:t>
            </a:r>
            <a:endParaRPr lang="pt-BR" sz="4800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827585" y="1844824"/>
            <a:ext cx="7992887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800" dirty="0" smtClean="0">
                <a:latin typeface="Cambria" pitchFamily="18" charset="0"/>
              </a:rPr>
              <a:t>Introdução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800" dirty="0" smtClean="0">
                <a:latin typeface="Cambria" pitchFamily="18" charset="0"/>
              </a:rPr>
              <a:t>Objetivo geral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800" dirty="0" smtClean="0">
                <a:latin typeface="Cambria" pitchFamily="18" charset="0"/>
              </a:rPr>
              <a:t>Metodologia </a:t>
            </a:r>
          </a:p>
          <a:p>
            <a:pPr marL="342900" indent="-342900" algn="just">
              <a:spcBef>
                <a:spcPts val="1200"/>
              </a:spcBef>
            </a:pPr>
            <a:r>
              <a:rPr lang="pt-BR" sz="2800" dirty="0" smtClean="0">
                <a:latin typeface="Cambria" pitchFamily="18" charset="0"/>
              </a:rPr>
              <a:t>      -  Objetivos, metas e resultados para cada meta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800" dirty="0" smtClean="0">
                <a:latin typeface="Cambria" pitchFamily="18" charset="0"/>
              </a:rPr>
              <a:t>Discussão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800" dirty="0" smtClean="0">
                <a:latin typeface="Cambria" pitchFamily="18" charset="0"/>
              </a:rPr>
              <a:t>Reflexão </a:t>
            </a:r>
            <a:r>
              <a:rPr lang="pt-BR" sz="2800" dirty="0">
                <a:latin typeface="Cambria" pitchFamily="18" charset="0"/>
              </a:rPr>
              <a:t>crítica sobre </a:t>
            </a:r>
            <a:r>
              <a:rPr lang="pt-BR" sz="2800" dirty="0" smtClean="0">
                <a:latin typeface="Cambria" pitchFamily="18" charset="0"/>
              </a:rPr>
              <a:t>processo </a:t>
            </a:r>
            <a:r>
              <a:rPr lang="pt-BR" sz="2800" dirty="0">
                <a:latin typeface="Cambria" pitchFamily="18" charset="0"/>
              </a:rPr>
              <a:t>pessoal de aprendizagem e na implementação da intervenção  </a:t>
            </a:r>
          </a:p>
        </p:txBody>
      </p:sp>
    </p:spTree>
    <p:extLst>
      <p:ext uri="{BB962C8B-B14F-4D97-AF65-F5344CB8AC3E}">
        <p14:creationId xmlns:p14="http://schemas.microsoft.com/office/powerpoint/2010/main" val="1426157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pt-BR" b="1" i="1" dirty="0" smtClean="0">
                <a:solidFill>
                  <a:srgbClr val="0070C0"/>
                </a:solidFill>
                <a:latin typeface="Cambria" pitchFamily="18" charset="0"/>
                <a:cs typeface="Arial"/>
              </a:rPr>
              <a:t>Importância da ação programática</a:t>
            </a:r>
            <a:endParaRPr lang="pt-BR" sz="3500" b="1" i="1" dirty="0" smtClean="0">
              <a:solidFill>
                <a:srgbClr val="0070C0"/>
              </a:solidFill>
              <a:latin typeface="Cambria" pitchFamily="18" charset="0"/>
              <a:cs typeface="Arial"/>
            </a:endParaRPr>
          </a:p>
          <a:p>
            <a:pPr>
              <a:buNone/>
            </a:pPr>
            <a:endParaRPr lang="pt-BR" sz="1600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dos escolares de 06 a 12 anos; 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palestras com foco na prevenção;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Avaliar os escolares co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 alto risco a cárie (Levantamento Epidemiológico);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Selecionar os escolares para tratamento na unidade;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Remover o escolar do grupo de risco.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Município de Guarujá, SP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36912"/>
            <a:ext cx="8424936" cy="31969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endParaRPr lang="pt-BR" sz="3500" dirty="0">
              <a:latin typeface="Cambria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700808"/>
            <a:ext cx="799288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 smtClean="0">
                <a:solidFill>
                  <a:srgbClr val="0070C0"/>
                </a:solidFill>
                <a:latin typeface="Cambria" pitchFamily="18" charset="0"/>
                <a:cs typeface="Arial"/>
              </a:rPr>
              <a:t>Caracterização da UBS </a:t>
            </a:r>
            <a:r>
              <a:rPr lang="pt-BR" sz="2800" b="1" i="1" dirty="0" smtClean="0">
                <a:solidFill>
                  <a:srgbClr val="0070C0"/>
                </a:solidFill>
              </a:rPr>
              <a:t>Cidade </a:t>
            </a:r>
            <a:r>
              <a:rPr lang="pt-BR" sz="2800" b="1" i="1" dirty="0" smtClean="0">
                <a:solidFill>
                  <a:srgbClr val="0070C0"/>
                </a:solidFill>
              </a:rPr>
              <a:t>Atlântica</a:t>
            </a:r>
          </a:p>
          <a:p>
            <a:endParaRPr lang="pt-BR" b="1" i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unidade fica localizada em um bairro na periferia do munícipio;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apresenta baixa renda;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Apresentamos 9.699 moradores cadastrados na área de abrangência;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Estamos divididos em três equipes: 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Área 11 (verde)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 14 (azul)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 15 (laranja)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708920"/>
            <a:ext cx="7416824" cy="35569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	Ao assumir a unidade como Cirurgião Dentista, em junho de 2012, a unidade estava  cerca de 5 anos sem a atuação de um dentista para atender a população e sem realizar trabalhos preventivos nas escolas;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Não haviam protocolos para realizar o trabalho preventivo com esse grupo;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Trabalhos preventivos eram focados apenas nas ações realizadas em grupos dentro da unidade, como por exemplo, o Aleitamento Materno ou a Anemia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Ferropriva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Cambria" pitchFamily="18" charset="0"/>
            </a:endParaRPr>
          </a:p>
          <a:p>
            <a:pPr>
              <a:buNone/>
            </a:pPr>
            <a:endParaRPr lang="pt-BR" dirty="0">
              <a:latin typeface="Cambria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1484784"/>
            <a:ext cx="73803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i="1" dirty="0" smtClean="0">
                <a:solidFill>
                  <a:srgbClr val="0070C0"/>
                </a:solidFill>
                <a:latin typeface="Cambria" pitchFamily="18" charset="0"/>
                <a:cs typeface="Arial"/>
              </a:rPr>
              <a:t>Situação da ação programática antes da intervenção</a:t>
            </a:r>
            <a:endParaRPr lang="pt-BR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 geral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endParaRPr lang="pt-BR" sz="3500" dirty="0">
              <a:latin typeface="Cambria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67544" y="1844824"/>
            <a:ext cx="8352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Melhorar a aten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bucal dos escolares de 06 a 12 anos de idade, das escolas da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 de abrangência da Unidade de Sa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da Fam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lia Cidade Atlântica, em Guaruj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SP.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Objetivos específicos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1700808"/>
            <a:ext cx="8229600" cy="4176464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2800" dirty="0" smtClean="0"/>
              <a:t>Ampliar a cobertura da atenção à saúde bucal dos escolares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/>
              <a:t>Melhorar a adesão ao atendimento em saúde bucal dos escolares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/>
              <a:t>Melhorar a qualidade da atenção em saúde bucal dos escolares da área de abrangência.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/>
              <a:t>Manter o registro atualizado em planilha e/ou prontuário dos escolares da área de abrangência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/>
              <a:t>Promover a saúde bucal dos escolares</a:t>
            </a:r>
            <a:endParaRPr lang="pt-B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pt-BR" sz="3600" dirty="0" smtClean="0">
                <a:latin typeface="Cambria" pitchFamily="18" charset="0"/>
              </a:rPr>
              <a:t>Protocolo - ?</a:t>
            </a:r>
            <a:endParaRPr lang="pt-BR" sz="3600" i="1" dirty="0" smtClean="0">
              <a:latin typeface="Cambria" pitchFamily="18" charset="0"/>
            </a:endParaRPr>
          </a:p>
          <a:p>
            <a:pPr algn="just"/>
            <a:endParaRPr lang="pt-BR" sz="3600" i="1" dirty="0" smtClean="0">
              <a:latin typeface="Cambria" pitchFamily="18" charset="0"/>
            </a:endParaRPr>
          </a:p>
          <a:p>
            <a:pPr algn="just"/>
            <a:r>
              <a:rPr lang="pt-BR" sz="3600" dirty="0" smtClean="0">
                <a:latin typeface="Cambria" pitchFamily="18" charset="0"/>
              </a:rPr>
              <a:t>Ações em 4 eixos:</a:t>
            </a:r>
          </a:p>
          <a:p>
            <a:pPr algn="just">
              <a:buNone/>
            </a:pPr>
            <a:r>
              <a:rPr lang="pt-BR" sz="3600" dirty="0" smtClean="0">
                <a:latin typeface="Cambria" pitchFamily="18" charset="0"/>
              </a:rPr>
              <a:t>   - Organização e gestão dos serviços</a:t>
            </a:r>
          </a:p>
          <a:p>
            <a:pPr algn="just">
              <a:buNone/>
            </a:pPr>
            <a:r>
              <a:rPr lang="pt-BR" sz="3600" dirty="0" smtClean="0">
                <a:latin typeface="Cambria" pitchFamily="18" charset="0"/>
              </a:rPr>
              <a:t>   - Qualificação da prática clínica</a:t>
            </a:r>
          </a:p>
          <a:p>
            <a:pPr algn="just">
              <a:buNone/>
            </a:pPr>
            <a:r>
              <a:rPr lang="pt-BR" sz="3600" dirty="0" smtClean="0">
                <a:latin typeface="Cambria" pitchFamily="18" charset="0"/>
              </a:rPr>
              <a:t>   - Engajamento Público </a:t>
            </a:r>
          </a:p>
          <a:p>
            <a:pPr algn="just">
              <a:buNone/>
            </a:pPr>
            <a:r>
              <a:rPr lang="pt-BR" sz="3600" dirty="0" smtClean="0">
                <a:latin typeface="Cambria" pitchFamily="18" charset="0"/>
              </a:rPr>
              <a:t>   - Monitoramento e avaliação</a:t>
            </a:r>
          </a:p>
          <a:p>
            <a:pPr algn="just"/>
            <a:endParaRPr lang="pt-BR" sz="3600" dirty="0" smtClean="0">
              <a:latin typeface="Cambria" pitchFamily="18" charset="0"/>
            </a:endParaRPr>
          </a:p>
          <a:p>
            <a:pPr algn="just"/>
            <a:r>
              <a:rPr lang="pt-BR" sz="3600" dirty="0" smtClean="0">
                <a:latin typeface="Cambria" pitchFamily="18" charset="0"/>
              </a:rPr>
              <a:t>Registro - fichas espelho e XXX</a:t>
            </a:r>
          </a:p>
          <a:p>
            <a:pPr algn="just"/>
            <a:endParaRPr lang="pt-BR" sz="3600" dirty="0" smtClean="0">
              <a:latin typeface="Cambria" pitchFamily="18" charset="0"/>
            </a:endParaRPr>
          </a:p>
          <a:p>
            <a:pPr algn="just"/>
            <a:r>
              <a:rPr lang="pt-BR" sz="3600" dirty="0" smtClean="0">
                <a:latin typeface="Cambria" pitchFamily="18" charset="0"/>
              </a:rPr>
              <a:t>Monitoramento -  planilhas para coleta de dados</a:t>
            </a:r>
            <a:endParaRPr lang="pt-BR" sz="35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491</Words>
  <Application>Microsoft Office PowerPoint</Application>
  <PresentationFormat>Apresentação na tela (4:3)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Wingdings</vt:lpstr>
      <vt:lpstr>Tema do Office</vt:lpstr>
      <vt:lpstr>ATENÇÃO EM SAÚDE BUCAL DOS ESCOLARES, UNIDADE DE SAÚDE DA FAMÍLIA CIDADE ATLÂNTICA, GUARUJÁ, SP</vt:lpstr>
      <vt:lpstr> Roteiro da apresentação</vt:lpstr>
      <vt:lpstr>Introdução</vt:lpstr>
      <vt:lpstr>Município de Guarujá, SP</vt:lpstr>
      <vt:lpstr>Introdução</vt:lpstr>
      <vt:lpstr>Introdução</vt:lpstr>
      <vt:lpstr>Objetivo geral</vt:lpstr>
      <vt:lpstr>Objetivos específicos</vt:lpstr>
      <vt:lpstr>Metodologia</vt:lpstr>
      <vt:lpstr>Metodologia</vt:lpstr>
      <vt:lpstr>Figura 1. Proporção de escolares examinados nas escolas.</vt:lpstr>
      <vt:lpstr>Discussão</vt:lpstr>
      <vt:lpstr>Discussão</vt:lpstr>
      <vt:lpstr>    </vt:lpstr>
      <vt:lpstr>Reflexões críticas</vt:lpstr>
      <vt:lpstr>Reflexões críticas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</dc:title>
  <dc:creator>Rodrigo</dc:creator>
  <cp:lastModifiedBy>Fernando Eduardo.</cp:lastModifiedBy>
  <cp:revision>121</cp:revision>
  <dcterms:created xsi:type="dcterms:W3CDTF">2012-09-16T14:57:11Z</dcterms:created>
  <dcterms:modified xsi:type="dcterms:W3CDTF">2014-03-28T01:03:52Z</dcterms:modified>
</cp:coreProperties>
</file>