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94" r:id="rId5"/>
    <p:sldId id="260" r:id="rId6"/>
    <p:sldId id="261" r:id="rId7"/>
    <p:sldId id="262" r:id="rId8"/>
    <p:sldId id="299" r:id="rId9"/>
    <p:sldId id="263" r:id="rId10"/>
    <p:sldId id="264" r:id="rId11"/>
    <p:sldId id="302" r:id="rId12"/>
    <p:sldId id="298" r:id="rId13"/>
    <p:sldId id="303" r:id="rId14"/>
    <p:sldId id="300" r:id="rId15"/>
    <p:sldId id="304" r:id="rId16"/>
    <p:sldId id="301" r:id="rId17"/>
    <p:sldId id="305" r:id="rId18"/>
    <p:sldId id="265" r:id="rId19"/>
    <p:sldId id="266" r:id="rId20"/>
    <p:sldId id="295" r:id="rId21"/>
    <p:sldId id="296" r:id="rId22"/>
    <p:sldId id="267" r:id="rId23"/>
    <p:sldId id="268" r:id="rId24"/>
    <p:sldId id="269" r:id="rId25"/>
    <p:sldId id="270" r:id="rId26"/>
    <p:sldId id="271" r:id="rId27"/>
    <p:sldId id="282" r:id="rId28"/>
    <p:sldId id="272" r:id="rId29"/>
    <p:sldId id="283" r:id="rId30"/>
    <p:sldId id="273" r:id="rId31"/>
    <p:sldId id="284" r:id="rId32"/>
    <p:sldId id="274" r:id="rId33"/>
    <p:sldId id="285" r:id="rId34"/>
    <p:sldId id="275" r:id="rId35"/>
    <p:sldId id="286" r:id="rId36"/>
    <p:sldId id="276" r:id="rId37"/>
    <p:sldId id="287" r:id="rId38"/>
    <p:sldId id="277" r:id="rId39"/>
    <p:sldId id="288" r:id="rId40"/>
    <p:sldId id="278" r:id="rId41"/>
    <p:sldId id="289" r:id="rId42"/>
    <p:sldId id="279" r:id="rId43"/>
    <p:sldId id="290" r:id="rId44"/>
    <p:sldId id="280" r:id="rId45"/>
    <p:sldId id="291" r:id="rId46"/>
    <p:sldId id="281" r:id="rId47"/>
    <p:sldId id="293" r:id="rId4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24" autoAdjust="0"/>
  </p:normalViewPr>
  <p:slideViewPr>
    <p:cSldViewPr>
      <p:cViewPr varScale="1">
        <p:scale>
          <a:sx n="69" d="100"/>
          <a:sy n="69" d="100"/>
        </p:scale>
        <p:origin x="-141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Triângulo re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Conector re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ço Reservado para Data 29"/>
          <p:cNvSpPr>
            <a:spLocks noGrp="1"/>
          </p:cNvSpPr>
          <p:nvPr>
            <p:ph type="dt" sz="half" idx="10"/>
          </p:nvPr>
        </p:nvSpPr>
        <p:spPr/>
        <p:txBody>
          <a:bodyPr/>
          <a:lstStyle>
            <a:lvl1pPr>
              <a:defRPr>
                <a:solidFill>
                  <a:srgbClr val="FFFFFF"/>
                </a:solidFill>
              </a:defRPr>
            </a:lvl1pPr>
            <a:extLst/>
          </a:lstStyle>
          <a:p>
            <a:fld id="{6B78EE72-EAAC-40DC-AC6B-3D8B62C19DCB}" type="datetimeFigureOut">
              <a:rPr lang="pt-BR" smtClean="0"/>
              <a:pPr/>
              <a:t>14/02/2014</a:t>
            </a:fld>
            <a:endParaRPr lang="pt-BR" dirty="0"/>
          </a:p>
        </p:txBody>
      </p:sp>
      <p:sp>
        <p:nvSpPr>
          <p:cNvPr id="19" name="Espaço Reservado para Rodapé 18"/>
          <p:cNvSpPr>
            <a:spLocks noGrp="1"/>
          </p:cNvSpPr>
          <p:nvPr>
            <p:ph type="ftr" sz="quarter" idx="11"/>
          </p:nvPr>
        </p:nvSpPr>
        <p:spPr/>
        <p:txBody>
          <a:bodyPr/>
          <a:lstStyle>
            <a:lvl1pPr>
              <a:defRPr>
                <a:solidFill>
                  <a:schemeClr val="accent1">
                    <a:tint val="20000"/>
                  </a:schemeClr>
                </a:solidFill>
              </a:defRPr>
            </a:lvl1pPr>
            <a:extLst/>
          </a:lstStyle>
          <a:p>
            <a:endParaRPr lang="pt-BR" dirty="0"/>
          </a:p>
        </p:txBody>
      </p:sp>
      <p:sp>
        <p:nvSpPr>
          <p:cNvPr id="27" name="Espaço Reservado para Número de Slide 26"/>
          <p:cNvSpPr>
            <a:spLocks noGrp="1"/>
          </p:cNvSpPr>
          <p:nvPr>
            <p:ph type="sldNum" sz="quarter" idx="12"/>
          </p:nvPr>
        </p:nvSpPr>
        <p:spPr/>
        <p:txBody>
          <a:bodyPr/>
          <a:lstStyle>
            <a:lvl1pPr>
              <a:defRPr>
                <a:solidFill>
                  <a:srgbClr val="FFFFFF"/>
                </a:solidFill>
              </a:defRPr>
            </a:lvl1pPr>
            <a:extLst/>
          </a:lstStyle>
          <a:p>
            <a:fld id="{3997EE2A-E827-4D33-946B-A3F7006A4BBE}" type="slidenum">
              <a:rPr lang="pt-BR" smtClean="0"/>
              <a:pPr/>
              <a:t>‹nº›</a:t>
            </a:fld>
            <a:endParaRPr lang="pt-B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6B78EE72-EAAC-40DC-AC6B-3D8B62C19DCB}" type="datetimeFigureOut">
              <a:rPr lang="pt-BR" smtClean="0"/>
              <a:pPr/>
              <a:t>14/02/2014</a:t>
            </a:fld>
            <a:endParaRPr lang="pt-BR" dirty="0"/>
          </a:p>
        </p:txBody>
      </p:sp>
      <p:sp>
        <p:nvSpPr>
          <p:cNvPr id="5" name="Espaço Reservado para Rodapé 4"/>
          <p:cNvSpPr>
            <a:spLocks noGrp="1"/>
          </p:cNvSpPr>
          <p:nvPr>
            <p:ph type="ftr" sz="quarter" idx="11"/>
          </p:nvPr>
        </p:nvSpPr>
        <p:spPr/>
        <p:txBody>
          <a:bodyPr/>
          <a:lstStyle>
            <a:extLst/>
          </a:lstStyle>
          <a:p>
            <a:endParaRPr lang="pt-BR" dirty="0"/>
          </a:p>
        </p:txBody>
      </p:sp>
      <p:sp>
        <p:nvSpPr>
          <p:cNvPr id="6" name="Espaço Reservado para Número de Slide 5"/>
          <p:cNvSpPr>
            <a:spLocks noGrp="1"/>
          </p:cNvSpPr>
          <p:nvPr>
            <p:ph type="sldNum" sz="quarter" idx="12"/>
          </p:nvPr>
        </p:nvSpPr>
        <p:spPr/>
        <p:txBody>
          <a:bodyPr/>
          <a:lstStyle>
            <a:extLst/>
          </a:lstStyle>
          <a:p>
            <a:fld id="{3997EE2A-E827-4D33-946B-A3F7006A4BBE}" type="slidenum">
              <a:rPr lang="pt-BR" smtClean="0"/>
              <a:pPr/>
              <a:t>‹nº›</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6B78EE72-EAAC-40DC-AC6B-3D8B62C19DCB}" type="datetimeFigureOut">
              <a:rPr lang="pt-BR" smtClean="0"/>
              <a:pPr/>
              <a:t>14/02/2014</a:t>
            </a:fld>
            <a:endParaRPr lang="pt-BR" dirty="0"/>
          </a:p>
        </p:txBody>
      </p:sp>
      <p:sp>
        <p:nvSpPr>
          <p:cNvPr id="5" name="Espaço Reservado para Rodapé 4"/>
          <p:cNvSpPr>
            <a:spLocks noGrp="1"/>
          </p:cNvSpPr>
          <p:nvPr>
            <p:ph type="ftr" sz="quarter" idx="11"/>
          </p:nvPr>
        </p:nvSpPr>
        <p:spPr/>
        <p:txBody>
          <a:bodyPr/>
          <a:lstStyle>
            <a:extLst/>
          </a:lstStyle>
          <a:p>
            <a:endParaRPr lang="pt-BR" dirty="0"/>
          </a:p>
        </p:txBody>
      </p:sp>
      <p:sp>
        <p:nvSpPr>
          <p:cNvPr id="6" name="Espaço Reservado para Número de Slide 5"/>
          <p:cNvSpPr>
            <a:spLocks noGrp="1"/>
          </p:cNvSpPr>
          <p:nvPr>
            <p:ph type="sldNum" sz="quarter" idx="12"/>
          </p:nvPr>
        </p:nvSpPr>
        <p:spPr/>
        <p:txBody>
          <a:bodyPr/>
          <a:lstStyle>
            <a:extLst/>
          </a:lstStyle>
          <a:p>
            <a:fld id="{3997EE2A-E827-4D33-946B-A3F7006A4BBE}" type="slidenum">
              <a:rPr lang="pt-BR" smtClean="0"/>
              <a:pPr/>
              <a:t>‹nº›</a:t>
            </a:fld>
            <a:endParaRPr lang="pt-B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6B78EE72-EAAC-40DC-AC6B-3D8B62C19DCB}" type="datetimeFigureOut">
              <a:rPr lang="pt-BR" smtClean="0"/>
              <a:pPr/>
              <a:t>14/02/2014</a:t>
            </a:fld>
            <a:endParaRPr lang="pt-BR" dirty="0"/>
          </a:p>
        </p:txBody>
      </p:sp>
      <p:sp>
        <p:nvSpPr>
          <p:cNvPr id="5" name="Espaço Reservado para Rodapé 4"/>
          <p:cNvSpPr>
            <a:spLocks noGrp="1"/>
          </p:cNvSpPr>
          <p:nvPr>
            <p:ph type="ftr" sz="quarter" idx="11"/>
          </p:nvPr>
        </p:nvSpPr>
        <p:spPr/>
        <p:txBody>
          <a:bodyPr/>
          <a:lstStyle>
            <a:extLst/>
          </a:lstStyle>
          <a:p>
            <a:endParaRPr lang="pt-BR" dirty="0"/>
          </a:p>
        </p:txBody>
      </p:sp>
      <p:sp>
        <p:nvSpPr>
          <p:cNvPr id="6" name="Espaço Reservado para Número de Slide 5"/>
          <p:cNvSpPr>
            <a:spLocks noGrp="1"/>
          </p:cNvSpPr>
          <p:nvPr>
            <p:ph type="sldNum" sz="quarter" idx="12"/>
          </p:nvPr>
        </p:nvSpPr>
        <p:spPr/>
        <p:txBody>
          <a:bodyPr/>
          <a:lstStyle>
            <a:extLst/>
          </a:lstStyle>
          <a:p>
            <a:fld id="{3997EE2A-E827-4D33-946B-A3F7006A4BBE}" type="slidenum">
              <a:rPr lang="pt-BR" smtClean="0"/>
              <a:pPr/>
              <a:t>‹nº›</a:t>
            </a:fld>
            <a:endParaRPr lang="pt-BR" dirty="0"/>
          </a:p>
        </p:txBody>
      </p:sp>
      <p:sp>
        <p:nvSpPr>
          <p:cNvPr id="7" name="Título 6"/>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extLst/>
          </a:lstStyle>
          <a:p>
            <a:fld id="{6B78EE72-EAAC-40DC-AC6B-3D8B62C19DCB}" type="datetimeFigureOut">
              <a:rPr lang="pt-BR" smtClean="0"/>
              <a:pPr/>
              <a:t>14/02/2014</a:t>
            </a:fld>
            <a:endParaRPr lang="pt-BR" dirty="0"/>
          </a:p>
        </p:txBody>
      </p:sp>
      <p:sp>
        <p:nvSpPr>
          <p:cNvPr id="5" name="Espaço Reservado para Rodapé 4"/>
          <p:cNvSpPr>
            <a:spLocks noGrp="1"/>
          </p:cNvSpPr>
          <p:nvPr>
            <p:ph type="ftr" sz="quarter" idx="11"/>
          </p:nvPr>
        </p:nvSpPr>
        <p:spPr/>
        <p:txBody>
          <a:bodyPr/>
          <a:lstStyle>
            <a:extLst/>
          </a:lstStyle>
          <a:p>
            <a:endParaRPr lang="pt-BR" dirty="0"/>
          </a:p>
        </p:txBody>
      </p:sp>
      <p:sp>
        <p:nvSpPr>
          <p:cNvPr id="6" name="Espaço Reservado para Número de Slide 5"/>
          <p:cNvSpPr>
            <a:spLocks noGrp="1"/>
          </p:cNvSpPr>
          <p:nvPr>
            <p:ph type="sldNum" sz="quarter" idx="12"/>
          </p:nvPr>
        </p:nvSpPr>
        <p:spPr/>
        <p:txBody>
          <a:bodyPr/>
          <a:lstStyle>
            <a:extLst/>
          </a:lstStyle>
          <a:p>
            <a:fld id="{3997EE2A-E827-4D33-946B-A3F7006A4BBE}" type="slidenum">
              <a:rPr lang="pt-BR" smtClean="0"/>
              <a:pPr/>
              <a:t>‹nº›</a:t>
            </a:fld>
            <a:endParaRPr lang="pt-BR" dirty="0"/>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2">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6B78EE72-EAAC-40DC-AC6B-3D8B62C19DCB}" type="datetimeFigureOut">
              <a:rPr lang="pt-BR" smtClean="0"/>
              <a:pPr/>
              <a:t>14/02/2014</a:t>
            </a:fld>
            <a:endParaRPr lang="pt-BR" dirty="0"/>
          </a:p>
        </p:txBody>
      </p:sp>
      <p:sp>
        <p:nvSpPr>
          <p:cNvPr id="6" name="Espaço Reservado para Rodapé 5"/>
          <p:cNvSpPr>
            <a:spLocks noGrp="1"/>
          </p:cNvSpPr>
          <p:nvPr>
            <p:ph type="ftr" sz="quarter" idx="11"/>
          </p:nvPr>
        </p:nvSpPr>
        <p:spPr/>
        <p:txBody>
          <a:bodyPr/>
          <a:lstStyle>
            <a:extLst/>
          </a:lstStyle>
          <a:p>
            <a:endParaRPr lang="pt-BR" dirty="0"/>
          </a:p>
        </p:txBody>
      </p:sp>
      <p:sp>
        <p:nvSpPr>
          <p:cNvPr id="7" name="Espaço Reservado para Número de Slide 6"/>
          <p:cNvSpPr>
            <a:spLocks noGrp="1"/>
          </p:cNvSpPr>
          <p:nvPr>
            <p:ph type="sldNum" sz="quarter" idx="12"/>
          </p:nvPr>
        </p:nvSpPr>
        <p:spPr/>
        <p:txBody>
          <a:bodyPr/>
          <a:lstStyle>
            <a:extLst/>
          </a:lstStyle>
          <a:p>
            <a:fld id="{3997EE2A-E827-4D33-946B-A3F7006A4BBE}" type="slidenum">
              <a:rPr lang="pt-BR" smtClean="0"/>
              <a:pPr/>
              <a:t>‹nº›</a:t>
            </a:fld>
            <a:endParaRPr lang="pt-BR" dirty="0"/>
          </a:p>
        </p:txBody>
      </p:sp>
      <p:sp>
        <p:nvSpPr>
          <p:cNvPr id="8" name="Título 7"/>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6B78EE72-EAAC-40DC-AC6B-3D8B62C19DCB}" type="datetimeFigureOut">
              <a:rPr lang="pt-BR" smtClean="0"/>
              <a:pPr/>
              <a:t>14/02/2014</a:t>
            </a:fld>
            <a:endParaRPr lang="pt-BR" dirty="0"/>
          </a:p>
        </p:txBody>
      </p:sp>
      <p:sp>
        <p:nvSpPr>
          <p:cNvPr id="8" name="Espaço Reservado para Rodapé 7"/>
          <p:cNvSpPr>
            <a:spLocks noGrp="1"/>
          </p:cNvSpPr>
          <p:nvPr>
            <p:ph type="ftr" sz="quarter" idx="11"/>
          </p:nvPr>
        </p:nvSpPr>
        <p:spPr/>
        <p:txBody>
          <a:bodyPr/>
          <a:lstStyle>
            <a:extLst/>
          </a:lstStyle>
          <a:p>
            <a:endParaRPr lang="pt-BR" dirty="0"/>
          </a:p>
        </p:txBody>
      </p:sp>
      <p:sp>
        <p:nvSpPr>
          <p:cNvPr id="9" name="Espaço Reservado para Número de Slide 8"/>
          <p:cNvSpPr>
            <a:spLocks noGrp="1"/>
          </p:cNvSpPr>
          <p:nvPr>
            <p:ph type="sldNum" sz="quarter" idx="12"/>
          </p:nvPr>
        </p:nvSpPr>
        <p:spPr/>
        <p:txBody>
          <a:bodyPr/>
          <a:lstStyle>
            <a:extLst/>
          </a:lstStyle>
          <a:p>
            <a:fld id="{3997EE2A-E827-4D33-946B-A3F7006A4BBE}" type="slidenum">
              <a:rPr lang="pt-BR" smtClean="0"/>
              <a:pPr/>
              <a:t>‹nº›</a:t>
            </a:fld>
            <a:endParaRPr lang="pt-BR"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Ref idx="1002">
        <a:schemeClr val="bg1"/>
      </p:bgRef>
    </p:bg>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extLst/>
          </a:lstStyle>
          <a:p>
            <a:fld id="{6B78EE72-EAAC-40DC-AC6B-3D8B62C19DCB}" type="datetimeFigureOut">
              <a:rPr lang="pt-BR" smtClean="0"/>
              <a:pPr/>
              <a:t>14/02/2014</a:t>
            </a:fld>
            <a:endParaRPr lang="pt-BR" dirty="0"/>
          </a:p>
        </p:txBody>
      </p:sp>
      <p:sp>
        <p:nvSpPr>
          <p:cNvPr id="4" name="Espaço Reservado para Rodapé 3"/>
          <p:cNvSpPr>
            <a:spLocks noGrp="1"/>
          </p:cNvSpPr>
          <p:nvPr>
            <p:ph type="ftr" sz="quarter" idx="11"/>
          </p:nvPr>
        </p:nvSpPr>
        <p:spPr/>
        <p:txBody>
          <a:bodyPr/>
          <a:lstStyle>
            <a:extLst/>
          </a:lstStyle>
          <a:p>
            <a:endParaRPr lang="pt-BR" dirty="0"/>
          </a:p>
        </p:txBody>
      </p:sp>
      <p:sp>
        <p:nvSpPr>
          <p:cNvPr id="5" name="Espaço Reservado para Número de Slide 4"/>
          <p:cNvSpPr>
            <a:spLocks noGrp="1"/>
          </p:cNvSpPr>
          <p:nvPr>
            <p:ph type="sldNum" sz="quarter" idx="12"/>
          </p:nvPr>
        </p:nvSpPr>
        <p:spPr/>
        <p:txBody>
          <a:bodyPr/>
          <a:lstStyle>
            <a:extLst/>
          </a:lstStyle>
          <a:p>
            <a:fld id="{3997EE2A-E827-4D33-946B-A3F7006A4BBE}" type="slidenum">
              <a:rPr lang="pt-BR" smtClean="0"/>
              <a:pPr/>
              <a:t>‹nº›</a:t>
            </a:fld>
            <a:endParaRPr lang="pt-BR" dirty="0"/>
          </a:p>
        </p:txBody>
      </p:sp>
      <p:sp>
        <p:nvSpPr>
          <p:cNvPr id="6" name="Título 5"/>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extLst/>
          </a:lstStyle>
          <a:p>
            <a:fld id="{6B78EE72-EAAC-40DC-AC6B-3D8B62C19DCB}" type="datetimeFigureOut">
              <a:rPr lang="pt-BR" smtClean="0"/>
              <a:pPr/>
              <a:t>14/02/2014</a:t>
            </a:fld>
            <a:endParaRPr lang="pt-BR" dirty="0"/>
          </a:p>
        </p:txBody>
      </p:sp>
      <p:sp>
        <p:nvSpPr>
          <p:cNvPr id="3" name="Espaço Reservado para Rodapé 2"/>
          <p:cNvSpPr>
            <a:spLocks noGrp="1"/>
          </p:cNvSpPr>
          <p:nvPr>
            <p:ph type="ftr" sz="quarter" idx="11"/>
          </p:nvPr>
        </p:nvSpPr>
        <p:spPr/>
        <p:txBody>
          <a:bodyPr/>
          <a:lstStyle>
            <a:extLst/>
          </a:lstStyle>
          <a:p>
            <a:endParaRPr lang="pt-BR" dirty="0"/>
          </a:p>
        </p:txBody>
      </p:sp>
      <p:sp>
        <p:nvSpPr>
          <p:cNvPr id="4" name="Espaço Reservado para Número de Slide 3"/>
          <p:cNvSpPr>
            <a:spLocks noGrp="1"/>
          </p:cNvSpPr>
          <p:nvPr>
            <p:ph type="sldNum" sz="quarter" idx="12"/>
          </p:nvPr>
        </p:nvSpPr>
        <p:spPr/>
        <p:txBody>
          <a:bodyPr/>
          <a:lstStyle>
            <a:extLst/>
          </a:lstStyle>
          <a:p>
            <a:fld id="{3997EE2A-E827-4D33-946B-A3F7006A4BBE}" type="slidenum">
              <a:rPr lang="pt-BR" smtClean="0"/>
              <a:pPr/>
              <a:t>‹nº›</a:t>
            </a:fld>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6727032" y="6407944"/>
            <a:ext cx="1920240" cy="365760"/>
          </a:xfrm>
        </p:spPr>
        <p:txBody>
          <a:bodyPr/>
          <a:lstStyle>
            <a:extLst/>
          </a:lstStyle>
          <a:p>
            <a:fld id="{6B78EE72-EAAC-40DC-AC6B-3D8B62C19DCB}" type="datetimeFigureOut">
              <a:rPr lang="pt-BR" smtClean="0"/>
              <a:pPr/>
              <a:t>14/02/2014</a:t>
            </a:fld>
            <a:endParaRPr lang="pt-BR" dirty="0"/>
          </a:p>
        </p:txBody>
      </p:sp>
      <p:sp>
        <p:nvSpPr>
          <p:cNvPr id="6" name="Espaço Reservado para Rodapé 5"/>
          <p:cNvSpPr>
            <a:spLocks noGrp="1"/>
          </p:cNvSpPr>
          <p:nvPr>
            <p:ph type="ftr" sz="quarter" idx="11"/>
          </p:nvPr>
        </p:nvSpPr>
        <p:spPr/>
        <p:txBody>
          <a:bodyPr/>
          <a:lstStyle>
            <a:extLst/>
          </a:lstStyle>
          <a:p>
            <a:endParaRPr lang="pt-BR" dirty="0"/>
          </a:p>
        </p:txBody>
      </p:sp>
      <p:sp>
        <p:nvSpPr>
          <p:cNvPr id="7" name="Espaço Reservado para Número de Slide 6"/>
          <p:cNvSpPr>
            <a:spLocks noGrp="1"/>
          </p:cNvSpPr>
          <p:nvPr>
            <p:ph type="sldNum" sz="quarter" idx="12"/>
          </p:nvPr>
        </p:nvSpPr>
        <p:spPr/>
        <p:txBody>
          <a:bodyPr/>
          <a:lstStyle>
            <a:extLst/>
          </a:lstStyle>
          <a:p>
            <a:fld id="{3997EE2A-E827-4D33-946B-A3F7006A4BBE}" type="slidenum">
              <a:rPr lang="pt-BR" smtClean="0"/>
              <a:pPr/>
              <a:t>‹nº›</a:t>
            </a:fld>
            <a:endParaRPr lang="pt-B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BR" smtClean="0"/>
              <a:t>Clique para editar os estilos do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BR" dirty="0" smtClean="0"/>
              <a:t>Clique no ícone para adicionar uma imagem</a:t>
            </a:r>
            <a:endParaRPr kumimoji="0" lang="en-US" dirty="0"/>
          </a:p>
        </p:txBody>
      </p:sp>
      <p:sp>
        <p:nvSpPr>
          <p:cNvPr id="5" name="Espaço Reservado para Data 4"/>
          <p:cNvSpPr>
            <a:spLocks noGrp="1"/>
          </p:cNvSpPr>
          <p:nvPr>
            <p:ph type="dt" sz="half" idx="10"/>
          </p:nvPr>
        </p:nvSpPr>
        <p:spPr/>
        <p:txBody>
          <a:bodyPr/>
          <a:lstStyle>
            <a:lvl1pPr>
              <a:defRPr>
                <a:solidFill>
                  <a:schemeClr val="tx1"/>
                </a:solidFill>
              </a:defRPr>
            </a:lvl1pPr>
            <a:extLst/>
          </a:lstStyle>
          <a:p>
            <a:fld id="{6B78EE72-EAAC-40DC-AC6B-3D8B62C19DCB}" type="datetimeFigureOut">
              <a:rPr lang="pt-BR" smtClean="0"/>
              <a:pPr/>
              <a:t>14/02/2014</a:t>
            </a:fld>
            <a:endParaRPr lang="pt-BR" dirty="0"/>
          </a:p>
        </p:txBody>
      </p:sp>
      <p:sp>
        <p:nvSpPr>
          <p:cNvPr id="6" name="Espaço Reservado para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t-BR" dirty="0"/>
          </a:p>
        </p:txBody>
      </p:sp>
      <p:sp>
        <p:nvSpPr>
          <p:cNvPr id="7" name="Espaço Reservado para Número de Slide 6"/>
          <p:cNvSpPr>
            <a:spLocks noGrp="1"/>
          </p:cNvSpPr>
          <p:nvPr>
            <p:ph type="sldNum" sz="quarter" idx="12"/>
          </p:nvPr>
        </p:nvSpPr>
        <p:spPr/>
        <p:txBody>
          <a:bodyPr/>
          <a:lstStyle>
            <a:lvl1pPr>
              <a:defRPr>
                <a:solidFill>
                  <a:schemeClr val="tx1"/>
                </a:solidFill>
              </a:defRPr>
            </a:lvl1pPr>
            <a:extLst/>
          </a:lstStyle>
          <a:p>
            <a:fld id="{3997EE2A-E827-4D33-946B-A3F7006A4BBE}" type="slidenum">
              <a:rPr lang="pt-BR" smtClean="0"/>
              <a:pPr/>
              <a:t>‹nº›</a:t>
            </a:fld>
            <a:endParaRPr lang="pt-BR" dirty="0"/>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BR" smtClean="0"/>
              <a:t>Clique para editar o estilo do título mestre</a:t>
            </a:r>
            <a:endParaRPr kumimoji="0" lang="en-US"/>
          </a:p>
        </p:txBody>
      </p:sp>
      <p:sp>
        <p:nvSpPr>
          <p:cNvPr id="8" name="Forma liv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orma liv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Triângulo retângulo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Conector reto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orma liv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Triângulo retângulo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B78EE72-EAAC-40DC-AC6B-3D8B62C19DCB}" type="datetimeFigureOut">
              <a:rPr lang="pt-BR" smtClean="0"/>
              <a:pPr/>
              <a:t>14/02/2014</a:t>
            </a:fld>
            <a:endParaRPr lang="pt-BR" dirty="0"/>
          </a:p>
        </p:txBody>
      </p:sp>
      <p:sp>
        <p:nvSpPr>
          <p:cNvPr id="22" name="Espaço Reservado para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t-BR" dirty="0"/>
          </a:p>
        </p:txBody>
      </p:sp>
      <p:sp>
        <p:nvSpPr>
          <p:cNvPr id="18" name="Espaço Reservado para Número de Slid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997EE2A-E827-4D33-946B-A3F7006A4BBE}" type="slidenum">
              <a:rPr lang="pt-BR" smtClean="0"/>
              <a:pPr/>
              <a:t>‹nº›</a:t>
            </a:fld>
            <a:endParaRPr lang="pt-B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hyperlink" Target="https://mail.google.com/mail/u/0/?ui=2&amp;ik=652f5a8858&amp;view=att&amp;th=1419aa861be2da13&amp;attid=0.3&amp;disp=safe&amp;zw" TargetMode="Externa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3568" y="836712"/>
            <a:ext cx="7772400" cy="2304255"/>
          </a:xfrm>
        </p:spPr>
        <p:txBody>
          <a:bodyPr>
            <a:normAutofit fontScale="90000"/>
          </a:bodyPr>
          <a:lstStyle/>
          <a:p>
            <a:r>
              <a:rPr lang="pt-BR" sz="4000" dirty="0"/>
              <a:t>UNIVERSIDADE FEDERAL DE PELOTAS</a:t>
            </a:r>
            <a:br>
              <a:rPr lang="pt-BR" sz="4000" dirty="0"/>
            </a:br>
            <a:r>
              <a:rPr lang="pt-BR" sz="4000" dirty="0"/>
              <a:t>Programa de Especialização em Saúde da Família</a:t>
            </a:r>
            <a:r>
              <a:rPr lang="pt-BR" dirty="0"/>
              <a:t/>
            </a:r>
            <a:br>
              <a:rPr lang="pt-BR" dirty="0"/>
            </a:br>
            <a:endParaRPr lang="pt-BR" dirty="0"/>
          </a:p>
        </p:txBody>
      </p:sp>
      <p:sp>
        <p:nvSpPr>
          <p:cNvPr id="3" name="Subtítulo 2"/>
          <p:cNvSpPr>
            <a:spLocks noGrp="1"/>
          </p:cNvSpPr>
          <p:nvPr>
            <p:ph type="subTitle" idx="1"/>
          </p:nvPr>
        </p:nvSpPr>
        <p:spPr>
          <a:xfrm>
            <a:off x="1475656" y="3717032"/>
            <a:ext cx="6336704" cy="1800200"/>
          </a:xfrm>
        </p:spPr>
        <p:txBody>
          <a:bodyPr/>
          <a:lstStyle/>
          <a:p>
            <a:endParaRPr lang="pt-BR" dirty="0" smtClean="0"/>
          </a:p>
          <a:p>
            <a:r>
              <a:rPr lang="pt-BR" dirty="0" smtClean="0"/>
              <a:t>TRABALHO DE CONCLUSÃO</a:t>
            </a:r>
          </a:p>
          <a:p>
            <a:r>
              <a:rPr lang="pt-BR" dirty="0" smtClean="0"/>
              <a:t>Fernando Tarter</a:t>
            </a:r>
            <a:endParaRPr lang="pt-BR" dirty="0"/>
          </a:p>
        </p:txBody>
      </p:sp>
      <p:pic>
        <p:nvPicPr>
          <p:cNvPr id="4" name="Imagem 3"/>
          <p:cNvPicPr/>
          <p:nvPr/>
        </p:nvPicPr>
        <p:blipFill>
          <a:blip r:embed="rId2" cstate="print"/>
          <a:srcRect/>
          <a:stretch>
            <a:fillRect/>
          </a:stretch>
        </p:blipFill>
        <p:spPr bwMode="auto">
          <a:xfrm>
            <a:off x="1115616" y="2564904"/>
            <a:ext cx="1758544" cy="1784455"/>
          </a:xfrm>
          <a:prstGeom prst="rect">
            <a:avLst/>
          </a:prstGeom>
          <a:noFill/>
          <a:ln w="9525">
            <a:noFill/>
            <a:miter lim="800000"/>
            <a:headEnd/>
            <a:tailEnd/>
          </a:ln>
        </p:spPr>
      </p:pic>
      <p:pic>
        <p:nvPicPr>
          <p:cNvPr id="5" name="Picture 2" descr="logo"/>
          <p:cNvPicPr>
            <a:picLocks noChangeAspect="1" noChangeArrowheads="1"/>
          </p:cNvPicPr>
          <p:nvPr/>
        </p:nvPicPr>
        <p:blipFill>
          <a:blip r:embed="rId3" cstate="print"/>
          <a:srcRect/>
          <a:stretch>
            <a:fillRect/>
          </a:stretch>
        </p:blipFill>
        <p:spPr bwMode="auto">
          <a:xfrm>
            <a:off x="3491880" y="2852936"/>
            <a:ext cx="4255193" cy="115212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39552" y="692696"/>
            <a:ext cx="8424936" cy="5616624"/>
          </a:xfrm>
        </p:spPr>
        <p:txBody>
          <a:bodyPr>
            <a:normAutofit fontScale="32500" lnSpcReduction="20000"/>
          </a:bodyPr>
          <a:lstStyle/>
          <a:p>
            <a:pPr algn="just">
              <a:lnSpc>
                <a:spcPct val="150000"/>
              </a:lnSpc>
              <a:buNone/>
            </a:pPr>
            <a:r>
              <a:rPr lang="pt-BR" sz="6400" b="1" dirty="0" smtClean="0"/>
              <a:t>Organização e Gestão do Serviço:</a:t>
            </a:r>
          </a:p>
          <a:p>
            <a:pPr algn="just"/>
            <a:r>
              <a:rPr lang="pt-BR" sz="4400" b="1" dirty="0" smtClean="0"/>
              <a:t>Relativas ao objetivo 1: </a:t>
            </a:r>
            <a:r>
              <a:rPr lang="pt-BR" sz="4400" dirty="0" smtClean="0"/>
              <a:t>Ampliar a cobertura à hipertensos e diabéticos.</a:t>
            </a:r>
          </a:p>
          <a:p>
            <a:pPr algn="just"/>
            <a:r>
              <a:rPr lang="pt-BR" sz="4400" dirty="0" smtClean="0"/>
              <a:t>- Garantir o registro dos hipertensos e diabéticos cadastrados no programa.</a:t>
            </a:r>
          </a:p>
          <a:p>
            <a:pPr algn="just"/>
            <a:r>
              <a:rPr lang="pt-BR" sz="4400" dirty="0" smtClean="0"/>
              <a:t>- Melhorar o acolhimento para os pacientes portadores de HAS e DM.</a:t>
            </a:r>
          </a:p>
          <a:p>
            <a:pPr algn="just"/>
            <a:r>
              <a:rPr lang="pt-BR" sz="4400" dirty="0" smtClean="0"/>
              <a:t>- Garantir material adequado para a tomada da medida da pressão arterial e hemoglicoteste na unidade de saúde.</a:t>
            </a:r>
          </a:p>
          <a:p>
            <a:pPr algn="just"/>
            <a:r>
              <a:rPr lang="pt-BR" sz="4400" b="1" dirty="0" smtClean="0"/>
              <a:t>Relativas ao objetivo 2:</a:t>
            </a:r>
            <a:r>
              <a:rPr lang="pt-BR" sz="4400" dirty="0" smtClean="0"/>
              <a:t> Melhorar a adesão do hipertenso e/ou diabético ao programa.</a:t>
            </a:r>
          </a:p>
          <a:p>
            <a:pPr algn="just"/>
            <a:r>
              <a:rPr lang="pt-BR" sz="4400" dirty="0" smtClean="0"/>
              <a:t>-</a:t>
            </a:r>
            <a:r>
              <a:rPr lang="pt-BR" sz="4400" b="1" dirty="0" smtClean="0"/>
              <a:t> </a:t>
            </a:r>
            <a:r>
              <a:rPr lang="pt-BR" sz="4400" dirty="0" smtClean="0"/>
              <a:t>Organizar visitas domiciliares para buscar os faltosos.</a:t>
            </a:r>
          </a:p>
          <a:p>
            <a:pPr algn="just"/>
            <a:r>
              <a:rPr lang="pt-BR" sz="4400" dirty="0" smtClean="0"/>
              <a:t>- Organizar a agenda para acolher os hipertensos e diabéticos provenientes das buscas domiciliares.</a:t>
            </a:r>
          </a:p>
          <a:p>
            <a:pPr algn="just"/>
            <a:r>
              <a:rPr lang="pt-BR" sz="4400" b="1" dirty="0" smtClean="0"/>
              <a:t>Relativas ao objetivo 3: </a:t>
            </a:r>
            <a:r>
              <a:rPr lang="pt-BR" sz="4400" dirty="0" smtClean="0"/>
              <a:t>Melhorar a qualidade do atendimento ao paciente hipertenso e/ou diabético realizado na unidade de saúde.</a:t>
            </a:r>
          </a:p>
          <a:p>
            <a:pPr algn="just"/>
            <a:r>
              <a:rPr lang="pt-BR" sz="4400" dirty="0" smtClean="0"/>
              <a:t>- Definir atribuições de cada membro da equipe no exame clínico de pacientes hipertensos e diabéticos.</a:t>
            </a:r>
          </a:p>
          <a:p>
            <a:pPr algn="just"/>
            <a:r>
              <a:rPr lang="pt-BR" sz="4400" dirty="0" smtClean="0"/>
              <a:t>- Organizar a capacitação dos profissionais de acordo com os protocolos adotados pela unidade de saúde.</a:t>
            </a:r>
          </a:p>
          <a:p>
            <a:pPr algn="just"/>
            <a:r>
              <a:rPr lang="pt-BR" sz="4400" dirty="0" smtClean="0"/>
              <a:t>- Estabelecer periodicidade para atualização dos profissionais.</a:t>
            </a:r>
          </a:p>
          <a:p>
            <a:pPr algn="just"/>
            <a:r>
              <a:rPr lang="pt-BR" sz="4400" dirty="0" smtClean="0"/>
              <a:t>- Dispor de versão atualizada do protocolo impressa na unidade de saúde.</a:t>
            </a:r>
          </a:p>
          <a:p>
            <a:pPr algn="just"/>
            <a:r>
              <a:rPr lang="pt-BR" sz="4400" dirty="0" smtClean="0"/>
              <a:t>- Garantir solicitação dos exames complementares.</a:t>
            </a:r>
          </a:p>
          <a:p>
            <a:pPr algn="just"/>
            <a:r>
              <a:rPr lang="pt-BR" sz="4400" dirty="0" smtClean="0"/>
              <a:t>-Garantir com o gestor municipal agilidade para realização dos exames complementares definidos no protocolo.</a:t>
            </a:r>
          </a:p>
          <a:p>
            <a:pPr algn="just"/>
            <a:r>
              <a:rPr lang="pt-BR" sz="4400" dirty="0" smtClean="0"/>
              <a:t>- Estabelecer sistemas de alerta os exames complementares preconizados.</a:t>
            </a:r>
          </a:p>
          <a:p>
            <a:pPr algn="just"/>
            <a:r>
              <a:rPr lang="pt-BR" sz="4400" dirty="0" smtClean="0"/>
              <a:t>- Realizar controle de estoque (incluindo validade) de medicamentos.</a:t>
            </a:r>
          </a:p>
          <a:p>
            <a:pPr algn="just"/>
            <a:r>
              <a:rPr lang="pt-BR" sz="4400" dirty="0" smtClean="0"/>
              <a:t>- Manter um registro das necessidades de medicamentos dos hipertensos e diabéticos cadastrados na unidade de saúde.</a:t>
            </a:r>
          </a:p>
          <a:p>
            <a:pPr algn="just">
              <a:lnSpc>
                <a:spcPct val="150000"/>
              </a:lnSpc>
            </a:pPr>
            <a:endParaRPr lang="pt-BR" sz="2000" dirty="0" smtClean="0"/>
          </a:p>
        </p:txBody>
      </p:sp>
      <p:sp>
        <p:nvSpPr>
          <p:cNvPr id="3" name="Título 2"/>
          <p:cNvSpPr>
            <a:spLocks noGrp="1"/>
          </p:cNvSpPr>
          <p:nvPr>
            <p:ph type="title"/>
          </p:nvPr>
        </p:nvSpPr>
        <p:spPr>
          <a:xfrm>
            <a:off x="179512" y="188640"/>
            <a:ext cx="8229600" cy="648072"/>
          </a:xfrm>
        </p:spPr>
        <p:txBody>
          <a:bodyPr>
            <a:normAutofit/>
          </a:bodyPr>
          <a:lstStyle/>
          <a:p>
            <a:r>
              <a:rPr lang="pt-BR" sz="2800" dirty="0" smtClean="0"/>
              <a:t>Metodologia - Ações</a:t>
            </a:r>
            <a:endParaRPr lang="pt-BR" sz="2800" dirty="0"/>
          </a:p>
        </p:txBody>
      </p:sp>
      <p:pic>
        <p:nvPicPr>
          <p:cNvPr id="5" name="Picture 2" descr="logo"/>
          <p:cNvPicPr>
            <a:picLocks noChangeAspect="1" noChangeArrowheads="1"/>
          </p:cNvPicPr>
          <p:nvPr/>
        </p:nvPicPr>
        <p:blipFill>
          <a:blip r:embed="rId2" cstate="print"/>
          <a:srcRect/>
          <a:stretch>
            <a:fillRect/>
          </a:stretch>
        </p:blipFill>
        <p:spPr bwMode="auto">
          <a:xfrm>
            <a:off x="5787794" y="0"/>
            <a:ext cx="3356205" cy="90872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r>
              <a:rPr lang="pt-BR" sz="2800" dirty="0" smtClean="0"/>
              <a:t>Metodologia - Ações</a:t>
            </a:r>
            <a:endParaRPr lang="pt-BR" sz="2800" dirty="0"/>
          </a:p>
        </p:txBody>
      </p:sp>
      <p:pic>
        <p:nvPicPr>
          <p:cNvPr id="4" name="Picture 2" descr="logo"/>
          <p:cNvPicPr>
            <a:picLocks noChangeAspect="1" noChangeArrowheads="1"/>
          </p:cNvPicPr>
          <p:nvPr/>
        </p:nvPicPr>
        <p:blipFill>
          <a:blip r:embed="rId2" cstate="print"/>
          <a:srcRect/>
          <a:stretch>
            <a:fillRect/>
          </a:stretch>
        </p:blipFill>
        <p:spPr bwMode="auto">
          <a:xfrm>
            <a:off x="5787794" y="0"/>
            <a:ext cx="3356205" cy="908720"/>
          </a:xfrm>
          <a:prstGeom prst="rect">
            <a:avLst/>
          </a:prstGeom>
          <a:noFill/>
        </p:spPr>
      </p:pic>
      <p:sp>
        <p:nvSpPr>
          <p:cNvPr id="6" name="Espaço Reservado para Conteúdo 5"/>
          <p:cNvSpPr>
            <a:spLocks noGrp="1"/>
          </p:cNvSpPr>
          <p:nvPr>
            <p:ph idx="1"/>
          </p:nvPr>
        </p:nvSpPr>
        <p:spPr/>
        <p:txBody>
          <a:bodyPr>
            <a:normAutofit fontScale="70000" lnSpcReduction="20000"/>
          </a:bodyPr>
          <a:lstStyle/>
          <a:p>
            <a:pPr algn="just"/>
            <a:r>
              <a:rPr lang="pt-BR" sz="2800" b="1" dirty="0" smtClean="0"/>
              <a:t>Relativas ao objetivo 4:</a:t>
            </a:r>
            <a:r>
              <a:rPr lang="pt-BR" sz="2800" dirty="0" smtClean="0"/>
              <a:t> Mapear hipertensos e diabéticos de risco para doença cardiovascular</a:t>
            </a:r>
          </a:p>
          <a:p>
            <a:pPr algn="just"/>
            <a:r>
              <a:rPr lang="pt-BR" sz="2800" dirty="0" smtClean="0"/>
              <a:t>- Priorizar o atendimento  dos pacientes avaliados como de alto risco.</a:t>
            </a:r>
          </a:p>
          <a:p>
            <a:pPr algn="just"/>
            <a:r>
              <a:rPr lang="pt-BR" sz="2800" dirty="0" smtClean="0"/>
              <a:t>- Organizar a agenda para o atendimento desta demanda</a:t>
            </a:r>
            <a:r>
              <a:rPr lang="pt-BR" sz="2800" dirty="0" smtClean="0"/>
              <a:t>.</a:t>
            </a:r>
          </a:p>
          <a:p>
            <a:pPr algn="just"/>
            <a:endParaRPr lang="pt-BR" sz="2800" dirty="0" smtClean="0"/>
          </a:p>
          <a:p>
            <a:pPr algn="just"/>
            <a:r>
              <a:rPr lang="pt-BR" sz="2800" b="1" dirty="0" smtClean="0"/>
              <a:t>Relativas ao objetivo 5: </a:t>
            </a:r>
            <a:r>
              <a:rPr lang="pt-BR" sz="2800" dirty="0" smtClean="0"/>
              <a:t>Promoção da Saúde.</a:t>
            </a:r>
          </a:p>
          <a:p>
            <a:pPr algn="just"/>
            <a:r>
              <a:rPr lang="pt-BR" sz="2800" dirty="0" smtClean="0"/>
              <a:t>- Organizar práticas coletivas sobre alimentação saudável.</a:t>
            </a:r>
          </a:p>
          <a:p>
            <a:pPr algn="just"/>
            <a:r>
              <a:rPr lang="pt-BR" sz="2800" dirty="0" smtClean="0"/>
              <a:t>- Demandar junto ao gestor parcerias institucionais para envolver nutricionistas nesta atividade.</a:t>
            </a:r>
          </a:p>
          <a:p>
            <a:pPr algn="just"/>
            <a:r>
              <a:rPr lang="pt-BR" sz="2800" dirty="0" smtClean="0"/>
              <a:t>- Organizar práticas coletivas para orientação de atividade física.</a:t>
            </a:r>
          </a:p>
          <a:p>
            <a:pPr algn="just"/>
            <a:r>
              <a:rPr lang="pt-BR" sz="2800" dirty="0" smtClean="0"/>
              <a:t>- Demandar junto ao gestor parcerias institucionais para envolver educadores físicos nesta atividade.</a:t>
            </a:r>
          </a:p>
          <a:p>
            <a:pPr algn="just"/>
            <a:r>
              <a:rPr lang="pt-BR" sz="2800" dirty="0" smtClean="0"/>
              <a:t>- Demandar ao gestor a compra de medicamentos para o tratamento do 'abandono ao tabagismo.</a:t>
            </a:r>
          </a:p>
          <a:p>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980728"/>
            <a:ext cx="8229600" cy="5184576"/>
          </a:xfrm>
        </p:spPr>
        <p:txBody>
          <a:bodyPr>
            <a:normAutofit fontScale="62500" lnSpcReduction="20000"/>
          </a:bodyPr>
          <a:lstStyle/>
          <a:p>
            <a:pPr algn="just">
              <a:buNone/>
            </a:pPr>
            <a:r>
              <a:rPr lang="pt-BR" sz="4200" b="1" dirty="0" smtClean="0"/>
              <a:t>Monitoramento e Avaliação:</a:t>
            </a:r>
          </a:p>
          <a:p>
            <a:pPr algn="just"/>
            <a:r>
              <a:rPr lang="pt-BR" b="1" dirty="0" smtClean="0"/>
              <a:t>Relativas ao objetivo 1: </a:t>
            </a:r>
            <a:r>
              <a:rPr lang="pt-BR" dirty="0" smtClean="0"/>
              <a:t>Ampliar a cobertura à hipertensos e diabéticos.</a:t>
            </a:r>
          </a:p>
          <a:p>
            <a:pPr algn="just"/>
            <a:r>
              <a:rPr lang="pt-BR" dirty="0" smtClean="0"/>
              <a:t>- Monitorar o número de hipertensos e diabéticos cadastrados no Programa de Atenção à Hipertensão Arterial e à Diabetes Mellitus da unidade de saúde</a:t>
            </a:r>
            <a:r>
              <a:rPr lang="pt-BR" dirty="0" smtClean="0"/>
              <a:t>.</a:t>
            </a:r>
          </a:p>
          <a:p>
            <a:pPr algn="just"/>
            <a:endParaRPr lang="pt-BR" dirty="0" smtClean="0"/>
          </a:p>
          <a:p>
            <a:pPr algn="just"/>
            <a:r>
              <a:rPr lang="pt-BR" b="1" dirty="0" smtClean="0"/>
              <a:t>Relativas ao objetivo 2:</a:t>
            </a:r>
            <a:r>
              <a:rPr lang="pt-BR" dirty="0" smtClean="0"/>
              <a:t> Melhorar a adesão do hipertenso e/ou diabético ao programa.</a:t>
            </a:r>
          </a:p>
          <a:p>
            <a:pPr algn="just"/>
            <a:r>
              <a:rPr lang="pt-BR" dirty="0" smtClean="0"/>
              <a:t>-Monitorar o cumprimento da periodicidade das consultas previstas no protocolo (consultas em dia</a:t>
            </a:r>
            <a:r>
              <a:rPr lang="pt-BR" dirty="0" smtClean="0"/>
              <a:t>).</a:t>
            </a:r>
          </a:p>
          <a:p>
            <a:pPr algn="just"/>
            <a:endParaRPr lang="pt-BR" dirty="0" smtClean="0"/>
          </a:p>
          <a:p>
            <a:pPr algn="just"/>
            <a:r>
              <a:rPr lang="pt-BR" b="1" dirty="0" smtClean="0"/>
              <a:t>Relativas ao objetivo 3: </a:t>
            </a:r>
            <a:r>
              <a:rPr lang="pt-BR" dirty="0" smtClean="0"/>
              <a:t>Melhorar a qualidade do atendimento ao paciente hipertenso e/ou diabético realizado na unidade de saúde.</a:t>
            </a:r>
          </a:p>
          <a:p>
            <a:pPr algn="just"/>
            <a:r>
              <a:rPr lang="pt-BR" dirty="0" smtClean="0"/>
              <a:t>- Monitorar a realização de exame clínico apropriado dos pacientes hipertensos e diabéticos.</a:t>
            </a:r>
          </a:p>
          <a:p>
            <a:pPr algn="just"/>
            <a:r>
              <a:rPr lang="pt-BR" dirty="0" smtClean="0"/>
              <a:t>- Monitorar o número de hipertensos e diabéticos com exames laboratoriais solicitados de acordo como protocolo adotado na unidade de saúde.                                                         - Monitorar o número de hipertensos e diabéticos com exames laboratoriais solicitados de acordo com a periodicidade recomendada.</a:t>
            </a:r>
          </a:p>
          <a:p>
            <a:pPr algn="just"/>
            <a:r>
              <a:rPr lang="pt-BR" dirty="0" smtClean="0"/>
              <a:t>- Monitorar o acesso aos  medicamentos da Farmácia Popular/Hiperdia.</a:t>
            </a:r>
          </a:p>
          <a:p>
            <a:endParaRPr lang="pt-BR" dirty="0"/>
          </a:p>
        </p:txBody>
      </p:sp>
      <p:sp>
        <p:nvSpPr>
          <p:cNvPr id="3" name="Título 2"/>
          <p:cNvSpPr>
            <a:spLocks noGrp="1"/>
          </p:cNvSpPr>
          <p:nvPr>
            <p:ph type="title"/>
          </p:nvPr>
        </p:nvSpPr>
        <p:spPr>
          <a:xfrm>
            <a:off x="323528" y="188640"/>
            <a:ext cx="4104456" cy="648072"/>
          </a:xfrm>
        </p:spPr>
        <p:txBody>
          <a:bodyPr>
            <a:normAutofit/>
          </a:bodyPr>
          <a:lstStyle/>
          <a:p>
            <a:r>
              <a:rPr lang="pt-BR" sz="2800" dirty="0" smtClean="0"/>
              <a:t>Metodologia - Ações</a:t>
            </a:r>
            <a:endParaRPr lang="pt-BR" sz="2800" dirty="0"/>
          </a:p>
        </p:txBody>
      </p:sp>
      <p:pic>
        <p:nvPicPr>
          <p:cNvPr id="4" name="Picture 2" descr="logo"/>
          <p:cNvPicPr>
            <a:picLocks noChangeAspect="1" noChangeArrowheads="1"/>
          </p:cNvPicPr>
          <p:nvPr/>
        </p:nvPicPr>
        <p:blipFill>
          <a:blip r:embed="rId2" cstate="print"/>
          <a:srcRect/>
          <a:stretch>
            <a:fillRect/>
          </a:stretch>
        </p:blipFill>
        <p:spPr bwMode="auto">
          <a:xfrm>
            <a:off x="5787794" y="0"/>
            <a:ext cx="3356205" cy="90872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77500" lnSpcReduction="20000"/>
          </a:bodyPr>
          <a:lstStyle/>
          <a:p>
            <a:pPr algn="just"/>
            <a:r>
              <a:rPr lang="pt-BR" b="1" dirty="0" smtClean="0"/>
              <a:t>Relativas ao objetivo 4:</a:t>
            </a:r>
            <a:r>
              <a:rPr lang="pt-BR" dirty="0" smtClean="0"/>
              <a:t> Mapear hipertensos e diabéticos de risco para doença cardiovascular</a:t>
            </a:r>
          </a:p>
          <a:p>
            <a:pPr algn="just"/>
            <a:r>
              <a:rPr lang="pt-BR" dirty="0" smtClean="0"/>
              <a:t>- Monitorar a qualidade dos registros de hipertensos e diabéticos acompanhados na unidade de saúde.</a:t>
            </a:r>
          </a:p>
          <a:p>
            <a:pPr algn="just"/>
            <a:r>
              <a:rPr lang="pt-BR" dirty="0" smtClean="0"/>
              <a:t>-Monitorar o número de pacientes hipertensos e diabéticos com realização de pelo menos uma verificação da estratificação de risco por ano</a:t>
            </a:r>
            <a:r>
              <a:rPr lang="pt-BR" dirty="0" smtClean="0"/>
              <a:t>.</a:t>
            </a:r>
          </a:p>
          <a:p>
            <a:pPr algn="just"/>
            <a:endParaRPr lang="pt-BR" dirty="0" smtClean="0"/>
          </a:p>
          <a:p>
            <a:pPr algn="just"/>
            <a:r>
              <a:rPr lang="pt-BR" b="1" dirty="0" smtClean="0"/>
              <a:t>Relativas ao objetivo 5: </a:t>
            </a:r>
            <a:r>
              <a:rPr lang="pt-BR" dirty="0" smtClean="0"/>
              <a:t>Promoção da Saúde.</a:t>
            </a:r>
          </a:p>
          <a:p>
            <a:pPr algn="just"/>
            <a:r>
              <a:rPr lang="pt-BR" dirty="0" smtClean="0"/>
              <a:t>- Monitorar a realização de orientação nutricional aos hipertensos e diabéticos.</a:t>
            </a:r>
          </a:p>
          <a:p>
            <a:pPr algn="just"/>
            <a:r>
              <a:rPr lang="pt-BR" dirty="0" smtClean="0"/>
              <a:t>- Monitorar a realização de orientação para atividade física regular aos hipertensos e diabéticos. </a:t>
            </a:r>
          </a:p>
          <a:p>
            <a:pPr algn="just"/>
            <a:r>
              <a:rPr lang="pt-BR" dirty="0" smtClean="0"/>
              <a:t>- Monitorar realização de orientação sobre riscos do tabagismo aos hipertensos e diabéticos.</a:t>
            </a:r>
          </a:p>
          <a:p>
            <a:endParaRPr lang="pt-BR" dirty="0"/>
          </a:p>
        </p:txBody>
      </p:sp>
      <p:sp>
        <p:nvSpPr>
          <p:cNvPr id="3" name="Título 2"/>
          <p:cNvSpPr>
            <a:spLocks noGrp="1"/>
          </p:cNvSpPr>
          <p:nvPr>
            <p:ph type="title"/>
          </p:nvPr>
        </p:nvSpPr>
        <p:spPr/>
        <p:txBody>
          <a:bodyPr>
            <a:normAutofit/>
          </a:bodyPr>
          <a:lstStyle/>
          <a:p>
            <a:r>
              <a:rPr lang="pt-BR" sz="2800" dirty="0" smtClean="0"/>
              <a:t>Metodologia - Ações</a:t>
            </a:r>
            <a:endParaRPr lang="pt-BR" sz="2800" dirty="0"/>
          </a:p>
        </p:txBody>
      </p:sp>
      <p:pic>
        <p:nvPicPr>
          <p:cNvPr id="4" name="Picture 2" descr="logo"/>
          <p:cNvPicPr>
            <a:picLocks noChangeAspect="1" noChangeArrowheads="1"/>
          </p:cNvPicPr>
          <p:nvPr/>
        </p:nvPicPr>
        <p:blipFill>
          <a:blip r:embed="rId2" cstate="print"/>
          <a:srcRect/>
          <a:stretch>
            <a:fillRect/>
          </a:stretch>
        </p:blipFill>
        <p:spPr bwMode="auto">
          <a:xfrm>
            <a:off x="5787794" y="0"/>
            <a:ext cx="3356205" cy="90872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95536" y="836712"/>
            <a:ext cx="8229600" cy="5328592"/>
          </a:xfrm>
        </p:spPr>
        <p:txBody>
          <a:bodyPr>
            <a:normAutofit fontScale="25000" lnSpcReduction="20000"/>
          </a:bodyPr>
          <a:lstStyle/>
          <a:p>
            <a:pPr algn="just">
              <a:buNone/>
            </a:pPr>
            <a:r>
              <a:rPr lang="pt-BR" sz="7200" b="1" dirty="0" smtClean="0"/>
              <a:t>Engajamento Público:</a:t>
            </a:r>
          </a:p>
          <a:p>
            <a:pPr algn="just"/>
            <a:r>
              <a:rPr lang="pt-BR" sz="4800" b="1" dirty="0" smtClean="0"/>
              <a:t>Relativas ao objetivo 1: </a:t>
            </a:r>
            <a:r>
              <a:rPr lang="pt-BR" sz="4800" dirty="0" smtClean="0"/>
              <a:t>Ampliar a cobertura à hipertensos e diabéticos.</a:t>
            </a:r>
          </a:p>
          <a:p>
            <a:pPr algn="just"/>
            <a:r>
              <a:rPr lang="pt-BR" sz="4800" dirty="0" smtClean="0"/>
              <a:t>- Informar a comunidade sobre a existência do Programa de Atenção à Hipertensão Arterial e à Diabetes Mellitus da unidade de saúde.</a:t>
            </a:r>
          </a:p>
          <a:p>
            <a:pPr algn="just"/>
            <a:r>
              <a:rPr lang="pt-BR" sz="4800" dirty="0" smtClean="0"/>
              <a:t>- Informar a comunidade sobre a importância de medir a pressão arterial a partir dos 18 anos, pelo menos, anualmente. </a:t>
            </a:r>
          </a:p>
          <a:p>
            <a:pPr algn="just"/>
            <a:r>
              <a:rPr lang="pt-BR" sz="4800" dirty="0" smtClean="0"/>
              <a:t>- Orientar a comunidade sobre a importância do rastreamento para DM em adultos com pressão arterial sustentada maior que 135/80 </a:t>
            </a:r>
            <a:r>
              <a:rPr lang="pt-BR" sz="4800" dirty="0" err="1" smtClean="0"/>
              <a:t>mmHg</a:t>
            </a:r>
            <a:r>
              <a:rPr lang="pt-BR" sz="4800" dirty="0" smtClean="0"/>
              <a:t>.</a:t>
            </a:r>
          </a:p>
          <a:p>
            <a:pPr algn="just"/>
            <a:r>
              <a:rPr lang="pt-BR" sz="4800" dirty="0" smtClean="0"/>
              <a:t>- Orientar a comunidade sobre os fatores de risco para o desenvolvimento de hipertensão e diabetes</a:t>
            </a:r>
            <a:r>
              <a:rPr lang="pt-BR" sz="4800" dirty="0" smtClean="0"/>
              <a:t>.</a:t>
            </a:r>
          </a:p>
          <a:p>
            <a:pPr algn="just"/>
            <a:endParaRPr lang="pt-BR" sz="4800" dirty="0" smtClean="0"/>
          </a:p>
          <a:p>
            <a:pPr algn="just"/>
            <a:r>
              <a:rPr lang="pt-BR" sz="4800" b="1" dirty="0" smtClean="0"/>
              <a:t>Relativas ao objetivo 2:</a:t>
            </a:r>
            <a:r>
              <a:rPr lang="pt-BR" sz="4800" dirty="0" smtClean="0"/>
              <a:t> Melhorar a adesão do hipertenso e/ou diabético ao programa.</a:t>
            </a:r>
          </a:p>
          <a:p>
            <a:pPr algn="just"/>
            <a:r>
              <a:rPr lang="pt-BR" sz="4800" dirty="0" smtClean="0"/>
              <a:t>- Informar a comunidade sobre a importância de realização das consultas.</a:t>
            </a:r>
          </a:p>
          <a:p>
            <a:pPr algn="just"/>
            <a:r>
              <a:rPr lang="pt-BR" sz="4800" dirty="0" smtClean="0"/>
              <a:t>- Ouvir a comunidade sobre estratégias para não ocorrer evasão dos portadores de hipertensão e/ou diabetes (se houver número excessivo de faltosos).</a:t>
            </a:r>
          </a:p>
          <a:p>
            <a:pPr algn="just"/>
            <a:r>
              <a:rPr lang="pt-BR" sz="4800" dirty="0" smtClean="0"/>
              <a:t>- Esclarecer aos portadores de hipertensão e diabetes e à comunidade sobre a periodicidade preconizada para a realização das consultas</a:t>
            </a:r>
            <a:r>
              <a:rPr lang="pt-BR" sz="4800" dirty="0" smtClean="0"/>
              <a:t>.</a:t>
            </a:r>
          </a:p>
          <a:p>
            <a:pPr algn="just"/>
            <a:endParaRPr lang="pt-BR" sz="4800" dirty="0" smtClean="0"/>
          </a:p>
          <a:p>
            <a:pPr algn="just"/>
            <a:r>
              <a:rPr lang="pt-BR" sz="4800" b="1" dirty="0" smtClean="0"/>
              <a:t>Relativas ao objetivo 3: </a:t>
            </a:r>
            <a:r>
              <a:rPr lang="pt-BR" sz="4800" dirty="0" smtClean="0"/>
              <a:t>Melhorar a qualidade do atendimento ao paciente hipertenso e/ou diabético realizado na unidade de saúde.</a:t>
            </a:r>
          </a:p>
          <a:p>
            <a:pPr algn="just"/>
            <a:r>
              <a:rPr lang="pt-BR" sz="4800" dirty="0" smtClean="0"/>
              <a:t>- Orientar os pacientes e a comunidade quanto aos riscos de doenças cardiovasculares e neurológicas decorrentes da hipertensão e diabetes e sobre a importância de ter os pés, pulsos e sensibilidade de extremidades avaliadas periodicamente.</a:t>
            </a:r>
          </a:p>
          <a:p>
            <a:pPr algn="just"/>
            <a:r>
              <a:rPr lang="pt-BR" sz="4800" dirty="0" smtClean="0"/>
              <a:t>- Orientar os pacientes e a comunidade quanto a necessidade de realização de exames complementares.</a:t>
            </a:r>
          </a:p>
          <a:p>
            <a:pPr algn="just"/>
            <a:r>
              <a:rPr lang="pt-BR" sz="4800" dirty="0" smtClean="0"/>
              <a:t>- Orientar os pacientes e a comunidade quanto a periodicidade com que devem ser realizados exames complementares.</a:t>
            </a:r>
          </a:p>
          <a:p>
            <a:pPr algn="just"/>
            <a:r>
              <a:rPr lang="pt-BR" sz="4800" dirty="0" smtClean="0"/>
              <a:t>- Orientar pacientes e a comunidade quanto ao direito dos usuários de ter acesso aos medicamentos farmácia popular/hiperdia e possíveis alternativas para obter este acesso. </a:t>
            </a:r>
          </a:p>
          <a:p>
            <a:pPr>
              <a:buNone/>
            </a:pPr>
            <a:endParaRPr lang="pt-BR" sz="4400" dirty="0" smtClean="0"/>
          </a:p>
          <a:p>
            <a:endParaRPr lang="pt-BR" dirty="0"/>
          </a:p>
        </p:txBody>
      </p:sp>
      <p:sp>
        <p:nvSpPr>
          <p:cNvPr id="3" name="Título 2"/>
          <p:cNvSpPr>
            <a:spLocks noGrp="1"/>
          </p:cNvSpPr>
          <p:nvPr>
            <p:ph type="title"/>
          </p:nvPr>
        </p:nvSpPr>
        <p:spPr>
          <a:xfrm>
            <a:off x="251520" y="188640"/>
            <a:ext cx="5292080" cy="648072"/>
          </a:xfrm>
        </p:spPr>
        <p:txBody>
          <a:bodyPr>
            <a:normAutofit/>
          </a:bodyPr>
          <a:lstStyle/>
          <a:p>
            <a:r>
              <a:rPr lang="pt-BR" sz="2800" dirty="0" smtClean="0"/>
              <a:t>Metodologia - Ações</a:t>
            </a:r>
            <a:endParaRPr lang="pt-BR" sz="2800" dirty="0"/>
          </a:p>
        </p:txBody>
      </p:sp>
      <p:pic>
        <p:nvPicPr>
          <p:cNvPr id="4" name="Picture 2" descr="logo"/>
          <p:cNvPicPr>
            <a:picLocks noChangeAspect="1" noChangeArrowheads="1"/>
          </p:cNvPicPr>
          <p:nvPr/>
        </p:nvPicPr>
        <p:blipFill>
          <a:blip r:embed="rId2" cstate="print"/>
          <a:srcRect/>
          <a:stretch>
            <a:fillRect/>
          </a:stretch>
        </p:blipFill>
        <p:spPr bwMode="auto">
          <a:xfrm>
            <a:off x="5787795" y="0"/>
            <a:ext cx="3356205" cy="90872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70000" lnSpcReduction="20000"/>
          </a:bodyPr>
          <a:lstStyle/>
          <a:p>
            <a:pPr algn="just"/>
            <a:r>
              <a:rPr lang="pt-BR" sz="2800" b="1" dirty="0" smtClean="0"/>
              <a:t>Relativas ao objetivo 4:</a:t>
            </a:r>
            <a:r>
              <a:rPr lang="pt-BR" sz="2800" dirty="0" smtClean="0"/>
              <a:t> Mapear hipertensos e diabéticos de risco para doença cardiovascular</a:t>
            </a:r>
          </a:p>
          <a:p>
            <a:pPr algn="just"/>
            <a:r>
              <a:rPr lang="pt-BR" sz="2800" dirty="0" smtClean="0"/>
              <a:t>- Orientar os usuários quanto ao seu nível de risco e à importância do acompanhamento regular.</a:t>
            </a:r>
          </a:p>
          <a:p>
            <a:pPr algn="just"/>
            <a:r>
              <a:rPr lang="pt-BR" sz="2800" dirty="0" smtClean="0"/>
              <a:t>- Esclarecer os pacientes e a comunidade quanto a importância do adequado controle dos fatores de risco modificáveis (como alimentação</a:t>
            </a:r>
            <a:r>
              <a:rPr lang="pt-BR" sz="2800" dirty="0" smtClean="0"/>
              <a:t>).</a:t>
            </a:r>
          </a:p>
          <a:p>
            <a:pPr algn="just"/>
            <a:endParaRPr lang="pt-BR" sz="2800" dirty="0" smtClean="0"/>
          </a:p>
          <a:p>
            <a:pPr algn="just"/>
            <a:r>
              <a:rPr lang="pt-BR" sz="2800" b="1" dirty="0" smtClean="0"/>
              <a:t>Relativas ao objetivo 5: </a:t>
            </a:r>
            <a:r>
              <a:rPr lang="pt-BR" sz="2800" dirty="0" smtClean="0"/>
              <a:t>Promoção da Saúde.</a:t>
            </a:r>
          </a:p>
          <a:p>
            <a:pPr algn="just"/>
            <a:r>
              <a:rPr lang="pt-BR" sz="2800" dirty="0" smtClean="0"/>
              <a:t>- Orientar hipertensos e diabéticos e seus familiares sobre a importância da alimentação saudável.</a:t>
            </a:r>
          </a:p>
          <a:p>
            <a:pPr algn="just"/>
            <a:r>
              <a:rPr lang="pt-BR" sz="2800" dirty="0" smtClean="0"/>
              <a:t>- Orientar hipertensos e diabéticos e a comunidade sobre a importância da prática de atividade física regular.</a:t>
            </a:r>
          </a:p>
          <a:p>
            <a:pPr algn="just"/>
            <a:r>
              <a:rPr lang="pt-BR" sz="2800" dirty="0" smtClean="0"/>
              <a:t>- Orientar os hipertensos e diabéticos tabagistas sobre a existência de tratamento para abandonar o tabagismo.</a:t>
            </a:r>
          </a:p>
          <a:p>
            <a:endParaRPr lang="pt-BR" dirty="0"/>
          </a:p>
        </p:txBody>
      </p:sp>
      <p:sp>
        <p:nvSpPr>
          <p:cNvPr id="3" name="Título 2"/>
          <p:cNvSpPr>
            <a:spLocks noGrp="1"/>
          </p:cNvSpPr>
          <p:nvPr>
            <p:ph type="title"/>
          </p:nvPr>
        </p:nvSpPr>
        <p:spPr/>
        <p:txBody>
          <a:bodyPr>
            <a:normAutofit/>
          </a:bodyPr>
          <a:lstStyle/>
          <a:p>
            <a:r>
              <a:rPr lang="pt-BR" sz="2800" dirty="0" smtClean="0"/>
              <a:t>Metodologia - Ações</a:t>
            </a:r>
            <a:endParaRPr lang="pt-BR" sz="2800" dirty="0"/>
          </a:p>
        </p:txBody>
      </p:sp>
      <p:pic>
        <p:nvPicPr>
          <p:cNvPr id="4" name="Picture 2" descr="logo"/>
          <p:cNvPicPr>
            <a:picLocks noChangeAspect="1" noChangeArrowheads="1"/>
          </p:cNvPicPr>
          <p:nvPr/>
        </p:nvPicPr>
        <p:blipFill>
          <a:blip r:embed="rId2" cstate="print"/>
          <a:srcRect/>
          <a:stretch>
            <a:fillRect/>
          </a:stretch>
        </p:blipFill>
        <p:spPr bwMode="auto">
          <a:xfrm>
            <a:off x="5787795" y="0"/>
            <a:ext cx="3356205" cy="90872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39552" y="908720"/>
            <a:ext cx="8229600" cy="5256584"/>
          </a:xfrm>
        </p:spPr>
        <p:txBody>
          <a:bodyPr>
            <a:normAutofit fontScale="25000" lnSpcReduction="20000"/>
          </a:bodyPr>
          <a:lstStyle/>
          <a:p>
            <a:pPr>
              <a:buNone/>
            </a:pPr>
            <a:r>
              <a:rPr lang="pt-BR" sz="6400" b="1" dirty="0" smtClean="0"/>
              <a:t>Qualificação da Prática Clínica:</a:t>
            </a:r>
            <a:endParaRPr lang="pt-BR" sz="6400" dirty="0" smtClean="0"/>
          </a:p>
          <a:p>
            <a:pPr algn="just"/>
            <a:r>
              <a:rPr lang="pt-BR" sz="6400" b="1" dirty="0" smtClean="0"/>
              <a:t>Relativas ao objetivo 1: </a:t>
            </a:r>
            <a:r>
              <a:rPr lang="pt-BR" sz="6400" dirty="0" smtClean="0"/>
              <a:t>Ampliar a cobertura à hipertensos e diabéticos.</a:t>
            </a:r>
          </a:p>
          <a:p>
            <a:pPr algn="just"/>
            <a:r>
              <a:rPr lang="pt-BR" sz="6400" dirty="0" smtClean="0"/>
              <a:t>- Capacitar os ACS para o cadastramento de hipertensos e diabéticos de toda área de abrangência da unidade de saúde.</a:t>
            </a:r>
          </a:p>
          <a:p>
            <a:pPr algn="just"/>
            <a:r>
              <a:rPr lang="pt-BR" sz="6400" dirty="0" smtClean="0"/>
              <a:t>- Capacitar a equipe da UBS para verificação da pressão arterial de forma criteriosa, incluindo o uso adequado do manguito.</a:t>
            </a:r>
          </a:p>
          <a:p>
            <a:pPr algn="just"/>
            <a:r>
              <a:rPr lang="pt-BR" sz="6400" dirty="0" smtClean="0"/>
              <a:t>- Capacitar a equipe da UBS para realização do hemoglicoteste em adultos com pressão arterial sustentada maior que 135/80 </a:t>
            </a:r>
            <a:r>
              <a:rPr lang="pt-BR" sz="6400" dirty="0" err="1" smtClean="0"/>
              <a:t>mmHg</a:t>
            </a:r>
            <a:r>
              <a:rPr lang="pt-BR" sz="6400" dirty="0" smtClean="0"/>
              <a:t>.</a:t>
            </a:r>
          </a:p>
          <a:p>
            <a:pPr algn="just"/>
            <a:endParaRPr lang="pt-BR" sz="6400" dirty="0" smtClean="0"/>
          </a:p>
          <a:p>
            <a:pPr algn="just"/>
            <a:r>
              <a:rPr lang="pt-BR" sz="6400" b="1" dirty="0" smtClean="0"/>
              <a:t>Relativas ao objetivo 2:</a:t>
            </a:r>
            <a:r>
              <a:rPr lang="pt-BR" sz="6400" dirty="0" smtClean="0"/>
              <a:t> Melhorar a adesão do hipertenso e/ou diabético ao programa.</a:t>
            </a:r>
          </a:p>
          <a:p>
            <a:pPr algn="just"/>
            <a:r>
              <a:rPr lang="pt-BR" sz="6400" dirty="0" smtClean="0"/>
              <a:t>- Treinar os ACS para a orientação de hipertensos e diabéticos quanto a realizar as consultas e sua periodicidade. </a:t>
            </a:r>
            <a:endParaRPr lang="pt-BR" sz="6400" dirty="0" smtClean="0"/>
          </a:p>
          <a:p>
            <a:pPr algn="just"/>
            <a:endParaRPr lang="pt-BR" sz="6400" dirty="0" smtClean="0"/>
          </a:p>
          <a:p>
            <a:pPr algn="just"/>
            <a:r>
              <a:rPr lang="pt-BR" sz="6400" b="1" dirty="0" smtClean="0"/>
              <a:t>Relativas ao objetivo 3: </a:t>
            </a:r>
            <a:r>
              <a:rPr lang="pt-BR" sz="6400" dirty="0" smtClean="0"/>
              <a:t>Melhorar a qualidade do atendimento ao paciente hipertenso e/ou diabético realizado na unidade de saúde.</a:t>
            </a:r>
          </a:p>
          <a:p>
            <a:pPr algn="just"/>
            <a:r>
              <a:rPr lang="pt-BR" sz="6400" dirty="0" smtClean="0"/>
              <a:t>- Capacitar a equipe para a realização do exame clínico apropriado.</a:t>
            </a:r>
          </a:p>
          <a:p>
            <a:pPr algn="just"/>
            <a:r>
              <a:rPr lang="pt-BR" sz="6400" dirty="0" smtClean="0"/>
              <a:t>- Capacitar a equipe para seguir o protocolo adotado na unidade de saúde para solicitação de exames complementares. </a:t>
            </a:r>
          </a:p>
          <a:p>
            <a:pPr algn="just"/>
            <a:r>
              <a:rPr lang="pt-BR" sz="6400" dirty="0" smtClean="0"/>
              <a:t>- Realizar atualização do profissional no tratamento da hipertensão e diabetes.</a:t>
            </a:r>
          </a:p>
          <a:p>
            <a:pPr algn="just"/>
            <a:r>
              <a:rPr lang="pt-BR" sz="6400" dirty="0" smtClean="0"/>
              <a:t>- Capacitar a equipe para orientar os usuários sobre as alternativas para obter acesso a medicamentos da farmácia popular/hiperdia.</a:t>
            </a:r>
          </a:p>
          <a:p>
            <a:endParaRPr lang="pt-BR" dirty="0"/>
          </a:p>
        </p:txBody>
      </p:sp>
      <p:sp>
        <p:nvSpPr>
          <p:cNvPr id="3" name="Título 2"/>
          <p:cNvSpPr>
            <a:spLocks noGrp="1"/>
          </p:cNvSpPr>
          <p:nvPr>
            <p:ph type="title"/>
          </p:nvPr>
        </p:nvSpPr>
        <p:spPr>
          <a:xfrm>
            <a:off x="323528" y="188640"/>
            <a:ext cx="5256584" cy="706090"/>
          </a:xfrm>
        </p:spPr>
        <p:txBody>
          <a:bodyPr>
            <a:normAutofit/>
          </a:bodyPr>
          <a:lstStyle/>
          <a:p>
            <a:r>
              <a:rPr lang="pt-BR" sz="2800" dirty="0" smtClean="0"/>
              <a:t>Metodologia - Ações</a:t>
            </a:r>
            <a:endParaRPr lang="pt-BR" sz="2800" dirty="0"/>
          </a:p>
        </p:txBody>
      </p:sp>
      <p:pic>
        <p:nvPicPr>
          <p:cNvPr id="4" name="Picture 2" descr="logo"/>
          <p:cNvPicPr>
            <a:picLocks noChangeAspect="1" noChangeArrowheads="1"/>
          </p:cNvPicPr>
          <p:nvPr/>
        </p:nvPicPr>
        <p:blipFill>
          <a:blip r:embed="rId2" cstate="print"/>
          <a:srcRect/>
          <a:stretch>
            <a:fillRect/>
          </a:stretch>
        </p:blipFill>
        <p:spPr bwMode="auto">
          <a:xfrm>
            <a:off x="5787795" y="0"/>
            <a:ext cx="3356205" cy="90872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62500" lnSpcReduction="20000"/>
          </a:bodyPr>
          <a:lstStyle/>
          <a:p>
            <a:pPr algn="just"/>
            <a:r>
              <a:rPr lang="pt-BR" sz="2800" b="1" dirty="0" smtClean="0"/>
              <a:t>Relativas ao objetivo 4:</a:t>
            </a:r>
            <a:r>
              <a:rPr lang="pt-BR" sz="2800" dirty="0" smtClean="0"/>
              <a:t> Mapear hipertensos e diabéticos de risco para doença cardiovascular</a:t>
            </a:r>
          </a:p>
          <a:p>
            <a:pPr algn="just"/>
            <a:r>
              <a:rPr lang="pt-BR" sz="2800" dirty="0" smtClean="0"/>
              <a:t>- Capacitar a equipe para realizar a estratificação de risco segundo o escore de </a:t>
            </a:r>
            <a:r>
              <a:rPr lang="pt-BR" sz="2800" dirty="0" err="1" smtClean="0"/>
              <a:t>framinghan</a:t>
            </a:r>
            <a:r>
              <a:rPr lang="pt-BR" sz="2800" dirty="0" smtClean="0"/>
              <a:t>, ou de lesões em órgãos alvo, em especial a avaliação dos pés no caso de diabetes.</a:t>
            </a:r>
          </a:p>
          <a:p>
            <a:pPr algn="just"/>
            <a:r>
              <a:rPr lang="pt-BR" sz="2800" dirty="0" smtClean="0"/>
              <a:t>- Capacitar a equipe para a importância do registro desta avaliação.</a:t>
            </a:r>
          </a:p>
          <a:p>
            <a:pPr algn="just"/>
            <a:r>
              <a:rPr lang="pt-BR" sz="2800" dirty="0" smtClean="0"/>
              <a:t>- Capacitar a equipe quanto a estratégias para o controle de fatores de risco modificáveis</a:t>
            </a:r>
            <a:r>
              <a:rPr lang="pt-BR" sz="2800" dirty="0" smtClean="0"/>
              <a:t>.</a:t>
            </a:r>
          </a:p>
          <a:p>
            <a:pPr algn="just"/>
            <a:endParaRPr lang="pt-BR" sz="2800" dirty="0" smtClean="0"/>
          </a:p>
          <a:p>
            <a:pPr algn="just"/>
            <a:r>
              <a:rPr lang="pt-BR" sz="2800" b="1" dirty="0" smtClean="0"/>
              <a:t>Relativas ao objetivo 5: </a:t>
            </a:r>
            <a:r>
              <a:rPr lang="pt-BR" sz="2800" dirty="0" smtClean="0"/>
              <a:t>Promoção da Saúde.</a:t>
            </a:r>
          </a:p>
          <a:p>
            <a:pPr algn="just"/>
            <a:r>
              <a:rPr lang="pt-BR" sz="2800" dirty="0" smtClean="0"/>
              <a:t>- Capacitar a equipe da unidade de saúde sobre práticas de alimentação saudável. </a:t>
            </a:r>
          </a:p>
          <a:p>
            <a:pPr algn="just"/>
            <a:r>
              <a:rPr lang="pt-BR" sz="2800" dirty="0" smtClean="0"/>
              <a:t>- Capacitar a equipe da UBS sobre metodologias de educação em saúde.</a:t>
            </a:r>
          </a:p>
          <a:p>
            <a:pPr algn="just"/>
            <a:r>
              <a:rPr lang="pt-BR" sz="2800" dirty="0" smtClean="0"/>
              <a:t>- Capacitar a equipe da UBS sobre a promoção da prática de atividade física regular.</a:t>
            </a:r>
          </a:p>
          <a:p>
            <a:pPr algn="just"/>
            <a:r>
              <a:rPr lang="pt-BR" sz="2800" dirty="0" smtClean="0"/>
              <a:t>- Capacitar a equipe para o tratamento de pacientes tabagistas.</a:t>
            </a:r>
          </a:p>
          <a:p>
            <a:endParaRPr lang="pt-BR" dirty="0"/>
          </a:p>
        </p:txBody>
      </p:sp>
      <p:sp>
        <p:nvSpPr>
          <p:cNvPr id="3" name="Título 2"/>
          <p:cNvSpPr>
            <a:spLocks noGrp="1"/>
          </p:cNvSpPr>
          <p:nvPr>
            <p:ph type="title"/>
          </p:nvPr>
        </p:nvSpPr>
        <p:spPr/>
        <p:txBody>
          <a:bodyPr>
            <a:normAutofit/>
          </a:bodyPr>
          <a:lstStyle/>
          <a:p>
            <a:r>
              <a:rPr lang="pt-BR" sz="2800" dirty="0" smtClean="0"/>
              <a:t>Metodologia - Ações</a:t>
            </a:r>
            <a:endParaRPr lang="pt-BR" sz="2800" dirty="0"/>
          </a:p>
        </p:txBody>
      </p:sp>
      <p:pic>
        <p:nvPicPr>
          <p:cNvPr id="4" name="Picture 2" descr="logo"/>
          <p:cNvPicPr>
            <a:picLocks noChangeAspect="1" noChangeArrowheads="1"/>
          </p:cNvPicPr>
          <p:nvPr/>
        </p:nvPicPr>
        <p:blipFill>
          <a:blip r:embed="rId2" cstate="print"/>
          <a:srcRect/>
          <a:stretch>
            <a:fillRect/>
          </a:stretch>
        </p:blipFill>
        <p:spPr bwMode="auto">
          <a:xfrm>
            <a:off x="5787795" y="0"/>
            <a:ext cx="3356205" cy="90872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67544" y="2332037"/>
            <a:ext cx="8229600" cy="3113187"/>
          </a:xfrm>
        </p:spPr>
        <p:txBody>
          <a:bodyPr>
            <a:normAutofit fontScale="92500" lnSpcReduction="20000"/>
          </a:bodyPr>
          <a:lstStyle/>
          <a:p>
            <a:pPr algn="just">
              <a:lnSpc>
                <a:spcPct val="150000"/>
              </a:lnSpc>
            </a:pPr>
            <a:r>
              <a:rPr lang="pt-BR" sz="2000" dirty="0" smtClean="0"/>
              <a:t>Impressão dos protocolos do GHC para HAS e DM;</a:t>
            </a:r>
          </a:p>
          <a:p>
            <a:pPr algn="just">
              <a:lnSpc>
                <a:spcPct val="150000"/>
              </a:lnSpc>
            </a:pPr>
            <a:r>
              <a:rPr lang="pt-BR" sz="2000" dirty="0" smtClean="0"/>
              <a:t>Impressão da Ficha Espelho;</a:t>
            </a:r>
          </a:p>
          <a:p>
            <a:pPr algn="just">
              <a:lnSpc>
                <a:spcPct val="150000"/>
              </a:lnSpc>
            </a:pPr>
            <a:r>
              <a:rPr lang="pt-BR" sz="2000" dirty="0" smtClean="0"/>
              <a:t>Oficina com equipe multidisciplinar;</a:t>
            </a:r>
          </a:p>
          <a:p>
            <a:pPr algn="just">
              <a:lnSpc>
                <a:spcPct val="150000"/>
              </a:lnSpc>
            </a:pPr>
            <a:r>
              <a:rPr lang="pt-BR" sz="2000" dirty="0" smtClean="0"/>
              <a:t>Divulgação Intervenção pelas ACS em domicílio;</a:t>
            </a:r>
          </a:p>
          <a:p>
            <a:pPr algn="just">
              <a:lnSpc>
                <a:spcPct val="150000"/>
              </a:lnSpc>
            </a:pPr>
            <a:r>
              <a:rPr lang="pt-BR" sz="2000" dirty="0" smtClean="0"/>
              <a:t>Preenchimento diário dos dados em planilha de coleta específica;</a:t>
            </a:r>
          </a:p>
          <a:p>
            <a:pPr algn="just">
              <a:lnSpc>
                <a:spcPct val="150000"/>
              </a:lnSpc>
            </a:pPr>
            <a:r>
              <a:rPr lang="pt-BR" sz="2000" dirty="0" smtClean="0"/>
              <a:t>Contato com Gestor Municipal;</a:t>
            </a:r>
          </a:p>
          <a:p>
            <a:pPr algn="just">
              <a:lnSpc>
                <a:spcPct val="150000"/>
              </a:lnSpc>
            </a:pPr>
            <a:r>
              <a:rPr lang="pt-BR" sz="2000" dirty="0" smtClean="0"/>
              <a:t>Apresentação do projeto para a comunidade;</a:t>
            </a:r>
          </a:p>
          <a:p>
            <a:pPr algn="just">
              <a:lnSpc>
                <a:spcPct val="150000"/>
              </a:lnSpc>
            </a:pPr>
            <a:endParaRPr lang="pt-BR" sz="2000" dirty="0" smtClean="0"/>
          </a:p>
          <a:p>
            <a:endParaRPr lang="pt-BR" sz="2000" dirty="0"/>
          </a:p>
        </p:txBody>
      </p:sp>
      <p:sp>
        <p:nvSpPr>
          <p:cNvPr id="3" name="Título 2"/>
          <p:cNvSpPr>
            <a:spLocks noGrp="1"/>
          </p:cNvSpPr>
          <p:nvPr>
            <p:ph type="title"/>
          </p:nvPr>
        </p:nvSpPr>
        <p:spPr>
          <a:xfrm>
            <a:off x="467544" y="1124744"/>
            <a:ext cx="8229600" cy="1143000"/>
          </a:xfrm>
        </p:spPr>
        <p:txBody>
          <a:bodyPr>
            <a:normAutofit/>
          </a:bodyPr>
          <a:lstStyle/>
          <a:p>
            <a:r>
              <a:rPr lang="pt-BR" sz="2800" dirty="0" smtClean="0"/>
              <a:t>Logística</a:t>
            </a:r>
            <a:endParaRPr lang="pt-BR" sz="2800" dirty="0"/>
          </a:p>
        </p:txBody>
      </p:sp>
      <p:pic>
        <p:nvPicPr>
          <p:cNvPr id="4"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395536" y="404664"/>
            <a:ext cx="4896544" cy="1143000"/>
          </a:xfrm>
        </p:spPr>
        <p:txBody>
          <a:bodyPr>
            <a:normAutofit/>
          </a:bodyPr>
          <a:lstStyle/>
          <a:p>
            <a:r>
              <a:rPr lang="pt-BR" sz="2800" dirty="0" smtClean="0"/>
              <a:t>Cronograma</a:t>
            </a:r>
            <a:endParaRPr lang="pt-BR" sz="2800" dirty="0"/>
          </a:p>
        </p:txBody>
      </p:sp>
      <p:pic>
        <p:nvPicPr>
          <p:cNvPr id="4"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graphicFrame>
        <p:nvGraphicFramePr>
          <p:cNvPr id="7" name="Espaço Reservado para Conteúdo 6"/>
          <p:cNvGraphicFramePr>
            <a:graphicFrameLocks noGrp="1"/>
          </p:cNvGraphicFramePr>
          <p:nvPr>
            <p:ph idx="1"/>
          </p:nvPr>
        </p:nvGraphicFramePr>
        <p:xfrm>
          <a:off x="2284736" y="1412779"/>
          <a:ext cx="4879551" cy="4594480"/>
        </p:xfrm>
        <a:graphic>
          <a:graphicData uri="http://schemas.openxmlformats.org/drawingml/2006/table">
            <a:tbl>
              <a:tblPr/>
              <a:tblGrid>
                <a:gridCol w="2393555"/>
                <a:gridCol w="189414"/>
                <a:gridCol w="189414"/>
                <a:gridCol w="189414"/>
                <a:gridCol w="189414"/>
                <a:gridCol w="189414"/>
                <a:gridCol w="189414"/>
                <a:gridCol w="189414"/>
                <a:gridCol w="189414"/>
                <a:gridCol w="242671"/>
                <a:gridCol w="242671"/>
                <a:gridCol w="242671"/>
                <a:gridCol w="242671"/>
              </a:tblGrid>
              <a:tr h="208840">
                <a:tc rowSpan="2">
                  <a:txBody>
                    <a:bodyPr/>
                    <a:lstStyle/>
                    <a:p>
                      <a:pPr>
                        <a:lnSpc>
                          <a:spcPct val="150000"/>
                        </a:lnSpc>
                        <a:spcAft>
                          <a:spcPts val="0"/>
                        </a:spcAft>
                      </a:pPr>
                      <a:r>
                        <a:rPr lang="pt-BR" sz="900">
                          <a:latin typeface="Arial"/>
                          <a:ea typeface="Calibri"/>
                          <a:cs typeface="Times New Roman"/>
                        </a:rPr>
                        <a:t>Atividades</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2">
                  <a:txBody>
                    <a:bodyPr/>
                    <a:lstStyle/>
                    <a:p>
                      <a:pPr algn="ctr">
                        <a:lnSpc>
                          <a:spcPct val="150000"/>
                        </a:lnSpc>
                        <a:spcAft>
                          <a:spcPts val="0"/>
                        </a:spcAft>
                      </a:pPr>
                      <a:r>
                        <a:rPr lang="pt-BR" sz="900">
                          <a:latin typeface="Arial"/>
                          <a:ea typeface="Calibri"/>
                          <a:cs typeface="Times New Roman"/>
                        </a:rPr>
                        <a:t>Semanas</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417680">
                <a:tc vMerge="1">
                  <a:txBody>
                    <a:bodyPr/>
                    <a:lstStyle/>
                    <a:p>
                      <a:endParaRPr lang="pt-BR"/>
                    </a:p>
                  </a:txBody>
                  <a:tcPr/>
                </a:tc>
                <a:tc>
                  <a:txBody>
                    <a:bodyPr/>
                    <a:lstStyle/>
                    <a:p>
                      <a:pPr>
                        <a:lnSpc>
                          <a:spcPct val="150000"/>
                        </a:lnSpc>
                        <a:spcAft>
                          <a:spcPts val="0"/>
                        </a:spcAft>
                      </a:pPr>
                      <a:r>
                        <a:rPr lang="pt-BR" sz="900">
                          <a:latin typeface="Arial"/>
                          <a:ea typeface="Calibri"/>
                          <a:cs typeface="Times New Roman"/>
                        </a:rPr>
                        <a:t>1</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t-BR" sz="900">
                          <a:latin typeface="Arial"/>
                          <a:ea typeface="Calibri"/>
                          <a:cs typeface="Times New Roman"/>
                        </a:rPr>
                        <a:t>2</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t-BR" sz="900">
                          <a:latin typeface="Arial"/>
                          <a:ea typeface="Calibri"/>
                          <a:cs typeface="Times New Roman"/>
                        </a:rPr>
                        <a:t>3</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t-BR" sz="900">
                          <a:latin typeface="Arial"/>
                          <a:ea typeface="Calibri"/>
                          <a:cs typeface="Times New Roman"/>
                        </a:rPr>
                        <a:t>4</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t-BR" sz="900">
                          <a:latin typeface="Arial"/>
                          <a:ea typeface="Calibri"/>
                          <a:cs typeface="Times New Roman"/>
                        </a:rPr>
                        <a:t>5</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t-BR" sz="900">
                          <a:latin typeface="Arial"/>
                          <a:ea typeface="Calibri"/>
                          <a:cs typeface="Times New Roman"/>
                        </a:rPr>
                        <a:t>6</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t-BR" sz="900">
                          <a:latin typeface="Arial"/>
                          <a:ea typeface="Calibri"/>
                          <a:cs typeface="Times New Roman"/>
                        </a:rPr>
                        <a:t>7</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t-BR" sz="900">
                          <a:latin typeface="Arial"/>
                          <a:ea typeface="Calibri"/>
                          <a:cs typeface="Times New Roman"/>
                        </a:rPr>
                        <a:t>8</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t-BR" sz="900">
                          <a:latin typeface="Arial"/>
                          <a:ea typeface="Calibri"/>
                          <a:cs typeface="Times New Roman"/>
                        </a:rPr>
                        <a:t>9</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t-BR" sz="900">
                          <a:latin typeface="Arial"/>
                          <a:ea typeface="Calibri"/>
                          <a:cs typeface="Times New Roman"/>
                        </a:rPr>
                        <a:t>10</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t-BR" sz="900">
                          <a:latin typeface="Arial"/>
                          <a:ea typeface="Calibri"/>
                          <a:cs typeface="Times New Roman"/>
                        </a:rPr>
                        <a:t>11</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t-BR" sz="900">
                          <a:latin typeface="Arial"/>
                          <a:ea typeface="Calibri"/>
                          <a:cs typeface="Times New Roman"/>
                        </a:rPr>
                        <a:t>12</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6520">
                <a:tc>
                  <a:txBody>
                    <a:bodyPr/>
                    <a:lstStyle/>
                    <a:p>
                      <a:pPr>
                        <a:lnSpc>
                          <a:spcPct val="150000"/>
                        </a:lnSpc>
                        <a:spcAft>
                          <a:spcPts val="0"/>
                        </a:spcAft>
                      </a:pPr>
                      <a:r>
                        <a:rPr lang="pt-BR" sz="900">
                          <a:latin typeface="Arial"/>
                          <a:ea typeface="Calibri"/>
                          <a:cs typeface="Times New Roman"/>
                        </a:rPr>
                        <a:t>Capacitação dos profissionais de saúde da UBS</a:t>
                      </a:r>
                      <a:endParaRPr lang="pt-BR" sz="800">
                        <a:latin typeface="Calibri"/>
                        <a:ea typeface="Calibri"/>
                        <a:cs typeface="Times New Roman"/>
                      </a:endParaRPr>
                    </a:p>
                    <a:p>
                      <a:pPr>
                        <a:lnSpc>
                          <a:spcPct val="150000"/>
                        </a:lnSpc>
                        <a:spcAft>
                          <a:spcPts val="0"/>
                        </a:spcAft>
                      </a:pPr>
                      <a:r>
                        <a:rPr lang="pt-BR" sz="900">
                          <a:latin typeface="Arial"/>
                          <a:ea typeface="Calibri"/>
                          <a:cs typeface="Times New Roman"/>
                        </a:rPr>
                        <a:t>sobre o protocolo de HAS e DM</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6520">
                <a:tc>
                  <a:txBody>
                    <a:bodyPr/>
                    <a:lstStyle/>
                    <a:p>
                      <a:pPr>
                        <a:lnSpc>
                          <a:spcPct val="150000"/>
                        </a:lnSpc>
                        <a:spcAft>
                          <a:spcPts val="0"/>
                        </a:spcAft>
                      </a:pPr>
                      <a:r>
                        <a:rPr lang="pt-BR" sz="900">
                          <a:latin typeface="Arial"/>
                          <a:ea typeface="Calibri"/>
                          <a:cs typeface="Times New Roman"/>
                        </a:rPr>
                        <a:t>Capacitação dos ACS para realização de busca</a:t>
                      </a:r>
                      <a:endParaRPr lang="pt-BR" sz="800">
                        <a:latin typeface="Calibri"/>
                        <a:ea typeface="Calibri"/>
                        <a:cs typeface="Times New Roman"/>
                      </a:endParaRPr>
                    </a:p>
                    <a:p>
                      <a:pPr>
                        <a:lnSpc>
                          <a:spcPct val="150000"/>
                        </a:lnSpc>
                        <a:spcAft>
                          <a:spcPts val="0"/>
                        </a:spcAft>
                      </a:pPr>
                      <a:r>
                        <a:rPr lang="pt-BR" sz="900">
                          <a:latin typeface="Arial"/>
                          <a:ea typeface="Calibri"/>
                          <a:cs typeface="Times New Roman"/>
                        </a:rPr>
                        <a:t>ativa de pacientes</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6520">
                <a:tc>
                  <a:txBody>
                    <a:bodyPr/>
                    <a:lstStyle/>
                    <a:p>
                      <a:pPr>
                        <a:lnSpc>
                          <a:spcPct val="150000"/>
                        </a:lnSpc>
                        <a:spcAft>
                          <a:spcPts val="0"/>
                        </a:spcAft>
                      </a:pPr>
                      <a:r>
                        <a:rPr lang="pt-BR" sz="900">
                          <a:latin typeface="Arial"/>
                          <a:ea typeface="Calibri"/>
                          <a:cs typeface="Times New Roman"/>
                        </a:rPr>
                        <a:t>Estabelecimento do papel de cada profissional</a:t>
                      </a:r>
                      <a:endParaRPr lang="pt-BR" sz="800">
                        <a:latin typeface="Calibri"/>
                        <a:ea typeface="Calibri"/>
                        <a:cs typeface="Times New Roman"/>
                      </a:endParaRPr>
                    </a:p>
                    <a:p>
                      <a:pPr>
                        <a:lnSpc>
                          <a:spcPct val="150000"/>
                        </a:lnSpc>
                        <a:spcAft>
                          <a:spcPts val="0"/>
                        </a:spcAft>
                      </a:pPr>
                      <a:r>
                        <a:rPr lang="pt-BR" sz="900">
                          <a:latin typeface="Arial"/>
                          <a:ea typeface="Calibri"/>
                          <a:cs typeface="Times New Roman"/>
                        </a:rPr>
                        <a:t>na ação programática</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7680">
                <a:tc>
                  <a:txBody>
                    <a:bodyPr/>
                    <a:lstStyle/>
                    <a:p>
                      <a:pPr>
                        <a:lnSpc>
                          <a:spcPct val="150000"/>
                        </a:lnSpc>
                        <a:spcAft>
                          <a:spcPts val="0"/>
                        </a:spcAft>
                      </a:pPr>
                      <a:r>
                        <a:rPr lang="pt-BR" sz="900">
                          <a:latin typeface="Arial"/>
                          <a:ea typeface="Calibri"/>
                          <a:cs typeface="Times New Roman"/>
                        </a:rPr>
                        <a:t>Cadastramento de os pacientes com HAS e/ou DM da área adstrita no programa</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7680">
                <a:tc>
                  <a:txBody>
                    <a:bodyPr/>
                    <a:lstStyle/>
                    <a:p>
                      <a:pPr>
                        <a:lnSpc>
                          <a:spcPct val="150000"/>
                        </a:lnSpc>
                        <a:spcAft>
                          <a:spcPts val="0"/>
                        </a:spcAft>
                      </a:pPr>
                      <a:r>
                        <a:rPr lang="pt-BR" sz="900">
                          <a:latin typeface="Arial"/>
                          <a:ea typeface="Calibri"/>
                          <a:cs typeface="Times New Roman"/>
                        </a:rPr>
                        <a:t>Atendimento clínico dos pacientes com HAS e/ou DM</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840">
                <a:tc>
                  <a:txBody>
                    <a:bodyPr/>
                    <a:lstStyle/>
                    <a:p>
                      <a:pPr>
                        <a:lnSpc>
                          <a:spcPct val="150000"/>
                        </a:lnSpc>
                        <a:spcAft>
                          <a:spcPts val="0"/>
                        </a:spcAft>
                      </a:pPr>
                      <a:r>
                        <a:rPr lang="pt-BR" sz="900">
                          <a:latin typeface="Arial"/>
                          <a:ea typeface="Calibri"/>
                          <a:cs typeface="Times New Roman"/>
                        </a:rPr>
                        <a:t>Grupo de DM</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solidFill>
                          <a:srgbClr val="FF0000"/>
                        </a:solidFill>
                        <a:highlight>
                          <a:srgbClr val="FFFF00"/>
                        </a:highlight>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solidFill>
                          <a:srgbClr val="FF0000"/>
                        </a:solidFill>
                        <a:highlight>
                          <a:srgbClr val="FFFF00"/>
                        </a:highlight>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solidFill>
                          <a:srgbClr val="FF0000"/>
                        </a:solidFill>
                        <a:highlight>
                          <a:srgbClr val="FFFF00"/>
                        </a:highlight>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solidFill>
                          <a:srgbClr val="FF0000"/>
                        </a:solidFill>
                        <a:highlight>
                          <a:srgbClr val="FFFF00"/>
                        </a:highlight>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solidFill>
                          <a:srgbClr val="FF0000"/>
                        </a:solidFill>
                        <a:highlight>
                          <a:srgbClr val="FFFF00"/>
                        </a:highlight>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solidFill>
                          <a:srgbClr val="FF0000"/>
                        </a:solidFill>
                        <a:highlight>
                          <a:srgbClr val="FFFF00"/>
                        </a:highlight>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840">
                <a:tc>
                  <a:txBody>
                    <a:bodyPr/>
                    <a:lstStyle/>
                    <a:p>
                      <a:pPr>
                        <a:lnSpc>
                          <a:spcPct val="150000"/>
                        </a:lnSpc>
                        <a:spcAft>
                          <a:spcPts val="0"/>
                        </a:spcAft>
                      </a:pPr>
                      <a:r>
                        <a:rPr lang="pt-BR" sz="900">
                          <a:latin typeface="Arial"/>
                          <a:ea typeface="Calibri"/>
                          <a:cs typeface="Times New Roman"/>
                        </a:rPr>
                        <a:t>Grupo de HAS</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solidFill>
                          <a:srgbClr val="FF0000"/>
                        </a:solidFill>
                        <a:highlight>
                          <a:srgbClr val="FFFF00"/>
                        </a:highlight>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solidFill>
                          <a:srgbClr val="FF0000"/>
                        </a:solidFill>
                        <a:highlight>
                          <a:srgbClr val="FFFF00"/>
                        </a:highlight>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solidFill>
                          <a:srgbClr val="FF0000"/>
                        </a:solidFill>
                        <a:highlight>
                          <a:srgbClr val="FFFF00"/>
                        </a:highlight>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solidFill>
                          <a:srgbClr val="FF0000"/>
                        </a:solidFill>
                        <a:highlight>
                          <a:srgbClr val="FFFF00"/>
                        </a:highlight>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solidFill>
                          <a:srgbClr val="FF0000"/>
                        </a:solidFill>
                        <a:highlight>
                          <a:srgbClr val="FFFF00"/>
                        </a:highlight>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solidFill>
                          <a:srgbClr val="FF0000"/>
                        </a:solidFill>
                        <a:highlight>
                          <a:srgbClr val="FFFF00"/>
                        </a:highlight>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7680">
                <a:tc>
                  <a:txBody>
                    <a:bodyPr/>
                    <a:lstStyle/>
                    <a:p>
                      <a:pPr>
                        <a:lnSpc>
                          <a:spcPct val="150000"/>
                        </a:lnSpc>
                        <a:spcAft>
                          <a:spcPts val="0"/>
                        </a:spcAft>
                      </a:pPr>
                      <a:r>
                        <a:rPr lang="pt-BR" sz="900">
                          <a:latin typeface="Arial"/>
                          <a:ea typeface="Calibri"/>
                          <a:cs typeface="Times New Roman"/>
                        </a:rPr>
                        <a:t>Busca ativa aos pacientes faltosos às consultas</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840">
                <a:tc>
                  <a:txBody>
                    <a:bodyPr/>
                    <a:lstStyle/>
                    <a:p>
                      <a:pPr>
                        <a:lnSpc>
                          <a:spcPct val="150000"/>
                        </a:lnSpc>
                        <a:spcAft>
                          <a:spcPts val="0"/>
                        </a:spcAft>
                      </a:pPr>
                      <a:r>
                        <a:rPr lang="pt-BR" sz="900">
                          <a:latin typeface="Arial"/>
                          <a:ea typeface="Calibri"/>
                          <a:cs typeface="Times New Roman"/>
                        </a:rPr>
                        <a:t>Monitoramento da intervenção</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solidFill>
                          <a:srgbClr val="FF0000"/>
                        </a:solidFill>
                        <a:highlight>
                          <a:srgbClr val="FFFF00"/>
                        </a:highlight>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solidFill>
                          <a:srgbClr val="FF0000"/>
                        </a:solidFill>
                        <a:highlight>
                          <a:srgbClr val="FFFF00"/>
                        </a:highlight>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solidFill>
                          <a:srgbClr val="FF0000"/>
                        </a:solidFill>
                        <a:highlight>
                          <a:srgbClr val="FFFF00"/>
                        </a:highlight>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solidFill>
                          <a:srgbClr val="FF0000"/>
                        </a:solidFill>
                        <a:highlight>
                          <a:srgbClr val="FFFF00"/>
                        </a:highlight>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solidFill>
                          <a:srgbClr val="FF0000"/>
                        </a:solidFill>
                        <a:highlight>
                          <a:srgbClr val="FFFF00"/>
                        </a:highlight>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solidFill>
                          <a:srgbClr val="FF0000"/>
                        </a:solidFill>
                        <a:highlight>
                          <a:srgbClr val="FFFF00"/>
                        </a:highlight>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t-BR" sz="900">
                          <a:solidFill>
                            <a:srgbClr val="FF0000"/>
                          </a:solidFill>
                          <a:highlight>
                            <a:srgbClr val="FFFF00"/>
                          </a:highlight>
                          <a:latin typeface="Arial"/>
                          <a:ea typeface="Calibri"/>
                          <a:cs typeface="Times New Roman"/>
                        </a:rPr>
                        <a:t>X</a:t>
                      </a:r>
                      <a:endParaRPr lang="pt-BR" sz="800">
                        <a:latin typeface="Calibri"/>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840">
                <a:tc>
                  <a:txBody>
                    <a:bodyPr/>
                    <a:lstStyle/>
                    <a:p>
                      <a:pP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900" dirty="0">
                        <a:latin typeface="Arial"/>
                        <a:ea typeface="Calibri"/>
                        <a:cs typeface="Times New Roman"/>
                      </a:endParaRPr>
                    </a:p>
                  </a:txBody>
                  <a:tcPr marL="51431" marR="51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2564904"/>
            <a:ext cx="8229600" cy="3561259"/>
          </a:xfrm>
        </p:spPr>
        <p:txBody>
          <a:bodyPr>
            <a:normAutofit lnSpcReduction="10000"/>
          </a:bodyPr>
          <a:lstStyle/>
          <a:p>
            <a:pPr algn="just">
              <a:lnSpc>
                <a:spcPct val="150000"/>
              </a:lnSpc>
            </a:pPr>
            <a:r>
              <a:rPr lang="pt-BR" sz="2000" dirty="0" smtClean="0"/>
              <a:t>Hipertensão Arterial Sistêmica e Diabetes Mellitus são duas patologias de alta prevalência em atenção primária a saúde, segundo a literatura são causas de diversas outras comorbidades que pioram ainda mais a qualidade de vida dos pacientes e aumentam os custos em saúde e a </a:t>
            </a:r>
            <a:r>
              <a:rPr lang="pt-BR" sz="2000" dirty="0" err="1" smtClean="0"/>
              <a:t>morbimortalidade</a:t>
            </a:r>
            <a:r>
              <a:rPr lang="pt-BR" sz="2000" dirty="0" smtClean="0"/>
              <a:t> em geral. </a:t>
            </a:r>
          </a:p>
          <a:p>
            <a:pPr algn="just">
              <a:lnSpc>
                <a:spcPct val="150000"/>
              </a:lnSpc>
            </a:pPr>
            <a:r>
              <a:rPr lang="pt-BR" sz="2000" dirty="0" smtClean="0"/>
              <a:t>Tendo em vista a alta prevalência tanto de HAS quanto DM faz-se necessária uma intervenção.</a:t>
            </a:r>
          </a:p>
          <a:p>
            <a:endParaRPr lang="pt-BR" sz="2000" dirty="0"/>
          </a:p>
        </p:txBody>
      </p:sp>
      <p:sp>
        <p:nvSpPr>
          <p:cNvPr id="2" name="Título 1"/>
          <p:cNvSpPr>
            <a:spLocks noGrp="1"/>
          </p:cNvSpPr>
          <p:nvPr>
            <p:ph type="title"/>
          </p:nvPr>
        </p:nvSpPr>
        <p:spPr>
          <a:xfrm>
            <a:off x="611560" y="1412776"/>
            <a:ext cx="7992888" cy="720080"/>
          </a:xfrm>
        </p:spPr>
        <p:txBody>
          <a:bodyPr>
            <a:noAutofit/>
          </a:bodyPr>
          <a:lstStyle/>
          <a:p>
            <a:pPr algn="ctr"/>
            <a:r>
              <a:rPr lang="pt-BR" sz="2800" b="1" dirty="0" smtClean="0"/>
              <a:t>Atenção à Saúde das Pessoas com HAS e DM</a:t>
            </a:r>
            <a:br>
              <a:rPr lang="pt-BR" sz="2800" b="1" dirty="0" smtClean="0"/>
            </a:br>
            <a:r>
              <a:rPr lang="pt-BR" sz="2800" dirty="0" smtClean="0"/>
              <a:t>Importância da Ação Programática</a:t>
            </a:r>
            <a:endParaRPr lang="pt-BR" sz="2800" b="1" dirty="0"/>
          </a:p>
        </p:txBody>
      </p:sp>
      <p:pic>
        <p:nvPicPr>
          <p:cNvPr id="1026"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92500" lnSpcReduction="20000"/>
          </a:bodyPr>
          <a:lstStyle/>
          <a:p>
            <a:pPr algn="just"/>
            <a:r>
              <a:rPr lang="pt-BR" b="1" dirty="0" smtClean="0"/>
              <a:t>Objetivo:</a:t>
            </a:r>
            <a:r>
              <a:rPr lang="pt-BR" dirty="0" smtClean="0"/>
              <a:t> Em relação a atenção aos Diabéticos foi ampliar a cobertura do programa. </a:t>
            </a:r>
          </a:p>
          <a:p>
            <a:pPr algn="just"/>
            <a:endParaRPr lang="pt-BR" b="1" dirty="0" smtClean="0"/>
          </a:p>
          <a:p>
            <a:pPr algn="just"/>
            <a:r>
              <a:rPr lang="pt-BR" b="1" dirty="0" smtClean="0"/>
              <a:t>Meta: </a:t>
            </a:r>
            <a:r>
              <a:rPr lang="pt-BR" dirty="0" smtClean="0"/>
              <a:t>Cadastrar 50 % dos Diabéticos no programa.</a:t>
            </a:r>
          </a:p>
          <a:p>
            <a:pPr algn="just"/>
            <a:endParaRPr lang="pt-BR" b="1" dirty="0" smtClean="0"/>
          </a:p>
          <a:p>
            <a:pPr algn="just"/>
            <a:r>
              <a:rPr lang="pt-BR" b="1" dirty="0" smtClean="0"/>
              <a:t>Resultados Alcançados: </a:t>
            </a:r>
            <a:r>
              <a:rPr lang="pt-BR" dirty="0" smtClean="0"/>
              <a:t>Minha área tem 59 pacientes com diagnóstico de DM, no início da intervenção apenas 22 pacientes estavam sendo cobertos pelo programa (37,3%), com a evolução do projeto nos 3 meses que se seguiram este número atingiu 48 pacientes (81,4%), superando a meta pré estabelecida. </a:t>
            </a:r>
            <a:endParaRPr lang="pt-BR" b="1" dirty="0"/>
          </a:p>
        </p:txBody>
      </p:sp>
      <p:sp>
        <p:nvSpPr>
          <p:cNvPr id="3" name="Título 2"/>
          <p:cNvSpPr>
            <a:spLocks noGrp="1"/>
          </p:cNvSpPr>
          <p:nvPr>
            <p:ph type="title"/>
          </p:nvPr>
        </p:nvSpPr>
        <p:spPr>
          <a:xfrm>
            <a:off x="179512" y="188640"/>
            <a:ext cx="5508104" cy="1143000"/>
          </a:xfrm>
        </p:spPr>
        <p:txBody>
          <a:bodyPr>
            <a:normAutofit/>
          </a:bodyPr>
          <a:lstStyle/>
          <a:p>
            <a:r>
              <a:rPr lang="pt-BR" sz="2800" dirty="0" smtClean="0"/>
              <a:t>Objetivos, Metas e Resultados</a:t>
            </a:r>
            <a:endParaRPr lang="pt-BR" sz="2800" dirty="0"/>
          </a:p>
        </p:txBody>
      </p:sp>
      <p:pic>
        <p:nvPicPr>
          <p:cNvPr id="4"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spTree>
    <p:extLst>
      <p:ext uri="{BB962C8B-B14F-4D97-AF65-F5344CB8AC3E}">
        <p14:creationId xmlns="" xmlns:p14="http://schemas.microsoft.com/office/powerpoint/2010/main" val="34980399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endParaRPr lang="pt-BR" dirty="0">
              <a:solidFill>
                <a:srgbClr val="FF0000"/>
              </a:solidFill>
            </a:endParaRPr>
          </a:p>
        </p:txBody>
      </p:sp>
      <p:sp>
        <p:nvSpPr>
          <p:cNvPr id="3" name="Título 2"/>
          <p:cNvSpPr>
            <a:spLocks noGrp="1"/>
          </p:cNvSpPr>
          <p:nvPr>
            <p:ph type="title"/>
          </p:nvPr>
        </p:nvSpPr>
        <p:spPr/>
        <p:txBody>
          <a:bodyPr/>
          <a:lstStyle/>
          <a:p>
            <a:endParaRPr lang="pt-BR" dirty="0"/>
          </a:p>
        </p:txBody>
      </p:sp>
      <p:pic>
        <p:nvPicPr>
          <p:cNvPr id="1026" name="Gráfico 1"/>
          <p:cNvPicPr>
            <a:picLocks noChangeArrowheads="1"/>
          </p:cNvPicPr>
          <p:nvPr/>
        </p:nvPicPr>
        <p:blipFill>
          <a:blip r:embed="rId2" cstate="print"/>
          <a:srcRect/>
          <a:stretch>
            <a:fillRect/>
          </a:stretch>
        </p:blipFill>
        <p:spPr bwMode="auto">
          <a:xfrm>
            <a:off x="1979712" y="1628800"/>
            <a:ext cx="5256584" cy="3531096"/>
          </a:xfrm>
          <a:prstGeom prst="rect">
            <a:avLst/>
          </a:prstGeom>
          <a:noFill/>
          <a:ln w="9525">
            <a:noFill/>
            <a:miter lim="800000"/>
            <a:headEnd/>
            <a:tailEnd/>
          </a:ln>
        </p:spPr>
      </p:pic>
      <p:pic>
        <p:nvPicPr>
          <p:cNvPr id="5" name="Picture 2" descr="logo"/>
          <p:cNvPicPr>
            <a:picLocks noChangeAspect="1" noChangeArrowheads="1"/>
          </p:cNvPicPr>
          <p:nvPr/>
        </p:nvPicPr>
        <p:blipFill>
          <a:blip r:embed="rId3" cstate="print"/>
          <a:srcRect/>
          <a:stretch>
            <a:fillRect/>
          </a:stretch>
        </p:blipFill>
        <p:spPr bwMode="auto">
          <a:xfrm>
            <a:off x="5787794" y="0"/>
            <a:ext cx="3356206" cy="908720"/>
          </a:xfrm>
          <a:prstGeom prst="rect">
            <a:avLst/>
          </a:prstGeom>
          <a:noFill/>
        </p:spPr>
      </p:pic>
    </p:spTree>
    <p:extLst>
      <p:ext uri="{BB962C8B-B14F-4D97-AF65-F5344CB8AC3E}">
        <p14:creationId xmlns="" xmlns:p14="http://schemas.microsoft.com/office/powerpoint/2010/main" val="4186909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95536" y="1268760"/>
            <a:ext cx="8229600" cy="4680520"/>
          </a:xfrm>
        </p:spPr>
        <p:txBody>
          <a:bodyPr>
            <a:normAutofit fontScale="77500" lnSpcReduction="20000"/>
          </a:bodyPr>
          <a:lstStyle/>
          <a:p>
            <a:pPr algn="just"/>
            <a:r>
              <a:rPr lang="pt-BR" b="1" dirty="0" smtClean="0"/>
              <a:t>Objetivo:</a:t>
            </a:r>
            <a:r>
              <a:rPr lang="pt-BR" dirty="0" smtClean="0"/>
              <a:t> Melhorar a adesão do diabético ao programa.</a:t>
            </a:r>
          </a:p>
          <a:p>
            <a:pPr algn="just"/>
            <a:endParaRPr lang="pt-BR" b="1" dirty="0" smtClean="0"/>
          </a:p>
          <a:p>
            <a:pPr algn="just"/>
            <a:r>
              <a:rPr lang="pt-BR" b="1" dirty="0" smtClean="0"/>
              <a:t>Meta:</a:t>
            </a:r>
            <a:r>
              <a:rPr lang="pt-BR" dirty="0" smtClean="0"/>
              <a:t> Buscar 100% dos diabéticos faltosos às consultas na unidade de saúde conforme a periodicidade recomendada.</a:t>
            </a:r>
          </a:p>
          <a:p>
            <a:pPr algn="just"/>
            <a:endParaRPr lang="pt-BR" b="1" dirty="0" smtClean="0"/>
          </a:p>
          <a:p>
            <a:pPr algn="just"/>
            <a:r>
              <a:rPr lang="pt-BR" b="1" dirty="0" smtClean="0"/>
              <a:t>Resultados Alcançados:</a:t>
            </a:r>
            <a:r>
              <a:rPr lang="pt-BR" dirty="0" smtClean="0"/>
              <a:t> No início da intervenção o número de diabéticos faltosos as consultas era de 7 pessoas (53,8%), com a evolução do projeto o número de diabéticos faltosos as consultas chegou a 12 pacientes (28,6%), este resultado se deve ao maior número de diabéticos cadastrados no programa com o evoluir da intervenção, tornando em valores de porcentagem o número de faltosos cada vez menor, porém a busca ativa foi prejudicada principalmente pelo inverno rigoroso do sul e o grande número de atendimentos, o que prejudicou a intervenção.</a:t>
            </a:r>
            <a:endParaRPr lang="pt-BR" b="1" dirty="0"/>
          </a:p>
        </p:txBody>
      </p:sp>
      <p:sp>
        <p:nvSpPr>
          <p:cNvPr id="3" name="Título 2"/>
          <p:cNvSpPr>
            <a:spLocks noGrp="1"/>
          </p:cNvSpPr>
          <p:nvPr>
            <p:ph type="title"/>
          </p:nvPr>
        </p:nvSpPr>
        <p:spPr>
          <a:xfrm>
            <a:off x="395536" y="332656"/>
            <a:ext cx="5832648" cy="1143000"/>
          </a:xfrm>
        </p:spPr>
        <p:txBody>
          <a:bodyPr>
            <a:normAutofit/>
          </a:bodyPr>
          <a:lstStyle/>
          <a:p>
            <a:r>
              <a:rPr lang="pt-BR" sz="2800" dirty="0" smtClean="0"/>
              <a:t>Objetivos,  Metas e Resultados</a:t>
            </a:r>
            <a:endParaRPr lang="pt-BR" sz="2800" dirty="0"/>
          </a:p>
        </p:txBody>
      </p:sp>
      <p:pic>
        <p:nvPicPr>
          <p:cNvPr id="4"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67544" y="1844824"/>
            <a:ext cx="8229600" cy="4741987"/>
          </a:xfrm>
        </p:spPr>
        <p:txBody>
          <a:bodyPr/>
          <a:lstStyle/>
          <a:p>
            <a:endParaRPr lang="pt-BR" dirty="0"/>
          </a:p>
        </p:txBody>
      </p:sp>
      <p:sp>
        <p:nvSpPr>
          <p:cNvPr id="3" name="Título 2"/>
          <p:cNvSpPr>
            <a:spLocks noGrp="1"/>
          </p:cNvSpPr>
          <p:nvPr>
            <p:ph type="title"/>
          </p:nvPr>
        </p:nvSpPr>
        <p:spPr>
          <a:xfrm>
            <a:off x="467544" y="692696"/>
            <a:ext cx="1306488" cy="1143000"/>
          </a:xfrm>
        </p:spPr>
        <p:txBody>
          <a:bodyPr>
            <a:normAutofit/>
          </a:bodyPr>
          <a:lstStyle/>
          <a:p>
            <a:endParaRPr lang="pt-BR" sz="2800" dirty="0"/>
          </a:p>
        </p:txBody>
      </p:sp>
      <p:pic>
        <p:nvPicPr>
          <p:cNvPr id="4"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pic>
        <p:nvPicPr>
          <p:cNvPr id="2050" name="Gráfico 1"/>
          <p:cNvPicPr>
            <a:picLocks noChangeArrowheads="1"/>
          </p:cNvPicPr>
          <p:nvPr/>
        </p:nvPicPr>
        <p:blipFill>
          <a:blip r:embed="rId3" cstate="print"/>
          <a:srcRect/>
          <a:stretch>
            <a:fillRect/>
          </a:stretch>
        </p:blipFill>
        <p:spPr bwMode="auto">
          <a:xfrm>
            <a:off x="2123728" y="1916832"/>
            <a:ext cx="5544616" cy="3208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39552" y="1124744"/>
            <a:ext cx="8229600" cy="5040560"/>
          </a:xfrm>
        </p:spPr>
        <p:txBody>
          <a:bodyPr>
            <a:normAutofit fontScale="92500" lnSpcReduction="10000"/>
          </a:bodyPr>
          <a:lstStyle/>
          <a:p>
            <a:pPr algn="just"/>
            <a:r>
              <a:rPr lang="pt-BR" sz="2000" b="1" dirty="0" smtClean="0"/>
              <a:t>Objetivo: </a:t>
            </a:r>
            <a:r>
              <a:rPr lang="pt-BR" sz="2000" dirty="0" smtClean="0"/>
              <a:t>Melhorar a qualidade do atendimento ao paciente diabético;</a:t>
            </a:r>
          </a:p>
          <a:p>
            <a:pPr algn="just"/>
            <a:endParaRPr lang="pt-BR" sz="2000" b="1" dirty="0" smtClean="0"/>
          </a:p>
          <a:p>
            <a:pPr algn="just"/>
            <a:r>
              <a:rPr lang="pt-BR" sz="2000" b="1" dirty="0" smtClean="0"/>
              <a:t>Metas: </a:t>
            </a:r>
            <a:r>
              <a:rPr lang="pt-BR" sz="2000" dirty="0" smtClean="0"/>
              <a:t>Realizar exame clínico apropriado em 100% dos diabéticos; Garantir a 100% dos diabéticos a realização de exames complementares em dia de acordo com o protocolo; Garantir a totalidade da prescrição de medicamentos da farmácia popular para 90% dos diabéticos cadastrados na unidade de saúde.</a:t>
            </a:r>
          </a:p>
          <a:p>
            <a:pPr algn="just"/>
            <a:endParaRPr lang="pt-BR" sz="2000" b="1" dirty="0" smtClean="0"/>
          </a:p>
          <a:p>
            <a:pPr algn="just"/>
            <a:r>
              <a:rPr lang="pt-BR" sz="2000" b="1" dirty="0" smtClean="0"/>
              <a:t>Resultados Alcançados:</a:t>
            </a:r>
            <a:r>
              <a:rPr lang="pt-BR" sz="2000" dirty="0" smtClean="0"/>
              <a:t> Durante as primeiras semanas do projeto o número de diabéticos com exame clínico em dia de acordo com o protocolo era de 7 pacientes (31,8%), após 3 meses este número passou para 17 pacientes (35,4%), esta evolução menos expressiva se deve ao aumento no número total de pacientes acompanhados na unidade com diabetes. Sendo assim a melhora foi gradual embora não tenha sido possível atingir a meta pré estabelecida. </a:t>
            </a:r>
            <a:endParaRPr lang="pt-BR" sz="2000" b="1" dirty="0" smtClean="0"/>
          </a:p>
          <a:p>
            <a:endParaRPr lang="pt-BR" dirty="0"/>
          </a:p>
        </p:txBody>
      </p:sp>
      <p:sp>
        <p:nvSpPr>
          <p:cNvPr id="3" name="Título 2"/>
          <p:cNvSpPr>
            <a:spLocks noGrp="1"/>
          </p:cNvSpPr>
          <p:nvPr>
            <p:ph type="title"/>
          </p:nvPr>
        </p:nvSpPr>
        <p:spPr>
          <a:xfrm>
            <a:off x="395536" y="404664"/>
            <a:ext cx="5400600" cy="850106"/>
          </a:xfrm>
        </p:spPr>
        <p:txBody>
          <a:bodyPr>
            <a:normAutofit/>
          </a:bodyPr>
          <a:lstStyle/>
          <a:p>
            <a:r>
              <a:rPr lang="pt-BR" sz="2800" dirty="0" smtClean="0"/>
              <a:t>Objetivos, Metas e Resultados</a:t>
            </a:r>
            <a:endParaRPr lang="pt-BR" sz="2800" dirty="0"/>
          </a:p>
        </p:txBody>
      </p:sp>
      <p:pic>
        <p:nvPicPr>
          <p:cNvPr id="4"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algn="just"/>
            <a:endParaRPr lang="pt-BR" sz="2000" dirty="0"/>
          </a:p>
        </p:txBody>
      </p:sp>
      <p:sp>
        <p:nvSpPr>
          <p:cNvPr id="3" name="Título 2"/>
          <p:cNvSpPr>
            <a:spLocks noGrp="1"/>
          </p:cNvSpPr>
          <p:nvPr>
            <p:ph type="title"/>
          </p:nvPr>
        </p:nvSpPr>
        <p:spPr>
          <a:xfrm>
            <a:off x="457200" y="274638"/>
            <a:ext cx="2602632" cy="850106"/>
          </a:xfrm>
        </p:spPr>
        <p:txBody>
          <a:bodyPr>
            <a:normAutofit/>
          </a:bodyPr>
          <a:lstStyle/>
          <a:p>
            <a:endParaRPr lang="pt-BR" sz="2800" dirty="0"/>
          </a:p>
        </p:txBody>
      </p:sp>
      <p:pic>
        <p:nvPicPr>
          <p:cNvPr id="4"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pic>
        <p:nvPicPr>
          <p:cNvPr id="3074" name="Gráfico 1"/>
          <p:cNvPicPr>
            <a:picLocks noChangeArrowheads="1"/>
          </p:cNvPicPr>
          <p:nvPr/>
        </p:nvPicPr>
        <p:blipFill>
          <a:blip r:embed="rId3" cstate="print"/>
          <a:srcRect/>
          <a:stretch>
            <a:fillRect/>
          </a:stretch>
        </p:blipFill>
        <p:spPr bwMode="auto">
          <a:xfrm>
            <a:off x="395536" y="332656"/>
            <a:ext cx="4176464" cy="2304256"/>
          </a:xfrm>
          <a:prstGeom prst="rect">
            <a:avLst/>
          </a:prstGeom>
          <a:noFill/>
          <a:ln w="9525">
            <a:noFill/>
            <a:miter lim="800000"/>
            <a:headEnd/>
            <a:tailEnd/>
          </a:ln>
        </p:spPr>
      </p:pic>
      <p:pic>
        <p:nvPicPr>
          <p:cNvPr id="3075" name="Gráfico 1"/>
          <p:cNvPicPr>
            <a:picLocks noChangeArrowheads="1"/>
          </p:cNvPicPr>
          <p:nvPr/>
        </p:nvPicPr>
        <p:blipFill>
          <a:blip r:embed="rId4" cstate="print"/>
          <a:srcRect/>
          <a:stretch>
            <a:fillRect/>
          </a:stretch>
        </p:blipFill>
        <p:spPr bwMode="auto">
          <a:xfrm>
            <a:off x="395536" y="3501008"/>
            <a:ext cx="4104456" cy="2293243"/>
          </a:xfrm>
          <a:prstGeom prst="rect">
            <a:avLst/>
          </a:prstGeom>
          <a:noFill/>
          <a:ln w="9525">
            <a:noFill/>
            <a:miter lim="800000"/>
            <a:headEnd/>
            <a:tailEnd/>
          </a:ln>
        </p:spPr>
      </p:pic>
      <p:pic>
        <p:nvPicPr>
          <p:cNvPr id="3076" name="Gráfico 1"/>
          <p:cNvPicPr>
            <a:picLocks noChangeArrowheads="1"/>
          </p:cNvPicPr>
          <p:nvPr/>
        </p:nvPicPr>
        <p:blipFill>
          <a:blip r:embed="rId5" cstate="print"/>
          <a:srcRect/>
          <a:stretch>
            <a:fillRect/>
          </a:stretch>
        </p:blipFill>
        <p:spPr bwMode="auto">
          <a:xfrm>
            <a:off x="4716016" y="2420888"/>
            <a:ext cx="4176464" cy="23762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85000" lnSpcReduction="20000"/>
          </a:bodyPr>
          <a:lstStyle/>
          <a:p>
            <a:pPr algn="just"/>
            <a:r>
              <a:rPr lang="pt-BR" b="1" dirty="0" smtClean="0"/>
              <a:t>Objetivo: </a:t>
            </a:r>
            <a:r>
              <a:rPr lang="pt-BR" dirty="0" smtClean="0"/>
              <a:t>Mapear diabéticos de risco para doença cardiovascular.</a:t>
            </a:r>
          </a:p>
          <a:p>
            <a:pPr algn="just"/>
            <a:endParaRPr lang="pt-BR" b="1" dirty="0" smtClean="0"/>
          </a:p>
          <a:p>
            <a:pPr algn="just"/>
            <a:r>
              <a:rPr lang="pt-BR" b="1" dirty="0" smtClean="0"/>
              <a:t>Meta:</a:t>
            </a:r>
            <a:r>
              <a:rPr lang="pt-BR" dirty="0" smtClean="0"/>
              <a:t> Realizar estratificação do risco cardiovascular em 100% dos diabéticos cadastrados na unidade de saúde.</a:t>
            </a:r>
          </a:p>
          <a:p>
            <a:pPr algn="just"/>
            <a:endParaRPr lang="pt-BR" b="1" dirty="0" smtClean="0"/>
          </a:p>
          <a:p>
            <a:pPr algn="just"/>
            <a:r>
              <a:rPr lang="pt-BR" b="1" dirty="0" smtClean="0"/>
              <a:t>Resultados Alcançados:</a:t>
            </a:r>
            <a:r>
              <a:rPr lang="pt-BR" dirty="0" smtClean="0"/>
              <a:t> No inicio do projeto o número de pacientes com estratificação do risco cardiovascular por exame clínico em dia era de 8 pacientes (36,4%), posteriormente este número atingiu um total de 17 pacientes (35,4%), de certo modo ainda assim não foi possível atingir a meta pré estabelecida. </a:t>
            </a:r>
            <a:endParaRPr lang="pt-BR" b="1" dirty="0"/>
          </a:p>
        </p:txBody>
      </p:sp>
      <p:sp>
        <p:nvSpPr>
          <p:cNvPr id="3" name="Título 2"/>
          <p:cNvSpPr>
            <a:spLocks noGrp="1"/>
          </p:cNvSpPr>
          <p:nvPr>
            <p:ph type="title"/>
          </p:nvPr>
        </p:nvSpPr>
        <p:spPr>
          <a:xfrm>
            <a:off x="457200" y="274638"/>
            <a:ext cx="5050904" cy="922114"/>
          </a:xfrm>
        </p:spPr>
        <p:txBody>
          <a:bodyPr>
            <a:normAutofit fontScale="90000"/>
          </a:bodyPr>
          <a:lstStyle/>
          <a:p>
            <a:r>
              <a:rPr lang="pt-BR" sz="2800" dirty="0" smtClean="0"/>
              <a:t>Objetivos, Metas e Resultados</a:t>
            </a:r>
            <a:endParaRPr lang="pt-BR" sz="2800" dirty="0"/>
          </a:p>
        </p:txBody>
      </p:sp>
      <p:pic>
        <p:nvPicPr>
          <p:cNvPr id="4"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endParaRPr lang="pt-BR" dirty="0"/>
          </a:p>
        </p:txBody>
      </p:sp>
      <p:sp>
        <p:nvSpPr>
          <p:cNvPr id="3" name="Título 2"/>
          <p:cNvSpPr>
            <a:spLocks noGrp="1"/>
          </p:cNvSpPr>
          <p:nvPr>
            <p:ph type="title"/>
          </p:nvPr>
        </p:nvSpPr>
        <p:spPr/>
        <p:txBody>
          <a:bodyPr/>
          <a:lstStyle/>
          <a:p>
            <a:endParaRPr lang="pt-BR"/>
          </a:p>
        </p:txBody>
      </p:sp>
      <p:pic>
        <p:nvPicPr>
          <p:cNvPr id="5"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pic>
        <p:nvPicPr>
          <p:cNvPr id="4098" name="Gráfico 1"/>
          <p:cNvPicPr>
            <a:picLocks noChangeArrowheads="1"/>
          </p:cNvPicPr>
          <p:nvPr/>
        </p:nvPicPr>
        <p:blipFill>
          <a:blip r:embed="rId3" cstate="print"/>
          <a:srcRect/>
          <a:stretch>
            <a:fillRect/>
          </a:stretch>
        </p:blipFill>
        <p:spPr bwMode="auto">
          <a:xfrm>
            <a:off x="2051720" y="1844824"/>
            <a:ext cx="5400600" cy="321029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70000" lnSpcReduction="20000"/>
          </a:bodyPr>
          <a:lstStyle/>
          <a:p>
            <a:pPr algn="just"/>
            <a:r>
              <a:rPr lang="pt-BR" b="1" dirty="0" smtClean="0"/>
              <a:t>Objetivo: </a:t>
            </a:r>
            <a:r>
              <a:rPr lang="pt-BR" dirty="0" smtClean="0"/>
              <a:t>Promover a saúde através de modificações de estilo de vida e prática regular de exercícios físicos.</a:t>
            </a:r>
          </a:p>
          <a:p>
            <a:pPr algn="just"/>
            <a:endParaRPr lang="pt-BR" b="1" dirty="0" smtClean="0"/>
          </a:p>
          <a:p>
            <a:pPr algn="just"/>
            <a:r>
              <a:rPr lang="pt-BR" b="1" dirty="0" smtClean="0"/>
              <a:t>Metas: </a:t>
            </a:r>
            <a:r>
              <a:rPr lang="pt-BR" dirty="0" smtClean="0"/>
              <a:t>Garantir orientação nutricional sobre alimentação saudável a 100% dos diabéticos; Garantir orientação em relação à prática de atividade física regular  a 100% dos pacientes diabéticos; Garantir orientação  sobre os riscos do tabagismo a 100% dos pacientes diabéticos.</a:t>
            </a:r>
          </a:p>
          <a:p>
            <a:pPr algn="just"/>
            <a:endParaRPr lang="pt-BR" dirty="0" smtClean="0"/>
          </a:p>
          <a:p>
            <a:pPr algn="just"/>
            <a:r>
              <a:rPr lang="pt-BR" b="1" dirty="0" smtClean="0"/>
              <a:t>Resultados Alcançados:</a:t>
            </a:r>
            <a:r>
              <a:rPr lang="pt-BR" dirty="0" smtClean="0"/>
              <a:t>O projeto se iniciou com poucos pacientes procurando atendimento, após a apresentação dos objetivos e do inicio do trabalho de campo por parte das ACS observamos melhora no número de consultas e de novos diagnósticos de DM. Quanto a alimentação saudável iniciamos com 10 pacientes (45,5%) com orientações sobre hábitos alimentares e ao final da intervenção chegou a 22 pacientes (45,8%). Os mesmos dados gráficos se repetem com relação a orientação de atividade física e sobre riscos de tabagismo. </a:t>
            </a:r>
            <a:endParaRPr lang="pt-BR" b="1" dirty="0" smtClean="0"/>
          </a:p>
          <a:p>
            <a:endParaRPr lang="pt-BR" dirty="0"/>
          </a:p>
        </p:txBody>
      </p:sp>
      <p:sp>
        <p:nvSpPr>
          <p:cNvPr id="3" name="Título 2"/>
          <p:cNvSpPr>
            <a:spLocks noGrp="1"/>
          </p:cNvSpPr>
          <p:nvPr>
            <p:ph type="title"/>
          </p:nvPr>
        </p:nvSpPr>
        <p:spPr/>
        <p:txBody>
          <a:bodyPr>
            <a:normAutofit/>
          </a:bodyPr>
          <a:lstStyle/>
          <a:p>
            <a:r>
              <a:rPr lang="pt-BR" sz="2800" dirty="0" smtClean="0"/>
              <a:t>Objetivos, Metas e Resultados</a:t>
            </a:r>
            <a:endParaRPr lang="pt-BR" sz="2800" dirty="0"/>
          </a:p>
        </p:txBody>
      </p:sp>
      <p:pic>
        <p:nvPicPr>
          <p:cNvPr id="4"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endParaRPr lang="pt-BR" dirty="0"/>
          </a:p>
        </p:txBody>
      </p:sp>
      <p:sp>
        <p:nvSpPr>
          <p:cNvPr id="3" name="Título 2"/>
          <p:cNvSpPr>
            <a:spLocks noGrp="1"/>
          </p:cNvSpPr>
          <p:nvPr>
            <p:ph type="title"/>
          </p:nvPr>
        </p:nvSpPr>
        <p:spPr/>
        <p:txBody>
          <a:bodyPr/>
          <a:lstStyle/>
          <a:p>
            <a:endParaRPr lang="pt-BR"/>
          </a:p>
        </p:txBody>
      </p:sp>
      <p:pic>
        <p:nvPicPr>
          <p:cNvPr id="5"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pic>
        <p:nvPicPr>
          <p:cNvPr id="5122" name="Gráfico 1"/>
          <p:cNvPicPr>
            <a:picLocks noChangeArrowheads="1"/>
          </p:cNvPicPr>
          <p:nvPr/>
        </p:nvPicPr>
        <p:blipFill>
          <a:blip r:embed="rId3" cstate="print"/>
          <a:srcRect/>
          <a:stretch>
            <a:fillRect/>
          </a:stretch>
        </p:blipFill>
        <p:spPr bwMode="auto">
          <a:xfrm>
            <a:off x="323528" y="332656"/>
            <a:ext cx="3816424" cy="2448272"/>
          </a:xfrm>
          <a:prstGeom prst="rect">
            <a:avLst/>
          </a:prstGeom>
          <a:noFill/>
          <a:ln w="9525">
            <a:noFill/>
            <a:miter lim="800000"/>
            <a:headEnd/>
            <a:tailEnd/>
          </a:ln>
        </p:spPr>
      </p:pic>
      <p:pic>
        <p:nvPicPr>
          <p:cNvPr id="5123" name="Gráfico 1"/>
          <p:cNvPicPr>
            <a:picLocks noChangeArrowheads="1"/>
          </p:cNvPicPr>
          <p:nvPr/>
        </p:nvPicPr>
        <p:blipFill>
          <a:blip r:embed="rId4" cstate="print"/>
          <a:srcRect/>
          <a:stretch>
            <a:fillRect/>
          </a:stretch>
        </p:blipFill>
        <p:spPr bwMode="auto">
          <a:xfrm>
            <a:off x="323528" y="3140968"/>
            <a:ext cx="3888432" cy="2448271"/>
          </a:xfrm>
          <a:prstGeom prst="rect">
            <a:avLst/>
          </a:prstGeom>
          <a:noFill/>
          <a:ln w="9525">
            <a:noFill/>
            <a:miter lim="800000"/>
            <a:headEnd/>
            <a:tailEnd/>
          </a:ln>
        </p:spPr>
      </p:pic>
      <p:pic>
        <p:nvPicPr>
          <p:cNvPr id="5124" name="Gráfico 1"/>
          <p:cNvPicPr>
            <a:picLocks noChangeArrowheads="1"/>
          </p:cNvPicPr>
          <p:nvPr/>
        </p:nvPicPr>
        <p:blipFill>
          <a:blip r:embed="rId5" cstate="print"/>
          <a:srcRect/>
          <a:stretch>
            <a:fillRect/>
          </a:stretch>
        </p:blipFill>
        <p:spPr bwMode="auto">
          <a:xfrm>
            <a:off x="4427984" y="2276872"/>
            <a:ext cx="4104456" cy="22322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1844824"/>
            <a:ext cx="8229600" cy="4536504"/>
          </a:xfrm>
        </p:spPr>
        <p:txBody>
          <a:bodyPr>
            <a:normAutofit/>
          </a:bodyPr>
          <a:lstStyle/>
          <a:p>
            <a:pPr algn="just">
              <a:lnSpc>
                <a:spcPct val="150000"/>
              </a:lnSpc>
            </a:pPr>
            <a:r>
              <a:rPr lang="pt-BR" sz="2000" dirty="0" smtClean="0"/>
              <a:t>Roca Sales é um município do RGS, localizado no Vale do Taquari, possui uma população de 10.287 </a:t>
            </a:r>
            <a:r>
              <a:rPr lang="pt-BR" sz="2000" dirty="0" err="1" smtClean="0"/>
              <a:t>Hab</a:t>
            </a:r>
            <a:r>
              <a:rPr lang="pt-BR" sz="2000" dirty="0" smtClean="0"/>
              <a:t> (senso 2010);</a:t>
            </a:r>
            <a:endParaRPr lang="pt-BR" sz="2000" dirty="0"/>
          </a:p>
          <a:p>
            <a:pPr algn="just">
              <a:lnSpc>
                <a:spcPct val="150000"/>
              </a:lnSpc>
            </a:pPr>
            <a:r>
              <a:rPr lang="pt-BR" sz="2000" dirty="0" smtClean="0"/>
              <a:t>A população é composta por imigrantes Italianos e Alemães em sua maioria;</a:t>
            </a:r>
          </a:p>
          <a:p>
            <a:pPr algn="just">
              <a:lnSpc>
                <a:spcPct val="150000"/>
              </a:lnSpc>
            </a:pPr>
            <a:r>
              <a:rPr lang="pt-BR" sz="2000" dirty="0" smtClean="0"/>
              <a:t>A economia do município é baseada no setor calçadista, na agricultura e produção de alimentos; </a:t>
            </a:r>
          </a:p>
          <a:p>
            <a:pPr algn="just">
              <a:lnSpc>
                <a:spcPct val="150000"/>
              </a:lnSpc>
            </a:pPr>
            <a:r>
              <a:rPr lang="pt-BR" sz="2000" dirty="0" smtClean="0"/>
              <a:t>Possui mão de obra oriunda de diversas regiões do estado, por ser berço de grandes empresas;</a:t>
            </a:r>
          </a:p>
        </p:txBody>
      </p:sp>
      <p:sp>
        <p:nvSpPr>
          <p:cNvPr id="2" name="Título 1"/>
          <p:cNvSpPr>
            <a:spLocks noGrp="1"/>
          </p:cNvSpPr>
          <p:nvPr>
            <p:ph type="title"/>
          </p:nvPr>
        </p:nvSpPr>
        <p:spPr>
          <a:xfrm>
            <a:off x="467544" y="908720"/>
            <a:ext cx="8229600" cy="1143000"/>
          </a:xfrm>
        </p:spPr>
        <p:txBody>
          <a:bodyPr>
            <a:noAutofit/>
          </a:bodyPr>
          <a:lstStyle/>
          <a:p>
            <a:pPr>
              <a:lnSpc>
                <a:spcPct val="150000"/>
              </a:lnSpc>
            </a:pPr>
            <a:r>
              <a:rPr lang="pt-BR" sz="2800" b="1" dirty="0" smtClean="0"/>
              <a:t>Caracterização do Município</a:t>
            </a:r>
            <a:endParaRPr lang="pt-BR" sz="2800" b="1" dirty="0"/>
          </a:p>
        </p:txBody>
      </p:sp>
      <p:pic>
        <p:nvPicPr>
          <p:cNvPr id="4"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23528" y="1124744"/>
            <a:ext cx="8229600" cy="5373216"/>
          </a:xfrm>
        </p:spPr>
        <p:txBody>
          <a:bodyPr>
            <a:noAutofit/>
          </a:bodyPr>
          <a:lstStyle/>
          <a:p>
            <a:pPr algn="just"/>
            <a:r>
              <a:rPr lang="pt-BR" sz="2400" b="1" dirty="0" smtClean="0"/>
              <a:t>Objetivo: </a:t>
            </a:r>
            <a:r>
              <a:rPr lang="pt-BR" sz="2400" dirty="0" smtClean="0"/>
              <a:t>Ampliar a cobertura a Hipertensos.</a:t>
            </a:r>
          </a:p>
          <a:p>
            <a:pPr algn="just"/>
            <a:endParaRPr lang="pt-BR" sz="2400" b="1" dirty="0" smtClean="0"/>
          </a:p>
          <a:p>
            <a:pPr algn="just"/>
            <a:r>
              <a:rPr lang="pt-BR" sz="2400" b="1" dirty="0" smtClean="0"/>
              <a:t>Meta: </a:t>
            </a:r>
            <a:r>
              <a:rPr lang="pt-BR" sz="2400" dirty="0" smtClean="0"/>
              <a:t>Cadastrar 60% dos hipertensos da área de abrangência no Programa de Atenção à Hipertensão Arterial e à Diabetes Mellitus da unidade de saúde.</a:t>
            </a:r>
          </a:p>
          <a:p>
            <a:endParaRPr lang="pt-BR" sz="2400" b="1" dirty="0" smtClean="0"/>
          </a:p>
          <a:p>
            <a:pPr algn="just"/>
            <a:r>
              <a:rPr lang="pt-BR" sz="2400" b="1" dirty="0" smtClean="0"/>
              <a:t>Resultados Alcançados:</a:t>
            </a:r>
            <a:r>
              <a:rPr lang="pt-BR" sz="2400" dirty="0" smtClean="0"/>
              <a:t>O número de pacientes com HAS saltou de 112 pacientes (32,1%) para 289 pacientes (82,8%), superando a meta pré estabelecida. </a:t>
            </a:r>
            <a:endParaRPr lang="pt-BR" sz="2400" b="1" dirty="0" smtClean="0"/>
          </a:p>
          <a:p>
            <a:pPr algn="r">
              <a:buNone/>
            </a:pPr>
            <a:endParaRPr lang="pt-BR" sz="2800" dirty="0"/>
          </a:p>
        </p:txBody>
      </p:sp>
      <p:sp>
        <p:nvSpPr>
          <p:cNvPr id="3" name="Título 2"/>
          <p:cNvSpPr>
            <a:spLocks noGrp="1"/>
          </p:cNvSpPr>
          <p:nvPr>
            <p:ph type="title"/>
          </p:nvPr>
        </p:nvSpPr>
        <p:spPr>
          <a:xfrm>
            <a:off x="251520" y="260648"/>
            <a:ext cx="5544616" cy="764704"/>
          </a:xfrm>
        </p:spPr>
        <p:txBody>
          <a:bodyPr>
            <a:normAutofit/>
          </a:bodyPr>
          <a:lstStyle/>
          <a:p>
            <a:r>
              <a:rPr lang="pt-BR" sz="2800" dirty="0" smtClean="0"/>
              <a:t>Objetivos, Metas e Resultados</a:t>
            </a:r>
            <a:endParaRPr lang="pt-BR" sz="2800" dirty="0"/>
          </a:p>
        </p:txBody>
      </p:sp>
      <p:pic>
        <p:nvPicPr>
          <p:cNvPr id="4"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endParaRPr lang="pt-BR"/>
          </a:p>
        </p:txBody>
      </p:sp>
      <p:sp>
        <p:nvSpPr>
          <p:cNvPr id="3" name="Título 2"/>
          <p:cNvSpPr>
            <a:spLocks noGrp="1"/>
          </p:cNvSpPr>
          <p:nvPr>
            <p:ph type="title"/>
          </p:nvPr>
        </p:nvSpPr>
        <p:spPr/>
        <p:txBody>
          <a:bodyPr/>
          <a:lstStyle/>
          <a:p>
            <a:endParaRPr lang="pt-BR"/>
          </a:p>
        </p:txBody>
      </p:sp>
      <p:pic>
        <p:nvPicPr>
          <p:cNvPr id="7"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pic>
        <p:nvPicPr>
          <p:cNvPr id="6146" name="Gráfico 1"/>
          <p:cNvPicPr>
            <a:picLocks noChangeArrowheads="1"/>
          </p:cNvPicPr>
          <p:nvPr/>
        </p:nvPicPr>
        <p:blipFill>
          <a:blip r:embed="rId3" cstate="print"/>
          <a:srcRect/>
          <a:stretch>
            <a:fillRect/>
          </a:stretch>
        </p:blipFill>
        <p:spPr bwMode="auto">
          <a:xfrm>
            <a:off x="2123728" y="1844824"/>
            <a:ext cx="5328592" cy="31043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lnSpcReduction="10000"/>
          </a:bodyPr>
          <a:lstStyle/>
          <a:p>
            <a:pPr algn="just"/>
            <a:r>
              <a:rPr lang="pt-BR" b="1" dirty="0" smtClean="0"/>
              <a:t>Objetivo: </a:t>
            </a:r>
            <a:r>
              <a:rPr lang="pt-BR" dirty="0" smtClean="0"/>
              <a:t>Melhorar a adesão do hipertenso ao programa;</a:t>
            </a:r>
          </a:p>
          <a:p>
            <a:pPr algn="just"/>
            <a:endParaRPr lang="pt-BR" b="1" dirty="0" smtClean="0"/>
          </a:p>
          <a:p>
            <a:pPr algn="just"/>
            <a:r>
              <a:rPr lang="pt-BR" b="1" dirty="0" smtClean="0"/>
              <a:t>Meta: </a:t>
            </a:r>
            <a:r>
              <a:rPr lang="pt-BR" dirty="0" smtClean="0"/>
              <a:t>Buscar 100% dos hipertensos faltosos às consultas na unidade de saúde conforme a periodicidade recomendada;</a:t>
            </a:r>
          </a:p>
          <a:p>
            <a:pPr algn="just"/>
            <a:endParaRPr lang="pt-BR" dirty="0" smtClean="0"/>
          </a:p>
          <a:p>
            <a:pPr algn="just"/>
            <a:r>
              <a:rPr lang="pt-BR" b="1" dirty="0" smtClean="0"/>
              <a:t>Resultados Alcançados:</a:t>
            </a:r>
            <a:r>
              <a:rPr lang="pt-BR" dirty="0" smtClean="0"/>
              <a:t>Os dados do gráfico gerado através dos dados coletados evidencia um decréscimo na proporção de hipertensos faltosos as consultas com busca ativa.</a:t>
            </a:r>
            <a:endParaRPr lang="pt-BR" b="1" dirty="0"/>
          </a:p>
        </p:txBody>
      </p:sp>
      <p:sp>
        <p:nvSpPr>
          <p:cNvPr id="3" name="Título 2"/>
          <p:cNvSpPr>
            <a:spLocks noGrp="1"/>
          </p:cNvSpPr>
          <p:nvPr>
            <p:ph type="title"/>
          </p:nvPr>
        </p:nvSpPr>
        <p:spPr>
          <a:xfrm>
            <a:off x="457200" y="274638"/>
            <a:ext cx="5482952" cy="922114"/>
          </a:xfrm>
        </p:spPr>
        <p:txBody>
          <a:bodyPr>
            <a:normAutofit/>
          </a:bodyPr>
          <a:lstStyle/>
          <a:p>
            <a:r>
              <a:rPr lang="pt-BR" sz="2800" dirty="0" smtClean="0"/>
              <a:t>Objetivos, Metas e Resultados</a:t>
            </a:r>
            <a:endParaRPr lang="pt-BR" sz="2800" dirty="0"/>
          </a:p>
        </p:txBody>
      </p:sp>
      <p:pic>
        <p:nvPicPr>
          <p:cNvPr id="4"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endParaRPr lang="pt-BR" dirty="0"/>
          </a:p>
        </p:txBody>
      </p:sp>
      <p:sp>
        <p:nvSpPr>
          <p:cNvPr id="3" name="Título 2"/>
          <p:cNvSpPr>
            <a:spLocks noGrp="1"/>
          </p:cNvSpPr>
          <p:nvPr>
            <p:ph type="title"/>
          </p:nvPr>
        </p:nvSpPr>
        <p:spPr/>
        <p:txBody>
          <a:bodyPr/>
          <a:lstStyle/>
          <a:p>
            <a:endParaRPr lang="pt-BR"/>
          </a:p>
        </p:txBody>
      </p:sp>
      <p:pic>
        <p:nvPicPr>
          <p:cNvPr id="7170" name="Gráfico 1"/>
          <p:cNvPicPr>
            <a:picLocks noChangeArrowheads="1"/>
          </p:cNvPicPr>
          <p:nvPr/>
        </p:nvPicPr>
        <p:blipFill>
          <a:blip r:embed="rId2" cstate="print"/>
          <a:srcRect/>
          <a:stretch>
            <a:fillRect/>
          </a:stretch>
        </p:blipFill>
        <p:spPr bwMode="auto">
          <a:xfrm>
            <a:off x="2195736" y="1556792"/>
            <a:ext cx="5256584" cy="3524994"/>
          </a:xfrm>
          <a:prstGeom prst="rect">
            <a:avLst/>
          </a:prstGeom>
          <a:noFill/>
          <a:ln w="9525">
            <a:noFill/>
            <a:miter lim="800000"/>
            <a:headEnd/>
            <a:tailEnd/>
          </a:ln>
        </p:spPr>
      </p:pic>
      <p:pic>
        <p:nvPicPr>
          <p:cNvPr id="6" name="Picture 2" descr="logo"/>
          <p:cNvPicPr>
            <a:picLocks noChangeAspect="1" noChangeArrowheads="1"/>
          </p:cNvPicPr>
          <p:nvPr/>
        </p:nvPicPr>
        <p:blipFill>
          <a:blip r:embed="rId3" cstate="print"/>
          <a:srcRect/>
          <a:stretch>
            <a:fillRect/>
          </a:stretch>
        </p:blipFill>
        <p:spPr bwMode="auto">
          <a:xfrm>
            <a:off x="5787794" y="0"/>
            <a:ext cx="3356206" cy="908720"/>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980728"/>
            <a:ext cx="8229600" cy="5026563"/>
          </a:xfrm>
        </p:spPr>
        <p:txBody>
          <a:bodyPr>
            <a:normAutofit fontScale="92500" lnSpcReduction="10000"/>
          </a:bodyPr>
          <a:lstStyle/>
          <a:p>
            <a:pPr algn="just"/>
            <a:r>
              <a:rPr lang="pt-BR" b="1" dirty="0" smtClean="0"/>
              <a:t>Objetivo: </a:t>
            </a:r>
            <a:r>
              <a:rPr lang="pt-BR" dirty="0" smtClean="0"/>
              <a:t>Melhorar a qualidade do atendimento ao paciente;</a:t>
            </a:r>
          </a:p>
          <a:p>
            <a:pPr algn="just"/>
            <a:endParaRPr lang="pt-BR" b="1" dirty="0" smtClean="0"/>
          </a:p>
          <a:p>
            <a:pPr algn="just"/>
            <a:r>
              <a:rPr lang="pt-BR" b="1" dirty="0" smtClean="0"/>
              <a:t>Meta: </a:t>
            </a:r>
            <a:r>
              <a:rPr lang="pt-BR" dirty="0" smtClean="0"/>
              <a:t>Realizar exame clínico apropriado em 100% dos hipertensos; Garantir a 100% dos hipertensos a realização de exames complementares em dia de acordo com o protocolo; Garantir a totalidade da prescrição de medicamentos da farmácia popular para 90% dos hipertensos cadastrados na unidade de saúde;</a:t>
            </a:r>
          </a:p>
          <a:p>
            <a:pPr algn="just"/>
            <a:endParaRPr lang="pt-BR" dirty="0" smtClean="0"/>
          </a:p>
          <a:p>
            <a:pPr algn="just"/>
            <a:r>
              <a:rPr lang="pt-BR" b="1" dirty="0" smtClean="0"/>
              <a:t>Resultados Alcançados:</a:t>
            </a:r>
            <a:r>
              <a:rPr lang="pt-BR" dirty="0" smtClean="0"/>
              <a:t>Os dados evidenciam melhora em todos os parâmetros abordados. </a:t>
            </a:r>
            <a:endParaRPr lang="pt-BR" b="1" dirty="0" smtClean="0"/>
          </a:p>
          <a:p>
            <a:endParaRPr lang="pt-BR" dirty="0"/>
          </a:p>
        </p:txBody>
      </p:sp>
      <p:sp>
        <p:nvSpPr>
          <p:cNvPr id="3" name="Título 2"/>
          <p:cNvSpPr>
            <a:spLocks noGrp="1"/>
          </p:cNvSpPr>
          <p:nvPr>
            <p:ph type="title"/>
          </p:nvPr>
        </p:nvSpPr>
        <p:spPr>
          <a:xfrm>
            <a:off x="457200" y="274638"/>
            <a:ext cx="5482952" cy="562074"/>
          </a:xfrm>
        </p:spPr>
        <p:txBody>
          <a:bodyPr>
            <a:normAutofit/>
          </a:bodyPr>
          <a:lstStyle/>
          <a:p>
            <a:r>
              <a:rPr lang="pt-BR" sz="2800" dirty="0" smtClean="0"/>
              <a:t>Objetivos, Metas e Resultados</a:t>
            </a:r>
            <a:endParaRPr lang="pt-BR" sz="2800" dirty="0"/>
          </a:p>
        </p:txBody>
      </p:sp>
      <p:pic>
        <p:nvPicPr>
          <p:cNvPr id="4"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endParaRPr lang="pt-BR" dirty="0"/>
          </a:p>
        </p:txBody>
      </p:sp>
      <p:sp>
        <p:nvSpPr>
          <p:cNvPr id="3" name="Título 2"/>
          <p:cNvSpPr>
            <a:spLocks noGrp="1"/>
          </p:cNvSpPr>
          <p:nvPr>
            <p:ph type="title"/>
          </p:nvPr>
        </p:nvSpPr>
        <p:spPr/>
        <p:txBody>
          <a:bodyPr/>
          <a:lstStyle/>
          <a:p>
            <a:endParaRPr lang="pt-BR"/>
          </a:p>
        </p:txBody>
      </p:sp>
      <p:pic>
        <p:nvPicPr>
          <p:cNvPr id="7"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pic>
        <p:nvPicPr>
          <p:cNvPr id="8194" name="Gráfico 1"/>
          <p:cNvPicPr>
            <a:picLocks noChangeArrowheads="1"/>
          </p:cNvPicPr>
          <p:nvPr/>
        </p:nvPicPr>
        <p:blipFill>
          <a:blip r:embed="rId3" cstate="print"/>
          <a:srcRect/>
          <a:stretch>
            <a:fillRect/>
          </a:stretch>
        </p:blipFill>
        <p:spPr bwMode="auto">
          <a:xfrm>
            <a:off x="323529" y="620688"/>
            <a:ext cx="3960440" cy="2232248"/>
          </a:xfrm>
          <a:prstGeom prst="rect">
            <a:avLst/>
          </a:prstGeom>
          <a:noFill/>
          <a:ln w="9525">
            <a:noFill/>
            <a:miter lim="800000"/>
            <a:headEnd/>
            <a:tailEnd/>
          </a:ln>
        </p:spPr>
      </p:pic>
      <p:pic>
        <p:nvPicPr>
          <p:cNvPr id="8195" name="Gráfico 1"/>
          <p:cNvPicPr>
            <a:picLocks noChangeArrowheads="1"/>
          </p:cNvPicPr>
          <p:nvPr/>
        </p:nvPicPr>
        <p:blipFill>
          <a:blip r:embed="rId4" cstate="print"/>
          <a:srcRect/>
          <a:stretch>
            <a:fillRect/>
          </a:stretch>
        </p:blipFill>
        <p:spPr bwMode="auto">
          <a:xfrm>
            <a:off x="323528" y="3068960"/>
            <a:ext cx="3960440" cy="2304256"/>
          </a:xfrm>
          <a:prstGeom prst="rect">
            <a:avLst/>
          </a:prstGeom>
          <a:noFill/>
          <a:ln w="9525">
            <a:noFill/>
            <a:miter lim="800000"/>
            <a:headEnd/>
            <a:tailEnd/>
          </a:ln>
        </p:spPr>
      </p:pic>
      <p:pic>
        <p:nvPicPr>
          <p:cNvPr id="8196" name="Gráfico 1"/>
          <p:cNvPicPr>
            <a:picLocks noChangeArrowheads="1"/>
          </p:cNvPicPr>
          <p:nvPr/>
        </p:nvPicPr>
        <p:blipFill>
          <a:blip r:embed="rId5" cstate="print"/>
          <a:srcRect/>
          <a:stretch>
            <a:fillRect/>
          </a:stretch>
        </p:blipFill>
        <p:spPr bwMode="auto">
          <a:xfrm>
            <a:off x="4427984" y="2420888"/>
            <a:ext cx="4104456" cy="20882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92500" lnSpcReduction="10000"/>
          </a:bodyPr>
          <a:lstStyle/>
          <a:p>
            <a:pPr algn="just"/>
            <a:r>
              <a:rPr lang="pt-BR" b="1" dirty="0" smtClean="0"/>
              <a:t>Objetivo: </a:t>
            </a:r>
            <a:r>
              <a:rPr lang="pt-BR" dirty="0" smtClean="0"/>
              <a:t>Mapear Hipertensos de risco para doença cardiovascular;</a:t>
            </a:r>
          </a:p>
          <a:p>
            <a:pPr algn="just"/>
            <a:endParaRPr lang="pt-BR" b="1" dirty="0" smtClean="0"/>
          </a:p>
          <a:p>
            <a:pPr algn="just"/>
            <a:r>
              <a:rPr lang="pt-BR" b="1" dirty="0" smtClean="0"/>
              <a:t>Meta: </a:t>
            </a:r>
            <a:r>
              <a:rPr lang="pt-BR" dirty="0" smtClean="0"/>
              <a:t>Realizar estratificação do risco cardiovascular em 100% dos hipertensos cadastrados na unidade de saúde;</a:t>
            </a:r>
          </a:p>
          <a:p>
            <a:pPr algn="just"/>
            <a:endParaRPr lang="pt-BR" dirty="0" smtClean="0"/>
          </a:p>
          <a:p>
            <a:pPr algn="just"/>
            <a:r>
              <a:rPr lang="pt-BR" b="1" dirty="0" smtClean="0"/>
              <a:t>Resultados Alcançados:</a:t>
            </a:r>
            <a:r>
              <a:rPr lang="pt-BR" dirty="0" smtClean="0"/>
              <a:t> Durante os três meses de intervenção os gráficos são fiéis em evidenciar uma melhora em todos os meses no número de hipertensos cadastrados na UBS com estratificação de risco cardiovascular. </a:t>
            </a:r>
            <a:endParaRPr lang="pt-BR" b="1" dirty="0"/>
          </a:p>
        </p:txBody>
      </p:sp>
      <p:sp>
        <p:nvSpPr>
          <p:cNvPr id="3" name="Título 2"/>
          <p:cNvSpPr>
            <a:spLocks noGrp="1"/>
          </p:cNvSpPr>
          <p:nvPr>
            <p:ph type="title"/>
          </p:nvPr>
        </p:nvSpPr>
        <p:spPr>
          <a:xfrm>
            <a:off x="457200" y="274638"/>
            <a:ext cx="5410944" cy="634082"/>
          </a:xfrm>
        </p:spPr>
        <p:txBody>
          <a:bodyPr>
            <a:normAutofit/>
          </a:bodyPr>
          <a:lstStyle/>
          <a:p>
            <a:r>
              <a:rPr lang="pt-BR" sz="2800" dirty="0" smtClean="0"/>
              <a:t>Objetivos, Metas e Resultados</a:t>
            </a:r>
            <a:endParaRPr lang="pt-BR" sz="2800" dirty="0"/>
          </a:p>
        </p:txBody>
      </p:sp>
      <p:pic>
        <p:nvPicPr>
          <p:cNvPr id="4"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endParaRPr lang="pt-BR" dirty="0"/>
          </a:p>
        </p:txBody>
      </p:sp>
      <p:sp>
        <p:nvSpPr>
          <p:cNvPr id="3" name="Título 2"/>
          <p:cNvSpPr>
            <a:spLocks noGrp="1"/>
          </p:cNvSpPr>
          <p:nvPr>
            <p:ph type="title"/>
          </p:nvPr>
        </p:nvSpPr>
        <p:spPr/>
        <p:txBody>
          <a:bodyPr/>
          <a:lstStyle/>
          <a:p>
            <a:endParaRPr lang="pt-BR"/>
          </a:p>
        </p:txBody>
      </p:sp>
      <p:pic>
        <p:nvPicPr>
          <p:cNvPr id="5"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pic>
        <p:nvPicPr>
          <p:cNvPr id="9218" name="Gráfico 1"/>
          <p:cNvPicPr>
            <a:picLocks noChangeArrowheads="1"/>
          </p:cNvPicPr>
          <p:nvPr/>
        </p:nvPicPr>
        <p:blipFill>
          <a:blip r:embed="rId3" cstate="print"/>
          <a:srcRect/>
          <a:stretch>
            <a:fillRect/>
          </a:stretch>
        </p:blipFill>
        <p:spPr bwMode="auto">
          <a:xfrm>
            <a:off x="2123728" y="1772816"/>
            <a:ext cx="5256584" cy="332040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77500" lnSpcReduction="20000"/>
          </a:bodyPr>
          <a:lstStyle/>
          <a:p>
            <a:pPr algn="just"/>
            <a:r>
              <a:rPr lang="pt-BR" b="1" dirty="0" smtClean="0"/>
              <a:t>Objetivo: </a:t>
            </a:r>
            <a:r>
              <a:rPr lang="pt-BR" dirty="0" smtClean="0"/>
              <a:t>Promover a saúde através de modificações de estilo de vida e prática regular de exercícios físicos;</a:t>
            </a:r>
          </a:p>
          <a:p>
            <a:pPr algn="just"/>
            <a:endParaRPr lang="pt-BR" b="1" dirty="0" smtClean="0"/>
          </a:p>
          <a:p>
            <a:pPr algn="just"/>
            <a:r>
              <a:rPr lang="pt-BR" b="1" dirty="0" smtClean="0"/>
              <a:t>Metas: </a:t>
            </a:r>
            <a:r>
              <a:rPr lang="pt-BR" dirty="0" smtClean="0"/>
              <a:t>Garantir orientação nutricional sobre alimentação saudável a 100% dos hipertensos; Garantir orientação em relação à prática de atividade física regular  a 100% dos pacientes hipertensos; Garantir orientação  sobre os riscos do tabagismo a 100% dos pacientes hipertensos. </a:t>
            </a:r>
          </a:p>
          <a:p>
            <a:pPr algn="just"/>
            <a:endParaRPr lang="pt-BR" dirty="0" smtClean="0"/>
          </a:p>
          <a:p>
            <a:pPr algn="just"/>
            <a:r>
              <a:rPr lang="pt-BR" b="1" dirty="0" smtClean="0"/>
              <a:t>Resultados Alcançados:</a:t>
            </a:r>
            <a:r>
              <a:rPr lang="pt-BR" dirty="0" smtClean="0"/>
              <a:t>Todos os objetivos propostos apresentaram boa evolução, embora a meta pré estabelecida não tenha sido alcançada, muito provavelmente pela dificuldade em trazes todos os pacientes para consulta. </a:t>
            </a:r>
            <a:endParaRPr lang="pt-BR" b="1" dirty="0" smtClean="0"/>
          </a:p>
          <a:p>
            <a:endParaRPr lang="pt-BR" dirty="0"/>
          </a:p>
        </p:txBody>
      </p:sp>
      <p:sp>
        <p:nvSpPr>
          <p:cNvPr id="3" name="Título 2"/>
          <p:cNvSpPr>
            <a:spLocks noGrp="1"/>
          </p:cNvSpPr>
          <p:nvPr>
            <p:ph type="title"/>
          </p:nvPr>
        </p:nvSpPr>
        <p:spPr>
          <a:xfrm>
            <a:off x="457200" y="274638"/>
            <a:ext cx="5554960" cy="850106"/>
          </a:xfrm>
        </p:spPr>
        <p:txBody>
          <a:bodyPr>
            <a:normAutofit/>
          </a:bodyPr>
          <a:lstStyle/>
          <a:p>
            <a:r>
              <a:rPr lang="pt-BR" sz="2800" dirty="0" smtClean="0"/>
              <a:t>Objetivos, Metas e Resultados</a:t>
            </a:r>
            <a:endParaRPr lang="pt-BR" sz="2800" dirty="0"/>
          </a:p>
        </p:txBody>
      </p:sp>
      <p:pic>
        <p:nvPicPr>
          <p:cNvPr id="4"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endParaRPr lang="pt-BR" dirty="0"/>
          </a:p>
        </p:txBody>
      </p:sp>
      <p:sp>
        <p:nvSpPr>
          <p:cNvPr id="3" name="Título 2"/>
          <p:cNvSpPr>
            <a:spLocks noGrp="1"/>
          </p:cNvSpPr>
          <p:nvPr>
            <p:ph type="title"/>
          </p:nvPr>
        </p:nvSpPr>
        <p:spPr/>
        <p:txBody>
          <a:bodyPr/>
          <a:lstStyle/>
          <a:p>
            <a:endParaRPr lang="pt-BR"/>
          </a:p>
        </p:txBody>
      </p:sp>
      <p:pic>
        <p:nvPicPr>
          <p:cNvPr id="10242" name="Gráfico 1"/>
          <p:cNvPicPr>
            <a:picLocks noChangeArrowheads="1"/>
          </p:cNvPicPr>
          <p:nvPr/>
        </p:nvPicPr>
        <p:blipFill>
          <a:blip r:embed="rId2" cstate="print"/>
          <a:srcRect/>
          <a:stretch>
            <a:fillRect/>
          </a:stretch>
        </p:blipFill>
        <p:spPr bwMode="auto">
          <a:xfrm>
            <a:off x="251520" y="692697"/>
            <a:ext cx="4104456" cy="2088232"/>
          </a:xfrm>
          <a:prstGeom prst="rect">
            <a:avLst/>
          </a:prstGeom>
          <a:noFill/>
          <a:ln w="9525">
            <a:noFill/>
            <a:miter lim="800000"/>
            <a:headEnd/>
            <a:tailEnd/>
          </a:ln>
        </p:spPr>
      </p:pic>
      <p:pic>
        <p:nvPicPr>
          <p:cNvPr id="10243" name="Gráfico 1"/>
          <p:cNvPicPr>
            <a:picLocks noChangeArrowheads="1"/>
          </p:cNvPicPr>
          <p:nvPr/>
        </p:nvPicPr>
        <p:blipFill>
          <a:blip r:embed="rId3" cstate="print"/>
          <a:srcRect/>
          <a:stretch>
            <a:fillRect/>
          </a:stretch>
        </p:blipFill>
        <p:spPr bwMode="auto">
          <a:xfrm>
            <a:off x="251520" y="3573016"/>
            <a:ext cx="4104456" cy="1872208"/>
          </a:xfrm>
          <a:prstGeom prst="rect">
            <a:avLst/>
          </a:prstGeom>
          <a:noFill/>
          <a:ln w="9525">
            <a:noFill/>
            <a:miter lim="800000"/>
            <a:headEnd/>
            <a:tailEnd/>
          </a:ln>
        </p:spPr>
      </p:pic>
      <p:pic>
        <p:nvPicPr>
          <p:cNvPr id="10244" name="Gráfico 1"/>
          <p:cNvPicPr>
            <a:picLocks noChangeArrowheads="1"/>
          </p:cNvPicPr>
          <p:nvPr/>
        </p:nvPicPr>
        <p:blipFill>
          <a:blip r:embed="rId4" cstate="print"/>
          <a:srcRect/>
          <a:stretch>
            <a:fillRect/>
          </a:stretch>
        </p:blipFill>
        <p:spPr bwMode="auto">
          <a:xfrm>
            <a:off x="4572000" y="2204864"/>
            <a:ext cx="4032448" cy="23488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95536" y="1052736"/>
            <a:ext cx="8229600" cy="4752528"/>
          </a:xfrm>
        </p:spPr>
        <p:txBody>
          <a:bodyPr/>
          <a:lstStyle/>
          <a:p>
            <a:endParaRPr lang="pt-BR" dirty="0" smtClean="0"/>
          </a:p>
          <a:p>
            <a:pPr algn="just"/>
            <a:r>
              <a:rPr lang="pt-BR" sz="2000" dirty="0" smtClean="0"/>
              <a:t>A UBS se localiza em região central da cidade, no primeiro pavimento funciona a UBS tradicional, responsável pelo atendimento da população não coberta pela estratégia de saúde da família;</a:t>
            </a:r>
          </a:p>
          <a:p>
            <a:pPr algn="just"/>
            <a:r>
              <a:rPr lang="pt-BR" sz="2000" dirty="0" smtClean="0"/>
              <a:t>No segundo pavimento existe a estratégia de saúde da família, composta por equipe mínima e responsável por 2806 habitantes;</a:t>
            </a:r>
          </a:p>
          <a:p>
            <a:pPr algn="just"/>
            <a:r>
              <a:rPr lang="pt-BR" sz="2000" dirty="0" smtClean="0"/>
              <a:t>Possuímos uma estrutura nova, com equipamentos de qualidade, acessibilidade, elevador, informatizada e climatizada;</a:t>
            </a:r>
          </a:p>
          <a:p>
            <a:pPr algn="just"/>
            <a:r>
              <a:rPr lang="pt-BR" sz="2000" dirty="0" smtClean="0"/>
              <a:t>Possuímos grupo de gestantes, HAS, DM;</a:t>
            </a:r>
          </a:p>
          <a:p>
            <a:pPr algn="just"/>
            <a:r>
              <a:rPr lang="pt-BR" sz="2000" dirty="0" smtClean="0"/>
              <a:t>As agentes comunitárias de saúde também estão presentes prestando atendimento domiciliar;</a:t>
            </a:r>
            <a:endParaRPr lang="pt-BR" sz="2000" dirty="0"/>
          </a:p>
        </p:txBody>
      </p:sp>
      <p:sp>
        <p:nvSpPr>
          <p:cNvPr id="3" name="Título 2"/>
          <p:cNvSpPr>
            <a:spLocks noGrp="1"/>
          </p:cNvSpPr>
          <p:nvPr>
            <p:ph type="title"/>
          </p:nvPr>
        </p:nvSpPr>
        <p:spPr>
          <a:xfrm>
            <a:off x="467544" y="188640"/>
            <a:ext cx="8229600" cy="1143000"/>
          </a:xfrm>
        </p:spPr>
        <p:txBody>
          <a:bodyPr>
            <a:normAutofit/>
          </a:bodyPr>
          <a:lstStyle/>
          <a:p>
            <a:r>
              <a:rPr lang="pt-BR" sz="2800" dirty="0" smtClean="0"/>
              <a:t>Caracterização da UBS</a:t>
            </a:r>
            <a:endParaRPr lang="pt-BR" sz="2800" dirty="0"/>
          </a:p>
        </p:txBody>
      </p:sp>
    </p:spTree>
    <p:extLst>
      <p:ext uri="{BB962C8B-B14F-4D97-AF65-F5344CB8AC3E}">
        <p14:creationId xmlns="" xmlns:p14="http://schemas.microsoft.com/office/powerpoint/2010/main" val="252608715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196752"/>
            <a:ext cx="8229600" cy="4810539"/>
          </a:xfrm>
        </p:spPr>
        <p:txBody>
          <a:bodyPr>
            <a:normAutofit/>
          </a:bodyPr>
          <a:lstStyle/>
          <a:p>
            <a:pPr algn="just"/>
            <a:r>
              <a:rPr lang="pt-BR" sz="2400" dirty="0" smtClean="0"/>
              <a:t>Os resultados desta intervenção foram positivos em sua totalidade, porém nem todas as metas foram alcançadas, em parte pelo tempo curto de intervenção. Os fatores que beneficiaram a intervenção foram a excelente aceitação da comunidade, o trabalho da equipe multidisciplinar, os grupos, as oficinas. Quanto a pontos que prejudicaram a intervenção cito a reforma da Unidade de Saúde, o grande número de consultas clínicas, e a dificuldade de contato com muitos dos pacientes.</a:t>
            </a:r>
            <a:endParaRPr lang="pt-BR" sz="2400" dirty="0"/>
          </a:p>
        </p:txBody>
      </p:sp>
      <p:sp>
        <p:nvSpPr>
          <p:cNvPr id="3" name="Título 2"/>
          <p:cNvSpPr>
            <a:spLocks noGrp="1"/>
          </p:cNvSpPr>
          <p:nvPr>
            <p:ph type="title"/>
          </p:nvPr>
        </p:nvSpPr>
        <p:spPr>
          <a:xfrm>
            <a:off x="457200" y="274638"/>
            <a:ext cx="2170584" cy="778098"/>
          </a:xfrm>
        </p:spPr>
        <p:txBody>
          <a:bodyPr>
            <a:normAutofit/>
          </a:bodyPr>
          <a:lstStyle/>
          <a:p>
            <a:r>
              <a:rPr lang="pt-BR" sz="2800" dirty="0" smtClean="0"/>
              <a:t>Resultados</a:t>
            </a:r>
            <a:endParaRPr lang="pt-BR" sz="2800" dirty="0"/>
          </a:p>
        </p:txBody>
      </p:sp>
      <p:pic>
        <p:nvPicPr>
          <p:cNvPr id="4"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algn="just"/>
            <a:r>
              <a:rPr lang="pt-BR" sz="2400" dirty="0" smtClean="0"/>
              <a:t>Com o projeto conseguiu-se melhorar a adesão dos pacientes aos tratamentos para DM e/ou HAS, aumentamos a cobertura do programa, qualificamos a equipe de saúde para atendimento seja na UBS ou no domicílio, realizamos oficinas com as ACS para aprimorar o conhecimento das mesmas acerca destas duas patologias da intervenção. Ampliamos o número de diagnósticos das patologias bem como o número de exames laboratoriais e clínicos. </a:t>
            </a:r>
          </a:p>
          <a:p>
            <a:endParaRPr lang="pt-BR" dirty="0"/>
          </a:p>
        </p:txBody>
      </p:sp>
      <p:sp>
        <p:nvSpPr>
          <p:cNvPr id="3" name="Título 2"/>
          <p:cNvSpPr>
            <a:spLocks noGrp="1"/>
          </p:cNvSpPr>
          <p:nvPr>
            <p:ph type="title"/>
          </p:nvPr>
        </p:nvSpPr>
        <p:spPr/>
        <p:txBody>
          <a:bodyPr>
            <a:normAutofit/>
          </a:bodyPr>
          <a:lstStyle/>
          <a:p>
            <a:r>
              <a:rPr lang="pt-BR" sz="2800" dirty="0" smtClean="0"/>
              <a:t>Discussão</a:t>
            </a:r>
            <a:endParaRPr lang="pt-BR" sz="2800" dirty="0"/>
          </a:p>
        </p:txBody>
      </p:sp>
      <p:pic>
        <p:nvPicPr>
          <p:cNvPr id="7"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196752"/>
            <a:ext cx="8229600" cy="4810539"/>
          </a:xfrm>
        </p:spPr>
        <p:txBody>
          <a:bodyPr>
            <a:normAutofit/>
          </a:bodyPr>
          <a:lstStyle/>
          <a:p>
            <a:pPr>
              <a:buNone/>
            </a:pPr>
            <a:r>
              <a:rPr lang="pt-BR" sz="2400" b="1" dirty="0" smtClean="0"/>
              <a:t>  Quanto a importância da intervenção para a equipe observou-se:</a:t>
            </a:r>
          </a:p>
          <a:p>
            <a:pPr>
              <a:buNone/>
            </a:pPr>
            <a:endParaRPr lang="pt-BR" sz="2400" b="1" dirty="0" smtClean="0"/>
          </a:p>
          <a:p>
            <a:r>
              <a:rPr lang="pt-BR" sz="2400" dirty="0" smtClean="0"/>
              <a:t>Maior interação entre colegas;</a:t>
            </a:r>
          </a:p>
          <a:p>
            <a:r>
              <a:rPr lang="pt-BR" sz="2400" dirty="0" smtClean="0"/>
              <a:t>Busca pelo conhecimento;</a:t>
            </a:r>
          </a:p>
          <a:p>
            <a:r>
              <a:rPr lang="pt-BR" sz="2400" dirty="0" smtClean="0"/>
              <a:t>Discussões em equipe;</a:t>
            </a:r>
          </a:p>
          <a:p>
            <a:r>
              <a:rPr lang="pt-BR" sz="2400" dirty="0" smtClean="0"/>
              <a:t>Motivação;</a:t>
            </a:r>
          </a:p>
          <a:p>
            <a:r>
              <a:rPr lang="pt-BR" sz="2400" dirty="0" smtClean="0"/>
              <a:t>Visão crítica dos problemas;</a:t>
            </a:r>
          </a:p>
          <a:p>
            <a:endParaRPr lang="pt-BR" sz="2400" dirty="0"/>
          </a:p>
        </p:txBody>
      </p:sp>
      <p:sp>
        <p:nvSpPr>
          <p:cNvPr id="3" name="Título 2"/>
          <p:cNvSpPr>
            <a:spLocks noGrp="1"/>
          </p:cNvSpPr>
          <p:nvPr>
            <p:ph type="title"/>
          </p:nvPr>
        </p:nvSpPr>
        <p:spPr>
          <a:xfrm>
            <a:off x="457200" y="274638"/>
            <a:ext cx="2098576" cy="850106"/>
          </a:xfrm>
        </p:spPr>
        <p:txBody>
          <a:bodyPr>
            <a:normAutofit/>
          </a:bodyPr>
          <a:lstStyle/>
          <a:p>
            <a:r>
              <a:rPr lang="pt-BR" sz="2800" dirty="0" smtClean="0"/>
              <a:t>Discussão</a:t>
            </a:r>
            <a:endParaRPr lang="pt-BR" sz="2800" dirty="0"/>
          </a:p>
        </p:txBody>
      </p:sp>
      <p:pic>
        <p:nvPicPr>
          <p:cNvPr id="4"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92500" lnSpcReduction="10000"/>
          </a:bodyPr>
          <a:lstStyle/>
          <a:p>
            <a:pPr algn="just">
              <a:buNone/>
            </a:pPr>
            <a:r>
              <a:rPr lang="pt-BR" b="1" dirty="0" smtClean="0"/>
              <a:t>  Quanto a importância da intervenção para o serviço observou-se:</a:t>
            </a:r>
          </a:p>
          <a:p>
            <a:pPr algn="just"/>
            <a:endParaRPr lang="pt-BR" b="1" dirty="0" smtClean="0"/>
          </a:p>
          <a:p>
            <a:pPr algn="just"/>
            <a:r>
              <a:rPr lang="pt-BR" dirty="0" smtClean="0"/>
              <a:t>Aumentos no nº de diagnósticos de HAS e  DM;</a:t>
            </a:r>
          </a:p>
          <a:p>
            <a:pPr algn="just"/>
            <a:r>
              <a:rPr lang="pt-BR" dirty="0" smtClean="0"/>
              <a:t>Aumento no nº de consultas para ambas as patologias;</a:t>
            </a:r>
          </a:p>
          <a:p>
            <a:pPr algn="just"/>
            <a:r>
              <a:rPr lang="pt-BR" dirty="0" smtClean="0"/>
              <a:t>Maior controle dos níveis tensionais e de glicemia;</a:t>
            </a:r>
          </a:p>
          <a:p>
            <a:pPr algn="just"/>
            <a:r>
              <a:rPr lang="pt-BR" dirty="0" smtClean="0"/>
              <a:t>Aumento no número de consultas com nutricionista</a:t>
            </a:r>
          </a:p>
          <a:p>
            <a:pPr algn="just"/>
            <a:r>
              <a:rPr lang="pt-BR" dirty="0" smtClean="0"/>
              <a:t>Redução no nº de pacientes em crise hipertensiva e/ou variação glicêmica;</a:t>
            </a:r>
            <a:endParaRPr lang="pt-BR" dirty="0"/>
          </a:p>
        </p:txBody>
      </p:sp>
      <p:sp>
        <p:nvSpPr>
          <p:cNvPr id="3" name="Título 2"/>
          <p:cNvSpPr>
            <a:spLocks noGrp="1"/>
          </p:cNvSpPr>
          <p:nvPr>
            <p:ph type="title"/>
          </p:nvPr>
        </p:nvSpPr>
        <p:spPr/>
        <p:txBody>
          <a:bodyPr>
            <a:normAutofit/>
          </a:bodyPr>
          <a:lstStyle/>
          <a:p>
            <a:r>
              <a:rPr lang="pt-BR" sz="2800" dirty="0" smtClean="0"/>
              <a:t>Discussão</a:t>
            </a:r>
            <a:endParaRPr lang="pt-BR" sz="2800" dirty="0"/>
          </a:p>
        </p:txBody>
      </p:sp>
      <p:pic>
        <p:nvPicPr>
          <p:cNvPr id="5"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39552" y="1124744"/>
            <a:ext cx="8229600" cy="4525963"/>
          </a:xfrm>
        </p:spPr>
        <p:txBody>
          <a:bodyPr>
            <a:normAutofit/>
          </a:bodyPr>
          <a:lstStyle/>
          <a:p>
            <a:pPr>
              <a:buNone/>
            </a:pPr>
            <a:r>
              <a:rPr lang="pt-BR" dirty="0" smtClean="0"/>
              <a:t>  </a:t>
            </a:r>
            <a:r>
              <a:rPr lang="pt-BR" b="1" dirty="0" smtClean="0"/>
              <a:t>Quanto a importância da intervenção para a comunidade:</a:t>
            </a:r>
          </a:p>
          <a:p>
            <a:pPr>
              <a:buNone/>
            </a:pPr>
            <a:endParaRPr lang="pt-BR" b="1" dirty="0" smtClean="0"/>
          </a:p>
          <a:p>
            <a:r>
              <a:rPr lang="pt-BR" dirty="0" smtClean="0"/>
              <a:t>Melhora do bem estar geral;</a:t>
            </a:r>
          </a:p>
          <a:p>
            <a:r>
              <a:rPr lang="pt-BR" dirty="0" smtClean="0"/>
              <a:t>Melhor aderência aos tratamentos;</a:t>
            </a:r>
          </a:p>
          <a:p>
            <a:r>
              <a:rPr lang="pt-BR" dirty="0" smtClean="0"/>
              <a:t>Realização de exames de rotina;</a:t>
            </a:r>
          </a:p>
          <a:p>
            <a:r>
              <a:rPr lang="pt-BR" dirty="0" smtClean="0"/>
              <a:t>Realização de grupos</a:t>
            </a:r>
            <a:r>
              <a:rPr lang="pt-BR" dirty="0"/>
              <a:t> </a:t>
            </a:r>
            <a:r>
              <a:rPr lang="pt-BR" dirty="0" smtClean="0"/>
              <a:t>nas comunidades;</a:t>
            </a:r>
          </a:p>
          <a:p>
            <a:r>
              <a:rPr lang="pt-BR" dirty="0" smtClean="0"/>
              <a:t>Possibilidade de agendamentos de consultas;</a:t>
            </a:r>
          </a:p>
          <a:p>
            <a:endParaRPr lang="pt-BR" dirty="0" smtClean="0"/>
          </a:p>
        </p:txBody>
      </p:sp>
      <p:sp>
        <p:nvSpPr>
          <p:cNvPr id="3" name="Título 2"/>
          <p:cNvSpPr>
            <a:spLocks noGrp="1"/>
          </p:cNvSpPr>
          <p:nvPr>
            <p:ph type="title"/>
          </p:nvPr>
        </p:nvSpPr>
        <p:spPr>
          <a:xfrm>
            <a:off x="467544" y="260648"/>
            <a:ext cx="2232248" cy="864096"/>
          </a:xfrm>
        </p:spPr>
        <p:txBody>
          <a:bodyPr>
            <a:normAutofit/>
          </a:bodyPr>
          <a:lstStyle/>
          <a:p>
            <a:r>
              <a:rPr lang="pt-BR" sz="2800" dirty="0" smtClean="0"/>
              <a:t>Discussão</a:t>
            </a:r>
            <a:endParaRPr lang="pt-BR" sz="2800" dirty="0"/>
          </a:p>
        </p:txBody>
      </p:sp>
      <p:pic>
        <p:nvPicPr>
          <p:cNvPr id="4"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95536" y="1484784"/>
            <a:ext cx="8229600" cy="4525963"/>
          </a:xfrm>
        </p:spPr>
        <p:txBody>
          <a:bodyPr>
            <a:normAutofit fontScale="92500" lnSpcReduction="10000"/>
          </a:bodyPr>
          <a:lstStyle/>
          <a:p>
            <a:pPr algn="just">
              <a:buNone/>
            </a:pPr>
            <a:r>
              <a:rPr lang="pt-BR" dirty="0" smtClean="0"/>
              <a:t>  </a:t>
            </a:r>
            <a:r>
              <a:rPr lang="pt-BR" b="1" dirty="0" smtClean="0"/>
              <a:t>Quanto ao nível de incorporação da intervenção:</a:t>
            </a:r>
          </a:p>
          <a:p>
            <a:pPr algn="just">
              <a:buNone/>
            </a:pPr>
            <a:endParaRPr lang="pt-BR" b="1" dirty="0" smtClean="0"/>
          </a:p>
          <a:p>
            <a:pPr algn="just"/>
            <a:r>
              <a:rPr lang="pt-BR" dirty="0" smtClean="0"/>
              <a:t>A mesma já ‘anda’ com as próprias pernas;</a:t>
            </a:r>
          </a:p>
          <a:p>
            <a:pPr algn="just"/>
            <a:endParaRPr lang="pt-BR" dirty="0" smtClean="0"/>
          </a:p>
          <a:p>
            <a:pPr algn="just"/>
            <a:r>
              <a:rPr lang="pt-BR" dirty="0" smtClean="0"/>
              <a:t>A equipe já está disciplinada com o projeto;</a:t>
            </a:r>
          </a:p>
          <a:p>
            <a:pPr algn="just"/>
            <a:endParaRPr lang="pt-BR" dirty="0" smtClean="0"/>
          </a:p>
          <a:p>
            <a:pPr algn="just"/>
            <a:r>
              <a:rPr lang="pt-BR" dirty="0" smtClean="0"/>
              <a:t>Os pacientes são conhecedores e apoiam a intervenção;</a:t>
            </a:r>
          </a:p>
          <a:p>
            <a:pPr algn="just"/>
            <a:endParaRPr lang="pt-BR" dirty="0" smtClean="0"/>
          </a:p>
          <a:p>
            <a:pPr algn="just"/>
            <a:r>
              <a:rPr lang="pt-BR" dirty="0" smtClean="0"/>
              <a:t>A gestão municipal decidiu por manter o projeto;</a:t>
            </a:r>
          </a:p>
          <a:p>
            <a:pPr algn="just">
              <a:buNone/>
            </a:pPr>
            <a:r>
              <a:rPr lang="pt-BR" dirty="0" smtClean="0"/>
              <a:t> </a:t>
            </a:r>
            <a:endParaRPr lang="pt-BR" dirty="0"/>
          </a:p>
        </p:txBody>
      </p:sp>
      <p:sp>
        <p:nvSpPr>
          <p:cNvPr id="3" name="Título 2"/>
          <p:cNvSpPr>
            <a:spLocks noGrp="1"/>
          </p:cNvSpPr>
          <p:nvPr>
            <p:ph type="title"/>
          </p:nvPr>
        </p:nvSpPr>
        <p:spPr/>
        <p:txBody>
          <a:bodyPr>
            <a:normAutofit/>
          </a:bodyPr>
          <a:lstStyle/>
          <a:p>
            <a:r>
              <a:rPr lang="pt-BR" sz="2800" dirty="0" smtClean="0"/>
              <a:t>Discussão</a:t>
            </a:r>
            <a:endParaRPr lang="pt-BR" sz="2800" dirty="0"/>
          </a:p>
        </p:txBody>
      </p:sp>
      <p:pic>
        <p:nvPicPr>
          <p:cNvPr id="7"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67544" y="1772816"/>
            <a:ext cx="8229600" cy="4525963"/>
          </a:xfrm>
        </p:spPr>
        <p:txBody>
          <a:bodyPr>
            <a:normAutofit fontScale="85000" lnSpcReduction="20000"/>
          </a:bodyPr>
          <a:lstStyle/>
          <a:p>
            <a:pPr algn="just">
              <a:lnSpc>
                <a:spcPct val="150000"/>
              </a:lnSpc>
              <a:buNone/>
            </a:pPr>
            <a:r>
              <a:rPr lang="pt-BR" sz="2000" dirty="0" smtClean="0"/>
              <a:t>   A intervenção se desenvolveu rapidamente, superando em muito minhas expectativas iniciais. Não esperava que a análise de estrutura, de pessoal, pudesse construir ao final um projeto com resultado positivo, em curto espaço de tempo.</a:t>
            </a:r>
          </a:p>
          <a:p>
            <a:pPr algn="just">
              <a:lnSpc>
                <a:spcPct val="150000"/>
              </a:lnSpc>
              <a:buNone/>
            </a:pPr>
            <a:r>
              <a:rPr lang="pt-BR" sz="2000" dirty="0" smtClean="0"/>
              <a:t>    Quanto a minha prática profissional, o curso me proporcionou um olhar mais crítico sobre o atendimento, me direcionou a promoção e prevenção, fez com que minhas consultas fosse mais amplas e completas.</a:t>
            </a:r>
          </a:p>
          <a:p>
            <a:pPr algn="just">
              <a:lnSpc>
                <a:spcPct val="150000"/>
              </a:lnSpc>
              <a:buNone/>
            </a:pPr>
            <a:r>
              <a:rPr lang="pt-BR" sz="2000" dirty="0" smtClean="0"/>
              <a:t>    Como aprendizados mais relevantes o principal é o trabalho em equipe, sem minhas colegas esta intervenção não teria saído da tela do computados, o conhecimento e a leitura sobre HAS e DM também foram fundamentais para melhorar o atendimento clínico. </a:t>
            </a:r>
          </a:p>
        </p:txBody>
      </p:sp>
      <p:sp>
        <p:nvSpPr>
          <p:cNvPr id="3" name="Título 2"/>
          <p:cNvSpPr>
            <a:spLocks noGrp="1"/>
          </p:cNvSpPr>
          <p:nvPr>
            <p:ph type="title"/>
          </p:nvPr>
        </p:nvSpPr>
        <p:spPr>
          <a:xfrm>
            <a:off x="251520" y="836712"/>
            <a:ext cx="6563072" cy="994122"/>
          </a:xfrm>
        </p:spPr>
        <p:txBody>
          <a:bodyPr>
            <a:normAutofit/>
          </a:bodyPr>
          <a:lstStyle/>
          <a:p>
            <a:r>
              <a:rPr lang="pt-BR" sz="2800" dirty="0" smtClean="0"/>
              <a:t>Reflexão crítica sobre o processo pessoal de aprendizagem</a:t>
            </a:r>
            <a:endParaRPr lang="pt-BR" sz="2800" dirty="0"/>
          </a:p>
        </p:txBody>
      </p:sp>
      <p:pic>
        <p:nvPicPr>
          <p:cNvPr id="4"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62500" lnSpcReduction="20000"/>
          </a:bodyPr>
          <a:lstStyle/>
          <a:p>
            <a:r>
              <a:rPr lang="pt-BR" dirty="0" smtClean="0"/>
              <a:t>1. DUNCAN, Bruce. Hipertensão Arterial Sistêmica. In: Medicina Ambulatorial: Condutas de Atenção Primária Baseadas em Evidências. Porto Alegre: </a:t>
            </a:r>
            <a:r>
              <a:rPr lang="pt-BR" dirty="0" err="1" smtClean="0"/>
              <a:t>Artmed</a:t>
            </a:r>
            <a:r>
              <a:rPr lang="pt-BR" dirty="0" smtClean="0"/>
              <a:t>, 2004. p.641-656.</a:t>
            </a:r>
          </a:p>
          <a:p>
            <a:r>
              <a:rPr lang="pt-BR" dirty="0" smtClean="0"/>
              <a:t>2.DUNCAN, Bruce. Diabetes Melito: Diagnóstico, Classificação e Abordagem Inicial. In: Medicina Ambulatorial: Condutas de Atenção Primária Baseadas em Evidências. Porto Alegre: </a:t>
            </a:r>
            <a:r>
              <a:rPr lang="pt-BR" dirty="0" err="1" smtClean="0"/>
              <a:t>Artmed</a:t>
            </a:r>
            <a:r>
              <a:rPr lang="pt-BR" dirty="0" smtClean="0"/>
              <a:t>, 2004. p.669-689.</a:t>
            </a:r>
          </a:p>
          <a:p>
            <a:r>
              <a:rPr lang="pt-BR" dirty="0" smtClean="0"/>
              <a:t>3.Brasil. Ministério da Saúde. Grupo Hospitalar Conceição. Protocolo de Hipertensão Arterial Sistêmica para a Atenção Primária em Saúde. Porto Alegre : Hospital Nossa Senhora da Conceição, 2009. 54 p. </a:t>
            </a:r>
          </a:p>
          <a:p>
            <a:r>
              <a:rPr lang="pt-BR" dirty="0" smtClean="0"/>
              <a:t>4.Brasil. Ministério da Saúde. Grupo Hospitalar Conceição. Gerência de Saúde Comunitária . A organização do cuidado às pessoas com Diabetes  Mellitus tipo 2, em serviços de atenção primária à saúde. Porto Alegre: Hospital Nossa Senhora da Conceição, ago. 2011.</a:t>
            </a:r>
          </a:p>
          <a:p>
            <a:r>
              <a:rPr lang="pt-BR" dirty="0" smtClean="0"/>
              <a:t>5.</a:t>
            </a:r>
            <a:r>
              <a:rPr lang="pt-BR" u="sng" dirty="0" smtClean="0"/>
              <a:t>&lt;http://portal.saude.gov.br/portal/saude/area.</a:t>
            </a:r>
            <a:r>
              <a:rPr lang="pt-BR" u="sng" dirty="0" err="1" smtClean="0"/>
              <a:t>cfm</a:t>
            </a:r>
            <a:r>
              <a:rPr lang="pt-BR" u="sng" dirty="0" smtClean="0"/>
              <a:t>?</a:t>
            </a:r>
            <a:r>
              <a:rPr lang="pt-BR" u="sng" dirty="0" err="1" smtClean="0"/>
              <a:t>id_area</a:t>
            </a:r>
            <a:r>
              <a:rPr lang="pt-BR" u="sng" dirty="0" smtClean="0"/>
              <a:t>=1095&gt;. </a:t>
            </a:r>
            <a:r>
              <a:rPr lang="pt-BR" dirty="0" smtClean="0"/>
              <a:t>Acesso em: 07 set. 2013, 18:54.</a:t>
            </a:r>
          </a:p>
          <a:p>
            <a:r>
              <a:rPr lang="pt-BR" dirty="0" smtClean="0"/>
              <a:t>6.</a:t>
            </a:r>
            <a:r>
              <a:rPr lang="pt-BR" u="sng" dirty="0" smtClean="0"/>
              <a:t>&lt;http://www.uff.br/epidemiologia2/blog/wp-content/uploads/2012/10/Aula-5-Indicadores-de-saude-e-Estatisticas-Vitais-I-v.2.3.</a:t>
            </a:r>
            <a:r>
              <a:rPr lang="pt-BR" u="sng" dirty="0" err="1" smtClean="0"/>
              <a:t>pdf</a:t>
            </a:r>
            <a:r>
              <a:rPr lang="pt-BR" u="sng" dirty="0" smtClean="0"/>
              <a:t>&gt;. </a:t>
            </a:r>
            <a:r>
              <a:rPr lang="pt-BR" dirty="0" smtClean="0"/>
              <a:t>Acesso em: 09 set. 2013, 12:34.</a:t>
            </a:r>
          </a:p>
          <a:p>
            <a:endParaRPr lang="pt-BR" dirty="0"/>
          </a:p>
        </p:txBody>
      </p:sp>
      <p:sp>
        <p:nvSpPr>
          <p:cNvPr id="3" name="Título 2"/>
          <p:cNvSpPr>
            <a:spLocks noGrp="1"/>
          </p:cNvSpPr>
          <p:nvPr>
            <p:ph type="title"/>
          </p:nvPr>
        </p:nvSpPr>
        <p:spPr/>
        <p:txBody>
          <a:bodyPr>
            <a:normAutofit/>
          </a:bodyPr>
          <a:lstStyle/>
          <a:p>
            <a:r>
              <a:rPr lang="pt-BR" sz="2800" dirty="0" smtClean="0"/>
              <a:t>Referências</a:t>
            </a:r>
            <a:endParaRPr lang="pt-B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ço Reservado para Conteúdo 4" descr="280px-RioGrandedoSul_Municip_RocaSales.svg.png"/>
          <p:cNvPicPr>
            <a:picLocks noGrp="1" noChangeAspect="1"/>
          </p:cNvPicPr>
          <p:nvPr>
            <p:ph idx="1"/>
          </p:nvPr>
        </p:nvPicPr>
        <p:blipFill>
          <a:blip r:embed="rId2" cstate="print"/>
          <a:stretch>
            <a:fillRect/>
          </a:stretch>
        </p:blipFill>
        <p:spPr>
          <a:xfrm>
            <a:off x="611560" y="2996952"/>
            <a:ext cx="1944216" cy="1680358"/>
          </a:xfrm>
        </p:spPr>
      </p:pic>
      <p:sp>
        <p:nvSpPr>
          <p:cNvPr id="2" name="Título 1"/>
          <p:cNvSpPr>
            <a:spLocks noGrp="1"/>
          </p:cNvSpPr>
          <p:nvPr>
            <p:ph type="title"/>
          </p:nvPr>
        </p:nvSpPr>
        <p:spPr>
          <a:xfrm>
            <a:off x="395536" y="1340768"/>
            <a:ext cx="8229600" cy="1143000"/>
          </a:xfrm>
        </p:spPr>
        <p:txBody>
          <a:bodyPr>
            <a:noAutofit/>
          </a:bodyPr>
          <a:lstStyle/>
          <a:p>
            <a:pPr>
              <a:lnSpc>
                <a:spcPct val="150000"/>
              </a:lnSpc>
            </a:pPr>
            <a:r>
              <a:rPr lang="pt-BR" sz="2800" b="1" dirty="0" smtClean="0"/>
              <a:t>Caracterização do Município e da UBS</a:t>
            </a:r>
            <a:br>
              <a:rPr lang="pt-BR" sz="2800" b="1" dirty="0" smtClean="0"/>
            </a:br>
            <a:r>
              <a:rPr lang="pt-BR" sz="2800" b="1" dirty="0" smtClean="0"/>
              <a:t>Estratégia Saúde Família-Roca Sales-RS</a:t>
            </a:r>
            <a:endParaRPr lang="pt-BR" sz="2800" b="1" dirty="0"/>
          </a:p>
        </p:txBody>
      </p:sp>
      <p:pic>
        <p:nvPicPr>
          <p:cNvPr id="4" name="Picture 2" descr="logo"/>
          <p:cNvPicPr>
            <a:picLocks noChangeAspect="1" noChangeArrowheads="1"/>
          </p:cNvPicPr>
          <p:nvPr/>
        </p:nvPicPr>
        <p:blipFill>
          <a:blip r:embed="rId3" cstate="print"/>
          <a:srcRect/>
          <a:stretch>
            <a:fillRect/>
          </a:stretch>
        </p:blipFill>
        <p:spPr bwMode="auto">
          <a:xfrm>
            <a:off x="5787794" y="0"/>
            <a:ext cx="3356206" cy="908720"/>
          </a:xfrm>
          <a:prstGeom prst="rect">
            <a:avLst/>
          </a:prstGeom>
          <a:noFill/>
        </p:spPr>
      </p:pic>
      <p:pic>
        <p:nvPicPr>
          <p:cNvPr id="6146" name="Picture 2" descr="http://www.cicrocasales.com.br/images/foto_roca_sales_40.jpg"/>
          <p:cNvPicPr>
            <a:picLocks noChangeAspect="1" noChangeArrowheads="1"/>
          </p:cNvPicPr>
          <p:nvPr/>
        </p:nvPicPr>
        <p:blipFill>
          <a:blip r:embed="rId4" cstate="print"/>
          <a:srcRect/>
          <a:stretch>
            <a:fillRect/>
          </a:stretch>
        </p:blipFill>
        <p:spPr bwMode="auto">
          <a:xfrm>
            <a:off x="2699792" y="3717032"/>
            <a:ext cx="3429000" cy="2619375"/>
          </a:xfrm>
          <a:prstGeom prst="rect">
            <a:avLst/>
          </a:prstGeom>
          <a:noFill/>
        </p:spPr>
      </p:pic>
      <p:sp>
        <p:nvSpPr>
          <p:cNvPr id="6148" name="AutoShape 4" descr="Exibindo DSC03788.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6150" name="AutoShape 6" descr="Exibindo DSC03788.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6152" name="AutoShape 8" descr="Exibindo DSC03788.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pic>
        <p:nvPicPr>
          <p:cNvPr id="43" name="Picture 31" descr="C:\Users\FERNANDO\Desktop\Foto_arquivos\a.jpe">
            <a:hlinkClick r:id="rId5"/>
          </p:cNvPr>
          <p:cNvPicPr>
            <a:picLocks noChangeAspect="1" noChangeArrowheads="1"/>
          </p:cNvPicPr>
          <p:nvPr/>
        </p:nvPicPr>
        <p:blipFill>
          <a:blip r:embed="rId6" cstate="print"/>
          <a:srcRect/>
          <a:stretch>
            <a:fillRect/>
          </a:stretch>
        </p:blipFill>
        <p:spPr bwMode="auto">
          <a:xfrm>
            <a:off x="6228184" y="3068960"/>
            <a:ext cx="2601416" cy="173427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2564904"/>
            <a:ext cx="8229600" cy="3561259"/>
          </a:xfrm>
        </p:spPr>
        <p:txBody>
          <a:bodyPr>
            <a:normAutofit fontScale="92500" lnSpcReduction="20000"/>
          </a:bodyPr>
          <a:lstStyle/>
          <a:p>
            <a:pPr algn="just">
              <a:lnSpc>
                <a:spcPct val="150000"/>
              </a:lnSpc>
            </a:pPr>
            <a:r>
              <a:rPr lang="pt-BR" sz="2000" dirty="0" smtClean="0"/>
              <a:t>Dados sobre HAS e DM desatualizados a mais de 1 ano;</a:t>
            </a:r>
          </a:p>
          <a:p>
            <a:pPr algn="just">
              <a:lnSpc>
                <a:spcPct val="150000"/>
              </a:lnSpc>
            </a:pPr>
            <a:r>
              <a:rPr lang="pt-BR" sz="2000" dirty="0" smtClean="0"/>
              <a:t>Pacientes com baixa aderência a tratamentos propostos;</a:t>
            </a:r>
          </a:p>
          <a:p>
            <a:pPr algn="just">
              <a:lnSpc>
                <a:spcPct val="150000"/>
              </a:lnSpc>
            </a:pPr>
            <a:r>
              <a:rPr lang="pt-BR" sz="2000" dirty="0" smtClean="0"/>
              <a:t>Má cobertura para ambas as patologias;</a:t>
            </a:r>
          </a:p>
          <a:p>
            <a:pPr algn="just">
              <a:lnSpc>
                <a:spcPct val="150000"/>
              </a:lnSpc>
            </a:pPr>
            <a:r>
              <a:rPr lang="pt-BR" sz="2000" dirty="0" smtClean="0"/>
              <a:t>Falta de registros nos prontuários clínicos;</a:t>
            </a:r>
          </a:p>
          <a:p>
            <a:pPr algn="just">
              <a:lnSpc>
                <a:spcPct val="150000"/>
              </a:lnSpc>
            </a:pPr>
            <a:r>
              <a:rPr lang="pt-BR" sz="2000" dirty="0" smtClean="0"/>
              <a:t>Ausência de oficinas tanto para profissionais da UBS quanto comunidade;</a:t>
            </a:r>
          </a:p>
          <a:p>
            <a:pPr algn="just">
              <a:lnSpc>
                <a:spcPct val="150000"/>
              </a:lnSpc>
            </a:pPr>
            <a:r>
              <a:rPr lang="pt-BR" sz="2000" dirty="0" smtClean="0"/>
              <a:t>Solicitação de exames de rotina totalmente desatualizada;</a:t>
            </a:r>
          </a:p>
          <a:p>
            <a:pPr algn="just">
              <a:lnSpc>
                <a:spcPct val="150000"/>
              </a:lnSpc>
            </a:pPr>
            <a:r>
              <a:rPr lang="pt-BR" sz="2000" dirty="0" smtClean="0"/>
              <a:t>Estrutura inadequada da UBS;</a:t>
            </a:r>
            <a:endParaRPr lang="pt-BR" sz="2000" dirty="0"/>
          </a:p>
        </p:txBody>
      </p:sp>
      <p:sp>
        <p:nvSpPr>
          <p:cNvPr id="2" name="Título 1"/>
          <p:cNvSpPr>
            <a:spLocks noGrp="1"/>
          </p:cNvSpPr>
          <p:nvPr>
            <p:ph type="title"/>
          </p:nvPr>
        </p:nvSpPr>
        <p:spPr>
          <a:xfrm>
            <a:off x="539552" y="1124744"/>
            <a:ext cx="8229600" cy="1143000"/>
          </a:xfrm>
        </p:spPr>
        <p:txBody>
          <a:bodyPr>
            <a:normAutofit/>
          </a:bodyPr>
          <a:lstStyle/>
          <a:p>
            <a:r>
              <a:rPr lang="pt-BR" sz="2800" b="1" dirty="0" smtClean="0"/>
              <a:t>Situação</a:t>
            </a:r>
            <a:r>
              <a:rPr lang="pt-BR" sz="4000" b="1" dirty="0" smtClean="0"/>
              <a:t> </a:t>
            </a:r>
            <a:r>
              <a:rPr lang="pt-BR" sz="2800" b="1" dirty="0" smtClean="0"/>
              <a:t>da</a:t>
            </a:r>
            <a:r>
              <a:rPr lang="pt-BR" sz="4000" b="1" dirty="0" smtClean="0"/>
              <a:t> </a:t>
            </a:r>
            <a:r>
              <a:rPr lang="pt-BR" sz="2800" b="1" dirty="0" smtClean="0"/>
              <a:t>Ação Programática na UBS antes da Intervenção</a:t>
            </a:r>
            <a:endParaRPr lang="pt-BR" sz="4000" b="1" dirty="0"/>
          </a:p>
        </p:txBody>
      </p:sp>
      <p:pic>
        <p:nvPicPr>
          <p:cNvPr id="4"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39552" y="2636912"/>
            <a:ext cx="8208912" cy="3168352"/>
          </a:xfrm>
        </p:spPr>
        <p:txBody>
          <a:bodyPr>
            <a:normAutofit/>
          </a:bodyPr>
          <a:lstStyle/>
          <a:p>
            <a:pPr>
              <a:buNone/>
            </a:pPr>
            <a:endParaRPr lang="pt-BR" dirty="0" smtClean="0"/>
          </a:p>
          <a:p>
            <a:pPr algn="just">
              <a:lnSpc>
                <a:spcPct val="150000"/>
              </a:lnSpc>
            </a:pPr>
            <a:r>
              <a:rPr lang="pt-BR" sz="2400" dirty="0" smtClean="0"/>
              <a:t>Melhorar a atenção aos adultos portadores de Hipertensão Arterial Sistêmica e/ou Diabetes Mellitus.</a:t>
            </a:r>
          </a:p>
          <a:p>
            <a:pPr algn="just">
              <a:lnSpc>
                <a:spcPct val="160000"/>
              </a:lnSpc>
              <a:buNone/>
            </a:pPr>
            <a:endParaRPr lang="pt-BR" dirty="0"/>
          </a:p>
        </p:txBody>
      </p:sp>
      <p:sp>
        <p:nvSpPr>
          <p:cNvPr id="2" name="Título 1"/>
          <p:cNvSpPr>
            <a:spLocks noGrp="1"/>
          </p:cNvSpPr>
          <p:nvPr>
            <p:ph type="title"/>
          </p:nvPr>
        </p:nvSpPr>
        <p:spPr>
          <a:xfrm>
            <a:off x="539552" y="1340768"/>
            <a:ext cx="8229600" cy="1143000"/>
          </a:xfrm>
        </p:spPr>
        <p:txBody>
          <a:bodyPr>
            <a:normAutofit/>
          </a:bodyPr>
          <a:lstStyle/>
          <a:p>
            <a:r>
              <a:rPr lang="pt-BR" sz="2800" b="1" dirty="0" smtClean="0"/>
              <a:t>Objetivo Geral</a:t>
            </a:r>
            <a:endParaRPr lang="pt-BR" sz="2800" b="1" dirty="0"/>
          </a:p>
        </p:txBody>
      </p:sp>
      <p:pic>
        <p:nvPicPr>
          <p:cNvPr id="4"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lnSpcReduction="10000"/>
          </a:bodyPr>
          <a:lstStyle/>
          <a:p>
            <a:pPr algn="just">
              <a:buNone/>
            </a:pPr>
            <a:endParaRPr lang="pt-BR" sz="2400" dirty="0" smtClean="0"/>
          </a:p>
          <a:p>
            <a:pPr algn="just"/>
            <a:r>
              <a:rPr lang="pt-BR" sz="2400" dirty="0" smtClean="0"/>
              <a:t>      1. Ampliar a cobertura à hipertensos e/ou diabéticos</a:t>
            </a:r>
          </a:p>
          <a:p>
            <a:pPr algn="just"/>
            <a:r>
              <a:rPr lang="pt-BR" sz="2400" dirty="0" smtClean="0"/>
              <a:t>      2. Melhorar a adesão do hipertenso e/ou diabético ao programa</a:t>
            </a:r>
          </a:p>
          <a:p>
            <a:pPr algn="just"/>
            <a:r>
              <a:rPr lang="pt-BR" sz="2400" dirty="0" smtClean="0"/>
              <a:t>      3. Melhorar a qualidade do atendimento ao paciente hipertenso e/ou diabético realizado na unidade de saúde</a:t>
            </a:r>
          </a:p>
          <a:p>
            <a:pPr algn="just"/>
            <a:r>
              <a:rPr lang="pt-BR" sz="2400" dirty="0" smtClean="0"/>
              <a:t>      4. Melhorar o registro das informações</a:t>
            </a:r>
          </a:p>
          <a:p>
            <a:pPr algn="just"/>
            <a:r>
              <a:rPr lang="pt-BR" sz="2400" dirty="0" smtClean="0"/>
              <a:t>      5. Mapear hipertensos e diabéticos de risco para doença cardiovascular</a:t>
            </a:r>
          </a:p>
          <a:p>
            <a:pPr algn="just"/>
            <a:r>
              <a:rPr lang="pt-BR" sz="2400" dirty="0" smtClean="0"/>
              <a:t>      6. Promoção da saúde</a:t>
            </a:r>
          </a:p>
          <a:p>
            <a:endParaRPr lang="pt-BR" dirty="0"/>
          </a:p>
        </p:txBody>
      </p:sp>
      <p:sp>
        <p:nvSpPr>
          <p:cNvPr id="3" name="Título 2"/>
          <p:cNvSpPr>
            <a:spLocks noGrp="1"/>
          </p:cNvSpPr>
          <p:nvPr>
            <p:ph type="title"/>
          </p:nvPr>
        </p:nvSpPr>
        <p:spPr>
          <a:xfrm>
            <a:off x="457200" y="274638"/>
            <a:ext cx="4114800" cy="1143000"/>
          </a:xfrm>
        </p:spPr>
        <p:txBody>
          <a:bodyPr>
            <a:normAutofit/>
          </a:bodyPr>
          <a:lstStyle/>
          <a:p>
            <a:r>
              <a:rPr lang="pt-BR" sz="2800" dirty="0" smtClean="0"/>
              <a:t>Objetivos Específicos</a:t>
            </a:r>
            <a:endParaRPr lang="pt-BR" sz="2800" dirty="0"/>
          </a:p>
        </p:txBody>
      </p:sp>
      <p:pic>
        <p:nvPicPr>
          <p:cNvPr id="4"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39552" y="2132856"/>
            <a:ext cx="8208912" cy="3833267"/>
          </a:xfrm>
        </p:spPr>
        <p:txBody>
          <a:bodyPr>
            <a:noAutofit/>
          </a:bodyPr>
          <a:lstStyle/>
          <a:p>
            <a:pPr algn="just">
              <a:lnSpc>
                <a:spcPct val="150000"/>
              </a:lnSpc>
              <a:buNone/>
            </a:pPr>
            <a:r>
              <a:rPr lang="pt-BR" sz="2000" dirty="0" smtClean="0"/>
              <a:t>   O projeto de intervenção foi estruturado para ser realizado durante 12 semanas, na UBS de Roca Sales. Para balizar as ações foram utilizados os protocolos do Grupo Hospitalar Conceição sobre Diabetes Mellitus (DM) e Hipertensão Arterial Sistêmica (HAS). A população de minha área adstrita é de 2806 habitantes, com 359 hipertensos e 59 diabéticos cadastrados.</a:t>
            </a:r>
            <a:endParaRPr lang="pt-BR" sz="2000" dirty="0"/>
          </a:p>
        </p:txBody>
      </p:sp>
      <p:sp>
        <p:nvSpPr>
          <p:cNvPr id="3" name="Título 2"/>
          <p:cNvSpPr>
            <a:spLocks noGrp="1"/>
          </p:cNvSpPr>
          <p:nvPr>
            <p:ph type="title"/>
          </p:nvPr>
        </p:nvSpPr>
        <p:spPr>
          <a:xfrm>
            <a:off x="539552" y="980728"/>
            <a:ext cx="8229600" cy="1143000"/>
          </a:xfrm>
        </p:spPr>
        <p:txBody>
          <a:bodyPr>
            <a:normAutofit/>
          </a:bodyPr>
          <a:lstStyle/>
          <a:p>
            <a:r>
              <a:rPr lang="pt-BR" sz="2800" dirty="0" smtClean="0"/>
              <a:t>Metodologia</a:t>
            </a:r>
            <a:endParaRPr lang="pt-BR" sz="2800" dirty="0"/>
          </a:p>
        </p:txBody>
      </p:sp>
      <p:pic>
        <p:nvPicPr>
          <p:cNvPr id="4" name="Picture 2" descr="logo"/>
          <p:cNvPicPr>
            <a:picLocks noChangeAspect="1" noChangeArrowheads="1"/>
          </p:cNvPicPr>
          <p:nvPr/>
        </p:nvPicPr>
        <p:blipFill>
          <a:blip r:embed="rId2" cstate="print"/>
          <a:srcRect/>
          <a:stretch>
            <a:fillRect/>
          </a:stretch>
        </p:blipFill>
        <p:spPr bwMode="auto">
          <a:xfrm>
            <a:off x="5787794" y="0"/>
            <a:ext cx="3356206" cy="90872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611</TotalTime>
  <Words>3663</Words>
  <Application>Microsoft Office PowerPoint</Application>
  <PresentationFormat>Apresentação na tela (4:3)</PresentationFormat>
  <Paragraphs>344</Paragraphs>
  <Slides>47</Slides>
  <Notes>0</Notes>
  <HiddenSlides>0</HiddenSlides>
  <MMClips>0</MMClips>
  <ScaleCrop>false</ScaleCrop>
  <HeadingPairs>
    <vt:vector size="4" baseType="variant">
      <vt:variant>
        <vt:lpstr>Tema</vt:lpstr>
      </vt:variant>
      <vt:variant>
        <vt:i4>1</vt:i4>
      </vt:variant>
      <vt:variant>
        <vt:lpstr>Títulos de slides</vt:lpstr>
      </vt:variant>
      <vt:variant>
        <vt:i4>47</vt:i4>
      </vt:variant>
    </vt:vector>
  </HeadingPairs>
  <TitlesOfParts>
    <vt:vector size="48" baseType="lpstr">
      <vt:lpstr>Concurso</vt:lpstr>
      <vt:lpstr>UNIVERSIDADE FEDERAL DE PELOTAS Programa de Especialização em Saúde da Família </vt:lpstr>
      <vt:lpstr>Atenção à Saúde das Pessoas com HAS e DM Importância da Ação Programática</vt:lpstr>
      <vt:lpstr>Caracterização do Município</vt:lpstr>
      <vt:lpstr>Caracterização da UBS</vt:lpstr>
      <vt:lpstr>Caracterização do Município e da UBS Estratégia Saúde Família-Roca Sales-RS</vt:lpstr>
      <vt:lpstr>Situação da Ação Programática na UBS antes da Intervenção</vt:lpstr>
      <vt:lpstr>Objetivo Geral</vt:lpstr>
      <vt:lpstr>Objetivos Específicos</vt:lpstr>
      <vt:lpstr>Metodologia</vt:lpstr>
      <vt:lpstr>Metodologia - Ações</vt:lpstr>
      <vt:lpstr>Metodologia - Ações</vt:lpstr>
      <vt:lpstr>Metodologia - Ações</vt:lpstr>
      <vt:lpstr>Metodologia - Ações</vt:lpstr>
      <vt:lpstr>Metodologia - Ações</vt:lpstr>
      <vt:lpstr>Metodologia - Ações</vt:lpstr>
      <vt:lpstr>Metodologia - Ações</vt:lpstr>
      <vt:lpstr>Metodologia - Ações</vt:lpstr>
      <vt:lpstr>Logística</vt:lpstr>
      <vt:lpstr>Cronograma</vt:lpstr>
      <vt:lpstr>Objetivos, Metas e Resultados</vt:lpstr>
      <vt:lpstr>Slide 21</vt:lpstr>
      <vt:lpstr>Objetivos,  Metas e Resultados</vt:lpstr>
      <vt:lpstr>Slide 23</vt:lpstr>
      <vt:lpstr>Objetivos, Metas e Resultados</vt:lpstr>
      <vt:lpstr>Slide 25</vt:lpstr>
      <vt:lpstr>Objetivos, Metas e Resultados</vt:lpstr>
      <vt:lpstr>Slide 27</vt:lpstr>
      <vt:lpstr>Objetivos, Metas e Resultados</vt:lpstr>
      <vt:lpstr>Slide 29</vt:lpstr>
      <vt:lpstr>Objetivos, Metas e Resultados</vt:lpstr>
      <vt:lpstr>Slide 31</vt:lpstr>
      <vt:lpstr>Objetivos, Metas e Resultados</vt:lpstr>
      <vt:lpstr>Slide 33</vt:lpstr>
      <vt:lpstr>Objetivos, Metas e Resultados</vt:lpstr>
      <vt:lpstr>Slide 35</vt:lpstr>
      <vt:lpstr>Objetivos, Metas e Resultados</vt:lpstr>
      <vt:lpstr>Slide 37</vt:lpstr>
      <vt:lpstr>Objetivos, Metas e Resultados</vt:lpstr>
      <vt:lpstr>Slide 39</vt:lpstr>
      <vt:lpstr>Resultados</vt:lpstr>
      <vt:lpstr>Discussão</vt:lpstr>
      <vt:lpstr>Discussão</vt:lpstr>
      <vt:lpstr>Discussão</vt:lpstr>
      <vt:lpstr>Discussão</vt:lpstr>
      <vt:lpstr>Discussão</vt:lpstr>
      <vt:lpstr>Reflexão crítica sobre o processo pessoal de aprendizagem</vt:lpstr>
      <vt:lpstr>Referências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UNIVERSIDADE FEDERAL DE PELOTAS Programa de Especialização em Saúde da Família</dc:title>
  <dc:creator>FERNANDO</dc:creator>
  <cp:lastModifiedBy>FERNANDO</cp:lastModifiedBy>
  <cp:revision>67</cp:revision>
  <dcterms:created xsi:type="dcterms:W3CDTF">2014-01-31T22:59:58Z</dcterms:created>
  <dcterms:modified xsi:type="dcterms:W3CDTF">2014-02-14T13:47:18Z</dcterms:modified>
</cp:coreProperties>
</file>