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1" r:id="rId4"/>
    <p:sldId id="264" r:id="rId5"/>
    <p:sldId id="265" r:id="rId6"/>
    <p:sldId id="266" r:id="rId7"/>
    <p:sldId id="317" r:id="rId8"/>
    <p:sldId id="318" r:id="rId9"/>
    <p:sldId id="316" r:id="rId10"/>
    <p:sldId id="319" r:id="rId11"/>
    <p:sldId id="322" r:id="rId12"/>
    <p:sldId id="323" r:id="rId13"/>
    <p:sldId id="287" r:id="rId14"/>
    <p:sldId id="289" r:id="rId15"/>
    <p:sldId id="291" r:id="rId16"/>
    <p:sldId id="292" r:id="rId17"/>
    <p:sldId id="326" r:id="rId18"/>
    <p:sldId id="327" r:id="rId19"/>
    <p:sldId id="328" r:id="rId20"/>
    <p:sldId id="329" r:id="rId21"/>
    <p:sldId id="310" r:id="rId22"/>
    <p:sldId id="313" r:id="rId23"/>
    <p:sldId id="314" r:id="rId24"/>
    <p:sldId id="315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lipealves:Desktop:PROVAB:Especializa&#231;&#227;o:Unidade%204:1%20Semana:12%20Semana%20Coleta%20de%20dados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\Dropbox\TUTORIA%20-%20T%206%20atualizd%20at&#233;%2005.07%20p&#243;s%20dropbox\FILIPE%20H.%20ALVES%20DA%20COSTA\planilhas%20de%20coleta%20de%20dados%20-%20interven&#231;&#227;o\12%20Semana%20Coleta%20de%20dados%20-%20revis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6363342663422"/>
          <c:y val="0.19545665878719642"/>
          <c:w val="0.84677502714590824"/>
          <c:h val="0.7055629025029396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Indicadores!$C$4</c:f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multiLvlStrRef>
              <c:f>Indicadores!$D$3:$F$3</c:f>
            </c:multiLvlStrRef>
          </c:cat>
          <c:val>
            <c:numRef>
              <c:f>Indicadores!$D$4:$F$4</c:f>
            </c:numRef>
          </c:val>
        </c:ser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4.0000000000000063E-2</c:v>
                </c:pt>
                <c:pt idx="1">
                  <c:v>7.2307692307692531E-2</c:v>
                </c:pt>
                <c:pt idx="2">
                  <c:v>9.1538461538461999E-2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048384"/>
        <c:axId val="70062464"/>
      </c:barChart>
      <c:catAx>
        <c:axId val="7004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62464"/>
        <c:crosses val="autoZero"/>
        <c:auto val="1"/>
        <c:lblAlgn val="ctr"/>
        <c:lblOffset val="100"/>
        <c:noMultiLvlLbl val="0"/>
      </c:catAx>
      <c:valAx>
        <c:axId val="700624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48384"/>
        <c:crosses val="autoZero"/>
        <c:crossBetween val="between"/>
        <c:majorUnit val="0.1"/>
        <c:minorUnit val="2.000000000000003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24008350731"/>
          <c:y val="0.14634164641198621"/>
          <c:w val="0.82672233820459595"/>
          <c:h val="0.72273027217864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5.0458715596330292E-2</c:v>
                </c:pt>
                <c:pt idx="1">
                  <c:v>9.633027522935772E-2</c:v>
                </c:pt>
                <c:pt idx="2">
                  <c:v>0.12155963302752294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085248"/>
        <c:axId val="70111616"/>
      </c:barChart>
      <c:catAx>
        <c:axId val="700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11616"/>
        <c:crosses val="autoZero"/>
        <c:auto val="1"/>
        <c:lblAlgn val="ctr"/>
        <c:lblOffset val="100"/>
        <c:noMultiLvlLbl val="0"/>
      </c:catAx>
      <c:valAx>
        <c:axId val="701116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85248"/>
        <c:crosses val="autoZero"/>
        <c:crossBetween val="between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30D7F-9B3A-46C5-AF64-6F366AE7A9CD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E7CB313-A026-4C73-99D4-848E17E75CB1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200 UBSF </a:t>
          </a:r>
        </a:p>
        <a:p>
          <a:r>
            <a:rPr lang="pt-BR" dirty="0" smtClean="0">
              <a:solidFill>
                <a:schemeClr val="tx1"/>
              </a:solidFill>
            </a:rPr>
            <a:t>(114 cadastradas 111 implantadas)</a:t>
          </a:r>
          <a:endParaRPr lang="pt-BR" dirty="0">
            <a:solidFill>
              <a:schemeClr val="tx1"/>
            </a:solidFill>
          </a:endParaRPr>
        </a:p>
      </dgm:t>
    </dgm:pt>
    <dgm:pt modelId="{888F4AE8-3F16-4EA8-9F4E-FCB9122C634F}" type="parTrans" cxnId="{07E80A0D-69EC-483B-A969-6055C335F8E7}">
      <dgm:prSet/>
      <dgm:spPr/>
      <dgm:t>
        <a:bodyPr/>
        <a:lstStyle/>
        <a:p>
          <a:endParaRPr lang="pt-BR"/>
        </a:p>
      </dgm:t>
    </dgm:pt>
    <dgm:pt modelId="{AB69C1E0-7FDA-4B39-9FAE-0694ADCC8B72}" type="sibTrans" cxnId="{07E80A0D-69EC-483B-A969-6055C335F8E7}">
      <dgm:prSet/>
      <dgm:spPr/>
      <dgm:t>
        <a:bodyPr/>
        <a:lstStyle/>
        <a:p>
          <a:endParaRPr lang="pt-BR"/>
        </a:p>
      </dgm:t>
    </dgm:pt>
    <dgm:pt modelId="{FF8AE12C-040C-49C0-8A80-2A27DC66A42B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3 NASF</a:t>
          </a:r>
          <a:endParaRPr lang="pt-BR" dirty="0">
            <a:solidFill>
              <a:schemeClr val="tx1"/>
            </a:solidFill>
          </a:endParaRPr>
        </a:p>
      </dgm:t>
    </dgm:pt>
    <dgm:pt modelId="{01D7B84C-B28D-499D-85CC-26FBF9C52506}" type="parTrans" cxnId="{C3C190A7-0A1F-41F4-848D-5DEDA9C48825}">
      <dgm:prSet/>
      <dgm:spPr/>
      <dgm:t>
        <a:bodyPr/>
        <a:lstStyle/>
        <a:p>
          <a:endParaRPr lang="pt-BR"/>
        </a:p>
      </dgm:t>
    </dgm:pt>
    <dgm:pt modelId="{516196D8-2F0A-4143-BCD3-7CDFFEC6FB6A}" type="sibTrans" cxnId="{C3C190A7-0A1F-41F4-848D-5DEDA9C48825}">
      <dgm:prSet/>
      <dgm:spPr/>
      <dgm:t>
        <a:bodyPr/>
        <a:lstStyle/>
        <a:p>
          <a:endParaRPr lang="pt-BR"/>
        </a:p>
      </dgm:t>
    </dgm:pt>
    <dgm:pt modelId="{3DB7E854-DBFE-447F-B916-72A89B175090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2 CEO</a:t>
          </a:r>
          <a:endParaRPr lang="pt-BR" dirty="0">
            <a:solidFill>
              <a:schemeClr val="tx1"/>
            </a:solidFill>
          </a:endParaRPr>
        </a:p>
      </dgm:t>
    </dgm:pt>
    <dgm:pt modelId="{8E16C73A-A273-4C63-AA57-37413421EE47}" type="parTrans" cxnId="{8051032E-A75D-4E2C-8398-C8366C3CF4B9}">
      <dgm:prSet/>
      <dgm:spPr/>
      <dgm:t>
        <a:bodyPr/>
        <a:lstStyle/>
        <a:p>
          <a:endParaRPr lang="pt-BR"/>
        </a:p>
      </dgm:t>
    </dgm:pt>
    <dgm:pt modelId="{D42DFBCF-B357-47A6-8BAD-A28CCA562A59}" type="sibTrans" cxnId="{8051032E-A75D-4E2C-8398-C8366C3CF4B9}">
      <dgm:prSet/>
      <dgm:spPr/>
      <dgm:t>
        <a:bodyPr/>
        <a:lstStyle/>
        <a:p>
          <a:endParaRPr lang="pt-BR"/>
        </a:p>
      </dgm:t>
    </dgm:pt>
    <dgm:pt modelId="{3FDF4EFC-1F9B-4A35-BEE7-4F12C3DB091C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2 UPA</a:t>
          </a:r>
          <a:endParaRPr lang="pt-BR" dirty="0">
            <a:solidFill>
              <a:schemeClr val="tx1"/>
            </a:solidFill>
          </a:endParaRPr>
        </a:p>
      </dgm:t>
    </dgm:pt>
    <dgm:pt modelId="{ADD2EC90-2B5A-4349-9E88-74F703FA55CA}" type="parTrans" cxnId="{E00A0FB5-0D36-47F7-ADAD-06262DA0A4B4}">
      <dgm:prSet/>
      <dgm:spPr/>
      <dgm:t>
        <a:bodyPr/>
        <a:lstStyle/>
        <a:p>
          <a:endParaRPr lang="pt-BR"/>
        </a:p>
      </dgm:t>
    </dgm:pt>
    <dgm:pt modelId="{EDC60A5A-91AC-4A81-945E-4F15044F8529}" type="sibTrans" cxnId="{E00A0FB5-0D36-47F7-ADAD-06262DA0A4B4}">
      <dgm:prSet/>
      <dgm:spPr/>
      <dgm:t>
        <a:bodyPr/>
        <a:lstStyle/>
        <a:p>
          <a:endParaRPr lang="pt-BR"/>
        </a:p>
      </dgm:t>
    </dgm:pt>
    <dgm:pt modelId="{580A91D8-1D68-4996-8168-1F8FCEDADB83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36 Clínicas\ Ambulatórios</a:t>
          </a:r>
          <a:endParaRPr lang="pt-BR" dirty="0">
            <a:solidFill>
              <a:schemeClr val="tx1"/>
            </a:solidFill>
          </a:endParaRPr>
        </a:p>
      </dgm:t>
    </dgm:pt>
    <dgm:pt modelId="{5AF0F7EF-E599-485E-BC19-94BDF2B92958}" type="parTrans" cxnId="{C1928E29-CEDE-40B4-82B6-98A6F3618B23}">
      <dgm:prSet/>
      <dgm:spPr/>
      <dgm:t>
        <a:bodyPr/>
        <a:lstStyle/>
        <a:p>
          <a:endParaRPr lang="pt-BR"/>
        </a:p>
      </dgm:t>
    </dgm:pt>
    <dgm:pt modelId="{6B339C50-A4E5-4B63-AF16-EBEB9A783F71}" type="sibTrans" cxnId="{C1928E29-CEDE-40B4-82B6-98A6F3618B23}">
      <dgm:prSet/>
      <dgm:spPr/>
      <dgm:t>
        <a:bodyPr/>
        <a:lstStyle/>
        <a:p>
          <a:endParaRPr lang="pt-BR"/>
        </a:p>
      </dgm:t>
    </dgm:pt>
    <dgm:pt modelId="{9D90331B-E1C6-45AE-81F7-06F1A9DCF9D0}">
      <dgm:prSet phldrT="[Texto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23 Hospitais</a:t>
          </a:r>
          <a:endParaRPr lang="pt-BR" dirty="0">
            <a:solidFill>
              <a:schemeClr val="tx1"/>
            </a:solidFill>
          </a:endParaRPr>
        </a:p>
      </dgm:t>
    </dgm:pt>
    <dgm:pt modelId="{6D7FF221-72A0-4563-8274-7AD5DA1E28D7}" type="parTrans" cxnId="{39EB9AF1-6E7C-48C5-918E-6D1C3D04F3C1}">
      <dgm:prSet/>
      <dgm:spPr/>
      <dgm:t>
        <a:bodyPr/>
        <a:lstStyle/>
        <a:p>
          <a:endParaRPr lang="pt-BR"/>
        </a:p>
      </dgm:t>
    </dgm:pt>
    <dgm:pt modelId="{B58F2FDD-A215-4A3A-9969-295E5ED2665C}" type="sibTrans" cxnId="{39EB9AF1-6E7C-48C5-918E-6D1C3D04F3C1}">
      <dgm:prSet/>
      <dgm:spPr/>
      <dgm:t>
        <a:bodyPr/>
        <a:lstStyle/>
        <a:p>
          <a:endParaRPr lang="pt-BR"/>
        </a:p>
      </dgm:t>
    </dgm:pt>
    <dgm:pt modelId="{D15442BD-EB6C-48F3-BF82-C124ABDAC3F2}">
      <dgm:prSet phldrT="[Texto]"/>
      <dgm:spPr/>
      <dgm:t>
        <a:bodyPr/>
        <a:lstStyle/>
        <a:p>
          <a:r>
            <a:rPr lang="pt-BR" dirty="0" smtClean="0"/>
            <a:t>18 SADT</a:t>
          </a:r>
          <a:endParaRPr lang="pt-BR" dirty="0"/>
        </a:p>
      </dgm:t>
    </dgm:pt>
    <dgm:pt modelId="{76AD290A-CCE6-40A0-90C7-880C9E080977}" type="parTrans" cxnId="{3F8CDEC4-33A3-4780-A72B-0F750215E951}">
      <dgm:prSet/>
      <dgm:spPr/>
      <dgm:t>
        <a:bodyPr/>
        <a:lstStyle/>
        <a:p>
          <a:endParaRPr lang="pt-BR"/>
        </a:p>
      </dgm:t>
    </dgm:pt>
    <dgm:pt modelId="{AB51A173-4649-4E69-93EE-BBECB5E9F387}" type="sibTrans" cxnId="{3F8CDEC4-33A3-4780-A72B-0F750215E951}">
      <dgm:prSet/>
      <dgm:spPr/>
      <dgm:t>
        <a:bodyPr/>
        <a:lstStyle/>
        <a:p>
          <a:endParaRPr lang="pt-BR"/>
        </a:p>
      </dgm:t>
    </dgm:pt>
    <dgm:pt modelId="{0952AC5B-0CBE-4EB8-9E0E-CCA1A7303FC2}">
      <dgm:prSet/>
      <dgm:spPr/>
      <dgm:t>
        <a:bodyPr/>
        <a:lstStyle/>
        <a:p>
          <a:r>
            <a:rPr lang="pt-BR" dirty="0" smtClean="0"/>
            <a:t>1 Unidade de vigilância em saúde </a:t>
          </a:r>
          <a:endParaRPr lang="pt-BR" dirty="0"/>
        </a:p>
      </dgm:t>
    </dgm:pt>
    <dgm:pt modelId="{5ABE5E56-82C5-43B8-BFE0-8AC73F3A2FA2}" type="parTrans" cxnId="{A617BBE5-8AAA-45E1-86D7-CA2530C50C07}">
      <dgm:prSet/>
      <dgm:spPr/>
      <dgm:t>
        <a:bodyPr/>
        <a:lstStyle/>
        <a:p>
          <a:endParaRPr lang="pt-BR"/>
        </a:p>
      </dgm:t>
    </dgm:pt>
    <dgm:pt modelId="{322F0DD1-75C3-4BBC-91C5-68E7F5E276B7}" type="sibTrans" cxnId="{A617BBE5-8AAA-45E1-86D7-CA2530C50C07}">
      <dgm:prSet/>
      <dgm:spPr/>
      <dgm:t>
        <a:bodyPr/>
        <a:lstStyle/>
        <a:p>
          <a:endParaRPr lang="pt-BR"/>
        </a:p>
      </dgm:t>
    </dgm:pt>
    <dgm:pt modelId="{ED6764C2-3353-4C84-B2F7-F64F4E106A79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1 SAMU</a:t>
          </a:r>
          <a:endParaRPr lang="pt-BR" dirty="0">
            <a:solidFill>
              <a:schemeClr val="tx1"/>
            </a:solidFill>
          </a:endParaRPr>
        </a:p>
      </dgm:t>
    </dgm:pt>
    <dgm:pt modelId="{3E4B9005-C8EE-48D3-BA96-345DCF1EBA94}" type="parTrans" cxnId="{03533DF4-80FD-4213-BD90-2817B1CEA249}">
      <dgm:prSet/>
      <dgm:spPr/>
      <dgm:t>
        <a:bodyPr/>
        <a:lstStyle/>
        <a:p>
          <a:endParaRPr lang="pt-BR"/>
        </a:p>
      </dgm:t>
    </dgm:pt>
    <dgm:pt modelId="{40E8BBB1-7837-4F5D-A544-75E97ADF6A4B}" type="sibTrans" cxnId="{03533DF4-80FD-4213-BD90-2817B1CEA249}">
      <dgm:prSet/>
      <dgm:spPr/>
      <dgm:t>
        <a:bodyPr/>
        <a:lstStyle/>
        <a:p>
          <a:endParaRPr lang="pt-BR"/>
        </a:p>
      </dgm:t>
    </dgm:pt>
    <dgm:pt modelId="{349C03D4-C853-48FC-A8B3-A4D386787B2B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5</a:t>
          </a:r>
          <a:r>
            <a:rPr lang="pt-BR" baseline="0" dirty="0" smtClean="0">
              <a:solidFill>
                <a:schemeClr val="tx1"/>
              </a:solidFill>
            </a:rPr>
            <a:t> Policlínicas</a:t>
          </a:r>
          <a:endParaRPr lang="pt-BR" dirty="0">
            <a:solidFill>
              <a:schemeClr val="tx1"/>
            </a:solidFill>
          </a:endParaRPr>
        </a:p>
      </dgm:t>
    </dgm:pt>
    <dgm:pt modelId="{96EE1C84-E0F0-4020-9C88-400FB6F9B716}" type="parTrans" cxnId="{B999E7DF-82FA-445D-A5C6-5D2FC6D8ECBD}">
      <dgm:prSet/>
      <dgm:spPr/>
      <dgm:t>
        <a:bodyPr/>
        <a:lstStyle/>
        <a:p>
          <a:endParaRPr lang="pt-BR"/>
        </a:p>
      </dgm:t>
    </dgm:pt>
    <dgm:pt modelId="{39D257FB-B0FB-446B-B6ED-4A5BFCD06A42}" type="sibTrans" cxnId="{B999E7DF-82FA-445D-A5C6-5D2FC6D8ECBD}">
      <dgm:prSet/>
      <dgm:spPr/>
      <dgm:t>
        <a:bodyPr/>
        <a:lstStyle/>
        <a:p>
          <a:endParaRPr lang="pt-BR"/>
        </a:p>
      </dgm:t>
    </dgm:pt>
    <dgm:pt modelId="{5898EF7C-7A2D-4FF7-85B3-2686FE0E1A7A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1 Posto de Saúde</a:t>
          </a:r>
          <a:endParaRPr lang="pt-BR" dirty="0">
            <a:solidFill>
              <a:schemeClr val="tx1"/>
            </a:solidFill>
          </a:endParaRPr>
        </a:p>
      </dgm:t>
    </dgm:pt>
    <dgm:pt modelId="{6A1BC88E-B5F0-4C05-B627-994AA07D0969}" type="parTrans" cxnId="{D0FA0E45-E57D-499D-9ABA-D33A2C28BD91}">
      <dgm:prSet/>
      <dgm:spPr/>
      <dgm:t>
        <a:bodyPr/>
        <a:lstStyle/>
        <a:p>
          <a:endParaRPr lang="pt-BR"/>
        </a:p>
      </dgm:t>
    </dgm:pt>
    <dgm:pt modelId="{F1767416-BF37-4927-AE7D-E82B6897364D}" type="sibTrans" cxnId="{D0FA0E45-E57D-499D-9ABA-D33A2C28BD91}">
      <dgm:prSet/>
      <dgm:spPr/>
      <dgm:t>
        <a:bodyPr/>
        <a:lstStyle/>
        <a:p>
          <a:endParaRPr lang="pt-BR"/>
        </a:p>
      </dgm:t>
    </dgm:pt>
    <dgm:pt modelId="{A947818E-98FF-4A75-9D9D-D44B9E94EAF2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2 unidade mista </a:t>
          </a:r>
          <a:endParaRPr lang="pt-BR" dirty="0">
            <a:solidFill>
              <a:schemeClr val="tx1"/>
            </a:solidFill>
          </a:endParaRPr>
        </a:p>
      </dgm:t>
    </dgm:pt>
    <dgm:pt modelId="{0DD3206B-7770-4529-9E11-D361B2A23644}" type="parTrans" cxnId="{C8D30BC9-D80B-4461-8CA8-A8E16D3A47C5}">
      <dgm:prSet/>
      <dgm:spPr/>
      <dgm:t>
        <a:bodyPr/>
        <a:lstStyle/>
        <a:p>
          <a:endParaRPr lang="pt-BR"/>
        </a:p>
      </dgm:t>
    </dgm:pt>
    <dgm:pt modelId="{6959F2AD-79D7-43EB-BBF6-4B67A0E5A331}" type="sibTrans" cxnId="{C8D30BC9-D80B-4461-8CA8-A8E16D3A47C5}">
      <dgm:prSet/>
      <dgm:spPr/>
      <dgm:t>
        <a:bodyPr/>
        <a:lstStyle/>
        <a:p>
          <a:endParaRPr lang="pt-BR"/>
        </a:p>
      </dgm:t>
    </dgm:pt>
    <dgm:pt modelId="{ACC3E95F-FCF4-4847-9F22-6D8C9F74F97B}" type="pres">
      <dgm:prSet presAssocID="{EC530D7F-9B3A-46C5-AF64-6F366AE7A9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0FC785-D59B-488A-9BC1-27CD5BF429F3}" type="pres">
      <dgm:prSet presAssocID="{8E7CB313-A026-4C73-99D4-848E17E75CB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06BF6-F9F9-4D0B-94EF-3C76E139E688}" type="pres">
      <dgm:prSet presAssocID="{AB69C1E0-7FDA-4B39-9FAE-0694ADCC8B72}" presName="sibTrans" presStyleCnt="0"/>
      <dgm:spPr/>
    </dgm:pt>
    <dgm:pt modelId="{E9CCA7E5-7F31-41DB-A91F-5E186F70EFED}" type="pres">
      <dgm:prSet presAssocID="{FF8AE12C-040C-49C0-8A80-2A27DC66A42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538FA0-67D2-456B-9986-B7A834BCBA10}" type="pres">
      <dgm:prSet presAssocID="{516196D8-2F0A-4143-BCD3-7CDFFEC6FB6A}" presName="sibTrans" presStyleCnt="0"/>
      <dgm:spPr/>
    </dgm:pt>
    <dgm:pt modelId="{EAE6DBF0-3BBF-4498-81FD-E3DB9BEE9997}" type="pres">
      <dgm:prSet presAssocID="{3DB7E854-DBFE-447F-B916-72A89B17509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C07F7-AD30-43EB-8946-70DE2717C44C}" type="pres">
      <dgm:prSet presAssocID="{D42DFBCF-B357-47A6-8BAD-A28CCA562A59}" presName="sibTrans" presStyleCnt="0"/>
      <dgm:spPr/>
    </dgm:pt>
    <dgm:pt modelId="{1A89CA25-DDE7-4924-A5C0-481C96D2A9B2}" type="pres">
      <dgm:prSet presAssocID="{3FDF4EFC-1F9B-4A35-BEE7-4F12C3DB091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296F6A-DA54-4439-9AFD-03EA13307D9E}" type="pres">
      <dgm:prSet presAssocID="{EDC60A5A-91AC-4A81-945E-4F15044F8529}" presName="sibTrans" presStyleCnt="0"/>
      <dgm:spPr/>
    </dgm:pt>
    <dgm:pt modelId="{894632DB-2611-49C5-8876-581322E0ABFA}" type="pres">
      <dgm:prSet presAssocID="{580A91D8-1D68-4996-8168-1F8FCEDADB8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4C68DC-CCE2-4920-8EF5-11337E866CA8}" type="pres">
      <dgm:prSet presAssocID="{6B339C50-A4E5-4B63-AF16-EBEB9A783F71}" presName="sibTrans" presStyleCnt="0"/>
      <dgm:spPr/>
    </dgm:pt>
    <dgm:pt modelId="{7903D1B1-5BCD-43F7-934E-9C27F66383A1}" type="pres">
      <dgm:prSet presAssocID="{9D90331B-E1C6-45AE-81F7-06F1A9DCF9D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67AFA6-2D6D-4105-B4FF-21F0361E0FEA}" type="pres">
      <dgm:prSet presAssocID="{B58F2FDD-A215-4A3A-9969-295E5ED2665C}" presName="sibTrans" presStyleCnt="0"/>
      <dgm:spPr/>
    </dgm:pt>
    <dgm:pt modelId="{8E34A285-83A9-4DD1-BECA-6C3FB2BB0F4F}" type="pres">
      <dgm:prSet presAssocID="{D15442BD-EB6C-48F3-BF82-C124ABDAC3F2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B3419F-E210-44AE-AFB5-A5CE6A272D10}" type="pres">
      <dgm:prSet presAssocID="{AB51A173-4649-4E69-93EE-BBECB5E9F387}" presName="sibTrans" presStyleCnt="0"/>
      <dgm:spPr/>
    </dgm:pt>
    <dgm:pt modelId="{6D403AC6-B7A9-43DB-A0E6-9D9F278F774A}" type="pres">
      <dgm:prSet presAssocID="{0952AC5B-0CBE-4EB8-9E0E-CCA1A7303FC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5B0FA6-1613-4C5C-83AD-C6AEFBD60784}" type="pres">
      <dgm:prSet presAssocID="{322F0DD1-75C3-4BBC-91C5-68E7F5E276B7}" presName="sibTrans" presStyleCnt="0"/>
      <dgm:spPr/>
    </dgm:pt>
    <dgm:pt modelId="{15689B66-F3DB-406D-9B97-121F64A665CB}" type="pres">
      <dgm:prSet presAssocID="{ED6764C2-3353-4C84-B2F7-F64F4E106A7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2F7400-E91A-4EA8-A372-33A5CB813D2D}" type="pres">
      <dgm:prSet presAssocID="{40E8BBB1-7837-4F5D-A544-75E97ADF6A4B}" presName="sibTrans" presStyleCnt="0"/>
      <dgm:spPr/>
    </dgm:pt>
    <dgm:pt modelId="{CA89CD99-840F-4F69-B658-AC711671BD85}" type="pres">
      <dgm:prSet presAssocID="{349C03D4-C853-48FC-A8B3-A4D386787B2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2077BB-1932-43AE-95A4-6598DAD1C405}" type="pres">
      <dgm:prSet presAssocID="{39D257FB-B0FB-446B-B6ED-4A5BFCD06A42}" presName="sibTrans" presStyleCnt="0"/>
      <dgm:spPr/>
    </dgm:pt>
    <dgm:pt modelId="{E26618FF-E96F-488B-96D9-125314BAE1D7}" type="pres">
      <dgm:prSet presAssocID="{5898EF7C-7A2D-4FF7-85B3-2686FE0E1A7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7D4AB9-4600-4BB1-B776-C3ADC0F7A62F}" type="pres">
      <dgm:prSet presAssocID="{F1767416-BF37-4927-AE7D-E82B6897364D}" presName="sibTrans" presStyleCnt="0"/>
      <dgm:spPr/>
    </dgm:pt>
    <dgm:pt modelId="{FC0F8CF3-126F-4469-84E4-268AC243A54C}" type="pres">
      <dgm:prSet presAssocID="{A947818E-98FF-4A75-9D9D-D44B9E94EAF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533DF4-80FD-4213-BD90-2817B1CEA249}" srcId="{EC530D7F-9B3A-46C5-AF64-6F366AE7A9CD}" destId="{ED6764C2-3353-4C84-B2F7-F64F4E106A79}" srcOrd="8" destOrd="0" parTransId="{3E4B9005-C8EE-48D3-BA96-345DCF1EBA94}" sibTransId="{40E8BBB1-7837-4F5D-A544-75E97ADF6A4B}"/>
    <dgm:cxn modelId="{7FA1C7FE-F486-4BB0-8176-D1FEE65E296C}" type="presOf" srcId="{9D90331B-E1C6-45AE-81F7-06F1A9DCF9D0}" destId="{7903D1B1-5BCD-43F7-934E-9C27F66383A1}" srcOrd="0" destOrd="0" presId="urn:microsoft.com/office/officeart/2005/8/layout/default#1"/>
    <dgm:cxn modelId="{C1928E29-CEDE-40B4-82B6-98A6F3618B23}" srcId="{EC530D7F-9B3A-46C5-AF64-6F366AE7A9CD}" destId="{580A91D8-1D68-4996-8168-1F8FCEDADB83}" srcOrd="4" destOrd="0" parTransId="{5AF0F7EF-E599-485E-BC19-94BDF2B92958}" sibTransId="{6B339C50-A4E5-4B63-AF16-EBEB9A783F71}"/>
    <dgm:cxn modelId="{512E79EB-8CBF-4FCD-A003-B20B7DE19BA4}" type="presOf" srcId="{349C03D4-C853-48FC-A8B3-A4D386787B2B}" destId="{CA89CD99-840F-4F69-B658-AC711671BD85}" srcOrd="0" destOrd="0" presId="urn:microsoft.com/office/officeart/2005/8/layout/default#1"/>
    <dgm:cxn modelId="{07E80A0D-69EC-483B-A969-6055C335F8E7}" srcId="{EC530D7F-9B3A-46C5-AF64-6F366AE7A9CD}" destId="{8E7CB313-A026-4C73-99D4-848E17E75CB1}" srcOrd="0" destOrd="0" parTransId="{888F4AE8-3F16-4EA8-9F4E-FCB9122C634F}" sibTransId="{AB69C1E0-7FDA-4B39-9FAE-0694ADCC8B72}"/>
    <dgm:cxn modelId="{BCB5AE3C-74DE-4E95-80AC-DB115E33B187}" type="presOf" srcId="{3DB7E854-DBFE-447F-B916-72A89B175090}" destId="{EAE6DBF0-3BBF-4498-81FD-E3DB9BEE9997}" srcOrd="0" destOrd="0" presId="urn:microsoft.com/office/officeart/2005/8/layout/default#1"/>
    <dgm:cxn modelId="{B999E7DF-82FA-445D-A5C6-5D2FC6D8ECBD}" srcId="{EC530D7F-9B3A-46C5-AF64-6F366AE7A9CD}" destId="{349C03D4-C853-48FC-A8B3-A4D386787B2B}" srcOrd="9" destOrd="0" parTransId="{96EE1C84-E0F0-4020-9C88-400FB6F9B716}" sibTransId="{39D257FB-B0FB-446B-B6ED-4A5BFCD06A42}"/>
    <dgm:cxn modelId="{71BAA140-C527-427F-A8A3-6887E39F7148}" type="presOf" srcId="{3FDF4EFC-1F9B-4A35-BEE7-4F12C3DB091C}" destId="{1A89CA25-DDE7-4924-A5C0-481C96D2A9B2}" srcOrd="0" destOrd="0" presId="urn:microsoft.com/office/officeart/2005/8/layout/default#1"/>
    <dgm:cxn modelId="{81F0582E-FE3F-4393-86BB-5AD0064EC001}" type="presOf" srcId="{8E7CB313-A026-4C73-99D4-848E17E75CB1}" destId="{5B0FC785-D59B-488A-9BC1-27CD5BF429F3}" srcOrd="0" destOrd="0" presId="urn:microsoft.com/office/officeart/2005/8/layout/default#1"/>
    <dgm:cxn modelId="{D0FA0E45-E57D-499D-9ABA-D33A2C28BD91}" srcId="{EC530D7F-9B3A-46C5-AF64-6F366AE7A9CD}" destId="{5898EF7C-7A2D-4FF7-85B3-2686FE0E1A7A}" srcOrd="10" destOrd="0" parTransId="{6A1BC88E-B5F0-4C05-B627-994AA07D0969}" sibTransId="{F1767416-BF37-4927-AE7D-E82B6897364D}"/>
    <dgm:cxn modelId="{3F8CDEC4-33A3-4780-A72B-0F750215E951}" srcId="{EC530D7F-9B3A-46C5-AF64-6F366AE7A9CD}" destId="{D15442BD-EB6C-48F3-BF82-C124ABDAC3F2}" srcOrd="6" destOrd="0" parTransId="{76AD290A-CCE6-40A0-90C7-880C9E080977}" sibTransId="{AB51A173-4649-4E69-93EE-BBECB5E9F387}"/>
    <dgm:cxn modelId="{5D6F5617-A6E9-4019-AFA6-7BC5DCBE7450}" type="presOf" srcId="{D15442BD-EB6C-48F3-BF82-C124ABDAC3F2}" destId="{8E34A285-83A9-4DD1-BECA-6C3FB2BB0F4F}" srcOrd="0" destOrd="0" presId="urn:microsoft.com/office/officeart/2005/8/layout/default#1"/>
    <dgm:cxn modelId="{C02BB06A-3AA7-4DDE-AD2D-B285254C7BAC}" type="presOf" srcId="{A947818E-98FF-4A75-9D9D-D44B9E94EAF2}" destId="{FC0F8CF3-126F-4469-84E4-268AC243A54C}" srcOrd="0" destOrd="0" presId="urn:microsoft.com/office/officeart/2005/8/layout/default#1"/>
    <dgm:cxn modelId="{C8D30BC9-D80B-4461-8CA8-A8E16D3A47C5}" srcId="{EC530D7F-9B3A-46C5-AF64-6F366AE7A9CD}" destId="{A947818E-98FF-4A75-9D9D-D44B9E94EAF2}" srcOrd="11" destOrd="0" parTransId="{0DD3206B-7770-4529-9E11-D361B2A23644}" sibTransId="{6959F2AD-79D7-43EB-BBF6-4B67A0E5A331}"/>
    <dgm:cxn modelId="{8051032E-A75D-4E2C-8398-C8366C3CF4B9}" srcId="{EC530D7F-9B3A-46C5-AF64-6F366AE7A9CD}" destId="{3DB7E854-DBFE-447F-B916-72A89B175090}" srcOrd="2" destOrd="0" parTransId="{8E16C73A-A273-4C63-AA57-37413421EE47}" sibTransId="{D42DFBCF-B357-47A6-8BAD-A28CCA562A59}"/>
    <dgm:cxn modelId="{39EB9AF1-6E7C-48C5-918E-6D1C3D04F3C1}" srcId="{EC530D7F-9B3A-46C5-AF64-6F366AE7A9CD}" destId="{9D90331B-E1C6-45AE-81F7-06F1A9DCF9D0}" srcOrd="5" destOrd="0" parTransId="{6D7FF221-72A0-4563-8274-7AD5DA1E28D7}" sibTransId="{B58F2FDD-A215-4A3A-9969-295E5ED2665C}"/>
    <dgm:cxn modelId="{3673952B-257D-46EC-9CFE-6F4CC8E11C44}" type="presOf" srcId="{EC530D7F-9B3A-46C5-AF64-6F366AE7A9CD}" destId="{ACC3E95F-FCF4-4847-9F22-6D8C9F74F97B}" srcOrd="0" destOrd="0" presId="urn:microsoft.com/office/officeart/2005/8/layout/default#1"/>
    <dgm:cxn modelId="{10F8B0A6-6C69-479F-AFDE-498DE99A4250}" type="presOf" srcId="{ED6764C2-3353-4C84-B2F7-F64F4E106A79}" destId="{15689B66-F3DB-406D-9B97-121F64A665CB}" srcOrd="0" destOrd="0" presId="urn:microsoft.com/office/officeart/2005/8/layout/default#1"/>
    <dgm:cxn modelId="{E00A0FB5-0D36-47F7-ADAD-06262DA0A4B4}" srcId="{EC530D7F-9B3A-46C5-AF64-6F366AE7A9CD}" destId="{3FDF4EFC-1F9B-4A35-BEE7-4F12C3DB091C}" srcOrd="3" destOrd="0" parTransId="{ADD2EC90-2B5A-4349-9E88-74F703FA55CA}" sibTransId="{EDC60A5A-91AC-4A81-945E-4F15044F8529}"/>
    <dgm:cxn modelId="{BB8929A0-B45C-4A60-8A0C-AE1D80B59FF3}" type="presOf" srcId="{FF8AE12C-040C-49C0-8A80-2A27DC66A42B}" destId="{E9CCA7E5-7F31-41DB-A91F-5E186F70EFED}" srcOrd="0" destOrd="0" presId="urn:microsoft.com/office/officeart/2005/8/layout/default#1"/>
    <dgm:cxn modelId="{6AB0517F-B3DE-40EE-AB19-57B1E3F7EEFE}" type="presOf" srcId="{5898EF7C-7A2D-4FF7-85B3-2686FE0E1A7A}" destId="{E26618FF-E96F-488B-96D9-125314BAE1D7}" srcOrd="0" destOrd="0" presId="urn:microsoft.com/office/officeart/2005/8/layout/default#1"/>
    <dgm:cxn modelId="{711D8692-4084-4D0C-984D-F8D6F73CD072}" type="presOf" srcId="{0952AC5B-0CBE-4EB8-9E0E-CCA1A7303FC2}" destId="{6D403AC6-B7A9-43DB-A0E6-9D9F278F774A}" srcOrd="0" destOrd="0" presId="urn:microsoft.com/office/officeart/2005/8/layout/default#1"/>
    <dgm:cxn modelId="{C3C190A7-0A1F-41F4-848D-5DEDA9C48825}" srcId="{EC530D7F-9B3A-46C5-AF64-6F366AE7A9CD}" destId="{FF8AE12C-040C-49C0-8A80-2A27DC66A42B}" srcOrd="1" destOrd="0" parTransId="{01D7B84C-B28D-499D-85CC-26FBF9C52506}" sibTransId="{516196D8-2F0A-4143-BCD3-7CDFFEC6FB6A}"/>
    <dgm:cxn modelId="{A617BBE5-8AAA-45E1-86D7-CA2530C50C07}" srcId="{EC530D7F-9B3A-46C5-AF64-6F366AE7A9CD}" destId="{0952AC5B-0CBE-4EB8-9E0E-CCA1A7303FC2}" srcOrd="7" destOrd="0" parTransId="{5ABE5E56-82C5-43B8-BFE0-8AC73F3A2FA2}" sibTransId="{322F0DD1-75C3-4BBC-91C5-68E7F5E276B7}"/>
    <dgm:cxn modelId="{55883313-F57E-4274-82D8-C56DC8002BB4}" type="presOf" srcId="{580A91D8-1D68-4996-8168-1F8FCEDADB83}" destId="{894632DB-2611-49C5-8876-581322E0ABFA}" srcOrd="0" destOrd="0" presId="urn:microsoft.com/office/officeart/2005/8/layout/default#1"/>
    <dgm:cxn modelId="{1C0C522F-CC0D-4383-928F-CB3159DD090B}" type="presParOf" srcId="{ACC3E95F-FCF4-4847-9F22-6D8C9F74F97B}" destId="{5B0FC785-D59B-488A-9BC1-27CD5BF429F3}" srcOrd="0" destOrd="0" presId="urn:microsoft.com/office/officeart/2005/8/layout/default#1"/>
    <dgm:cxn modelId="{B904811A-B060-4C26-BB0B-C6D4778321B0}" type="presParOf" srcId="{ACC3E95F-FCF4-4847-9F22-6D8C9F74F97B}" destId="{D0E06BF6-F9F9-4D0B-94EF-3C76E139E688}" srcOrd="1" destOrd="0" presId="urn:microsoft.com/office/officeart/2005/8/layout/default#1"/>
    <dgm:cxn modelId="{64F1D45A-8141-4AE1-A4A8-0D52634FD313}" type="presParOf" srcId="{ACC3E95F-FCF4-4847-9F22-6D8C9F74F97B}" destId="{E9CCA7E5-7F31-41DB-A91F-5E186F70EFED}" srcOrd="2" destOrd="0" presId="urn:microsoft.com/office/officeart/2005/8/layout/default#1"/>
    <dgm:cxn modelId="{154C9472-3AF2-4554-969F-C23F80451713}" type="presParOf" srcId="{ACC3E95F-FCF4-4847-9F22-6D8C9F74F97B}" destId="{58538FA0-67D2-456B-9986-B7A834BCBA10}" srcOrd="3" destOrd="0" presId="urn:microsoft.com/office/officeart/2005/8/layout/default#1"/>
    <dgm:cxn modelId="{90907451-2983-4F30-A79D-9FFA409BE440}" type="presParOf" srcId="{ACC3E95F-FCF4-4847-9F22-6D8C9F74F97B}" destId="{EAE6DBF0-3BBF-4498-81FD-E3DB9BEE9997}" srcOrd="4" destOrd="0" presId="urn:microsoft.com/office/officeart/2005/8/layout/default#1"/>
    <dgm:cxn modelId="{14302AF7-8A2F-4DF7-8CDA-76B402C79220}" type="presParOf" srcId="{ACC3E95F-FCF4-4847-9F22-6D8C9F74F97B}" destId="{62EC07F7-AD30-43EB-8946-70DE2717C44C}" srcOrd="5" destOrd="0" presId="urn:microsoft.com/office/officeart/2005/8/layout/default#1"/>
    <dgm:cxn modelId="{EB5CBCD6-E730-4960-AB6E-61F5D37419CD}" type="presParOf" srcId="{ACC3E95F-FCF4-4847-9F22-6D8C9F74F97B}" destId="{1A89CA25-DDE7-4924-A5C0-481C96D2A9B2}" srcOrd="6" destOrd="0" presId="urn:microsoft.com/office/officeart/2005/8/layout/default#1"/>
    <dgm:cxn modelId="{7149EC4F-E560-4B84-92BD-274EDDD4E9DC}" type="presParOf" srcId="{ACC3E95F-FCF4-4847-9F22-6D8C9F74F97B}" destId="{74296F6A-DA54-4439-9AFD-03EA13307D9E}" srcOrd="7" destOrd="0" presId="urn:microsoft.com/office/officeart/2005/8/layout/default#1"/>
    <dgm:cxn modelId="{FFC35D3C-5730-421C-920A-B942DCBD9633}" type="presParOf" srcId="{ACC3E95F-FCF4-4847-9F22-6D8C9F74F97B}" destId="{894632DB-2611-49C5-8876-581322E0ABFA}" srcOrd="8" destOrd="0" presId="urn:microsoft.com/office/officeart/2005/8/layout/default#1"/>
    <dgm:cxn modelId="{CC04EC27-60D3-4C9C-9B29-27A69DC1A4B3}" type="presParOf" srcId="{ACC3E95F-FCF4-4847-9F22-6D8C9F74F97B}" destId="{0B4C68DC-CCE2-4920-8EF5-11337E866CA8}" srcOrd="9" destOrd="0" presId="urn:microsoft.com/office/officeart/2005/8/layout/default#1"/>
    <dgm:cxn modelId="{5222AC6B-89B9-46FC-AE8A-FECAF531D052}" type="presParOf" srcId="{ACC3E95F-FCF4-4847-9F22-6D8C9F74F97B}" destId="{7903D1B1-5BCD-43F7-934E-9C27F66383A1}" srcOrd="10" destOrd="0" presId="urn:microsoft.com/office/officeart/2005/8/layout/default#1"/>
    <dgm:cxn modelId="{D521C516-0D8D-490D-A75C-21194B42821D}" type="presParOf" srcId="{ACC3E95F-FCF4-4847-9F22-6D8C9F74F97B}" destId="{F167AFA6-2D6D-4105-B4FF-21F0361E0FEA}" srcOrd="11" destOrd="0" presId="urn:microsoft.com/office/officeart/2005/8/layout/default#1"/>
    <dgm:cxn modelId="{5F6DBDF2-B563-4681-A0FC-18F83F34CE1F}" type="presParOf" srcId="{ACC3E95F-FCF4-4847-9F22-6D8C9F74F97B}" destId="{8E34A285-83A9-4DD1-BECA-6C3FB2BB0F4F}" srcOrd="12" destOrd="0" presId="urn:microsoft.com/office/officeart/2005/8/layout/default#1"/>
    <dgm:cxn modelId="{6006DB01-DCFD-4AC6-8B32-1FB17B634BA2}" type="presParOf" srcId="{ACC3E95F-FCF4-4847-9F22-6D8C9F74F97B}" destId="{7AB3419F-E210-44AE-AFB5-A5CE6A272D10}" srcOrd="13" destOrd="0" presId="urn:microsoft.com/office/officeart/2005/8/layout/default#1"/>
    <dgm:cxn modelId="{CDA65749-B795-4EF9-AE8F-7DE187A2636B}" type="presParOf" srcId="{ACC3E95F-FCF4-4847-9F22-6D8C9F74F97B}" destId="{6D403AC6-B7A9-43DB-A0E6-9D9F278F774A}" srcOrd="14" destOrd="0" presId="urn:microsoft.com/office/officeart/2005/8/layout/default#1"/>
    <dgm:cxn modelId="{ECC6C403-B596-47EB-B8E7-FE1250923B27}" type="presParOf" srcId="{ACC3E95F-FCF4-4847-9F22-6D8C9F74F97B}" destId="{9E5B0FA6-1613-4C5C-83AD-C6AEFBD60784}" srcOrd="15" destOrd="0" presId="urn:microsoft.com/office/officeart/2005/8/layout/default#1"/>
    <dgm:cxn modelId="{92161AB9-E1EF-4A67-84AF-4E46C3595D0B}" type="presParOf" srcId="{ACC3E95F-FCF4-4847-9F22-6D8C9F74F97B}" destId="{15689B66-F3DB-406D-9B97-121F64A665CB}" srcOrd="16" destOrd="0" presId="urn:microsoft.com/office/officeart/2005/8/layout/default#1"/>
    <dgm:cxn modelId="{4331458B-425C-4700-873D-AD0B2EA5D668}" type="presParOf" srcId="{ACC3E95F-FCF4-4847-9F22-6D8C9F74F97B}" destId="{CF2F7400-E91A-4EA8-A372-33A5CB813D2D}" srcOrd="17" destOrd="0" presId="urn:microsoft.com/office/officeart/2005/8/layout/default#1"/>
    <dgm:cxn modelId="{5F5C8877-7D76-44E6-A8E5-765C333635A7}" type="presParOf" srcId="{ACC3E95F-FCF4-4847-9F22-6D8C9F74F97B}" destId="{CA89CD99-840F-4F69-B658-AC711671BD85}" srcOrd="18" destOrd="0" presId="urn:microsoft.com/office/officeart/2005/8/layout/default#1"/>
    <dgm:cxn modelId="{7A928BD3-F658-49D1-9D2E-C5155282FB14}" type="presParOf" srcId="{ACC3E95F-FCF4-4847-9F22-6D8C9F74F97B}" destId="{382077BB-1932-43AE-95A4-6598DAD1C405}" srcOrd="19" destOrd="0" presId="urn:microsoft.com/office/officeart/2005/8/layout/default#1"/>
    <dgm:cxn modelId="{66D12F26-8A85-4E19-A02B-A2FA1BB13BAC}" type="presParOf" srcId="{ACC3E95F-FCF4-4847-9F22-6D8C9F74F97B}" destId="{E26618FF-E96F-488B-96D9-125314BAE1D7}" srcOrd="20" destOrd="0" presId="urn:microsoft.com/office/officeart/2005/8/layout/default#1"/>
    <dgm:cxn modelId="{DA8429E6-CE54-48AE-BCDA-BE16EC48030D}" type="presParOf" srcId="{ACC3E95F-FCF4-4847-9F22-6D8C9F74F97B}" destId="{947D4AB9-4600-4BB1-B776-C3ADC0F7A62F}" srcOrd="21" destOrd="0" presId="urn:microsoft.com/office/officeart/2005/8/layout/default#1"/>
    <dgm:cxn modelId="{1437C4DB-19E8-418F-B421-E84557DE34C6}" type="presParOf" srcId="{ACC3E95F-FCF4-4847-9F22-6D8C9F74F97B}" destId="{FC0F8CF3-126F-4469-84E4-268AC243A54C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8DD1B-EAA5-40EA-B4BA-BEA0574322A7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975B5049-6E44-4554-A02B-6435EFCCAA0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Calibri" pitchFamily="34" charset="0"/>
            </a:rPr>
            <a:t>Atenção a hipertensos e diabéticos</a:t>
          </a:r>
          <a:endParaRPr lang="pt-BR" dirty="0">
            <a:solidFill>
              <a:schemeClr val="tx1"/>
            </a:solidFill>
          </a:endParaRPr>
        </a:p>
      </dgm:t>
    </dgm:pt>
    <dgm:pt modelId="{D8CBCAFC-7E14-4136-9E58-FCB90AC9C144}" type="parTrans" cxnId="{8CFDAECD-5187-426B-96B2-55F5A2469724}">
      <dgm:prSet/>
      <dgm:spPr/>
      <dgm:t>
        <a:bodyPr/>
        <a:lstStyle/>
        <a:p>
          <a:endParaRPr lang="pt-BR"/>
        </a:p>
      </dgm:t>
    </dgm:pt>
    <dgm:pt modelId="{365B07B6-203D-450D-80E8-BC6874363A72}" type="sibTrans" cxnId="{8CFDAECD-5187-426B-96B2-55F5A2469724}">
      <dgm:prSet/>
      <dgm:spPr/>
      <dgm:t>
        <a:bodyPr/>
        <a:lstStyle/>
        <a:p>
          <a:endParaRPr lang="pt-BR"/>
        </a:p>
      </dgm:t>
    </dgm:pt>
    <dgm:pt modelId="{EC57ED61-CC3A-43AC-8966-4BC5813502F7}">
      <dgm:prSet phldrT="[Texto]" custT="1"/>
      <dgm:spPr/>
      <dgm:t>
        <a:bodyPr/>
        <a:lstStyle/>
        <a:p>
          <a:pPr algn="l"/>
          <a:r>
            <a:rPr lang="pt-BR" sz="2400" dirty="0" smtClean="0">
              <a:latin typeface="Calibri" pitchFamily="34" charset="0"/>
            </a:rPr>
            <a:t>- Indivíduos &gt; 20 anos com HAS: CAP: 1526; SIAB: 1300</a:t>
          </a:r>
        </a:p>
        <a:p>
          <a:pPr algn="l"/>
          <a:r>
            <a:rPr lang="pt-BR" sz="2400" dirty="0" smtClean="0">
              <a:latin typeface="Calibri" pitchFamily="34" charset="0"/>
            </a:rPr>
            <a:t>- Cobertura: 85%</a:t>
          </a:r>
        </a:p>
        <a:p>
          <a:pPr algn="l"/>
          <a:r>
            <a:rPr lang="pt-BR" sz="2400" dirty="0" smtClean="0">
              <a:latin typeface="Calibri" pitchFamily="34" charset="0"/>
            </a:rPr>
            <a:t>- Indicadores de qualidade: 100%</a:t>
          </a:r>
        </a:p>
        <a:p>
          <a:pPr algn="l"/>
          <a:r>
            <a:rPr lang="pt-BR" sz="2400" dirty="0" smtClean="0">
              <a:latin typeface="Calibri" pitchFamily="34" charset="0"/>
            </a:rPr>
            <a:t> </a:t>
          </a:r>
          <a:endParaRPr lang="pt-BR" sz="2400" dirty="0">
            <a:latin typeface="Calibri" pitchFamily="34" charset="0"/>
          </a:endParaRPr>
        </a:p>
      </dgm:t>
    </dgm:pt>
    <dgm:pt modelId="{2061B220-1A89-47E0-BAB1-E6E170AC3754}" type="parTrans" cxnId="{597542C7-6208-41FB-BB2F-9A55C13B70EB}">
      <dgm:prSet/>
      <dgm:spPr/>
      <dgm:t>
        <a:bodyPr/>
        <a:lstStyle/>
        <a:p>
          <a:endParaRPr lang="pt-BR"/>
        </a:p>
      </dgm:t>
    </dgm:pt>
    <dgm:pt modelId="{E3521723-1441-43DD-93E0-44F3521692CE}" type="sibTrans" cxnId="{597542C7-6208-41FB-BB2F-9A55C13B70EB}">
      <dgm:prSet/>
      <dgm:spPr/>
      <dgm:t>
        <a:bodyPr/>
        <a:lstStyle/>
        <a:p>
          <a:endParaRPr lang="pt-BR"/>
        </a:p>
      </dgm:t>
    </dgm:pt>
    <dgm:pt modelId="{E4D16703-12C1-4321-A177-BFCF578802FE}">
      <dgm:prSet phldrT="[Texto]" custT="1"/>
      <dgm:spPr/>
      <dgm:t>
        <a:bodyPr/>
        <a:lstStyle/>
        <a:p>
          <a:pPr algn="l"/>
          <a:r>
            <a:rPr lang="pt-BR" sz="2400" dirty="0" smtClean="0">
              <a:latin typeface="Calibri" pitchFamily="34" charset="0"/>
            </a:rPr>
            <a:t>- Indivíduos &gt; 20 anos com DM:</a:t>
          </a:r>
        </a:p>
        <a:p>
          <a:pPr algn="l"/>
          <a:r>
            <a:rPr lang="pt-BR" sz="2400" dirty="0" smtClean="0">
              <a:latin typeface="Calibri" pitchFamily="34" charset="0"/>
            </a:rPr>
            <a:t>- CAP: 436 pacientes; SIAB: 600</a:t>
          </a:r>
        </a:p>
        <a:p>
          <a:pPr algn="l"/>
          <a:r>
            <a:rPr lang="pt-BR" sz="2400" dirty="0" smtClean="0">
              <a:latin typeface="Calibri" pitchFamily="34" charset="0"/>
            </a:rPr>
            <a:t>- Cobertura</a:t>
          </a:r>
          <a:r>
            <a:rPr lang="pt-BR" sz="2400" smtClean="0">
              <a:latin typeface="Calibri" pitchFamily="34" charset="0"/>
            </a:rPr>
            <a:t>: </a:t>
          </a:r>
          <a:r>
            <a:rPr lang="pt-BR" sz="2400" smtClean="0">
              <a:latin typeface="Calibri" pitchFamily="34" charset="0"/>
            </a:rPr>
            <a:t>100% </a:t>
          </a:r>
          <a:endParaRPr lang="pt-BR" sz="2400" dirty="0" smtClean="0">
            <a:latin typeface="Calibri" pitchFamily="34" charset="0"/>
          </a:endParaRPr>
        </a:p>
        <a:p>
          <a:pPr algn="l"/>
          <a:r>
            <a:rPr lang="pt-BR" sz="2400" dirty="0" smtClean="0">
              <a:latin typeface="Calibri" pitchFamily="34" charset="0"/>
            </a:rPr>
            <a:t>- Indicadores de qualidade: 100% (maioria)</a:t>
          </a:r>
          <a:endParaRPr lang="pt-BR" sz="2400" dirty="0">
            <a:latin typeface="Calibri" pitchFamily="34" charset="0"/>
          </a:endParaRPr>
        </a:p>
      </dgm:t>
    </dgm:pt>
    <dgm:pt modelId="{90EAD9F5-796F-4B0A-B1F3-B2E079F8054F}" type="parTrans" cxnId="{8AB6B0E3-6E23-4E21-8B9F-8D995874A1B5}">
      <dgm:prSet/>
      <dgm:spPr/>
      <dgm:t>
        <a:bodyPr/>
        <a:lstStyle/>
        <a:p>
          <a:endParaRPr lang="pt-BR"/>
        </a:p>
      </dgm:t>
    </dgm:pt>
    <dgm:pt modelId="{4A5C64F8-095D-4629-8CD1-5DFEE7EA7018}" type="sibTrans" cxnId="{8AB6B0E3-6E23-4E21-8B9F-8D995874A1B5}">
      <dgm:prSet/>
      <dgm:spPr/>
      <dgm:t>
        <a:bodyPr/>
        <a:lstStyle/>
        <a:p>
          <a:endParaRPr lang="pt-BR"/>
        </a:p>
      </dgm:t>
    </dgm:pt>
    <dgm:pt modelId="{1C8B5D02-FB71-432C-8C5C-AEFCD7B7F34A}" type="pres">
      <dgm:prSet presAssocID="{9208DD1B-EAA5-40EA-B4BA-BEA0574322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6F4C17-11CB-4289-9C30-9B28A8E293B1}" type="pres">
      <dgm:prSet presAssocID="{975B5049-6E44-4554-A02B-6435EFCCAA0E}" presName="roof" presStyleLbl="dkBgShp" presStyleIdx="0" presStyleCnt="2" custLinFactNeighborY="29458"/>
      <dgm:spPr/>
      <dgm:t>
        <a:bodyPr/>
        <a:lstStyle/>
        <a:p>
          <a:endParaRPr lang="pt-BR"/>
        </a:p>
      </dgm:t>
    </dgm:pt>
    <dgm:pt modelId="{AFC622C2-4977-4847-939D-A3129FE1B5C4}" type="pres">
      <dgm:prSet presAssocID="{975B5049-6E44-4554-A02B-6435EFCCAA0E}" presName="pillars" presStyleCnt="0"/>
      <dgm:spPr/>
    </dgm:pt>
    <dgm:pt modelId="{D02CBA48-5522-4199-ADD0-B1E9645DD9A6}" type="pres">
      <dgm:prSet presAssocID="{975B5049-6E44-4554-A02B-6435EFCCAA0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C4D2DA-3311-4891-997B-62960C706830}" type="pres">
      <dgm:prSet presAssocID="{E4D16703-12C1-4321-A177-BFCF578802F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188062-937E-44E9-A521-08C6B485075A}" type="pres">
      <dgm:prSet presAssocID="{975B5049-6E44-4554-A02B-6435EFCCAA0E}" presName="base" presStyleLbl="dkBgShp" presStyleIdx="1" presStyleCnt="2"/>
      <dgm:spPr/>
    </dgm:pt>
  </dgm:ptLst>
  <dgm:cxnLst>
    <dgm:cxn modelId="{CB046FAD-B96E-40F1-BB4C-F3ED47F3CAA9}" type="presOf" srcId="{9208DD1B-EAA5-40EA-B4BA-BEA0574322A7}" destId="{1C8B5D02-FB71-432C-8C5C-AEFCD7B7F34A}" srcOrd="0" destOrd="0" presId="urn:microsoft.com/office/officeart/2005/8/layout/hList3"/>
    <dgm:cxn modelId="{1D96C353-CF65-4D44-AEAA-8AF0B50001FF}" type="presOf" srcId="{E4D16703-12C1-4321-A177-BFCF578802FE}" destId="{39C4D2DA-3311-4891-997B-62960C706830}" srcOrd="0" destOrd="0" presId="urn:microsoft.com/office/officeart/2005/8/layout/hList3"/>
    <dgm:cxn modelId="{8AB6B0E3-6E23-4E21-8B9F-8D995874A1B5}" srcId="{975B5049-6E44-4554-A02B-6435EFCCAA0E}" destId="{E4D16703-12C1-4321-A177-BFCF578802FE}" srcOrd="1" destOrd="0" parTransId="{90EAD9F5-796F-4B0A-B1F3-B2E079F8054F}" sibTransId="{4A5C64F8-095D-4629-8CD1-5DFEE7EA7018}"/>
    <dgm:cxn modelId="{EC03C816-8F11-4D20-B99B-B6E4235EEF09}" type="presOf" srcId="{975B5049-6E44-4554-A02B-6435EFCCAA0E}" destId="{DA6F4C17-11CB-4289-9C30-9B28A8E293B1}" srcOrd="0" destOrd="0" presId="urn:microsoft.com/office/officeart/2005/8/layout/hList3"/>
    <dgm:cxn modelId="{8CFDAECD-5187-426B-96B2-55F5A2469724}" srcId="{9208DD1B-EAA5-40EA-B4BA-BEA0574322A7}" destId="{975B5049-6E44-4554-A02B-6435EFCCAA0E}" srcOrd="0" destOrd="0" parTransId="{D8CBCAFC-7E14-4136-9E58-FCB90AC9C144}" sibTransId="{365B07B6-203D-450D-80E8-BC6874363A72}"/>
    <dgm:cxn modelId="{597542C7-6208-41FB-BB2F-9A55C13B70EB}" srcId="{975B5049-6E44-4554-A02B-6435EFCCAA0E}" destId="{EC57ED61-CC3A-43AC-8966-4BC5813502F7}" srcOrd="0" destOrd="0" parTransId="{2061B220-1A89-47E0-BAB1-E6E170AC3754}" sibTransId="{E3521723-1441-43DD-93E0-44F3521692CE}"/>
    <dgm:cxn modelId="{748F0BF7-8827-44ED-80D1-4A239B819F0D}" type="presOf" srcId="{EC57ED61-CC3A-43AC-8966-4BC5813502F7}" destId="{D02CBA48-5522-4199-ADD0-B1E9645DD9A6}" srcOrd="0" destOrd="0" presId="urn:microsoft.com/office/officeart/2005/8/layout/hList3"/>
    <dgm:cxn modelId="{146F8299-3FA4-4B60-946F-85AEDD3D6A76}" type="presParOf" srcId="{1C8B5D02-FB71-432C-8C5C-AEFCD7B7F34A}" destId="{DA6F4C17-11CB-4289-9C30-9B28A8E293B1}" srcOrd="0" destOrd="0" presId="urn:microsoft.com/office/officeart/2005/8/layout/hList3"/>
    <dgm:cxn modelId="{E395267E-1174-43FE-8B36-9A6AFAC88363}" type="presParOf" srcId="{1C8B5D02-FB71-432C-8C5C-AEFCD7B7F34A}" destId="{AFC622C2-4977-4847-939D-A3129FE1B5C4}" srcOrd="1" destOrd="0" presId="urn:microsoft.com/office/officeart/2005/8/layout/hList3"/>
    <dgm:cxn modelId="{686E78B9-031E-4514-9C98-C2EC7B362138}" type="presParOf" srcId="{AFC622C2-4977-4847-939D-A3129FE1B5C4}" destId="{D02CBA48-5522-4199-ADD0-B1E9645DD9A6}" srcOrd="0" destOrd="0" presId="urn:microsoft.com/office/officeart/2005/8/layout/hList3"/>
    <dgm:cxn modelId="{31A51726-6C20-4DCF-AB6C-793E69F9550C}" type="presParOf" srcId="{AFC622C2-4977-4847-939D-A3129FE1B5C4}" destId="{39C4D2DA-3311-4891-997B-62960C706830}" srcOrd="1" destOrd="0" presId="urn:microsoft.com/office/officeart/2005/8/layout/hList3"/>
    <dgm:cxn modelId="{704EA496-304C-46F4-AEF6-36030275AF86}" type="presParOf" srcId="{1C8B5D02-FB71-432C-8C5C-AEFCD7B7F34A}" destId="{99188062-937E-44E9-A521-08C6B485075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FC785-D59B-488A-9BC1-27CD5BF429F3}">
      <dsp:nvSpPr>
        <dsp:cNvPr id="0" name=""/>
        <dsp:cNvSpPr/>
      </dsp:nvSpPr>
      <dsp:spPr>
        <a:xfrm>
          <a:off x="39617" y="529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200 UBSF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(114 cadastradas 111 implantadas)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9617" y="529"/>
        <a:ext cx="1644025" cy="986415"/>
      </dsp:txXfrm>
    </dsp:sp>
    <dsp:sp modelId="{E9CCA7E5-7F31-41DB-A91F-5E186F70EFED}">
      <dsp:nvSpPr>
        <dsp:cNvPr id="0" name=""/>
        <dsp:cNvSpPr/>
      </dsp:nvSpPr>
      <dsp:spPr>
        <a:xfrm>
          <a:off x="1848044" y="529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3 NASF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1848044" y="529"/>
        <a:ext cx="1644025" cy="986415"/>
      </dsp:txXfrm>
    </dsp:sp>
    <dsp:sp modelId="{EAE6DBF0-3BBF-4498-81FD-E3DB9BEE9997}">
      <dsp:nvSpPr>
        <dsp:cNvPr id="0" name=""/>
        <dsp:cNvSpPr/>
      </dsp:nvSpPr>
      <dsp:spPr>
        <a:xfrm>
          <a:off x="3656472" y="529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2 CEO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656472" y="529"/>
        <a:ext cx="1644025" cy="986415"/>
      </dsp:txXfrm>
    </dsp:sp>
    <dsp:sp modelId="{1A89CA25-DDE7-4924-A5C0-481C96D2A9B2}">
      <dsp:nvSpPr>
        <dsp:cNvPr id="0" name=""/>
        <dsp:cNvSpPr/>
      </dsp:nvSpPr>
      <dsp:spPr>
        <a:xfrm>
          <a:off x="5464899" y="529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2 UPA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5464899" y="529"/>
        <a:ext cx="1644025" cy="986415"/>
      </dsp:txXfrm>
    </dsp:sp>
    <dsp:sp modelId="{894632DB-2611-49C5-8876-581322E0ABFA}">
      <dsp:nvSpPr>
        <dsp:cNvPr id="0" name=""/>
        <dsp:cNvSpPr/>
      </dsp:nvSpPr>
      <dsp:spPr>
        <a:xfrm>
          <a:off x="39617" y="1151347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36 Clínicas\ Ambulatórios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9617" y="1151347"/>
        <a:ext cx="1644025" cy="986415"/>
      </dsp:txXfrm>
    </dsp:sp>
    <dsp:sp modelId="{7903D1B1-5BCD-43F7-934E-9C27F66383A1}">
      <dsp:nvSpPr>
        <dsp:cNvPr id="0" name=""/>
        <dsp:cNvSpPr/>
      </dsp:nvSpPr>
      <dsp:spPr>
        <a:xfrm>
          <a:off x="1848044" y="1151347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23 Hospitais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1848044" y="1151347"/>
        <a:ext cx="1644025" cy="986415"/>
      </dsp:txXfrm>
    </dsp:sp>
    <dsp:sp modelId="{8E34A285-83A9-4DD1-BECA-6C3FB2BB0F4F}">
      <dsp:nvSpPr>
        <dsp:cNvPr id="0" name=""/>
        <dsp:cNvSpPr/>
      </dsp:nvSpPr>
      <dsp:spPr>
        <a:xfrm>
          <a:off x="3656472" y="1151347"/>
          <a:ext cx="1644025" cy="9864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18 SADT</a:t>
          </a:r>
          <a:endParaRPr lang="pt-BR" sz="1700" kern="1200" dirty="0"/>
        </a:p>
      </dsp:txBody>
      <dsp:txXfrm>
        <a:off x="3656472" y="1151347"/>
        <a:ext cx="1644025" cy="986415"/>
      </dsp:txXfrm>
    </dsp:sp>
    <dsp:sp modelId="{6D403AC6-B7A9-43DB-A0E6-9D9F278F774A}">
      <dsp:nvSpPr>
        <dsp:cNvPr id="0" name=""/>
        <dsp:cNvSpPr/>
      </dsp:nvSpPr>
      <dsp:spPr>
        <a:xfrm>
          <a:off x="5464899" y="1151347"/>
          <a:ext cx="1644025" cy="9864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1 Unidade de vigilância em saúde </a:t>
          </a:r>
          <a:endParaRPr lang="pt-BR" sz="1700" kern="1200" dirty="0"/>
        </a:p>
      </dsp:txBody>
      <dsp:txXfrm>
        <a:off x="5464899" y="1151347"/>
        <a:ext cx="1644025" cy="986415"/>
      </dsp:txXfrm>
    </dsp:sp>
    <dsp:sp modelId="{15689B66-F3DB-406D-9B97-121F64A665CB}">
      <dsp:nvSpPr>
        <dsp:cNvPr id="0" name=""/>
        <dsp:cNvSpPr/>
      </dsp:nvSpPr>
      <dsp:spPr>
        <a:xfrm>
          <a:off x="39617" y="2302165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1 SAMU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9617" y="2302165"/>
        <a:ext cx="1644025" cy="986415"/>
      </dsp:txXfrm>
    </dsp:sp>
    <dsp:sp modelId="{CA89CD99-840F-4F69-B658-AC711671BD85}">
      <dsp:nvSpPr>
        <dsp:cNvPr id="0" name=""/>
        <dsp:cNvSpPr/>
      </dsp:nvSpPr>
      <dsp:spPr>
        <a:xfrm>
          <a:off x="1848044" y="2302165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5</a:t>
          </a:r>
          <a:r>
            <a:rPr lang="pt-BR" sz="1700" kern="1200" baseline="0" dirty="0" smtClean="0">
              <a:solidFill>
                <a:schemeClr val="tx1"/>
              </a:solidFill>
            </a:rPr>
            <a:t> Policlínicas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1848044" y="2302165"/>
        <a:ext cx="1644025" cy="986415"/>
      </dsp:txXfrm>
    </dsp:sp>
    <dsp:sp modelId="{E26618FF-E96F-488B-96D9-125314BAE1D7}">
      <dsp:nvSpPr>
        <dsp:cNvPr id="0" name=""/>
        <dsp:cNvSpPr/>
      </dsp:nvSpPr>
      <dsp:spPr>
        <a:xfrm>
          <a:off x="3656472" y="2302165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1 Posto de Saúde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656472" y="2302165"/>
        <a:ext cx="1644025" cy="986415"/>
      </dsp:txXfrm>
    </dsp:sp>
    <dsp:sp modelId="{FC0F8CF3-126F-4469-84E4-268AC243A54C}">
      <dsp:nvSpPr>
        <dsp:cNvPr id="0" name=""/>
        <dsp:cNvSpPr/>
      </dsp:nvSpPr>
      <dsp:spPr>
        <a:xfrm>
          <a:off x="5464899" y="2302165"/>
          <a:ext cx="1644025" cy="986415"/>
        </a:xfrm>
        <a:prstGeom prst="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2 unidade mista 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5464899" y="2302165"/>
        <a:ext cx="1644025" cy="98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4C17-11CB-4289-9C30-9B28A8E293B1}">
      <dsp:nvSpPr>
        <dsp:cNvPr id="0" name=""/>
        <dsp:cNvSpPr/>
      </dsp:nvSpPr>
      <dsp:spPr>
        <a:xfrm>
          <a:off x="0" y="346755"/>
          <a:ext cx="8939284" cy="11771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>
              <a:solidFill>
                <a:schemeClr val="tx1"/>
              </a:solidFill>
              <a:latin typeface="Calibri" pitchFamily="34" charset="0"/>
            </a:rPr>
            <a:t>Atenção a hipertensos e diabéticos</a:t>
          </a:r>
          <a:endParaRPr lang="pt-BR" sz="4700" kern="1200" dirty="0">
            <a:solidFill>
              <a:schemeClr val="tx1"/>
            </a:solidFill>
          </a:endParaRPr>
        </a:p>
      </dsp:txBody>
      <dsp:txXfrm>
        <a:off x="0" y="346755"/>
        <a:ext cx="8939284" cy="1177119"/>
      </dsp:txXfrm>
    </dsp:sp>
    <dsp:sp modelId="{D02CBA48-5522-4199-ADD0-B1E9645DD9A6}">
      <dsp:nvSpPr>
        <dsp:cNvPr id="0" name=""/>
        <dsp:cNvSpPr/>
      </dsp:nvSpPr>
      <dsp:spPr>
        <a:xfrm>
          <a:off x="0" y="1177119"/>
          <a:ext cx="4469641" cy="2471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</a:rPr>
            <a:t>- Indivíduos &gt; 20 anos com HAS: CAP: 1526; SIAB: 1300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</a:rPr>
            <a:t>- Cobertura: 85%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</a:rPr>
            <a:t>- Indicadores de qualidade: 100%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</a:rPr>
            <a:t> </a:t>
          </a:r>
          <a:endParaRPr lang="pt-BR" sz="2400" kern="1200" dirty="0">
            <a:latin typeface="Calibri" pitchFamily="34" charset="0"/>
          </a:endParaRPr>
        </a:p>
      </dsp:txBody>
      <dsp:txXfrm>
        <a:off x="0" y="1177119"/>
        <a:ext cx="4469641" cy="2471950"/>
      </dsp:txXfrm>
    </dsp:sp>
    <dsp:sp modelId="{39C4D2DA-3311-4891-997B-62960C706830}">
      <dsp:nvSpPr>
        <dsp:cNvPr id="0" name=""/>
        <dsp:cNvSpPr/>
      </dsp:nvSpPr>
      <dsp:spPr>
        <a:xfrm>
          <a:off x="4469642" y="1177119"/>
          <a:ext cx="4469641" cy="2471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</a:rPr>
            <a:t>- Indivíduos &gt; 20 anos com DM: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</a:rPr>
            <a:t>- CAP: 436 pacientes; SIAB: 600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</a:rPr>
            <a:t>- Cobertura</a:t>
          </a:r>
          <a:r>
            <a:rPr lang="pt-BR" sz="2400" kern="1200" smtClean="0">
              <a:latin typeface="Calibri" pitchFamily="34" charset="0"/>
            </a:rPr>
            <a:t>: </a:t>
          </a:r>
          <a:r>
            <a:rPr lang="pt-BR" sz="2400" kern="1200" smtClean="0">
              <a:latin typeface="Calibri" pitchFamily="34" charset="0"/>
            </a:rPr>
            <a:t>100% </a:t>
          </a:r>
          <a:endParaRPr lang="pt-BR" sz="2400" kern="1200" dirty="0" smtClean="0">
            <a:latin typeface="Calibri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</a:rPr>
            <a:t>- Indicadores de qualidade: 100% (maioria)</a:t>
          </a:r>
          <a:endParaRPr lang="pt-BR" sz="2400" kern="1200" dirty="0">
            <a:latin typeface="Calibri" pitchFamily="34" charset="0"/>
          </a:endParaRPr>
        </a:p>
      </dsp:txBody>
      <dsp:txXfrm>
        <a:off x="4469642" y="1177119"/>
        <a:ext cx="4469641" cy="2471950"/>
      </dsp:txXfrm>
    </dsp:sp>
    <dsp:sp modelId="{99188062-937E-44E9-A521-08C6B485075A}">
      <dsp:nvSpPr>
        <dsp:cNvPr id="0" name=""/>
        <dsp:cNvSpPr/>
      </dsp:nvSpPr>
      <dsp:spPr>
        <a:xfrm>
          <a:off x="0" y="3649069"/>
          <a:ext cx="8939284" cy="27466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23242C-D747-4ADD-80D8-99421268E3A8}" type="datetime1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060" y="1869743"/>
            <a:ext cx="7856940" cy="323342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sz="3300" b="1" dirty="0">
                <a:latin typeface="Calibri" pitchFamily="34" charset="0"/>
              </a:rPr>
              <a:t>QUALIFICAÇÃO DA ATENÇÃO AOS USUÁRIOS COM HIPERTENSÃO E DIABETES NA UBSF DR. VULPIANO CAVALCANTE DE ARAÚJO, NA CIDADE DE NATAL\RN</a:t>
            </a:r>
            <a:r>
              <a:rPr lang="pt-BR" sz="3100" dirty="0"/>
              <a:t/>
            </a:r>
            <a:br>
              <a:rPr lang="pt-BR" sz="31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200" y="6096000"/>
            <a:ext cx="6400800" cy="7620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sz="9600" dirty="0" err="1" smtClean="0">
                <a:latin typeface="Calibri" pitchFamily="34" charset="0"/>
              </a:rPr>
              <a:t>Especializando</a:t>
            </a:r>
            <a:r>
              <a:rPr lang="en-US" sz="9600" dirty="0" smtClean="0">
                <a:latin typeface="Calibri" pitchFamily="34" charset="0"/>
              </a:rPr>
              <a:t>: Filipe Henrique </a:t>
            </a:r>
            <a:r>
              <a:rPr lang="en-US" sz="9600" dirty="0" err="1" smtClean="0">
                <a:latin typeface="Calibri" pitchFamily="34" charset="0"/>
              </a:rPr>
              <a:t>Alves</a:t>
            </a:r>
            <a:r>
              <a:rPr lang="en-US" sz="9600" dirty="0" smtClean="0">
                <a:latin typeface="Calibri" pitchFamily="34" charset="0"/>
              </a:rPr>
              <a:t> </a:t>
            </a:r>
            <a:r>
              <a:rPr lang="en-US" sz="9600" dirty="0" err="1" smtClean="0">
                <a:latin typeface="Calibri" pitchFamily="34" charset="0"/>
              </a:rPr>
              <a:t>da</a:t>
            </a:r>
            <a:r>
              <a:rPr lang="en-US" sz="9600" dirty="0" smtClean="0">
                <a:latin typeface="Calibri" pitchFamily="34" charset="0"/>
              </a:rPr>
              <a:t> Costa</a:t>
            </a:r>
          </a:p>
          <a:p>
            <a:pPr algn="r"/>
            <a:r>
              <a:rPr lang="en-US" sz="9600" dirty="0" err="1" smtClean="0">
                <a:latin typeface="Calibri" pitchFamily="34" charset="0"/>
              </a:rPr>
              <a:t>Orientadora</a:t>
            </a:r>
            <a:r>
              <a:rPr lang="en-US" sz="9600" dirty="0" smtClean="0">
                <a:latin typeface="Calibri" pitchFamily="34" charset="0"/>
              </a:rPr>
              <a:t>: </a:t>
            </a:r>
            <a:r>
              <a:rPr lang="pt-BR" sz="9600" dirty="0" err="1">
                <a:latin typeface="Calibri" pitchFamily="34" charset="0"/>
              </a:rPr>
              <a:t>Chandra</a:t>
            </a:r>
            <a:r>
              <a:rPr lang="pt-BR" sz="9600" dirty="0">
                <a:latin typeface="Calibri" pitchFamily="34" charset="0"/>
              </a:rPr>
              <a:t> Lima Maciel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3020"/>
            <a:ext cx="2368678" cy="1371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-33020"/>
            <a:ext cx="2336800" cy="1404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0"/>
            <a:ext cx="2171700" cy="1371600"/>
          </a:xfrm>
          <a:prstGeom prst="rect">
            <a:avLst/>
          </a:prstGeom>
        </p:spPr>
      </p:pic>
      <p:pic>
        <p:nvPicPr>
          <p:cNvPr id="11" name="Imagem 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-33020"/>
            <a:ext cx="2209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8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736979"/>
            <a:ext cx="7930869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Treinar a equipe no preenchimento de todos os registros necessário ao acompanhamento do hipertenso e procedimentos clínicos em todas as consultas.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b="1" dirty="0" smtClean="0">
                <a:latin typeface="Calibri" pitchFamily="34" charset="0"/>
              </a:rPr>
              <a:t>AVALIAÇÃO DE RISCO - ações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Monitoramento do número de pacientes hipertensos e diabéticos com realização de pelo menos uma verificação da estratificação de risco por ano.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Priorizar o atendimento dos pacientes avaliados como de alto risco.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Orientar os usuários quanto ao seu nível de risco e à importância do acompanhamento regular.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Esclarecer os pacientes e a comunidade quanto à importância do adequado controle de fatores de risco modificáveis (como alimentação)</a:t>
            </a:r>
          </a:p>
          <a:p>
            <a:endParaRPr lang="pt-BR" sz="2100" dirty="0" smtClean="0">
              <a:latin typeface="Calibri" pitchFamily="34" charset="0"/>
            </a:endParaRPr>
          </a:p>
          <a:p>
            <a:endParaRPr lang="pt-BR" dirty="0" smtClean="0">
              <a:latin typeface="Calibri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928048"/>
            <a:ext cx="812193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Capacitar a equipe para realizar estratificação de risco segundo o escore de </a:t>
            </a:r>
            <a:r>
              <a:rPr lang="pt-BR" sz="2100" dirty="0" err="1" smtClean="0">
                <a:latin typeface="Calibri" pitchFamily="34" charset="0"/>
              </a:rPr>
              <a:t>Framingham</a:t>
            </a:r>
            <a:r>
              <a:rPr lang="pt-BR" sz="2100" dirty="0" smtClean="0">
                <a:latin typeface="Calibri" pitchFamily="34" charset="0"/>
              </a:rPr>
              <a:t> ou de lesões em órgãos alvo, no caso do diabetes, especialmente a avaliação dos pés; e para a importância do registro desta avaliação e; quanto a estratégias para o controle de fatores de risco modificáveis.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b="1" dirty="0" smtClean="0">
                <a:latin typeface="Calibri" pitchFamily="34" charset="0"/>
              </a:rPr>
              <a:t>PROMOÇÃO DA SAÚDE - ações</a:t>
            </a:r>
          </a:p>
          <a:p>
            <a:pPr algn="just"/>
            <a:endParaRPr lang="pt-BR" sz="2100" b="1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Monitoramento da realização de orientação nutricional; para atividade física regular;  sobre riscos do tabagismo; aos hipertensos e diabéticos.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Organização práticas coletivas sobre alimentação saudável e para orientação de atividade física.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Orientar hipertensos/diabéticos e seus familiares sobre a importância da alimentação saudável e da prática de atividade física regular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736516"/>
            <a:ext cx="791722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dirty="0" smtClean="0">
                <a:latin typeface="Calibri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Capacitar a equipe da unidade de saúde sobre práticas de alimentação saudável; promoção da prática de atividade física regular; para o tratamento de pacientes tabagistas e;  sobre metodologias de educação em saúde.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Monitorar a realização de consultas periódicas anuais dos hipertensos e diabéticos com o dentista.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Estabelecer prioridades de atendimento considerando a classificação do risco odontológico.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Buscar parcerias na comunidade, reforçando a </a:t>
            </a:r>
            <a:r>
              <a:rPr lang="pt-BR" sz="2100" dirty="0" err="1" smtClean="0">
                <a:latin typeface="Calibri" pitchFamily="34" charset="0"/>
              </a:rPr>
              <a:t>intersetorialidade</a:t>
            </a:r>
            <a:r>
              <a:rPr lang="pt-BR" sz="2100" dirty="0" smtClean="0">
                <a:latin typeface="Calibri" pitchFamily="34" charset="0"/>
              </a:rPr>
              <a:t> nas ações de promoção da saúde.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Capacitar a equipe para a avaliação e tratamento bucal do paciente hipertenso e diabético.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endParaRPr lang="pt-BR" sz="2100" dirty="0" smtClean="0">
              <a:latin typeface="Calibri" pitchFamily="34" charset="0"/>
            </a:endParaRP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062" y="723331"/>
            <a:ext cx="7498080" cy="1733266"/>
          </a:xfrm>
        </p:spPr>
        <p:txBody>
          <a:bodyPr/>
          <a:lstStyle/>
          <a:p>
            <a:pPr algn="just"/>
            <a:r>
              <a:rPr lang="pt-BR" sz="2200" b="1" dirty="0" smtClean="0">
                <a:latin typeface="Calibri" pitchFamily="34" charset="0"/>
              </a:rPr>
              <a:t>Objetivo 1: </a:t>
            </a:r>
            <a:r>
              <a:rPr lang="pt-BR" sz="2200" b="1" dirty="0">
                <a:latin typeface="Calibri" pitchFamily="34" charset="0"/>
              </a:rPr>
              <a:t>Cobertura</a:t>
            </a:r>
            <a:endParaRPr lang="pt-BR" sz="2200" dirty="0">
              <a:latin typeface="Calibri" pitchFamily="34" charset="0"/>
            </a:endParaRPr>
          </a:p>
          <a:p>
            <a:pPr algn="just"/>
            <a:r>
              <a:rPr lang="pt-BR" sz="2200" b="1" dirty="0">
                <a:latin typeface="Calibri" pitchFamily="34" charset="0"/>
              </a:rPr>
              <a:t>Meta 1.1</a:t>
            </a:r>
            <a:r>
              <a:rPr lang="pt-BR" sz="2200" dirty="0">
                <a:latin typeface="Calibri" pitchFamily="34" charset="0"/>
              </a:rPr>
              <a:t>: Cadastrar 92% dos hipertensos da área de abrangência no Programa de Atenção à Hipertensão Arterial e à Diabetes Mellitus da unidade de saúde.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OBJETIVOS, METAS E RESULTADOS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Chart 1"/>
          <p:cNvGraphicFramePr/>
          <p:nvPr>
            <p:extLst>
              <p:ext uri="{D42A27DB-BD31-4B8C-83A1-F6EECF244321}">
                <p14:modId xmlns:p14="http://schemas.microsoft.com/office/powerpoint/2010/main" val="3538788729"/>
              </p:ext>
            </p:extLst>
          </p:nvPr>
        </p:nvGraphicFramePr>
        <p:xfrm>
          <a:off x="1718098" y="2251881"/>
          <a:ext cx="6537278" cy="367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1718098" y="6073170"/>
            <a:ext cx="65372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>
                <a:latin typeface="Calibri" pitchFamily="34" charset="0"/>
              </a:rPr>
              <a:t>Figura 1: Gráfico indicativo da Cobertura do programa de atenção ao hipertenso na unidade de saúde.</a:t>
            </a:r>
          </a:p>
          <a:p>
            <a:r>
              <a:rPr lang="pt-BR" sz="1500" dirty="0" smtClean="0">
                <a:latin typeface="Calibri" pitchFamily="34" charset="0"/>
              </a:rPr>
              <a:t>FONTE: Planilha de coleta de dados, 2014</a:t>
            </a:r>
            <a:endParaRPr lang="pt-BR" sz="15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10885" y="5104263"/>
            <a:ext cx="719921" cy="21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4,5%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81683" y="4999462"/>
            <a:ext cx="614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7,2%</a:t>
            </a:r>
            <a:endParaRPr lang="pt-BR" sz="15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137779" y="4999462"/>
            <a:ext cx="7369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9%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2381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061" y="902458"/>
            <a:ext cx="7958165" cy="10906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200" b="1" dirty="0">
                <a:latin typeface="Calibri" pitchFamily="34" charset="0"/>
              </a:rPr>
              <a:t>Meta 1.2</a:t>
            </a:r>
            <a:r>
              <a:rPr lang="pt-BR" sz="2200" dirty="0">
                <a:latin typeface="Calibri" pitchFamily="34" charset="0"/>
              </a:rPr>
              <a:t>: Cadastrar 100% dos diabéticos da área de abrangência no Programa de Atenção à Hipertensão Arterial e à Diabetes Mellitus da unidade de saúde.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OBJETIVOS, METAS E RESULTADOS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241947" y="2093912"/>
          <a:ext cx="7278196" cy="301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1241947" y="5104263"/>
            <a:ext cx="72781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>
                <a:latin typeface="Calibri" pitchFamily="34" charset="0"/>
              </a:rPr>
              <a:t>Figura 2: Gráfico indicativo da Cobertura do programa de atenção ao diabético na unidade de saúde.</a:t>
            </a:r>
          </a:p>
          <a:p>
            <a:r>
              <a:rPr lang="pt-BR" sz="1500" dirty="0" smtClean="0">
                <a:latin typeface="Calibri" pitchFamily="34" charset="0"/>
              </a:rPr>
              <a:t>FONTE: Planilha de coleta de dados, 2014.</a:t>
            </a:r>
            <a:r>
              <a:rPr lang="pt-BR" sz="1500" b="1" dirty="0" smtClean="0">
                <a:latin typeface="Calibri" pitchFamily="34" charset="0"/>
              </a:rPr>
              <a:t> </a:t>
            </a:r>
            <a:endParaRPr lang="pt-BR" sz="15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99094" y="4326340"/>
            <a:ext cx="511791" cy="21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>
                <a:solidFill>
                  <a:schemeClr val="tx1"/>
                </a:solidFill>
              </a:rPr>
              <a:t>5%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13193" y="4141674"/>
            <a:ext cx="7506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9,6%</a:t>
            </a:r>
            <a:endParaRPr lang="pt-BR" sz="15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51176" y="4095507"/>
            <a:ext cx="6687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12,2%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2724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062" y="750627"/>
            <a:ext cx="7498080" cy="59367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8800" b="1" dirty="0" smtClean="0">
                <a:latin typeface="Calibri" pitchFamily="34" charset="0"/>
              </a:rPr>
              <a:t>Objetivo 2: Qualidade</a:t>
            </a:r>
          </a:p>
          <a:p>
            <a:pPr algn="just">
              <a:buNone/>
            </a:pPr>
            <a:endParaRPr lang="pt-BR" sz="8800" b="1" dirty="0" smtClean="0">
              <a:latin typeface="Calibri" pitchFamily="34" charset="0"/>
            </a:endParaRPr>
          </a:p>
          <a:p>
            <a:pPr algn="just"/>
            <a:r>
              <a:rPr lang="pt-BR" sz="8800" b="1" dirty="0" smtClean="0">
                <a:latin typeface="Calibri" pitchFamily="34" charset="0"/>
              </a:rPr>
              <a:t>Metas 2.1 e 2.2: </a:t>
            </a:r>
            <a:r>
              <a:rPr lang="pt-BR" sz="8800" dirty="0" smtClean="0">
                <a:latin typeface="Calibri" pitchFamily="34" charset="0"/>
              </a:rPr>
              <a:t>Realizar exame clínico apropriado em 100% dos hipertensos e diabéticos</a:t>
            </a:r>
          </a:p>
          <a:p>
            <a:pPr algn="just"/>
            <a:r>
              <a:rPr lang="pt-BR" sz="8800" b="1" dirty="0" smtClean="0">
                <a:latin typeface="Calibri" pitchFamily="34" charset="0"/>
              </a:rPr>
              <a:t>Meta 2.3 e 2.4: </a:t>
            </a:r>
            <a:r>
              <a:rPr lang="pt-BR" sz="8800" dirty="0" smtClean="0">
                <a:latin typeface="Calibri" pitchFamily="34" charset="0"/>
              </a:rPr>
              <a:t>Garantir a 100% dos hipertensos e diabéticos a realização de exames complementares em dia de acordo com o protocolo.    </a:t>
            </a:r>
          </a:p>
          <a:p>
            <a:pPr algn="just"/>
            <a:r>
              <a:rPr lang="pt-BR" sz="8800" b="1" dirty="0" smtClean="0">
                <a:latin typeface="Calibri" pitchFamily="34" charset="0"/>
              </a:rPr>
              <a:t>Meta 2.5 e 2.6: </a:t>
            </a:r>
            <a:r>
              <a:rPr lang="pt-BR" sz="8800" dirty="0" smtClean="0">
                <a:latin typeface="Calibri" pitchFamily="34" charset="0"/>
              </a:rPr>
              <a:t>Priorizar a prescrição de medicamentos da farmácia popular para 100% dos hipertensos e diabéticos cadastrados na unidade de saúde.</a:t>
            </a:r>
          </a:p>
          <a:p>
            <a:pPr algn="just"/>
            <a:r>
              <a:rPr lang="pt-BR" sz="8800" b="1" dirty="0" smtClean="0">
                <a:latin typeface="Calibri" pitchFamily="34" charset="0"/>
              </a:rPr>
              <a:t>Meta 2.7 e 2.8: </a:t>
            </a:r>
            <a:r>
              <a:rPr lang="pt-BR" sz="8800" dirty="0" smtClean="0">
                <a:latin typeface="Calibri" pitchFamily="34" charset="0"/>
              </a:rPr>
              <a:t>Realizar avaliação da necessidade de atendimento odontológico em 100% dos hipertensos e diabéticos.</a:t>
            </a:r>
          </a:p>
          <a:p>
            <a:pPr algn="just">
              <a:buNone/>
            </a:pPr>
            <a:endParaRPr lang="pt-BR" sz="88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t-BR" sz="8800" dirty="0" smtClean="0">
                <a:latin typeface="Calibri" pitchFamily="34" charset="0"/>
              </a:rPr>
              <a:t>Quanto </a:t>
            </a:r>
            <a:r>
              <a:rPr lang="pt-BR" sz="8800" dirty="0">
                <a:latin typeface="Calibri" pitchFamily="34" charset="0"/>
              </a:rPr>
              <a:t>aos indicadores de qualidades </a:t>
            </a:r>
            <a:r>
              <a:rPr lang="pt-BR" sz="8800" u="sng" dirty="0">
                <a:latin typeface="Calibri" pitchFamily="34" charset="0"/>
              </a:rPr>
              <a:t>todos atingiram a meta </a:t>
            </a:r>
            <a:r>
              <a:rPr lang="pt-BR" sz="8800" u="sng" dirty="0" smtClean="0">
                <a:latin typeface="Calibri" pitchFamily="34" charset="0"/>
              </a:rPr>
              <a:t>de 100</a:t>
            </a:r>
            <a:r>
              <a:rPr lang="pt-BR" sz="8800" u="sng" dirty="0">
                <a:latin typeface="Calibri" pitchFamily="34" charset="0"/>
              </a:rPr>
              <a:t>% nos 3 meses de Intervenção</a:t>
            </a:r>
            <a:r>
              <a:rPr lang="pt-BR" sz="8800" dirty="0">
                <a:latin typeface="Calibri" pitchFamily="34" charset="0"/>
              </a:rPr>
              <a:t>, visto que não houve grande desafios para o repasse de informações, execução do exame clínico e educação em saúde.</a:t>
            </a:r>
          </a:p>
          <a:p>
            <a:endParaRPr lang="pt-BR" sz="8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OBJETIVOS, METAS E RESULTADOS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8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22062" y="0"/>
            <a:ext cx="7885455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 smtClean="0">
                <a:latin typeface="Calibri" pitchFamily="34" charset="0"/>
              </a:rPr>
              <a:t>Objetivo: 3 Adesão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b="1" dirty="0" smtClean="0">
                <a:latin typeface="Calibri" pitchFamily="34" charset="0"/>
              </a:rPr>
              <a:t>Metas 3.1 e 3.2: </a:t>
            </a:r>
            <a:r>
              <a:rPr lang="pt-BR" sz="2100" dirty="0" smtClean="0">
                <a:latin typeface="Calibri" pitchFamily="34" charset="0"/>
              </a:rPr>
              <a:t>Buscar 100% dos hipertensos e diabéticos faltosos às consultas na unidade de saúde conforme a periodicidade recomendada.</a:t>
            </a:r>
          </a:p>
          <a:p>
            <a:pPr algn="just"/>
            <a:r>
              <a:rPr lang="pt-BR" sz="2100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pt-BR" sz="2100" dirty="0" smtClean="0">
                <a:latin typeface="Calibri" pitchFamily="34" charset="0"/>
              </a:rPr>
              <a:t>Alcance de 100% nos 3 meses.</a:t>
            </a:r>
            <a:r>
              <a:rPr lang="pt-BR" sz="2100" b="1" dirty="0" smtClean="0">
                <a:latin typeface="Calibri" pitchFamily="34" charset="0"/>
              </a:rPr>
              <a:t> </a:t>
            </a:r>
            <a:r>
              <a:rPr lang="pt-BR" sz="2100" dirty="0" smtClean="0">
                <a:latin typeface="Calibri" pitchFamily="34" charset="0"/>
              </a:rPr>
              <a:t>Esse resultado só foi possível pelo registro no livro de consultas dos usuários faltosos e na busca no livro de registros dos diagnosticados com HAS e DM. Dessa forma estes registros permitiam que os ACS fossem acionados quando um usuário faltava e, realiza-se a busca ativa do mesmo.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b="1" dirty="0" smtClean="0">
                <a:latin typeface="Calibri" pitchFamily="34" charset="0"/>
              </a:rPr>
              <a:t>Objetivo 4: Registro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b="1" dirty="0" smtClean="0">
                <a:latin typeface="Calibri" pitchFamily="34" charset="0"/>
              </a:rPr>
              <a:t>Metas 4.1 e 4.2: </a:t>
            </a:r>
            <a:r>
              <a:rPr lang="pt-BR" sz="2100" dirty="0" smtClean="0">
                <a:latin typeface="Calibri" pitchFamily="34" charset="0"/>
              </a:rPr>
              <a:t>Manter ficha de acompanhamento de 100% dos hipertensos e diabéticos cadastrados na unidade de saúde.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dirty="0" smtClean="0">
                <a:latin typeface="Calibri" pitchFamily="34" charset="0"/>
              </a:rPr>
              <a:t>Alcance de 100%. Alcançado devido ao preenchimento adequado dos prontuários dos usuários, bem como da ficha espelho fornecida pela </a:t>
            </a:r>
            <a:r>
              <a:rPr lang="pt-BR" sz="2100" dirty="0" err="1" smtClean="0">
                <a:latin typeface="Calibri" pitchFamily="34" charset="0"/>
              </a:rPr>
              <a:t>UFPel</a:t>
            </a:r>
            <a:r>
              <a:rPr lang="pt-BR" sz="2100" dirty="0" smtClean="0">
                <a:latin typeface="Calibri" pitchFamily="34" charset="0"/>
              </a:rPr>
              <a:t>, o que facilitou muito nosso trabalho.</a:t>
            </a:r>
          </a:p>
          <a:p>
            <a:pPr algn="just"/>
            <a:endParaRPr lang="pt-BR" sz="2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OBJETIVOS, METAS E RESULTADOS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928048"/>
            <a:ext cx="78696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 smtClean="0">
                <a:latin typeface="Calibri" pitchFamily="34" charset="0"/>
              </a:rPr>
              <a:t>Objetivo 5: Avaliação de risco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b="1" dirty="0" smtClean="0">
                <a:latin typeface="Calibri" pitchFamily="34" charset="0"/>
              </a:rPr>
              <a:t>Meta 5.1 e 5.2: </a:t>
            </a:r>
            <a:r>
              <a:rPr lang="pt-BR" sz="2100" dirty="0" smtClean="0">
                <a:latin typeface="Calibri" pitchFamily="34" charset="0"/>
              </a:rPr>
              <a:t>Realizar estratificação do risco cardiovascular em 100% dos hipertensos e diabéticos cadastrados na unidade de saúde.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t-BR" sz="2100" dirty="0" smtClean="0">
                <a:latin typeface="Calibri" pitchFamily="34" charset="0"/>
              </a:rPr>
              <a:t>Para todos os hipertensos e diabéticos foi realizada estratificação de risco cardiovascular, o que foi possível graças ao protocolo de estratificação do risco cardiovascular presente no </a:t>
            </a:r>
            <a:r>
              <a:rPr lang="pt-BR" sz="2100" i="1" dirty="0" err="1" smtClean="0">
                <a:latin typeface="Calibri" pitchFamily="34" charset="0"/>
              </a:rPr>
              <a:t>score</a:t>
            </a:r>
            <a:r>
              <a:rPr lang="pt-BR" sz="2100" i="1" dirty="0" smtClean="0">
                <a:latin typeface="Calibri" pitchFamily="34" charset="0"/>
              </a:rPr>
              <a:t> de </a:t>
            </a:r>
            <a:r>
              <a:rPr lang="pt-BR" sz="2100" i="1" dirty="0" err="1" smtClean="0">
                <a:latin typeface="Calibri" pitchFamily="34" charset="0"/>
              </a:rPr>
              <a:t>Framingham</a:t>
            </a:r>
            <a:r>
              <a:rPr lang="pt-BR" sz="2100" dirty="0" smtClean="0">
                <a:latin typeface="Calibri" pitchFamily="34" charset="0"/>
              </a:rPr>
              <a:t>, facilitando a execução do mesmo, onde cuja ação foi priorizada nas consultas.</a:t>
            </a:r>
          </a:p>
          <a:p>
            <a:pPr algn="just">
              <a:buNone/>
            </a:pPr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b="1" dirty="0" smtClean="0">
                <a:latin typeface="Calibri" pitchFamily="34" charset="0"/>
              </a:rPr>
              <a:t>Objetivo 6: Promoção da saúde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b="1" dirty="0" smtClean="0">
                <a:latin typeface="Calibri" pitchFamily="34" charset="0"/>
              </a:rPr>
              <a:t>Metas 6.1 e 6.2: </a:t>
            </a:r>
            <a:r>
              <a:rPr lang="pt-BR" sz="2100" dirty="0" smtClean="0">
                <a:latin typeface="Calibri" pitchFamily="34" charset="0"/>
              </a:rPr>
              <a:t>Garantir orientação nutricional sobre alimentação saudável a 100% dos hipertensos e diabéticos.</a:t>
            </a:r>
          </a:p>
          <a:p>
            <a:pPr algn="just">
              <a:buNone/>
            </a:pPr>
            <a:endParaRPr lang="pt-BR" sz="2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OBJETIVOS, METAS E RESULTADOS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928048"/>
            <a:ext cx="79169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 smtClean="0">
                <a:latin typeface="Calibri" pitchFamily="34" charset="0"/>
              </a:rPr>
              <a:t>Metas 6.3 e 6.4: </a:t>
            </a:r>
            <a:r>
              <a:rPr lang="pt-BR" sz="2100" dirty="0" smtClean="0">
                <a:latin typeface="Calibri" pitchFamily="34" charset="0"/>
              </a:rPr>
              <a:t>Garantir orientação em relação à prática regular de atividade física a 100% dos pacientes hipertensos e diabéticos.</a:t>
            </a:r>
          </a:p>
          <a:p>
            <a:pPr algn="just"/>
            <a:r>
              <a:rPr lang="pt-BR" sz="2100" b="1" dirty="0" smtClean="0">
                <a:latin typeface="Calibri" pitchFamily="34" charset="0"/>
              </a:rPr>
              <a:t>Metas 6.5 e 6.6: </a:t>
            </a:r>
            <a:r>
              <a:rPr lang="pt-BR" sz="2100" dirty="0" smtClean="0">
                <a:latin typeface="Calibri" pitchFamily="34" charset="0"/>
              </a:rPr>
              <a:t>Garantir orientação sobre os riscos do tabagismo a 100% dos pacientes hipertensos e diabéticos.</a:t>
            </a:r>
          </a:p>
          <a:p>
            <a:pPr algn="just"/>
            <a:r>
              <a:rPr lang="pt-BR" sz="2100" b="1" dirty="0" smtClean="0">
                <a:latin typeface="Calibri" pitchFamily="34" charset="0"/>
              </a:rPr>
              <a:t>Meta 6.7 e 6.8: </a:t>
            </a:r>
            <a:r>
              <a:rPr lang="pt-BR" sz="2100" dirty="0" smtClean="0">
                <a:latin typeface="Calibri" pitchFamily="34" charset="0"/>
              </a:rPr>
              <a:t>Garantir orientação sobre higiene bucal a 100% dos pacientes hipertensos e diabéticos.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/>
            <a:r>
              <a:rPr lang="pt-BR" sz="2100" dirty="0" smtClean="0">
                <a:latin typeface="Calibri" pitchFamily="34" charset="0"/>
              </a:rPr>
              <a:t>Todas as ações</a:t>
            </a:r>
            <a:r>
              <a:rPr lang="pt-BR" sz="2100" b="1" dirty="0" smtClean="0">
                <a:latin typeface="Calibri" pitchFamily="34" charset="0"/>
              </a:rPr>
              <a:t> </a:t>
            </a:r>
            <a:r>
              <a:rPr lang="pt-BR" sz="2100" dirty="0" smtClean="0">
                <a:latin typeface="Calibri" pitchFamily="34" charset="0"/>
              </a:rPr>
              <a:t>com vistas a alcançar as metas do objetivo sobre a promoção da saúde alcançaram 100%. Tais resultados foram obtidos graças ao protocolo presente nos Manuais do Ministério da Saúde, Estratégias para o cuidado da pessoa com doença crônica (HAS e DM), 2013. As informações eram extraídas desses dois cadernos e repassadas aos usuários durante o atendimento clínico. Quantos as informações sobre saúde bucal as mesmas foram repassadas pela dentista da equipe ou por mim após ter sido instruído pela mesma como abordar e orientar sobre o referido tema.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2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DISCUSSÃO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1245476"/>
            <a:ext cx="81219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Calibri" pitchFamily="34" charset="0"/>
              </a:rPr>
              <a:t> Importância da intervenção para a equipe;</a:t>
            </a:r>
          </a:p>
          <a:p>
            <a:endParaRPr lang="pt-B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Calibri" pitchFamily="34" charset="0"/>
              </a:rPr>
              <a:t> Importância da intervenção para o serviço;</a:t>
            </a:r>
          </a:p>
          <a:p>
            <a:endParaRPr lang="pt-B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Calibri" pitchFamily="34" charset="0"/>
              </a:rPr>
              <a:t> Importância da intervenção para a comunidade;</a:t>
            </a:r>
          </a:p>
          <a:p>
            <a:pPr>
              <a:buFont typeface="Wingdings" pitchFamily="2" charset="2"/>
              <a:buChar char="q"/>
            </a:pPr>
            <a:endParaRPr lang="pt-B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Calibri" pitchFamily="34" charset="0"/>
              </a:rPr>
              <a:t> Avaliação do nível da incorporação da intervenção à rotina do serviço;</a:t>
            </a:r>
          </a:p>
          <a:p>
            <a:pPr>
              <a:buFont typeface="Wingdings" pitchFamily="2" charset="2"/>
              <a:buChar char="q"/>
            </a:pPr>
            <a:endParaRPr lang="pt-B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Calibri" pitchFamily="34" charset="0"/>
              </a:rPr>
              <a:t> Mudanças para viabilizar sua continuidade após o fim do curso</a:t>
            </a:r>
          </a:p>
        </p:txBody>
      </p:sp>
    </p:spTree>
    <p:extLst>
      <p:ext uri="{BB962C8B-B14F-4D97-AF65-F5344CB8AC3E}">
        <p14:creationId xmlns:p14="http://schemas.microsoft.com/office/powerpoint/2010/main" val="1982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062" y="-214952"/>
            <a:ext cx="7498080" cy="1143000"/>
          </a:xfrm>
        </p:spPr>
        <p:txBody>
          <a:bodyPr>
            <a:normAutofit/>
          </a:bodyPr>
          <a:lstStyle/>
          <a:p>
            <a:r>
              <a:rPr lang="en-US" sz="3000" u="sng" dirty="0" smtClean="0">
                <a:latin typeface="Calibri" pitchFamily="34" charset="0"/>
              </a:rPr>
              <a:t>INTRODUÇÃO</a:t>
            </a:r>
            <a:endParaRPr lang="en-US" sz="3000" u="sng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061" y="948847"/>
            <a:ext cx="7862631" cy="560207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Importância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ação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programática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Natal</a:t>
            </a:r>
          </a:p>
          <a:p>
            <a:r>
              <a:rPr lang="en-US" sz="2400" dirty="0" err="1" smtClean="0">
                <a:latin typeface="Calibri" pitchFamily="34" charset="0"/>
              </a:rPr>
              <a:t>População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pt-BR" sz="2400" dirty="0">
                <a:latin typeface="Calibri" pitchFamily="34" charset="0"/>
              </a:rPr>
              <a:t>862.044 (IBGE</a:t>
            </a:r>
            <a:r>
              <a:rPr lang="pt-B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15151"/>
              </p:ext>
            </p:extLst>
          </p:nvPr>
        </p:nvGraphicFramePr>
        <p:xfrm>
          <a:off x="1371600" y="2524836"/>
          <a:ext cx="7148542" cy="3289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7127416" y="6366259"/>
            <a:ext cx="175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SMS, 2007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4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0"/>
            <a:ext cx="812193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REFLEXÃO CRÍTICA SOBRE SEU PROCESSO PESSOAL DE APRENDIZAFEM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1476308"/>
            <a:ext cx="812193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Calibri" pitchFamily="34" charset="0"/>
              </a:rPr>
              <a:t> Desenvolvimento do curso em relação às expectativas iniciais;</a:t>
            </a:r>
          </a:p>
          <a:p>
            <a:r>
              <a:rPr lang="pt-BR" sz="2200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Calibri" pitchFamily="34" charset="0"/>
              </a:rPr>
              <a:t>A especialização me proporcionou colocar em prática os conhecimentos adquiridos na vida acadêmica, principalmente os de saúde coletiva e políticas públicas de saúde;</a:t>
            </a:r>
          </a:p>
          <a:p>
            <a:pPr>
              <a:buFont typeface="Wingdings" pitchFamily="2" charset="2"/>
              <a:buChar char="q"/>
            </a:pPr>
            <a:endParaRPr lang="pt-BR" sz="2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Calibri" pitchFamily="34" charset="0"/>
              </a:rPr>
              <a:t> Foi possível trabalhar mais de perto e burilar os princípios da universalidade, integralidade e equidade, além de por em prática alguma ações como o engajamento público, a atenção centrada no usuário, a </a:t>
            </a:r>
            <a:r>
              <a:rPr lang="pt-BR" sz="2200" dirty="0" err="1" smtClean="0">
                <a:latin typeface="Calibri" pitchFamily="34" charset="0"/>
              </a:rPr>
              <a:t>longitudinalidade</a:t>
            </a:r>
            <a:r>
              <a:rPr lang="pt-BR" sz="2200" dirty="0" smtClean="0">
                <a:latin typeface="Calibri" pitchFamily="34" charset="0"/>
              </a:rPr>
              <a:t>, entre outros aspectos;</a:t>
            </a:r>
          </a:p>
          <a:p>
            <a:pPr>
              <a:buFont typeface="Wingdings" pitchFamily="2" charset="2"/>
              <a:buChar char="q"/>
            </a:pPr>
            <a:endParaRPr lang="pt-BR" sz="2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Calibri" pitchFamily="34" charset="0"/>
              </a:rPr>
              <a:t> Foi bastante proveitoso ver que a medicina aprendida na academia deve se adaptar  a realidade da comunidade e que o que aprendemos de fato existe e vai ter uma utilidade na nossa vida profissional;</a:t>
            </a:r>
          </a:p>
          <a:p>
            <a:endParaRPr lang="pt-B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0"/>
            <a:ext cx="812193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REFLEXÃO CRÍTICA SOBRE SEU PROCESSO PESSOAL DE APRENDIZAFEM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22062" y="1143000"/>
            <a:ext cx="81219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100" dirty="0" smtClean="0">
                <a:latin typeface="Calibri" pitchFamily="34" charset="0"/>
              </a:rPr>
              <a:t> Foi bastante interessante notar que a medicina acadêmica agora tinha que se voltar para os aspectos epidemiológicos, sociais e culturais da comunidade do </a:t>
            </a:r>
            <a:r>
              <a:rPr lang="pt-BR" sz="2100" dirty="0" err="1" smtClean="0">
                <a:latin typeface="Calibri" pitchFamily="34" charset="0"/>
              </a:rPr>
              <a:t>Guarapes</a:t>
            </a:r>
            <a:r>
              <a:rPr lang="pt-BR" sz="2100" dirty="0" smtClean="0">
                <a:latin typeface="Calibri" pitchFamily="34" charset="0"/>
              </a:rPr>
              <a:t>, o que ocorreu com certa naturalidade;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100" dirty="0" smtClean="0">
                <a:latin typeface="Calibri" pitchFamily="34" charset="0"/>
              </a:rPr>
              <a:t> Satisfação com a receptividade da população quanto às atividades realizadas, claro nos elogios, conversas, agradecimentos e desabafos dos usuários, que de certa forma se sentiam esquecidos ou abandonados;</a:t>
            </a:r>
          </a:p>
          <a:p>
            <a:pPr algn="just">
              <a:buFont typeface="Wingdings" pitchFamily="2" charset="2"/>
              <a:buChar char="q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100" dirty="0" smtClean="0">
                <a:latin typeface="Calibri" pitchFamily="34" charset="0"/>
              </a:rPr>
              <a:t> Agora os seus problemas estavam sendo investigados e assim eles se sentiam mais acolhidos. Todas essas transformações só foram possíveis através dos conhecimentos adquiridos no curso.</a:t>
            </a:r>
          </a:p>
          <a:p>
            <a:pPr algn="just">
              <a:buFont typeface="Wingdings" pitchFamily="2" charset="2"/>
              <a:buChar char="q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100" dirty="0" smtClean="0">
                <a:latin typeface="Calibri" pitchFamily="34" charset="0"/>
              </a:rPr>
              <a:t> Abordagem mais próxima do cotidiano, população visto que a maioria é de baixo nível socioeconômico cultural.</a:t>
            </a:r>
          </a:p>
          <a:p>
            <a:endParaRPr lang="pt-BR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062" y="1371600"/>
            <a:ext cx="7916986" cy="4800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100" dirty="0" smtClean="0">
                <a:latin typeface="Calibri" pitchFamily="34" charset="0"/>
              </a:rPr>
              <a:t>A prática </a:t>
            </a:r>
            <a:r>
              <a:rPr lang="pt-BR" sz="2100" dirty="0">
                <a:latin typeface="Calibri" pitchFamily="34" charset="0"/>
              </a:rPr>
              <a:t>clínica, esta muito foi aperfeiçoada, </a:t>
            </a:r>
            <a:r>
              <a:rPr lang="pt-BR" sz="2100" dirty="0" smtClean="0">
                <a:latin typeface="Calibri" pitchFamily="34" charset="0"/>
              </a:rPr>
              <a:t> esta </a:t>
            </a:r>
            <a:r>
              <a:rPr lang="pt-BR" sz="2100" dirty="0">
                <a:latin typeface="Calibri" pitchFamily="34" charset="0"/>
              </a:rPr>
              <a:t>não deve ser dissociada da realidade da localidade em que o profissional se </a:t>
            </a:r>
            <a:r>
              <a:rPr lang="pt-BR" sz="2100" dirty="0" smtClean="0">
                <a:latin typeface="Calibri" pitchFamily="34" charset="0"/>
              </a:rPr>
              <a:t>encontra;</a:t>
            </a:r>
          </a:p>
          <a:p>
            <a:pPr algn="just">
              <a:buFont typeface="Wingdings" pitchFamily="2" charset="2"/>
              <a:buChar char="q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100" dirty="0" smtClean="0">
                <a:latin typeface="Calibri" pitchFamily="34" charset="0"/>
              </a:rPr>
              <a:t>Com </a:t>
            </a:r>
            <a:r>
              <a:rPr lang="pt-BR" sz="2100" dirty="0">
                <a:latin typeface="Calibri" pitchFamily="34" charset="0"/>
              </a:rPr>
              <a:t>a especialização aprendi a escutar melhor o paciente, não menosprezando alguns de seus sintomas; aprendi a ter maior paciência ao lidar com os </a:t>
            </a:r>
            <a:r>
              <a:rPr lang="pt-BR" sz="2100" dirty="0" smtClean="0">
                <a:latin typeface="Calibri" pitchFamily="34" charset="0"/>
              </a:rPr>
              <a:t>usuários ;</a:t>
            </a:r>
          </a:p>
          <a:p>
            <a:pPr algn="just">
              <a:buFont typeface="Wingdings" pitchFamily="2" charset="2"/>
              <a:buChar char="q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100" dirty="0">
                <a:latin typeface="Calibri" pitchFamily="34" charset="0"/>
              </a:rPr>
              <a:t>N</a:t>
            </a:r>
            <a:r>
              <a:rPr lang="pt-BR" sz="2100" dirty="0" smtClean="0">
                <a:latin typeface="Calibri" pitchFamily="34" charset="0"/>
              </a:rPr>
              <a:t>egociar </a:t>
            </a:r>
            <a:r>
              <a:rPr lang="pt-BR" sz="2100" dirty="0">
                <a:latin typeface="Calibri" pitchFamily="34" charset="0"/>
              </a:rPr>
              <a:t>melhor com os pacientes as suas condutas terapêuticas, uma vez que estão vão interferir nas suas vidas, e no caso de HAS e DM para toda </a:t>
            </a:r>
            <a:r>
              <a:rPr lang="pt-BR" sz="2100" dirty="0" smtClean="0">
                <a:latin typeface="Calibri" pitchFamily="34" charset="0"/>
              </a:rPr>
              <a:t>vida;</a:t>
            </a:r>
          </a:p>
          <a:p>
            <a:pPr algn="just">
              <a:buFont typeface="Wingdings" pitchFamily="2" charset="2"/>
              <a:buChar char="q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100" dirty="0">
                <a:latin typeface="Calibri" pitchFamily="34" charset="0"/>
              </a:rPr>
              <a:t>L</a:t>
            </a:r>
            <a:r>
              <a:rPr lang="pt-BR" sz="2100" dirty="0" smtClean="0">
                <a:latin typeface="Calibri" pitchFamily="34" charset="0"/>
              </a:rPr>
              <a:t>idar </a:t>
            </a:r>
            <a:r>
              <a:rPr lang="pt-BR" sz="2100" dirty="0">
                <a:latin typeface="Calibri" pitchFamily="34" charset="0"/>
              </a:rPr>
              <a:t>melhor com a dor, sofrimento e falta de esperança dos pacientes.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062" y="0"/>
            <a:ext cx="812193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REFLEXÃO CRÍTICA SOBRE SEU PROCESSO PESSOAL DE APRENDIZAFEM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52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961697" y="409903"/>
            <a:ext cx="7966946" cy="43512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3360" y="409903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000" dirty="0" smtClean="0">
                <a:latin typeface="Calibri" pitchFamily="34" charset="0"/>
              </a:rPr>
              <a:t>Toda essa experiência </a:t>
            </a:r>
            <a:r>
              <a:rPr lang="pt-BR" sz="3000" dirty="0">
                <a:latin typeface="Calibri" pitchFamily="34" charset="0"/>
              </a:rPr>
              <a:t>serviu para </a:t>
            </a:r>
            <a:r>
              <a:rPr lang="pt-BR" sz="3000" dirty="0" smtClean="0">
                <a:latin typeface="Calibri" pitchFamily="34" charset="0"/>
              </a:rPr>
              <a:t>mostrar que </a:t>
            </a:r>
            <a:r>
              <a:rPr lang="pt-BR" sz="3000" dirty="0">
                <a:latin typeface="Calibri" pitchFamily="34" charset="0"/>
              </a:rPr>
              <a:t>a medicina só tem valor se for feita pensando em melhorar a qualidade de vida e saúde das pessoas, e não ser só a medicina que está nós livros e protocolos, se não a mesma esvanece e torna-se vazia não atingindo o seu objetivo principal que é o de curar, quando possível, e aliviar a dor sempre</a:t>
            </a:r>
            <a:r>
              <a:rPr lang="pt-BR" sz="3000" dirty="0" smtClean="0">
                <a:latin typeface="Calibri" pitchFamily="34" charset="0"/>
              </a:rPr>
              <a:t>.</a:t>
            </a:r>
            <a:r>
              <a:rPr lang="pt-BR" sz="3000" dirty="0">
                <a:latin typeface="Calibri" pitchFamily="34" charset="0"/>
              </a:rPr>
              <a:t> </a:t>
            </a:r>
          </a:p>
          <a:p>
            <a:endParaRPr lang="pt-BR" dirty="0"/>
          </a:p>
        </p:txBody>
      </p:sp>
      <p:sp>
        <p:nvSpPr>
          <p:cNvPr id="27650" name="AutoShape 2" descr="data:image/png;base64,iVBORw0KGgoAAAANSUhEUgAAAWUAAACNCAMAAABYO5vSAAAAilBMVEX///8AAAABAQH8/Pz5+fk8PDz19fXw8PD09PTs7OwvLy/p6el/f3+4uLjg4ODR0dE1NTXY2NiRkZFeXl5zc3Pc3NwmJiZoaGjJycmGhoZSUlKlpaWYmJjExMQTExOrq6saGhq9vb17e3udnZ1FRUUiIiJMTEyUlJRBQUFXV1cNDQ1mZmZvb28WFhZ5ziGtAAAVO0lEQVR4nO1dh5biOhK1kMHknJPJ3dDw/7+3VlVJVrKhGfr1DOt7zr7ZxsaWrkqVVBJBUKBAgQIFChQoUKBAgRSVTryq/nYj3h1bJtD/7Wa8N9oJxaXkfx+/3ZC3RishOQFjhdL4QbSA5ITm1b07Ofw3arer6V8FHoNiuXXvTh7w1fWwYWx8mvX+i6a9ER5kORFdvjgyhfLdQSmgoYd6ucTi3Nt40CkzuhXUODuMCq3xMBrS+m3z74tTiiXPhTg/jOqaPWL9msxiWdAcF9L8IPiGWO7k3dVkOrvq/03/q1b+8xiTxshzGz4ks8r64V/j6D9r5j8OYrmUQ9iWSeXNurO4s/o4SZqvheP8GOZI4LqSeUdbcVyWyns6psA8V88UUNghheNMmeQnElw2S++Jkg+Tj9m8kOWH0EeW65k3LEGUbc8tqouPC2F+EEtkuZt1vSf1heUej5D83U+37z0QI4mfGZf5gUje21fA8WCX8Ifb9x4glk8ZlxekL4bW5zwIj3DlTsxYALBFGme+azyokb6oe0R2D8Lc/OkGvgVIv2YsSQ3RlfAauQhYHv9o694FmC5iC+9F6Sp7JT24wgC0f7J1fxN48HwMFiHL/sTnMNeZbglB/z9SzJXoaVMfIsveNGYbfeIsIlFlLJ9987+FcDEvsePg2VWiS7arIOLCRFoHGROFd1mOd/JeaHcpTzZ67vuQYPaml4WDwSBdl6GOhuKG7KjxjdDYyKxk+TmtsQat4BsiXB9hX5lfnYmvbtw8U7Q/Nzvvk+HgIpejUmatpzqGLDc8Vw7sTua57x8gaNOzU+uvRIyTGvgoP8+yRyCl93HO/mof0p+OsulAm97IKoZjJlcwnnVdgeWjR9u0crwPxBe83HG1McPh98D/SayA3bh9hn+fWlUGln0m7Aokj7MmCKeYhd1q1pXzu+VEh+RLtYHlp9KQGSzzYAzPzKkGpTXXxNMzQPPLp+n/TYi8GAYNA9GzwzPPAJbL7uc9lul8aN8E+2gGjhCzs8NLXYwoe8Hs59FQ6nghetZ9zvoxD8scU6KsnPNIKcuMGUuzHWA52//7Nnj/wC5fv6eBhLyhBIvU2nMr94MMWZ6AKPvzRIitXMo274ph6F9XEB2e0LzfrUr9KUxFhyDDG0HXnvFRJxksf7J7hS2RKsy46MO7A1l+VUUMx+clTXlqpr4CcepZlNmd0pUsZLA8QrWcMzt4paSEWfduJq9NiDbUS37LnvbFTJqCr/XFnvSeMlhGHzEnJEn7b2nhA8tYXHkOLcXyb2WyZ4JlfLlY1XhqmmawvACWm3nhZFoHqst8lWGhxqvQV9Vjv8WyoPaIO0KaL5ZlnPe5cc6ZyepE/UZ05OzV2Oex/HWN8ZX0sY7SNnsxy6e72pUcanvNqvd8GOrFVL7i9ltFCafU1Z291vpVMICzg2cFLkRZZIUa4DUrDcGFQmevLLqt3ijn+Io9iY3Vfjl93N8FARarSbJe5cUstyGvts4UH45eZNL1Dkq0urP/2viaC/MncP5DUeZBZXHARw0fbl210WiA2FBYDXrZ/XY4ivud3MEbelnu3bNhFXAdE6tnpy2a4GJ8x7fd9vOlq9OsHyf5+14eQWtMqUucavdbyLeTI1VrS5Z3qSFUdyVuACxXXSbN5nAYV7xPnnlZnt5ZJmlDDTOo47KZ77hiox6nucmeS8B8D3xobD7KXGVTCBfjtCReaoxk4jvRUfiVjl6CjTdGnXnzGLBDLdNTqM4oHhPD2jRLDSDvOcj4oged+wsrLwj6ogPDpWKsiWfde/qntSHucFw2ON0GzMnJhV1Gj5VD6LP8fpbj7IrORCXfyH8Dg7Qwy2YgKHFqF7OpmrzWJfGBB1GZVoqZrBP2tFBDY2BuV6KtSjzRjrYanVg3+sMWP8tNaJQ/V8TrOHiUvmgZLEN9xzdYw/v/XOsGje2ieToNli2Pkg/nxPHn4FxHCRnnCfNI7mlK2auLx4rMjUWKtkWP5on32X6Wd0rtuqgyEgx0z7fAslzmQ9akbhIC3IkH4wTdZjwKXJHGICZfsu6jtvhMN9Y2q/ZbJjj5J+D+N7H2L2eRvUOqQt+pBIIgTmAwJaLKDGVBM8Xl7dss82AgU5HQzqmHZRUehXE97T4rx84ot+6Y2UfQvtLKJ3W12zAZXKJOblHzYStNTrFqJ91Ic90N5SYykdLZOqFAX2ogyO8Ph+WMJNv3ZTloCNkYyrjQZDky1nlXY02/ibaMW5Y4I8sU/oTx6eDIWBjk2z9hirWpXXIWjdArXatgYsXQQGc8tLEm4uYd8eroE2kWNqpvu8tVkvmVkKV5cjv/gAF3Iii/J5fLcvLqRjpaU0MvQ0ES5Zt5k+kEYNsHpjjLKvV2JWz3hXtqLUH2Buwzt9BkJZ2BdH6bGX8Olu+SRmwN3QN2IQ2l1AyoP0BwROLTKCVe4IunQVcJ+cwbLzzBMjeeYbIcpSyD95T2X2rzruHVq30r8o6bcbl6cSap2ZSZZLjc3C+WX/Q03QVd2nY/hPq+rHNX+tjMo5pTVVq55ryyNl0MLhwqlFwhyxF8JJY/3ALOpZflfq6/bGAKbZaPTWW5Viedtb4uF3G8vN5QdbLPqjZK0nxIxWrtcGnlLaTzoHYiOW6O8Jkr1JD19BZYqzOrQw45CxQjIjnNk1XgFWJ2QKWA/iQ6jyh5kpiFNEkhM28yx4O9l2VUl1d/70ysoM1yQrYly1WUmGS+y/XnML4x19atDZVi1yQtgcOsOqX2Ed8hbASNXB9JSte8B5gq0AYWZTkjPJ1L90ld5UecC4IqZiqjhZTFqpbK4SL3cDEens0ye9T0b408hmIZs883w3MOJ2gsdGdoYCluM3ubm+am3Ro3fXp2QLzSXAMktdZGbhHLsn0VwRxEpmSUHIJPgrSLdL5R64bp4Sm5ePLK0h4MybKz3Q8zbg+teMSGlpMsz6C5XTt/BbkpdgxT1T5Tehn+HXNdxjjWSnrS3MlNvQtcPBsURhgXKC5OjotLPoc/CTCHfptzZ0B6PbxY8bU49oKxS0jpXtnXHrOnH7Hs1BZhSzL3WuqAB2wkNZDEv4RTzOlZFgZrVCHWU1RippQdx8wT1FeByI03ThtdQJsMjWHBXV1pf6D7lthus/ON2O2TqUuGFGdNbbWMnRQtBlmWMy682b4xsexUI9Jmh0fOP4NGTPQ3s1IsAn5vfQgMtL5qewXhGVUrjbkba6N58dQxYOE2c8Osqa7qOM5pawkJqyW99Twzw9snNMWHW1pl1fNaOIsF7+Fat3hftltNLN9sPiq4Z/KRdPen4fNN1TpVxnrW2TLwIvPUpS46KfItOZQuI+SOOb4mGiQZscOY29blqgdCBipA8syKgmC2LdCjM2a3VhMx1tsOXzhpCpxYduk8MY8UeFHXXXgZnspBdrFlxqoOFKHN6JXJpDJvxvJsXy4Jt8G5ScOZ4VdOfKuhA9cEAzg6YRdb4qDF52QK2D4lDjSogb4uDXu3bXtpJ+2muG6VF21zkrUVyxnBFd6v3IJY/cWFnrVoWwDLnrz43u8DcTJfJKcwhHY7YNORr30ch+jDnjlgajadiyEdAeYmpRXFNeWVanWJmWKPzoCzRwozLA+EJeAup7k+yXJmwBaOjYQy1JHAt4Wls5NzS/9EI7PhltZwOLuGbejPPfPIbCSjTdfodJlPkzRkeGkpDFj3xXnI0S2nPmNIp1kTTiw7HimmVPzW3QCMfxq+qD54TVZATntqj4XLP5GdcSiBh3vWeMGoXTx6P9xIsy8Aq6nOXQP0ZkpOtW5N3O76HlWKL+0Rw3wI6RAUZjbsNBqrjWsyhsw17YGqtrhfz1M23y73x2fveDBY1ryjjoeSoS6ZKVrQI1+sIuNpLtviOZOCzklw6YTGeFLdn8rUGAODJcRSqS60nFXJcNkF6vCZUwjLcdH0bnod1Ww6pyuS5azxgZUWpU6g0g/NDWhoS752Xmc+gKW2ifNxkFoZLkuwPQ7KKIvlhaZbdXxJlk2PxmCZ4+7HlGVTbjEj6+a0J/D53WXSpeXh047j7DpG1HLkdnKRfya6IEtg3Vz2Gges0Kj5EhFgkKRqhTFyJb6XxfKH60rSc7ySY7GMRxtKks17MSfmzCtuptczgSK/1zr8id/LrATq6U7AVIuZZjC9TebGupZVODCfpyywxZejIscdzO7eZzoQy2VZVFv4ArE9EWeJXO2i6WXozVzlby1jgv6tx1ahbr+3oQxoMsYf13uyPe29LvyiX2vq1wDCJ5PlutUPwEgfJw0cM/BK+CM7sYyobrJYFittviOCVsSypUzCcerr4+uDXmu4G0HaP/EbtK7QWoXHZTtBI7MONCKAe3rSgyV0tLOjxrOmLIVHoJitM1eJelleuglcdUVnwzYZAC5XnT0+hvAxN57HkiJ3HMeuL7KEcJtZ4RX4St49kAtsTM5aLwVL5qSEMzWyTxoYpaEfF1GVSuVCrYMdBXlYpgUKx0hxjlnP1Hnv+FhGXe86DEGDwzhvPG2maa3bLmjyLo39dFRJ8jQMmbbobwB9stxMfghuvDnGw3yrCcvNZWqpUBKyIEpMZMel8ckyJBvWnkRU42KahNiX+sFEi2NyavOko90MltHM2RxFYLo8zlTPdQj30BSvR4AbgPNc5j6lZnRpn+Woc062L9aaI/VaJNJG9teuHpYhevEclxQdyROQabPYDc+5jK8NerBMmDUEyzfPzP3yxA7hlTXbbqQiIHJ+1lyrijPCT94MJxnG7L0lEEewi2mHkOWMbWNYICqL1CZ6HOIsqgk0bZYTtQByYfvQXKxOWZEzKGDbk9sztSoTp1+GEoBI1MNc3P2bU+Ya9IZYtMYi74G12gzhrDNY24W/7BmTs77BItS8e4j7vtklYSwwwSCpnA0kwm2WIRGhGTqsZvZFKlN1ToiqyUS9bG6NGclkluEhrjCL7Um9BjIJbMYUosQrcdYgCWN/A6TgGwfAkQdT8vsLISZHzUQhz2OZ71gatFGJkrKcrixX+x2IP3RGq7RAu7Zm3x69VGPutckWSpY5uNCUkxAtr2KIiJsqEmHaG3ksiaFS5KpkaXTDZN/UiLG1fnxr7wn5vv5TZIZ+h3qSyTIcdMvYhsrYVqYprl1gtSwVvFHCCLjjJe31QxlaGSkBUaIpHg2TS5nr8OZ4QHSo2HIAKhsFjveB5MSGw5jaUtiXQXOiWKkhuPQsKtgg7rnoI84/rWD4PmRJCtQm6Y9CuTTmJyGSLTAgNNd2g5ekcTqbYw4+xoRek/y3I1hvjzF8k59i5tYKERozFNBbCwYlzW+g/yR1EscFJ4jhMOPIZrWwJgrpSzgY4L4zu/ZJXD3iPXNhREa0ED8J5JrUTmMHS/acUCjs5fwk2owmy8l2nGpn6qxd1E7j7AQNPVqhUOxUrUQn+MtpF7co6TuUTnoHbEI8dPHNUOjCa9srKYFrDTV9qm5xPSt1qrCgjl0a5Gkklvt4ockxo0yEnsXnUhN1q01qfbnclTk3KCXqmm8Ih0Cy48eK3RbrJg88DkxAKXfxzKOprlZHItlZTCGW2U73e6L4JGddKoJDtjYeCsGGVAR70m5bTcuFMH3Y6oN8CTauj4klxrpCfITHrE358KIrtTbEqaR56eQrYkxqro4Vk8MbmRClaC1fCg9Rfh0tc5IH0Cl7fL6AEmEJ+Vnx3Ui6R6zckiIfTgdkazzBB0x8aM1m2N8vEiybdepN4vPr7kzDnJt4CtIi8aQq209GzgXH6qFWyKsx1BIkr6wRsWlqRkoT+NyaYpXj0V0u9gNmCMZBczYSYUX/jdfhcXtsWBivmfKIV/r92lDssLu3WdJRaVptU9WTQ5qZR14xkmYxFrPlcvkx3CgJ6HoOB4nlRQP45zxvTZzm92XwSc8Ho7sgRuXMFnISs7TL8OAmZUFrpiyLIZdtl+MMQxdA/SzkFqCp5Yjmcgubumkm/dxdmB5LLuRLdcXLg/BTH3N42sRyoGGw4Z7ss/cW1DydNumZegv65ikDOvKGEinRGEljOFzCTD/cqh6rKdxUE7Rju6rGeMDtygMZoaCKJ2hWZ6fPEjKRdGmZvrOuVWXU6sgtCrmXlZMUVE/II7G1WqpIO/irJqee20WLv9pBhvYnzJjxBTwrIS090IuK4VetAPW9FnpOLZY5HW2cPnSWWqAILRU76lEXH0gRl19Jp/9K/lzZ0HAXqLZVvsEjelc5C3zhu8So7vLGco6BGbiqgt2a909IqRmtVRsft1KomB4yTD/O9cMsBjFWbd+6YdeXVG8gS7G6WfwTtRZx3OPaA7h0ROQ3xrrjH8an8bjbt21b5apUaDICnthiKye/dxFNPb3vTLz0t0tcRLtut1s/jm8lKPEuHbuz1gOnO3G1sT15/qdmJke0sZd233i/mjSy3RtB7toKK5rpWD+2M3hVVt+49G3OuFcat3LvkP8X+bh0e9s5spxcavS1H/eDp/GMF0rB4JUwqtXa02mn8eD5WSISoZNhNwuzd9PF/NCM2+bd+vtH+1NdKtKmeVvQG4q2b8rLh87XEJK9PQlfZTxoPfYzqaIhncXXYbLveD1iLvKqYszuh9181T91xcs33XNGeukF4KuP82A//ebG9p7SUSVg2R7/sN0Zfe93ZSu9Ti3XhnwX2+E5vrOEKhHWRr1e9aVvfwGqO6YrtG/tAS/wINp1ZRtJpxe/CvtydMw4EBIcv92mtwMdyDZv1aLqiNKEdoFSgT9EAwv/pP9EmbP3Ocj17wAW8ylFLFdHfrNJ7wZ39asCOeq8s0kLfBtYdqDlGbGe9I3O1/4LgEtsegUVsvx/85tL/wnc2iFk+cEYq8Aj4JC56FsflXLP2S3wXcC2B7OwCVn+63IA/zIozalTGkLVZuHIvQ4NRyvD6mrx69EvBZS1WpWSHf+6eoGnMbF8ZQFY93vd0c8FcNuglbGA83eK0O91iC7M3XN09ch3gT9AjzFnNwbvFgH2awGGbud+VioC7Bei41HBsD+iCP1eCKdYSx5Z9Lrf8CiALJt6eUaFyAVeBvGzo+aqCO19fN2vSxSgPbB6GRlugnndTysVoMSQ/luNeH6Zsf+nwB8DTp9L7d8Si+Q236vUKnAHWyzMHIB7LPct/fDPGPz/gY+pdP9wPn/KmuOHDtkt8A3ETCvewiLtQ2H6Xo65KrKnMkS1CafA61Ct6xsEnBP3C7wGja4qXGawIbOQ5J9A2Fc1teeiavnnUI13B3b76t/b5VbgedBGIa79UaBAgQIFChQoUKBAgQIF7uJ/JFD1HCZ8vp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2" name="AutoShape 4" descr="data:image/png;base64,iVBORw0KGgoAAAANSUhEUgAAAWUAAACNCAMAAABYO5vSAAAAilBMVEX///8AAAABAQH8/Pz5+fk8PDz19fXw8PD09PTs7OwvLy/p6el/f3+4uLjg4ODR0dE1NTXY2NiRkZFeXl5zc3Pc3NwmJiZoaGjJycmGhoZSUlKlpaWYmJjExMQTExOrq6saGhq9vb17e3udnZ1FRUUiIiJMTEyUlJRBQUFXV1cNDQ1mZmZvb28WFhZ5ziGtAAAVO0lEQVR4nO1dh5biOhK1kMHknJPJ3dDw/7+3VlVJVrKhGfr1DOt7zr7ZxsaWrkqVVBJBUKBAgQIFChQoUKBAgRSVTryq/nYj3h1bJtD/7Wa8N9oJxaXkfx+/3ZC3RishOQFjhdL4QbSA5ITm1b07Ofw3arer6V8FHoNiuXXvTh7w1fWwYWx8mvX+i6a9ER5kORFdvjgyhfLdQSmgoYd6ucTi3Nt40CkzuhXUODuMCq3xMBrS+m3z74tTiiXPhTg/jOqaPWL9msxiWdAcF9L8IPiGWO7k3dVkOrvq/03/q1b+8xiTxshzGz4ks8r64V/j6D9r5j8OYrmUQ9iWSeXNurO4s/o4SZqvheP8GOZI4LqSeUdbcVyWyns6psA8V88UUNghheNMmeQnElw2S++Jkg+Tj9m8kOWH0EeW65k3LEGUbc8tqouPC2F+EEtkuZt1vSf1heUej5D83U+37z0QI4mfGZf5gUje21fA8WCX8Ifb9x4glk8ZlxekL4bW5zwIj3DlTsxYALBFGme+azyokb6oe0R2D8Lc/OkGvgVIv2YsSQ3RlfAauQhYHv9o694FmC5iC+9F6Sp7JT24wgC0f7J1fxN48HwMFiHL/sTnMNeZbglB/z9SzJXoaVMfIsveNGYbfeIsIlFlLJ9987+FcDEvsePg2VWiS7arIOLCRFoHGROFd1mOd/JeaHcpTzZ67vuQYPaml4WDwSBdl6GOhuKG7KjxjdDYyKxk+TmtsQat4BsiXB9hX5lfnYmvbtw8U7Q/Nzvvk+HgIpejUmatpzqGLDc8Vw7sTua57x8gaNOzU+uvRIyTGvgoP8+yRyCl93HO/mof0p+OsulAm97IKoZjJlcwnnVdgeWjR9u0crwPxBe83HG1McPh98D/SayA3bh9hn+fWlUGln0m7Aokj7MmCKeYhd1q1pXzu+VEh+RLtYHlp9KQGSzzYAzPzKkGpTXXxNMzQPPLp+n/TYi8GAYNA9GzwzPPAJbL7uc9lul8aN8E+2gGjhCzs8NLXYwoe8Hs59FQ6nghetZ9zvoxD8scU6KsnPNIKcuMGUuzHWA52//7Nnj/wC5fv6eBhLyhBIvU2nMr94MMWZ6AKPvzRIitXMo274ph6F9XEB2e0LzfrUr9KUxFhyDDG0HXnvFRJxksf7J7hS2RKsy46MO7A1l+VUUMx+clTXlqpr4CcepZlNmd0pUsZLA8QrWcMzt4paSEWfduJq9NiDbUS37LnvbFTJqCr/XFnvSeMlhGHzEnJEn7b2nhA8tYXHkOLcXyb2WyZ4JlfLlY1XhqmmawvACWm3nhZFoHqst8lWGhxqvQV9Vjv8WyoPaIO0KaL5ZlnPe5cc6ZyepE/UZ05OzV2Oex/HWN8ZX0sY7SNnsxy6e72pUcanvNqvd8GOrFVL7i9ltFCafU1Z291vpVMICzg2cFLkRZZIUa4DUrDcGFQmevLLqt3ijn+Io9iY3Vfjl93N8FARarSbJe5cUstyGvts4UH45eZNL1Dkq0urP/2viaC/MncP5DUeZBZXHARw0fbl210WiA2FBYDXrZ/XY4ivud3MEbelnu3bNhFXAdE6tnpy2a4GJ8x7fd9vOlq9OsHyf5+14eQWtMqUucavdbyLeTI1VrS5Z3qSFUdyVuACxXXSbN5nAYV7xPnnlZnt5ZJmlDDTOo47KZ77hiox6nucmeS8B8D3xobD7KXGVTCBfjtCReaoxk4jvRUfiVjl6CjTdGnXnzGLBDLdNTqM4oHhPD2jRLDSDvOcj4oged+wsrLwj6ogPDpWKsiWfde/qntSHucFw2ON0GzMnJhV1Gj5VD6LP8fpbj7IrORCXfyH8Dg7Qwy2YgKHFqF7OpmrzWJfGBB1GZVoqZrBP2tFBDY2BuV6KtSjzRjrYanVg3+sMWP8tNaJQ/V8TrOHiUvmgZLEN9xzdYw/v/XOsGje2ieToNli2Pkg/nxPHn4FxHCRnnCfNI7mlK2auLx4rMjUWKtkWP5on32X6Wd0rtuqgyEgx0z7fAslzmQ9akbhIC3IkH4wTdZjwKXJHGICZfsu6jtvhMN9Y2q/ZbJjj5J+D+N7H2L2eRvUOqQt+pBIIgTmAwJaLKDGVBM8Xl7dss82AgU5HQzqmHZRUehXE97T4rx84ot+6Y2UfQvtLKJ3W12zAZXKJOblHzYStNTrFqJ91Ic90N5SYykdLZOqFAX2ogyO8Ph+WMJNv3ZTloCNkYyrjQZDky1nlXY02/ibaMW5Y4I8sU/oTx6eDIWBjk2z9hirWpXXIWjdArXatgYsXQQGc8tLEm4uYd8eroE2kWNqpvu8tVkvmVkKV5cjv/gAF3Iii/J5fLcvLqRjpaU0MvQ0ES5Zt5k+kEYNsHpjjLKvV2JWz3hXtqLUH2Buwzt9BkJZ2BdH6bGX8Olu+SRmwN3QN2IQ2l1AyoP0BwROLTKCVe4IunQVcJ+cwbLzzBMjeeYbIcpSyD95T2X2rzruHVq30r8o6bcbl6cSap2ZSZZLjc3C+WX/Q03QVd2nY/hPq+rHNX+tjMo5pTVVq55ryyNl0MLhwqlFwhyxF8JJY/3ALOpZflfq6/bGAKbZaPTWW5Viedtb4uF3G8vN5QdbLPqjZK0nxIxWrtcGnlLaTzoHYiOW6O8Jkr1JD19BZYqzOrQw45CxQjIjnNk1XgFWJ2QKWA/iQ6jyh5kpiFNEkhM28yx4O9l2VUl1d/70ysoM1yQrYly1WUmGS+y/XnML4x19atDZVi1yQtgcOsOqX2Ed8hbASNXB9JSte8B5gq0AYWZTkjPJ1L90ld5UecC4IqZiqjhZTFqpbK4SL3cDEens0ye9T0b408hmIZs883w3MOJ2gsdGdoYCluM3ubm+am3Ro3fXp2QLzSXAMktdZGbhHLsn0VwRxEpmSUHIJPgrSLdL5R64bp4Sm5ePLK0h4MybKz3Q8zbg+teMSGlpMsz6C5XTt/BbkpdgxT1T5Tehn+HXNdxjjWSnrS3MlNvQtcPBsURhgXKC5OjotLPoc/CTCHfptzZ0B6PbxY8bU49oKxS0jpXtnXHrOnH7Hs1BZhSzL3WuqAB2wkNZDEv4RTzOlZFgZrVCHWU1RippQdx8wT1FeByI03ThtdQJsMjWHBXV1pf6D7lthus/ON2O2TqUuGFGdNbbWMnRQtBlmWMy682b4xsexUI9Jmh0fOP4NGTPQ3s1IsAn5vfQgMtL5qewXhGVUrjbkba6N58dQxYOE2c8Osqa7qOM5pawkJqyW99Twzw9snNMWHW1pl1fNaOIsF7+Fat3hftltNLN9sPiq4Z/KRdPen4fNN1TpVxnrW2TLwIvPUpS46KfItOZQuI+SOOb4mGiQZscOY29blqgdCBipA8syKgmC2LdCjM2a3VhMx1tsOXzhpCpxYduk8MY8UeFHXXXgZnspBdrFlxqoOFKHN6JXJpDJvxvJsXy4Jt8G5ScOZ4VdOfKuhA9cEAzg6YRdb4qDF52QK2D4lDjSogb4uDXu3bXtpJ+2muG6VF21zkrUVyxnBFd6v3IJY/cWFnrVoWwDLnrz43u8DcTJfJKcwhHY7YNORr30ch+jDnjlgajadiyEdAeYmpRXFNeWVanWJmWKPzoCzRwozLA+EJeAup7k+yXJmwBaOjYQy1JHAt4Wls5NzS/9EI7PhltZwOLuGbejPPfPIbCSjTdfodJlPkzRkeGkpDFj3xXnI0S2nPmNIp1kTTiw7HimmVPzW3QCMfxq+qD54TVZATntqj4XLP5GdcSiBh3vWeMGoXTx6P9xIsy8Aq6nOXQP0ZkpOtW5N3O76HlWKL+0Rw3wI6RAUZjbsNBqrjWsyhsw17YGqtrhfz1M23y73x2fveDBY1ryjjoeSoS6ZKVrQI1+sIuNpLtviOZOCzklw6YTGeFLdn8rUGAODJcRSqS60nFXJcNkF6vCZUwjLcdH0bnod1Ww6pyuS5azxgZUWpU6g0g/NDWhoS752Xmc+gKW2ifNxkFoZLkuwPQ7KKIvlhaZbdXxJlk2PxmCZ4+7HlGVTbjEj6+a0J/D53WXSpeXh047j7DpG1HLkdnKRfya6IEtg3Vz2Gges0Kj5EhFgkKRqhTFyJb6XxfKH60rSc7ySY7GMRxtKks17MSfmzCtuptczgSK/1zr8id/LrATq6U7AVIuZZjC9TebGupZVODCfpyywxZejIscdzO7eZzoQy2VZVFv4ArE9EWeJXO2i6WXozVzlby1jgv6tx1ahbr+3oQxoMsYf13uyPe29LvyiX2vq1wDCJ5PlutUPwEgfJw0cM/BK+CM7sYyobrJYFittviOCVsSypUzCcerr4+uDXmu4G0HaP/EbtK7QWoXHZTtBI7MONCKAe3rSgyV0tLOjxrOmLIVHoJitM1eJelleuglcdUVnwzYZAC5XnT0+hvAxN57HkiJ3HMeuL7KEcJtZ4RX4St49kAtsTM5aLwVL5qSEMzWyTxoYpaEfF1GVSuVCrYMdBXlYpgUKx0hxjlnP1Hnv+FhGXe86DEGDwzhvPG2maa3bLmjyLo39dFRJ8jQMmbbobwB9stxMfghuvDnGw3yrCcvNZWqpUBKyIEpMZMel8ckyJBvWnkRU42KahNiX+sFEi2NyavOko90MltHM2RxFYLo8zlTPdQj30BSvR4AbgPNc5j6lZnRpn+Woc062L9aaI/VaJNJG9teuHpYhevEclxQdyROQabPYDc+5jK8NerBMmDUEyzfPzP3yxA7hlTXbbqQiIHJ+1lyrijPCT94MJxnG7L0lEEewi2mHkOWMbWNYICqL1CZ6HOIsqgk0bZYTtQByYfvQXKxOWZEzKGDbk9sztSoTp1+GEoBI1MNc3P2bU+Ya9IZYtMYi74G12gzhrDNY24W/7BmTs77BItS8e4j7vtklYSwwwSCpnA0kwm2WIRGhGTqsZvZFKlN1ToiqyUS9bG6NGclkluEhrjCL7Um9BjIJbMYUosQrcdYgCWN/A6TgGwfAkQdT8vsLISZHzUQhz2OZ71gatFGJkrKcrixX+x2IP3RGq7RAu7Zm3x69VGPutckWSpY5uNCUkxAtr2KIiJsqEmHaG3ksiaFS5KpkaXTDZN/UiLG1fnxr7wn5vv5TZIZ+h3qSyTIcdMvYhsrYVqYprl1gtSwVvFHCCLjjJe31QxlaGSkBUaIpHg2TS5nr8OZ4QHSo2HIAKhsFjveB5MSGw5jaUtiXQXOiWKkhuPQsKtgg7rnoI84/rWD4PmRJCtQm6Y9CuTTmJyGSLTAgNNd2g5ekcTqbYw4+xoRek/y3I1hvjzF8k59i5tYKERozFNBbCwYlzW+g/yR1EscFJ4jhMOPIZrWwJgrpSzgY4L4zu/ZJXD3iPXNhREa0ED8J5JrUTmMHS/acUCjs5fwk2owmy8l2nGpn6qxd1E7j7AQNPVqhUOxUrUQn+MtpF7co6TuUTnoHbEI8dPHNUOjCa9srKYFrDTV9qm5xPSt1qrCgjl0a5Gkklvt4ockxo0yEnsXnUhN1q01qfbnclTk3KCXqmm8Ih0Cy48eK3RbrJg88DkxAKXfxzKOprlZHItlZTCGW2U73e6L4JGddKoJDtjYeCsGGVAR70m5bTcuFMH3Y6oN8CTauj4klxrpCfITHrE358KIrtTbEqaR56eQrYkxqro4Vk8MbmRClaC1fCg9Rfh0tc5IH0Cl7fL6AEmEJ+Vnx3Ui6R6zckiIfTgdkazzBB0x8aM1m2N8vEiybdepN4vPr7kzDnJt4CtIi8aQq209GzgXH6qFWyKsx1BIkr6wRsWlqRkoT+NyaYpXj0V0u9gNmCMZBczYSYUX/jdfhcXtsWBivmfKIV/r92lDssLu3WdJRaVptU9WTQ5qZR14xkmYxFrPlcvkx3CgJ6HoOB4nlRQP45zxvTZzm92XwSc8Ho7sgRuXMFnISs7TL8OAmZUFrpiyLIZdtl+MMQxdA/SzkFqCp5Yjmcgubumkm/dxdmB5LLuRLdcXLg/BTH3N42sRyoGGw4Z7ss/cW1DydNumZegv65ikDOvKGEinRGEljOFzCTD/cqh6rKdxUE7Rju6rGeMDtygMZoaCKJ2hWZ6fPEjKRdGmZvrOuVWXU6sgtCrmXlZMUVE/II7G1WqpIO/irJqee20WLv9pBhvYnzJjxBTwrIS090IuK4VetAPW9FnpOLZY5HW2cPnSWWqAILRU76lEXH0gRl19Jp/9K/lzZ0HAXqLZVvsEjelc5C3zhu8So7vLGco6BGbiqgt2a909IqRmtVRsft1KomB4yTD/O9cMsBjFWbd+6YdeXVG8gS7G6WfwTtRZx3OPaA7h0ROQ3xrrjH8an8bjbt21b5apUaDICnthiKye/dxFNPb3vTLz0t0tcRLtut1s/jm8lKPEuHbuz1gOnO3G1sT15/qdmJke0sZd233i/mjSy3RtB7toKK5rpWD+2M3hVVt+49G3OuFcat3LvkP8X+bh0e9s5spxcavS1H/eDp/GMF0rB4JUwqtXa02mn8eD5WSISoZNhNwuzd9PF/NCM2+bd+vtH+1NdKtKmeVvQG4q2b8rLh87XEJK9PQlfZTxoPfYzqaIhncXXYbLveD1iLvKqYszuh9181T91xcs33XNGeukF4KuP82A//ebG9p7SUSVg2R7/sN0Zfe93ZSu9Ti3XhnwX2+E5vrOEKhHWRr1e9aVvfwGqO6YrtG/tAS/wINp1ZRtJpxe/CvtydMw4EBIcv92mtwMdyDZv1aLqiNKEdoFSgT9EAwv/pP9EmbP3Ocj17wAW8ylFLFdHfrNJ7wZ39asCOeq8s0kLfBtYdqDlGbGe9I3O1/4LgEtsegUVsvx/85tL/wnc2iFk+cEYq8Aj4JC56FsflXLP2S3wXcC2B7OwCVn+63IA/zIozalTGkLVZuHIvQ4NRyvD6mrx69EvBZS1WpWSHf+6eoGnMbF8ZQFY93vd0c8FcNuglbGA83eK0O91iC7M3XN09ch3gT9AjzFnNwbvFgH2awGGbud+VioC7Bei41HBsD+iCP1eCKdYSx5Z9Lrf8CiALJt6eUaFyAVeBvGzo+aqCO19fN2vSxSgPbB6GRlugnndTysVoMSQ/luNeH6Zsf+nwB8DTp9L7d8Si+Q236vUKnAHWyzMHIB7LPct/fDPGPz/gY+pdP9wPn/KmuOHDtkt8A3ETCvewiLtQ2H6Xo65KrKnMkS1CafA61Ct6xsEnBP3C7wGja4qXGawIbOQ5J9A2Fc1teeiavnnUI13B3b76t/b5VbgedBGIa79UaBAgQIFChQoUKBAgQIF7uJ/JFD1HCZ8vp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54" name="Picture 6" descr="http://deltacultura.org/pt/wp-content/uploads/2014/07/obrigad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165" y="5210503"/>
            <a:ext cx="3452275" cy="136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0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3360" y="-197069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2700" b="1" dirty="0" smtClean="0">
                <a:latin typeface="Calibri" pitchFamily="34" charset="0"/>
              </a:rPr>
              <a:t>FOTOS DA INTERVENÇÃO</a:t>
            </a:r>
            <a:endParaRPr lang="pt-BR" sz="2700" b="1" dirty="0">
              <a:latin typeface="Calibri" pitchFamily="34" charset="0"/>
            </a:endParaRPr>
          </a:p>
        </p:txBody>
      </p:sp>
      <p:pic>
        <p:nvPicPr>
          <p:cNvPr id="4" name="Picture 2" descr="Macintosh HD:Users:filipealves:Pictures:Biblioteca iPhoto.photolibrary:Masters:2014:09:18:20140918-171957:IMG_214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1" y="945931"/>
            <a:ext cx="3689131" cy="2699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3752166"/>
            <a:ext cx="4004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Capacitação dos ACS quanto à aferição da pressão arterial.</a:t>
            </a:r>
            <a:endParaRPr lang="pt-BR" dirty="0"/>
          </a:p>
        </p:txBody>
      </p:sp>
      <p:pic>
        <p:nvPicPr>
          <p:cNvPr id="6" name="Picture 4" descr="Macintosh HD:Users:filipealves:Pictures:Biblioteca iPhoto.photolibrary:Previews:2014:08:20:20140820-181322:kPY7QDtwQ9OSTG2rIKrBlA:IMG_19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58" y="2761637"/>
            <a:ext cx="4313182" cy="327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4368258" y="60353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Encontro com hipertensos e diabéticos na Unidade.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2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939" y="0"/>
            <a:ext cx="7498080" cy="867103"/>
          </a:xfrm>
        </p:spPr>
        <p:txBody>
          <a:bodyPr>
            <a:normAutofit/>
          </a:bodyPr>
          <a:lstStyle/>
          <a:p>
            <a:r>
              <a:rPr lang="pt-BR" sz="3000" u="sng" dirty="0" smtClean="0">
                <a:latin typeface="Calibri" pitchFamily="34" charset="0"/>
              </a:rPr>
              <a:t>R</a:t>
            </a:r>
            <a:r>
              <a:rPr lang="en-US" sz="3000" u="sng" dirty="0" smtClean="0">
                <a:latin typeface="Calibri" pitchFamily="34" charset="0"/>
              </a:rPr>
              <a:t>EFERÊNCIAS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939" y="867102"/>
            <a:ext cx="7498080" cy="5990898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latin typeface="Calibri" pitchFamily="34" charset="0"/>
              </a:rPr>
              <a:t>BRASIL. Ministério da Saúde, caderno da atenção básica: estratégias para o cuidado da pessoa com doença crônica Hipertensão Arterial </a:t>
            </a:r>
            <a:r>
              <a:rPr lang="pt-BR" sz="1600" dirty="0" err="1">
                <a:latin typeface="Calibri" pitchFamily="34" charset="0"/>
              </a:rPr>
              <a:t>Sistemica</a:t>
            </a:r>
            <a:r>
              <a:rPr lang="pt-BR" sz="1600" dirty="0">
                <a:latin typeface="Calibri" pitchFamily="34" charset="0"/>
              </a:rPr>
              <a:t>, Brasília-DF, 2013. </a:t>
            </a:r>
          </a:p>
          <a:p>
            <a:pPr algn="just"/>
            <a:r>
              <a:rPr lang="pt-BR" sz="1600" dirty="0">
                <a:latin typeface="Calibri" pitchFamily="34" charset="0"/>
              </a:rPr>
              <a:t>BRASIL. Ministério da Saúde, caderno da atenção básica: estratégias para o cuidado da pessoa com doença crônica Diabetes Mellitus, Brasília-DF, 2013. </a:t>
            </a:r>
          </a:p>
          <a:p>
            <a:pPr algn="just"/>
            <a:r>
              <a:rPr lang="pt-BR" sz="1600" dirty="0">
                <a:latin typeface="Calibri" pitchFamily="34" charset="0"/>
              </a:rPr>
              <a:t>BRASIL. Ministério da Saúde. Secretaria de Vigilância em Saúde. Secretaria de Gestão Estratégica e Participativa. </a:t>
            </a:r>
            <a:r>
              <a:rPr lang="pt-BR" sz="1600" b="1" dirty="0" err="1">
                <a:latin typeface="Calibri" pitchFamily="34" charset="0"/>
              </a:rPr>
              <a:t>Vigitel</a:t>
            </a:r>
            <a:r>
              <a:rPr lang="pt-BR" sz="1600" b="1" dirty="0">
                <a:latin typeface="Calibri" pitchFamily="34" charset="0"/>
              </a:rPr>
              <a:t> Brasil 2011: </a:t>
            </a:r>
            <a:r>
              <a:rPr lang="pt-BR" sz="1600" dirty="0">
                <a:latin typeface="Calibri" pitchFamily="34" charset="0"/>
              </a:rPr>
              <a:t>vigilância de fatores de risco e proteção para doenças crônicas por inquérito telefônico. Brasília: Ministério da Saúde, 2011. Disponível em: &lt;http://apsredes.org/site2012/wp-content/uploads/2012/09/VIGITEL-SAUDE-SUPLEMENTAR_2011. </a:t>
            </a:r>
            <a:r>
              <a:rPr lang="pt-BR" sz="1600" dirty="0" err="1">
                <a:latin typeface="Calibri" pitchFamily="34" charset="0"/>
              </a:rPr>
              <a:t>pdf</a:t>
            </a:r>
            <a:r>
              <a:rPr lang="pt-BR" sz="1600" dirty="0">
                <a:latin typeface="Calibri" pitchFamily="34" charset="0"/>
              </a:rPr>
              <a:t>&gt;. Acesso em: 30 out. 2012</a:t>
            </a:r>
            <a:r>
              <a:rPr lang="pt-BR" sz="1600" dirty="0" smtClean="0">
                <a:latin typeface="Calibri" pitchFamily="34" charset="0"/>
              </a:rPr>
              <a:t>.</a:t>
            </a:r>
            <a:endParaRPr lang="pt-BR" sz="1600" dirty="0">
              <a:latin typeface="Calibri" pitchFamily="34" charset="0"/>
            </a:endParaRPr>
          </a:p>
          <a:p>
            <a:pPr algn="just"/>
            <a:r>
              <a:rPr lang="pt-BR" sz="1600" dirty="0" smtClean="0">
                <a:latin typeface="Calibri" pitchFamily="34" charset="0"/>
              </a:rPr>
              <a:t>BRASIL. Ministério da Saúde. Secretaria de Vigilância em Saúde. Departamento de Análise de Situação de Saúde. Saúde Brasil 2009: uma análise da situação de saúde e da agenda nacional e internacional de prioridades em saúde. Brasília, 2010.</a:t>
            </a:r>
          </a:p>
          <a:p>
            <a:pPr algn="just"/>
            <a:r>
              <a:rPr lang="pt-BR" sz="1600" dirty="0" smtClean="0">
                <a:latin typeface="Calibri" pitchFamily="34" charset="0"/>
              </a:rPr>
              <a:t>FERREIRA, </a:t>
            </a:r>
            <a:r>
              <a:rPr lang="pt-BR" sz="1600" dirty="0" err="1" smtClean="0">
                <a:latin typeface="Calibri" pitchFamily="34" charset="0"/>
              </a:rPr>
              <a:t>Celma</a:t>
            </a:r>
            <a:r>
              <a:rPr lang="pt-BR" sz="1600" dirty="0" smtClean="0">
                <a:latin typeface="Calibri" pitchFamily="34" charset="0"/>
              </a:rPr>
              <a:t> Lúcia Rocha Alves; FERREIRA, Márcia Gonçalves. Características epidemiológicas de pacientes diabéticos da rede pública de saúde: análise a partir do sistema </a:t>
            </a:r>
            <a:r>
              <a:rPr lang="pt-BR" sz="1600" dirty="0" err="1" smtClean="0">
                <a:latin typeface="Calibri" pitchFamily="34" charset="0"/>
              </a:rPr>
              <a:t>HiperDia</a:t>
            </a:r>
            <a:r>
              <a:rPr lang="pt-BR" sz="1600" dirty="0" smtClean="0">
                <a:latin typeface="Calibri" pitchFamily="34" charset="0"/>
              </a:rPr>
              <a:t>.  Arquivos Brasileiros de Endocrinologia e Metabologia, v. 53, n. 1,p. 80-86, 2009. </a:t>
            </a:r>
            <a:r>
              <a:rPr lang="pt-BR" sz="1600" dirty="0" err="1" smtClean="0">
                <a:latin typeface="Calibri" pitchFamily="34" charset="0"/>
              </a:rPr>
              <a:t>Doi</a:t>
            </a:r>
            <a:r>
              <a:rPr lang="pt-BR" sz="1600" dirty="0" smtClean="0">
                <a:latin typeface="Calibri" pitchFamily="34" charset="0"/>
              </a:rPr>
              <a:t>:&lt;10.1590/S0004-27302009000100012&gt;.</a:t>
            </a:r>
          </a:p>
          <a:p>
            <a:pPr algn="just"/>
            <a:r>
              <a:rPr lang="pt-BR" sz="1600" dirty="0" smtClean="0">
                <a:latin typeface="Calibri" pitchFamily="34" charset="0"/>
              </a:rPr>
              <a:t>ORGANIZAÇÃO MUNDIAL DA SAÚDE. Cuidados inovadores para condições crônicas: componentes estruturais de ação. Brasília: Organização Mundial da Saúde, 2003.</a:t>
            </a:r>
          </a:p>
          <a:p>
            <a:pPr algn="just"/>
            <a:r>
              <a:rPr lang="pt-BR" sz="1600" dirty="0" smtClean="0">
                <a:latin typeface="Calibri" pitchFamily="34" charset="0"/>
              </a:rPr>
              <a:t>SOCIEDADE BRASILEIRA DE CARDIOLOGIA. VI Diretrizes Brasileiras de Hipertensão. Arquivos Brasileiros de Cardiologia, São Paulo, v. 95, n. 1, p. 1-51, 2010. Suplemento 1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062" y="566382"/>
            <a:ext cx="7498080" cy="8939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>
                <a:effectLst/>
              </a:rPr>
              <a:t> UBSF Dr. </a:t>
            </a:r>
            <a:r>
              <a:rPr lang="pt-BR" sz="2400" dirty="0" err="1" smtClean="0">
                <a:effectLst/>
              </a:rPr>
              <a:t>Vulpiano</a:t>
            </a:r>
            <a:r>
              <a:rPr lang="pt-BR" sz="2400" dirty="0" smtClean="0">
                <a:effectLst/>
              </a:rPr>
              <a:t> Cavalcante de Araújo ou </a:t>
            </a:r>
            <a:r>
              <a:rPr lang="pt-BR" sz="2400" dirty="0" err="1" smtClean="0">
                <a:effectLst/>
              </a:rPr>
              <a:t>Guarapes</a:t>
            </a:r>
            <a:endParaRPr lang="pt-BR" sz="2400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062" y="1282890"/>
            <a:ext cx="7498080" cy="48006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Calibri" pitchFamily="34" charset="0"/>
              </a:rPr>
              <a:t>Situada na zona oeste do município de Natal e pertence ao distrito sanitário dois</a:t>
            </a:r>
          </a:p>
          <a:p>
            <a:r>
              <a:rPr lang="pt-BR" sz="2400" dirty="0" smtClean="0">
                <a:latin typeface="Calibri" pitchFamily="34" charset="0"/>
              </a:rPr>
              <a:t>População adstrita: 7.362 habitantes</a:t>
            </a:r>
          </a:p>
          <a:p>
            <a:r>
              <a:rPr lang="pt-BR" sz="2400" dirty="0" smtClean="0">
                <a:latin typeface="Calibri" pitchFamily="34" charset="0"/>
              </a:rPr>
              <a:t>Possui 3 equipes de saúde da família, com médicos, enfermeiros, técnicos de enfermagem, agente de saúde bucal, dentista,  ACS, além de arquivista e ASG</a:t>
            </a:r>
          </a:p>
          <a:p>
            <a:r>
              <a:rPr lang="pt-BR" sz="2400" dirty="0" smtClean="0">
                <a:latin typeface="Calibri" pitchFamily="34" charset="0"/>
              </a:rPr>
              <a:t>Equipe </a:t>
            </a:r>
            <a:r>
              <a:rPr lang="pt-BR" sz="2400" dirty="0" smtClean="0">
                <a:latin typeface="Calibri" pitchFamily="34" charset="0"/>
              </a:rPr>
              <a:t>2: </a:t>
            </a:r>
            <a:r>
              <a:rPr lang="pt-BR" sz="2400" dirty="0" smtClean="0"/>
              <a:t> </a:t>
            </a:r>
            <a:r>
              <a:rPr lang="pt-BR" sz="2400" dirty="0"/>
              <a:t>914 famílias </a:t>
            </a:r>
            <a:r>
              <a:rPr lang="pt-BR" sz="2400" dirty="0" smtClean="0">
                <a:latin typeface="Calibri" pitchFamily="34" charset="0"/>
              </a:rPr>
              <a:t>(3.045 </a:t>
            </a:r>
            <a:r>
              <a:rPr lang="pt-BR" sz="2400" dirty="0" smtClean="0">
                <a:latin typeface="Calibri" pitchFamily="34" charset="0"/>
              </a:rPr>
              <a:t>mil pessoas)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INTRODUÇÃO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24959340"/>
              </p:ext>
            </p:extLst>
          </p:nvPr>
        </p:nvGraphicFramePr>
        <p:xfrm>
          <a:off x="135804" y="2934269"/>
          <a:ext cx="8939284" cy="392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17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062" y="928048"/>
            <a:ext cx="7498080" cy="4800600"/>
          </a:xfrm>
        </p:spPr>
        <p:txBody>
          <a:bodyPr/>
          <a:lstStyle/>
          <a:p>
            <a:pPr algn="just"/>
            <a:r>
              <a:rPr lang="pt-BR" sz="2800" dirty="0">
                <a:latin typeface="Calibri" pitchFamily="34" charset="0"/>
              </a:rPr>
              <a:t>Melhorar a atenção em saúde de usuários com hipertensão e\ou diabetes da Unidade de Saúde da Família Dr. </a:t>
            </a:r>
            <a:r>
              <a:rPr lang="pt-BR" sz="2800" dirty="0" err="1">
                <a:latin typeface="Calibri" pitchFamily="34" charset="0"/>
              </a:rPr>
              <a:t>Vulpiano</a:t>
            </a:r>
            <a:r>
              <a:rPr lang="pt-BR" sz="2800" dirty="0">
                <a:latin typeface="Calibri" pitchFamily="34" charset="0"/>
              </a:rPr>
              <a:t> Cavalcanti de Araújo, município de Natal, RN.</a:t>
            </a:r>
          </a:p>
          <a:p>
            <a:pPr algn="just"/>
            <a:endParaRPr lang="pt-BR" dirty="0"/>
          </a:p>
        </p:txBody>
      </p:sp>
      <p:pic>
        <p:nvPicPr>
          <p:cNvPr id="3074" name="Picture 2" descr="http://www.maceio.al.gov.br/wp-content/uploads/admin/imagem/2014/06/hipertensao-5279555a3de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1" y="3164412"/>
            <a:ext cx="3955294" cy="2564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saudesemtempo.com.br/wp-content/uploads/2014/12/o-DIABETES-facebo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67" y="3835213"/>
            <a:ext cx="4085926" cy="24939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OBJETIVO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89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2061" y="928048"/>
            <a:ext cx="7930869" cy="511449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8800" b="1" dirty="0" smtClean="0">
                <a:latin typeface="Calibri" pitchFamily="34" charset="0"/>
              </a:rPr>
              <a:t>COBERTURA - ações</a:t>
            </a:r>
          </a:p>
          <a:p>
            <a:pPr algn="just">
              <a:lnSpc>
                <a:spcPct val="120000"/>
              </a:lnSpc>
              <a:buNone/>
            </a:pPr>
            <a:endParaRPr lang="pt-BR" sz="8800" b="1" dirty="0" smtClean="0">
              <a:latin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8800" dirty="0" smtClean="0">
                <a:latin typeface="Calibri" pitchFamily="34" charset="0"/>
              </a:rPr>
              <a:t>Monitoramento do </a:t>
            </a:r>
            <a:r>
              <a:rPr lang="pt-BR" sz="8800" dirty="0">
                <a:latin typeface="Calibri" pitchFamily="34" charset="0"/>
              </a:rPr>
              <a:t>número de hipertensos cadastrados no Programa de Atenção à </a:t>
            </a:r>
            <a:r>
              <a:rPr lang="pt-BR" sz="8800" dirty="0" smtClean="0">
                <a:latin typeface="Calibri" pitchFamily="34" charset="0"/>
              </a:rPr>
              <a:t>HAS </a:t>
            </a:r>
            <a:r>
              <a:rPr lang="pt-BR" sz="8800" dirty="0">
                <a:latin typeface="Calibri" pitchFamily="34" charset="0"/>
              </a:rPr>
              <a:t>à </a:t>
            </a:r>
            <a:r>
              <a:rPr lang="pt-BR" sz="8800" dirty="0" smtClean="0">
                <a:latin typeface="Calibri" pitchFamily="34" charset="0"/>
              </a:rPr>
              <a:t>DM </a:t>
            </a:r>
            <a:r>
              <a:rPr lang="pt-BR" sz="8800" dirty="0">
                <a:latin typeface="Calibri" pitchFamily="34" charset="0"/>
              </a:rPr>
              <a:t>da unidade de </a:t>
            </a:r>
            <a:r>
              <a:rPr lang="pt-BR" sz="8800" dirty="0" smtClean="0">
                <a:latin typeface="Calibri" pitchFamily="34" charset="0"/>
              </a:rPr>
              <a:t>saúde.</a:t>
            </a:r>
          </a:p>
          <a:p>
            <a:pPr algn="just">
              <a:lnSpc>
                <a:spcPct val="120000"/>
              </a:lnSpc>
            </a:pPr>
            <a:r>
              <a:rPr lang="pt-BR" sz="8800" dirty="0" smtClean="0">
                <a:latin typeface="Calibri" pitchFamily="34" charset="0"/>
              </a:rPr>
              <a:t>Garantia do registro</a:t>
            </a:r>
            <a:endParaRPr lang="pt-BR" sz="8800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8800" dirty="0" smtClean="0">
                <a:latin typeface="Calibri" pitchFamily="34" charset="0"/>
              </a:rPr>
              <a:t>Melhoria do acolhimento</a:t>
            </a:r>
            <a:endParaRPr lang="pt-BR" sz="8800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8800" dirty="0" smtClean="0">
                <a:latin typeface="Calibri" pitchFamily="34" charset="0"/>
              </a:rPr>
              <a:t>Garantia do </a:t>
            </a:r>
            <a:r>
              <a:rPr lang="pt-BR" sz="8800" dirty="0">
                <a:latin typeface="Calibri" pitchFamily="34" charset="0"/>
              </a:rPr>
              <a:t>material adequado para a tomada da medida da </a:t>
            </a:r>
            <a:r>
              <a:rPr lang="pt-BR" sz="8800" dirty="0" smtClean="0">
                <a:latin typeface="Calibri" pitchFamily="34" charset="0"/>
              </a:rPr>
              <a:t>PA e </a:t>
            </a:r>
            <a:r>
              <a:rPr lang="pt-BR" sz="8800" dirty="0">
                <a:latin typeface="Calibri" pitchFamily="34" charset="0"/>
              </a:rPr>
              <a:t>realização do </a:t>
            </a:r>
            <a:r>
              <a:rPr lang="pt-BR" sz="8800" dirty="0" smtClean="0">
                <a:latin typeface="Calibri" pitchFamily="34" charset="0"/>
              </a:rPr>
              <a:t>HGT</a:t>
            </a:r>
          </a:p>
          <a:p>
            <a:pPr algn="just">
              <a:lnSpc>
                <a:spcPct val="120000"/>
              </a:lnSpc>
            </a:pPr>
            <a:r>
              <a:rPr lang="pt-BR" sz="8800" dirty="0" smtClean="0">
                <a:latin typeface="Calibri" pitchFamily="34" charset="0"/>
              </a:rPr>
              <a:t>Informação à comunidade sobre a existência do Programa; sobre a importância de medir a PA a partir dos 18 anos, pelo menos, anualmente; sobre a importância do rastreamento para DM em adultos com PA sustentada maior que 135/80 </a:t>
            </a:r>
            <a:r>
              <a:rPr lang="pt-BR" sz="8800" dirty="0" err="1" smtClean="0">
                <a:latin typeface="Calibri" pitchFamily="34" charset="0"/>
              </a:rPr>
              <a:t>mmHg</a:t>
            </a:r>
            <a:r>
              <a:rPr lang="pt-BR" sz="88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t-BR" sz="8800" dirty="0" smtClean="0">
                <a:latin typeface="Calibri" pitchFamily="34" charset="0"/>
              </a:rPr>
              <a:t>Orientação da comunidade sobre os fatores de risco </a:t>
            </a:r>
            <a:r>
              <a:rPr lang="pt-BR" sz="8800" i="1" dirty="0" smtClean="0"/>
              <a:t> </a:t>
            </a:r>
            <a:endParaRPr lang="pt-BR" sz="8800" dirty="0" smtClean="0"/>
          </a:p>
          <a:p>
            <a:pPr algn="just"/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3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22062" y="742036"/>
            <a:ext cx="79308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Capacitação dos ACS para o cadastramento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Capacitação da equipe para verificação da PA de forma criteriosa e para a realização de exame clínico apropriado e seu monitoramento, definindo as atribuições de cada membro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Disposição de versão atualizada do protocolo impressa na unidade 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Orientação dos pacientes e da comunidade quanto aos riscos de DCV e neurológicas decorrentes da HAS e sobre a importância de ter os pés, pulsos e sensibilidade de extremidades avaliadas periodicamente.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Monitoramento do número de hipertensos e diabéticos com exames laboratoriais solicitados de acordo como protocolo adotado na unidade de saúde e com a periodicidade recomendada.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668740"/>
            <a:ext cx="7917222" cy="7640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 smtClean="0">
                <a:latin typeface="Calibri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Garantia da solicitação dos exames complementares e com o gestor municipal agilidade para a realização dos exames complementares definidos no protocolo, bem como a capacitação da equipe 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  Orientação dos pacientes e da comunidade quanto à necessidade de realização de exames complementares e quanto à sua periodicidade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Monitoramento do acesso aos medicamentos da Farmácia Popular/</a:t>
            </a:r>
            <a:r>
              <a:rPr lang="pt-BR" sz="2100" dirty="0" err="1" smtClean="0">
                <a:latin typeface="Calibri" pitchFamily="34" charset="0"/>
              </a:rPr>
              <a:t>Hiperdia</a:t>
            </a:r>
            <a:r>
              <a:rPr lang="pt-BR" sz="2100" dirty="0" smtClean="0">
                <a:latin typeface="Calibri" pitchFamily="34" charset="0"/>
              </a:rPr>
              <a:t> e realização do controle de estoque (incluindo validade) de medicamentos.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Orientação dos pacientes e da comunidade quanto ao direito dos usuários de ter acesso aos medicamentos Farmácia Popular/</a:t>
            </a:r>
            <a:r>
              <a:rPr lang="pt-BR" sz="2100" dirty="0" err="1" smtClean="0">
                <a:latin typeface="Calibri" pitchFamily="34" charset="0"/>
              </a:rPr>
              <a:t>Hiperdia</a:t>
            </a:r>
            <a:r>
              <a:rPr lang="pt-BR" sz="2100" dirty="0" smtClean="0">
                <a:latin typeface="Calibri" pitchFamily="34" charset="0"/>
              </a:rPr>
              <a:t> e possíveis alternativas para obter este acesso.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100" dirty="0" smtClean="0">
              <a:latin typeface="Calibri" pitchFamily="34" charset="0"/>
            </a:endParaRP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r>
              <a:rPr lang="pt-BR" b="1" dirty="0" smtClean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494017"/>
            <a:ext cx="790357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 </a:t>
            </a:r>
            <a:r>
              <a:rPr lang="pt-BR" sz="2100" dirty="0" smtClean="0">
                <a:latin typeface="Calibri" pitchFamily="34" charset="0"/>
              </a:rPr>
              <a:t> </a:t>
            </a:r>
          </a:p>
          <a:p>
            <a:r>
              <a:rPr lang="pt-BR" sz="2100" b="1" dirty="0" smtClean="0">
                <a:latin typeface="Calibri" pitchFamily="34" charset="0"/>
              </a:rPr>
              <a:t> ADESÃO - ações</a:t>
            </a:r>
          </a:p>
          <a:p>
            <a:endParaRPr lang="pt-BR" sz="21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Monitoramento do cumprimento da periodicidade das consultas previstas no protocolo (consultas em dia), bem com o esclarecimento aos portadores e à comunidade sobre a periodicidade preconizada para a realização das consultas.</a:t>
            </a:r>
          </a:p>
          <a:p>
            <a:endParaRPr lang="pt-BR" sz="21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Organização das visitas domiciliares para buscar os faltosos.</a:t>
            </a:r>
          </a:p>
          <a:p>
            <a:pPr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Organização da agenda para acolher os hipertensos e diabéticos provenientes das buscas domiciliares.</a:t>
            </a:r>
          </a:p>
          <a:p>
            <a:endParaRPr lang="pt-BR" sz="21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Informação a comunidade sobre a importância de realização das consultas.</a:t>
            </a:r>
          </a:p>
          <a:p>
            <a:r>
              <a:rPr lang="pt-BR" sz="2100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 Treinamento dos ACS para a orientação de hipertensos e diabéticos quanto a realizar as consultas e sua periodicidade.</a:t>
            </a:r>
          </a:p>
          <a:p>
            <a:pPr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/>
            <a:endParaRPr lang="pt-BR" sz="2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062" y="-2149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METODOLOGIA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2062" y="723331"/>
            <a:ext cx="7876278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 smtClean="0">
                <a:latin typeface="Calibri" pitchFamily="34" charset="0"/>
              </a:rPr>
              <a:t>REGISTRO - ações</a:t>
            </a:r>
          </a:p>
          <a:p>
            <a:pPr algn="just"/>
            <a:endParaRPr lang="pt-BR" sz="2100" b="1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Monitoramento da qualidade dos registros de hipertensos e diabéticos acompanhados na unidade de saúde. 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Manter as informações do SIAB atualizadas.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Implantar planilha/registro específico de acompanhamento.</a:t>
            </a:r>
          </a:p>
          <a:p>
            <a:pPr algn="just"/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 Definir responsável pelo monitoramento dos registros.</a:t>
            </a:r>
          </a:p>
          <a:p>
            <a:pPr algn="just"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100" dirty="0" smtClean="0">
                <a:latin typeface="Calibri" pitchFamily="34" charset="0"/>
              </a:rPr>
              <a:t>Organização de um sistema de registro que viabilize situações de alerta quanto ao atraso na realização de consulta de acompanhamento, ao atraso na realização de exame complementar, a não realização de estratificação de risco, a não avaliação de comprometimento de órgãos alvo e ao estado de compensação da doença.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100" dirty="0" smtClean="0">
              <a:latin typeface="Calibri" pitchFamily="34" charset="0"/>
            </a:endParaRPr>
          </a:p>
          <a:p>
            <a:r>
              <a:rPr lang="pt-BR" sz="2100" b="1" dirty="0" smtClean="0">
                <a:latin typeface="Calibri" pitchFamily="34" charset="0"/>
              </a:rPr>
              <a:t> </a:t>
            </a:r>
            <a:endParaRPr lang="pt-BR" sz="21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1763</TotalTime>
  <Words>2288</Words>
  <Application>Microsoft Office PowerPoint</Application>
  <PresentationFormat>Apresentação na tela (4:3)</PresentationFormat>
  <Paragraphs>249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Solstício</vt:lpstr>
      <vt:lpstr>  QUALIFICAÇÃO DA ATENÇÃO AOS USUÁRIOS COM HIPERTENSÃO E DIABETES NA UBSF DR. VULPIANO CAVALCANTE DE ARAÚJO, NA CIDADE DE NATAL\RN </vt:lpstr>
      <vt:lpstr>INTRODUÇÃO</vt:lpstr>
      <vt:lpstr> UBSF Dr. Vulpiano Cavalcante de Araújo ou Guarapes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FOTOS DA INTERVENÇÃO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USUÁRIOS COM HIPERTENSÃO E DIABETES NA UBSF DR. VULPIANO CAVALCANTE DE ARAÚJO, NA CIDADE DE NATAL\RN</dc:title>
  <dc:creator>Filipe Alves</dc:creator>
  <cp:lastModifiedBy>User</cp:lastModifiedBy>
  <cp:revision>90</cp:revision>
  <dcterms:created xsi:type="dcterms:W3CDTF">2015-01-19T20:43:45Z</dcterms:created>
  <dcterms:modified xsi:type="dcterms:W3CDTF">2015-01-23T02:00:09Z</dcterms:modified>
</cp:coreProperties>
</file>