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59" r:id="rId4"/>
    <p:sldId id="262" r:id="rId5"/>
    <p:sldId id="265" r:id="rId6"/>
    <p:sldId id="266" r:id="rId7"/>
    <p:sldId id="277" r:id="rId8"/>
    <p:sldId id="349" r:id="rId9"/>
    <p:sldId id="278" r:id="rId10"/>
    <p:sldId id="281" r:id="rId11"/>
    <p:sldId id="280" r:id="rId12"/>
    <p:sldId id="282" r:id="rId13"/>
    <p:sldId id="279" r:id="rId14"/>
    <p:sldId id="312" r:id="rId15"/>
    <p:sldId id="317" r:id="rId16"/>
    <p:sldId id="322" r:id="rId17"/>
    <p:sldId id="350" r:id="rId18"/>
    <p:sldId id="351" r:id="rId19"/>
    <p:sldId id="352" r:id="rId20"/>
    <p:sldId id="336" r:id="rId21"/>
    <p:sldId id="338" r:id="rId22"/>
    <p:sldId id="344" r:id="rId23"/>
    <p:sldId id="34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bson%20Moura\Desktop\UNASUS\ORIENTA&#199;&#195;O\FIOLANGEL\PLANILHA%20DE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7.3204419889502756E-2</c:v>
                </c:pt>
                <c:pt idx="1">
                  <c:v>0.18508287292817679</c:v>
                </c:pt>
                <c:pt idx="2">
                  <c:v>0.24585635359116023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83712"/>
        <c:axId val="72060288"/>
      </c:barChart>
      <c:catAx>
        <c:axId val="696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60288"/>
        <c:crosses val="autoZero"/>
        <c:auto val="1"/>
        <c:lblAlgn val="ctr"/>
        <c:lblOffset val="100"/>
        <c:noMultiLvlLbl val="0"/>
      </c:catAx>
      <c:valAx>
        <c:axId val="720602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837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0.11173184357541899</c:v>
                </c:pt>
                <c:pt idx="1">
                  <c:v>0.26815642458100558</c:v>
                </c:pt>
                <c:pt idx="2">
                  <c:v>0.31843575418994413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83200"/>
        <c:axId val="72062016"/>
      </c:barChart>
      <c:catAx>
        <c:axId val="6968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62016"/>
        <c:crosses val="autoZero"/>
        <c:auto val="1"/>
        <c:lblAlgn val="ctr"/>
        <c:lblOffset val="100"/>
        <c:noMultiLvlLbl val="0"/>
      </c:catAx>
      <c:valAx>
        <c:axId val="72062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832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0.69811320754716977</c:v>
                </c:pt>
                <c:pt idx="1">
                  <c:v>0.73134328358208955</c:v>
                </c:pt>
                <c:pt idx="2">
                  <c:v>0.8651685393258427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97632"/>
        <c:axId val="72062592"/>
      </c:barChart>
      <c:catAx>
        <c:axId val="7219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062592"/>
        <c:crosses val="autoZero"/>
        <c:auto val="1"/>
        <c:lblAlgn val="ctr"/>
        <c:lblOffset val="100"/>
        <c:noMultiLvlLbl val="0"/>
      </c:catAx>
      <c:valAx>
        <c:axId val="7206259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976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</c:v>
                </c:pt>
                <c:pt idx="1">
                  <c:v>0.83333333333333337</c:v>
                </c:pt>
                <c:pt idx="2">
                  <c:v>0.8771929824561403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98144"/>
        <c:axId val="76744384"/>
      </c:barChart>
      <c:catAx>
        <c:axId val="7219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44384"/>
        <c:crosses val="autoZero"/>
        <c:auto val="1"/>
        <c:lblAlgn val="ctr"/>
        <c:lblOffset val="100"/>
        <c:noMultiLvlLbl val="0"/>
      </c:catAx>
      <c:valAx>
        <c:axId val="767443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1981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6656"/>
        <c:axId val="76746688"/>
      </c:barChart>
      <c:catAx>
        <c:axId val="816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46688"/>
        <c:crosses val="autoZero"/>
        <c:auto val="1"/>
        <c:lblAlgn val="ctr"/>
        <c:lblOffset val="100"/>
        <c:noMultiLvlLbl val="0"/>
      </c:catAx>
      <c:valAx>
        <c:axId val="767466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606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7168"/>
        <c:axId val="76748416"/>
      </c:barChart>
      <c:catAx>
        <c:axId val="8160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48416"/>
        <c:crosses val="autoZero"/>
        <c:auto val="1"/>
        <c:lblAlgn val="ctr"/>
        <c:lblOffset val="100"/>
        <c:noMultiLvlLbl val="0"/>
      </c:catAx>
      <c:valAx>
        <c:axId val="76748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6071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3BE89-8749-478C-A81D-834352EB5221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75704-9C7D-48C4-84FF-935E131648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30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75704-9C7D-48C4-84FF-935E131648D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45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D2EC4B-415E-4D7C-9CE6-419898BC035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EBFE6C-6DAD-4D1C-B1A4-C191582322F2}" type="datetimeFigureOut">
              <a:rPr lang="pt-BR" smtClean="0"/>
              <a:t>12/08/2015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imgres?imgurl=http://www.portalsaude.ufms.br/manager/titan.php?target=openFile&amp;fileId=1296&amp;imgrefurl=http://www.portalsaude.ufms.br/Partners/view/3?s=4&amp;h=675&amp;w=1200&amp;tbnid=1jJDAs5imBTCRM:&amp;docid=DIuHmQ5z4JVk9M&amp;hl=pt-BR&amp;ei=HR-4VfLpMoGfgwT-zYqQDQ&amp;tbm=isc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Sistema_%C3%9Anico_de_Sa%C3%BAde" TargetMode="External"/><Relationship Id="rId2" Type="http://schemas.openxmlformats.org/officeDocument/2006/relationships/hyperlink" Target="http://es.wikipedia.org/wiki/Kil%C3%B3metro_cuadra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-551357"/>
            <a:ext cx="5040559" cy="2612205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/>
              <a:t>UNIVERSIDADE ABERTA DO SUS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UNIVERSIDADE FEDERAL DE </a:t>
            </a:r>
            <a:r>
              <a:rPr lang="pt-BR" sz="1800" b="1" dirty="0" smtClean="0"/>
              <a:t>PELOTAS      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Especialização em Saúde da Família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Modalidade a Distância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Turma nº V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2400" dirty="0" smtClean="0"/>
              <a:t>                           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2775" y="1772816"/>
            <a:ext cx="7703641" cy="1224136"/>
          </a:xfrm>
        </p:spPr>
        <p:txBody>
          <a:bodyPr>
            <a:normAutofit fontScale="25000" lnSpcReduction="20000"/>
          </a:bodyPr>
          <a:lstStyle/>
          <a:p>
            <a:endParaRPr lang="pt-BR" sz="3800" dirty="0" smtClean="0">
              <a:solidFill>
                <a:srgbClr val="0070C0"/>
              </a:solidFill>
            </a:endParaRPr>
          </a:p>
          <a:p>
            <a:r>
              <a:rPr lang="pt-BR" sz="3800" dirty="0">
                <a:solidFill>
                  <a:srgbClr val="0070C0"/>
                </a:solidFill>
              </a:rPr>
              <a:t> </a:t>
            </a:r>
            <a:endParaRPr lang="pt-BR" sz="3800" dirty="0" smtClean="0">
              <a:solidFill>
                <a:srgbClr val="0070C0"/>
              </a:solidFill>
            </a:endParaRPr>
          </a:p>
          <a:p>
            <a:endParaRPr lang="pt-BR" sz="3800" dirty="0">
              <a:solidFill>
                <a:srgbClr val="0070C0"/>
              </a:solidFill>
            </a:endParaRPr>
          </a:p>
          <a:p>
            <a:endParaRPr lang="pt-BR" sz="3800" dirty="0">
              <a:solidFill>
                <a:srgbClr val="0070C0"/>
              </a:solidFill>
            </a:endParaRPr>
          </a:p>
          <a:p>
            <a:pPr algn="ctr"/>
            <a:r>
              <a:rPr lang="pt-PT" sz="10400" b="1" dirty="0">
                <a:solidFill>
                  <a:srgbClr val="0070C0"/>
                </a:solidFill>
              </a:rPr>
              <a:t>MELHORIA DA ATENÇÃO À SAÚDE DOS USUÁRIOS PORTADORES DE HIPERTENSÃO ARTERIAL SISTÊMICA E/OU DIABETES MELLITUS DA </a:t>
            </a:r>
            <a:r>
              <a:rPr lang="pt-BR" sz="10400" b="1" dirty="0">
                <a:solidFill>
                  <a:srgbClr val="0070C0"/>
                </a:solidFill>
              </a:rPr>
              <a:t>UNIDADE BÁSICA DE SAÚDE CAMPOS DA SERRA, CAXIAS DO </a:t>
            </a:r>
            <a:r>
              <a:rPr lang="pt-BR" sz="10400" b="1" dirty="0" smtClean="0">
                <a:solidFill>
                  <a:srgbClr val="0070C0"/>
                </a:solidFill>
              </a:rPr>
              <a:t>SUL/RS</a:t>
            </a:r>
          </a:p>
          <a:p>
            <a:pPr algn="just"/>
            <a:r>
              <a:rPr lang="pt-BR" sz="9600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endParaRPr lang="pt-BR" dirty="0">
              <a:solidFill>
                <a:srgbClr val="0070C0"/>
              </a:solidFill>
            </a:endParaRPr>
          </a:p>
          <a:p>
            <a:pPr algn="just"/>
            <a:endParaRPr lang="pt-BR" dirty="0" smtClean="0">
              <a:solidFill>
                <a:srgbClr val="0070C0"/>
              </a:solidFill>
            </a:endParaRPr>
          </a:p>
          <a:p>
            <a:pPr algn="r"/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</a:t>
            </a:r>
            <a:r>
              <a:rPr lang="pt-BR" sz="8000" dirty="0" err="1" smtClean="0">
                <a:solidFill>
                  <a:srgbClr val="0070C0"/>
                </a:solidFill>
              </a:rPr>
              <a:t>Especializanda</a:t>
            </a:r>
            <a:r>
              <a:rPr lang="pt-BR" sz="8000" dirty="0" smtClean="0">
                <a:solidFill>
                  <a:srgbClr val="0070C0"/>
                </a:solidFill>
              </a:rPr>
              <a:t>: Fiolangel De La Cruz Roble  </a:t>
            </a:r>
          </a:p>
          <a:p>
            <a:pPr algn="r"/>
            <a:r>
              <a:rPr lang="pt-BR" sz="8000" dirty="0">
                <a:solidFill>
                  <a:srgbClr val="0070C0"/>
                </a:solidFill>
              </a:rPr>
              <a:t> </a:t>
            </a:r>
            <a:r>
              <a:rPr lang="pt-BR" sz="8000" dirty="0" smtClean="0">
                <a:solidFill>
                  <a:srgbClr val="0070C0"/>
                </a:solidFill>
              </a:rPr>
              <a:t>                                                   Orientador: </a:t>
            </a:r>
            <a:r>
              <a:rPr lang="pt-BR" sz="8000" dirty="0" err="1" smtClean="0">
                <a:solidFill>
                  <a:srgbClr val="0070C0"/>
                </a:solidFill>
              </a:rPr>
              <a:t>Glebson</a:t>
            </a:r>
            <a:r>
              <a:rPr lang="pt-BR" sz="8000" dirty="0" smtClean="0">
                <a:solidFill>
                  <a:srgbClr val="0070C0"/>
                </a:solidFill>
              </a:rPr>
              <a:t> Moura Silva  </a:t>
            </a:r>
          </a:p>
          <a:p>
            <a:pPr algn="just"/>
            <a:r>
              <a:rPr lang="pt-BR" sz="8000" dirty="0" smtClean="0">
                <a:solidFill>
                  <a:srgbClr val="0070C0"/>
                </a:solidFill>
              </a:rPr>
              <a:t>                                                                                           </a:t>
            </a: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r>
              <a:rPr lang="pt-BR" sz="8000" dirty="0">
                <a:solidFill>
                  <a:srgbClr val="0070C0"/>
                </a:solidFill>
              </a:rPr>
              <a:t> </a:t>
            </a:r>
            <a:r>
              <a:rPr lang="pt-BR" sz="8000" dirty="0" smtClean="0">
                <a:solidFill>
                  <a:srgbClr val="0070C0"/>
                </a:solidFill>
              </a:rPr>
              <a:t>                                                    Pelotas, 2015 </a:t>
            </a:r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 smtClean="0">
              <a:solidFill>
                <a:srgbClr val="0070C0"/>
              </a:solidFill>
            </a:endParaRP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pPr algn="just"/>
            <a:r>
              <a:rPr lang="pt-BR" sz="8000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just"/>
            <a:endParaRPr lang="pt-BR" sz="8000" dirty="0">
              <a:solidFill>
                <a:srgbClr val="0070C0"/>
              </a:solidFill>
            </a:endParaRPr>
          </a:p>
          <a:p>
            <a:endParaRPr lang="pt-BR" sz="8000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7164288" y="116632"/>
            <a:ext cx="1106805" cy="11220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utoShape 2" descr="Resultado de imagem para unasu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unasu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6632"/>
            <a:ext cx="1176066" cy="114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4800600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A9A57C"/>
              </a:buClr>
            </a:pPr>
            <a:r>
              <a:rPr lang="pt-BR" sz="2400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Garantir a 100% dos hipertensos 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e diabéticos a </a:t>
            </a:r>
            <a:r>
              <a:rPr lang="pt-BR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realização de exames complementares em dia de acordo com o protocolo. </a:t>
            </a:r>
            <a:endParaRPr lang="pt-BR" sz="2400" dirty="0" smtClean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 marL="114300" lvl="0" indent="0" algn="just">
              <a:lnSpc>
                <a:spcPct val="115000"/>
              </a:lnSpc>
              <a:spcAft>
                <a:spcPts val="1000"/>
              </a:spcAft>
              <a:buClr>
                <a:srgbClr val="A9A57C"/>
              </a:buClr>
              <a:buNone/>
            </a:pPr>
            <a:endParaRPr lang="pt-BR" sz="2400" dirty="0">
              <a:solidFill>
                <a:srgbClr val="2F2B20"/>
              </a:solidFill>
              <a:ea typeface="Calibri"/>
              <a:cs typeface="Times New Roman"/>
            </a:endParaRPr>
          </a:p>
          <a:p>
            <a:endParaRPr lang="pt-BR" sz="24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61002856"/>
              </p:ext>
            </p:extLst>
          </p:nvPr>
        </p:nvGraphicFramePr>
        <p:xfrm>
          <a:off x="683568" y="2060848"/>
          <a:ext cx="3537124" cy="259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21460924"/>
              </p:ext>
            </p:extLst>
          </p:nvPr>
        </p:nvGraphicFramePr>
        <p:xfrm>
          <a:off x="4572000" y="2060848"/>
          <a:ext cx="3449811" cy="258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1494691" y="5156427"/>
            <a:ext cx="5480230" cy="637804"/>
            <a:chOff x="1494691" y="4548467"/>
            <a:chExt cx="5480230" cy="637804"/>
          </a:xfrm>
        </p:grpSpPr>
        <p:sp>
          <p:nvSpPr>
            <p:cNvPr id="8" name="Shape 59"/>
            <p:cNvSpPr/>
            <p:nvPr/>
          </p:nvSpPr>
          <p:spPr>
            <a:xfrm>
              <a:off x="1494691" y="4548467"/>
              <a:ext cx="151487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Hipertensos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 algn="ctr">
                <a:defRPr b="0">
                  <a:solidFill>
                    <a:srgbClr val="000000"/>
                  </a:solidFill>
                </a:defRPr>
              </a:pPr>
              <a:r>
                <a:rPr lang="pt-BR" dirty="0">
                  <a:solidFill>
                    <a:srgbClr val="0070C0"/>
                  </a:solidFill>
                  <a:ea typeface="Calibri"/>
                </a:rPr>
                <a:t>86,5%(154)</a:t>
              </a:r>
              <a:endParaRPr dirty="0">
                <a:solidFill>
                  <a:srgbClr val="FF9300"/>
                </a:solidFill>
              </a:endParaRPr>
            </a:p>
          </p:txBody>
        </p:sp>
        <p:sp>
          <p:nvSpPr>
            <p:cNvPr id="9" name="Shape 60"/>
            <p:cNvSpPr/>
            <p:nvPr/>
          </p:nvSpPr>
          <p:spPr>
            <a:xfrm>
              <a:off x="5724128" y="4548467"/>
              <a:ext cx="125079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Diabéticos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pt-BR" dirty="0" smtClean="0">
                  <a:solidFill>
                    <a:srgbClr val="0070C0"/>
                  </a:solidFill>
                  <a:ea typeface="Calibri"/>
                </a:rPr>
                <a:t>  87</a:t>
              </a:r>
              <a:r>
                <a:rPr lang="pt-BR" dirty="0">
                  <a:solidFill>
                    <a:srgbClr val="0070C0"/>
                  </a:solidFill>
                  <a:ea typeface="Calibri"/>
                </a:rPr>
                <a:t>%(50)</a:t>
              </a:r>
              <a:endParaRPr b="1" dirty="0">
                <a:solidFill>
                  <a:srgbClr val="FF9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45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4800600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A9A57C"/>
              </a:buClr>
            </a:pPr>
            <a:r>
              <a:rPr lang="pt-BR" sz="2400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Priorizar a prescrição de medicamentos da farmácia popular para 100% dos 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hipertensos e diabéticos </a:t>
            </a:r>
            <a:r>
              <a:rPr lang="pt-BR" sz="2400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cadastrados na unidade de saúde. </a:t>
            </a:r>
            <a:endParaRPr lang="pt-BR" sz="2400" dirty="0" smtClean="0">
              <a:solidFill>
                <a:srgbClr val="0070C0"/>
              </a:solidFill>
              <a:latin typeface="Arial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A9A57C"/>
              </a:buClr>
            </a:pPr>
            <a:endParaRPr lang="pt-BR" sz="2400" dirty="0">
              <a:solidFill>
                <a:srgbClr val="2F2B2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70998685"/>
              </p:ext>
            </p:extLst>
          </p:nvPr>
        </p:nvGraphicFramePr>
        <p:xfrm>
          <a:off x="827584" y="2060848"/>
          <a:ext cx="371289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122519655"/>
              </p:ext>
            </p:extLst>
          </p:nvPr>
        </p:nvGraphicFramePr>
        <p:xfrm>
          <a:off x="4644008" y="2060848"/>
          <a:ext cx="371289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1494691" y="5156427"/>
            <a:ext cx="5480230" cy="637804"/>
            <a:chOff x="1494691" y="4548467"/>
            <a:chExt cx="5480230" cy="637804"/>
          </a:xfrm>
        </p:grpSpPr>
        <p:sp>
          <p:nvSpPr>
            <p:cNvPr id="8" name="Shape 59"/>
            <p:cNvSpPr/>
            <p:nvPr/>
          </p:nvSpPr>
          <p:spPr>
            <a:xfrm>
              <a:off x="1494691" y="4548467"/>
              <a:ext cx="151487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Hipertensos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 algn="ctr">
                <a:defRPr b="0">
                  <a:solidFill>
                    <a:srgbClr val="000000"/>
                  </a:solidFill>
                </a:defRPr>
              </a:pPr>
              <a:r>
                <a:rPr lang="pt-BR" dirty="0" smtClean="0">
                  <a:solidFill>
                    <a:srgbClr val="0070C0"/>
                  </a:solidFill>
                  <a:ea typeface="Calibri"/>
                </a:rPr>
                <a:t>100%</a:t>
              </a:r>
              <a:endParaRPr dirty="0">
                <a:solidFill>
                  <a:srgbClr val="FF9300"/>
                </a:solidFill>
              </a:endParaRPr>
            </a:p>
          </p:txBody>
        </p:sp>
        <p:sp>
          <p:nvSpPr>
            <p:cNvPr id="9" name="Shape 60"/>
            <p:cNvSpPr/>
            <p:nvPr/>
          </p:nvSpPr>
          <p:spPr>
            <a:xfrm>
              <a:off x="5724128" y="4548467"/>
              <a:ext cx="125079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Diabéticos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pt-BR" dirty="0" smtClean="0">
                  <a:solidFill>
                    <a:srgbClr val="0070C0"/>
                  </a:solidFill>
                  <a:ea typeface="Calibri"/>
                </a:rPr>
                <a:t>    100%</a:t>
              </a:r>
              <a:endParaRPr b="1" dirty="0">
                <a:solidFill>
                  <a:srgbClr val="FF9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0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Realizar avaliação da necessidade de atendimento odontológico em 100% dos hipertensos e diabéticos.</a:t>
            </a:r>
          </a:p>
          <a:p>
            <a:pPr algn="just"/>
            <a:endParaRPr lang="es-E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Proporção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 com avaliação da necessidade de atendimento odontológico.</a:t>
            </a:r>
          </a:p>
          <a:p>
            <a:pPr algn="just"/>
            <a:endParaRPr lang="pt-BR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intervenção: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100%.</a:t>
            </a:r>
            <a:endParaRPr lang="es-E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7620000" cy="1143000"/>
          </a:xfrm>
        </p:spPr>
        <p:txBody>
          <a:bodyPr/>
          <a:lstStyle/>
          <a:p>
            <a:r>
              <a:rPr lang="pt-BR" sz="3000" b="1" dirty="0">
                <a:solidFill>
                  <a:schemeClr val="tx1"/>
                </a:solidFill>
                <a:latin typeface="+mn-lt"/>
              </a:rPr>
              <a:t>OBJETIVO 3: Melhorar a adesão de hipertensos e/ou diabéticos ao programa: </a:t>
            </a:r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Buscar 100% dos Hipertensos e  Diabéticos faltosos às consultas na unidade de saúde conforme a periodicidade recomendada.  </a:t>
            </a:r>
            <a:r>
              <a:rPr lang="es-E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s-ES" sz="2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Proporção de hipertensos e diabéticos faltosos às consultas médicas com busca ativa. </a:t>
            </a:r>
            <a:b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intervenção: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100%.</a:t>
            </a:r>
            <a:r>
              <a:rPr lang="es-E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s-E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 smtClean="0">
                <a:latin typeface="Arial"/>
                <a:ea typeface="Calibri"/>
                <a:cs typeface="Times New Roman"/>
              </a:rPr>
              <a:t/>
            </a:r>
            <a:br>
              <a:rPr lang="pt-BR" sz="2800" b="1" dirty="0" smtClean="0">
                <a:latin typeface="Arial"/>
                <a:ea typeface="Calibri"/>
                <a:cs typeface="Times New Roman"/>
              </a:rPr>
            </a:br>
            <a:r>
              <a:rPr lang="pt-BR" sz="2800" b="1" dirty="0" smtClean="0">
                <a:latin typeface="Arial" pitchFamily="34" charset="0"/>
                <a:ea typeface="Calibri"/>
                <a:cs typeface="Arial" pitchFamily="34" charset="0"/>
              </a:rPr>
              <a:t>Objetivo </a:t>
            </a:r>
            <a:r>
              <a:rPr lang="pt-BR" sz="2800" b="1" dirty="0">
                <a:latin typeface="Arial" pitchFamily="34" charset="0"/>
                <a:ea typeface="Calibri"/>
                <a:cs typeface="Arial" pitchFamily="34" charset="0"/>
              </a:rPr>
              <a:t>4:</a:t>
            </a:r>
            <a:r>
              <a:rPr lang="pt-BR" sz="28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BR" sz="2800" b="1" dirty="0">
                <a:latin typeface="Arial" pitchFamily="34" charset="0"/>
                <a:ea typeface="Calibri"/>
                <a:cs typeface="Arial" pitchFamily="34" charset="0"/>
              </a:rPr>
              <a:t>Melhorar o registro das informações.</a:t>
            </a:r>
            <a:r>
              <a:rPr lang="pt-BR" sz="2800" dirty="0">
                <a:latin typeface="Calibri"/>
                <a:ea typeface="Calibri"/>
                <a:cs typeface="Times New Roman"/>
              </a:rPr>
              <a:t/>
            </a:r>
            <a:br>
              <a:rPr lang="pt-BR" sz="2800" dirty="0">
                <a:latin typeface="Calibri"/>
                <a:ea typeface="Calibri"/>
                <a:cs typeface="Times New Roman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t-B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Manter ficha de acompanhamento de 100% dos hipertensos e diabéticos cadastrados na unidade de saúde.</a:t>
            </a:r>
          </a:p>
          <a:p>
            <a:pPr algn="just"/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Proporção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com registro adequado na ficha de acompanhamento.</a:t>
            </a:r>
          </a:p>
          <a:p>
            <a:pPr algn="just"/>
            <a:endParaRPr lang="pt-B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intervenção: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100%.</a:t>
            </a:r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latin typeface="Arial"/>
                <a:ea typeface="Calibri"/>
                <a:cs typeface="Times New Roman"/>
              </a:rPr>
              <a:t>Objetivo 5: Mapear hipertensos e diabéticos de risco para doença cardiovascular.</a:t>
            </a:r>
            <a:endParaRPr lang="pt-BR" sz="28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28800"/>
            <a:ext cx="7620000" cy="4800600"/>
          </a:xfrm>
        </p:spPr>
        <p:txBody>
          <a:bodyPr/>
          <a:lstStyle/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Realizar estratificação do risco cardiovascular em 100% dos hipertensos e diabéticos  cadastrados na unidade de saúde.</a:t>
            </a:r>
          </a:p>
          <a:p>
            <a:pPr algn="just"/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Proporção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 com estratificação de risco cardiovascular por exame clínico em dia .</a:t>
            </a:r>
          </a:p>
          <a:p>
            <a:pPr algn="just"/>
            <a:endParaRPr lang="pt-B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intervenção: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100%.</a:t>
            </a:r>
            <a:endParaRPr lang="es-ES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6 - Promover a saúde de Hipertensos e/ou Diabéticos: </a:t>
            </a:r>
            <a:b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Garantir orientação nutricional sobre alimentação saudável a 100% dos hipertensos e diabéticos.</a:t>
            </a:r>
          </a:p>
          <a:p>
            <a:pPr algn="just"/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Proporção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 com orientação nutricional sobre alimentação saudável.</a:t>
            </a:r>
          </a:p>
          <a:p>
            <a:pPr algn="just"/>
            <a:endParaRPr lang="pt-BR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ervenção: 100%.</a:t>
            </a:r>
            <a:endParaRPr lang="es-ES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Garantir orientação em relação à prática regular de atividade física a 100% dos usuários hipertensos e diabéticos</a:t>
            </a: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endParaRPr lang="pt-BR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endParaRPr lang="es-E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Proporção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com orientação sobre a prática de atividade física regular </a:t>
            </a:r>
          </a:p>
          <a:p>
            <a:pPr algn="just"/>
            <a:endParaRPr lang="pt-B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ervenção: 100%.</a:t>
            </a:r>
            <a:endParaRPr lang="es-E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6 - Promover a saúde de Hipertensos e/ou Diabéticos: </a:t>
            </a:r>
            <a:b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 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Garantir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orientação sobre os riscos do tabagismo a 100% dos usuários hipertensos e diabéticos. </a:t>
            </a:r>
            <a:endParaRPr lang="es-E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endParaRPr lang="pt-B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Proporção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de hipertensos e diabéticos  que receberam orientação sobre os riscos do tabagismo </a:t>
            </a:r>
          </a:p>
          <a:p>
            <a:pPr algn="just"/>
            <a:endParaRPr lang="pt-B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ervenção: 100%.</a:t>
            </a:r>
            <a:endParaRPr lang="es-E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6 - Promover a saúde de Hipertensos e/ou Diabéticos: </a:t>
            </a:r>
            <a:b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 </a:t>
            </a:r>
            <a:r>
              <a:rPr lang="pt-BR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Garantir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orientação sobre higiene bucal a 100% dos Hipertensos e Diabéticos </a:t>
            </a:r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endParaRPr lang="es-ES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endParaRPr lang="pt-B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Proporção de hipertensos e diabéticos  que receberam orientação sobre higiene bucal </a:t>
            </a:r>
          </a:p>
          <a:p>
            <a:pPr algn="just"/>
            <a:endParaRPr lang="pt-B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</a:t>
            </a:r>
            <a:r>
              <a:rPr lang="pt-BR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ervenção: 100%.</a:t>
            </a:r>
            <a:endParaRPr lang="es-ES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6 - Promover a saúde de Hipertensos e/ou Diabéticos: </a:t>
            </a:r>
            <a:b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 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intervenção</a:t>
            </a:r>
            <a:r>
              <a:rPr lang="pt-BR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Realidade da Hipertensão Arterial e do Diabetes Mellitus no Brasil;</a:t>
            </a: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foco escolhido;</a:t>
            </a: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Saúde no município;</a:t>
            </a:r>
          </a:p>
          <a:p>
            <a:pPr algn="just"/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Realidade da Unidade Básica de Saúde Campos da Serra.</a:t>
            </a:r>
            <a:endParaRPr lang="pt-B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260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Qualificação da atenção aos usuários hipertensos e diabéticos.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Importância da intervenção para o serviço, para a comunidade.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Incorporação à rotina da UBS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Vínculos fortalecidos 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Adaptações necessárias        </a:t>
            </a:r>
          </a:p>
        </p:txBody>
      </p:sp>
    </p:spTree>
    <p:extLst>
      <p:ext uri="{BB962C8B-B14F-4D97-AF65-F5344CB8AC3E}">
        <p14:creationId xmlns:p14="http://schemas.microsoft.com/office/powerpoint/2010/main" val="17954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70C0"/>
                </a:solidFill>
                <a:latin typeface="Arial"/>
                <a:cs typeface="Arial"/>
              </a:rPr>
              <a:t>A intervenção permitiu que a equipe tivesse uma participação mais ativa ...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>
                <a:solidFill>
                  <a:srgbClr val="0070C0"/>
                </a:solidFill>
                <a:latin typeface="Arial"/>
                <a:cs typeface="Arial"/>
              </a:rPr>
              <a:t>Em geral cada um dos integrantes da equipe pode se </a:t>
            </a:r>
            <a:r>
              <a:rPr lang="pt-BR" sz="2400" dirty="0" err="1">
                <a:solidFill>
                  <a:srgbClr val="0070C0"/>
                </a:solidFill>
                <a:latin typeface="Arial"/>
                <a:cs typeface="Arial"/>
              </a:rPr>
              <a:t>empoderar</a:t>
            </a:r>
            <a:r>
              <a:rPr lang="pt-BR" sz="24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cs typeface="Arial"/>
              </a:rPr>
              <a:t>das </a:t>
            </a:r>
            <a:r>
              <a:rPr lang="pt-BR" sz="2400" dirty="0">
                <a:solidFill>
                  <a:srgbClr val="0070C0"/>
                </a:solidFill>
                <a:latin typeface="Arial"/>
                <a:cs typeface="Arial"/>
              </a:rPr>
              <a:t>ações que no final foram integradas com um objetivo comum.  </a:t>
            </a:r>
          </a:p>
          <a:p>
            <a:pPr indent="-342900" algn="just">
              <a:lnSpc>
                <a:spcPct val="150000"/>
              </a:lnSpc>
              <a:buFont typeface="Arial"/>
              <a:buChar char="•"/>
            </a:pPr>
            <a:r>
              <a:rPr lang="pt-BR" sz="2400" dirty="0">
                <a:solidFill>
                  <a:srgbClr val="0070C0"/>
                </a:solidFill>
                <a:latin typeface="Arial"/>
                <a:cs typeface="Arial"/>
              </a:rPr>
              <a:t>Esta integração permitiu que as ações coletivas tivessem maior impacto no trabalho do dia a </a:t>
            </a:r>
            <a:r>
              <a:rPr lang="pt-BR" sz="2400" dirty="0" smtClean="0">
                <a:solidFill>
                  <a:srgbClr val="0070C0"/>
                </a:solidFill>
                <a:latin typeface="Arial"/>
                <a:cs typeface="Arial"/>
              </a:rPr>
              <a:t>dia a ponto de está incorporada à rotina do serviço.</a:t>
            </a:r>
            <a:endParaRPr lang="pt-BR"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540385" algn="just">
              <a:spcAft>
                <a:spcPts val="1620"/>
              </a:spcAft>
            </a:pPr>
            <a:r>
              <a:rPr lang="pt-BR" sz="1800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O Curso de Especialização em Saúde da Família </a:t>
            </a:r>
            <a:r>
              <a:rPr lang="pt-BR" sz="1800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me </a:t>
            </a:r>
            <a:r>
              <a:rPr lang="pt-BR" sz="1800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ajudou no conhecimento da saúde pública Brasileira, diretrizes dos SUS, conhecimento dos diferentes </a:t>
            </a:r>
            <a:r>
              <a:rPr lang="pt-BR" sz="1800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protocolos</a:t>
            </a:r>
            <a:r>
              <a:rPr lang="pt-BR" sz="1800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;</a:t>
            </a:r>
            <a:endParaRPr lang="pt-BR" sz="1800" dirty="0" smtClean="0">
              <a:solidFill>
                <a:srgbClr val="0070C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540385" algn="just">
              <a:spcAft>
                <a:spcPts val="1620"/>
              </a:spcAft>
            </a:pPr>
            <a:r>
              <a:rPr lang="pt-BR" sz="1800" dirty="0">
                <a:solidFill>
                  <a:srgbClr val="0070C0"/>
                </a:solidFill>
                <a:latin typeface="Arial"/>
                <a:ea typeface="Times New Roman"/>
              </a:rPr>
              <a:t>Foi possível aprender como realizar um trabalho na UBS de forma mais organizada e mais </a:t>
            </a:r>
            <a:r>
              <a:rPr lang="pt-BR" sz="1800" dirty="0" smtClean="0">
                <a:solidFill>
                  <a:srgbClr val="0070C0"/>
                </a:solidFill>
                <a:latin typeface="Arial"/>
                <a:ea typeface="Times New Roman"/>
              </a:rPr>
              <a:t>eficaz;</a:t>
            </a:r>
          </a:p>
          <a:p>
            <a:pPr indent="540385" algn="just">
              <a:spcAft>
                <a:spcPts val="1620"/>
              </a:spcAft>
            </a:pPr>
            <a:r>
              <a:rPr lang="pt-BR" sz="1800" dirty="0" smtClean="0">
                <a:solidFill>
                  <a:srgbClr val="0070C0"/>
                </a:solidFill>
                <a:latin typeface="Arial"/>
                <a:ea typeface="Times New Roman"/>
              </a:rPr>
              <a:t>Os estudos </a:t>
            </a:r>
            <a:r>
              <a:rPr lang="pt-BR" sz="1800" dirty="0">
                <a:solidFill>
                  <a:srgbClr val="0070C0"/>
                </a:solidFill>
                <a:latin typeface="Arial"/>
                <a:ea typeface="Times New Roman"/>
              </a:rPr>
              <a:t>das práticas clínicas </a:t>
            </a:r>
            <a:r>
              <a:rPr lang="pt-BR" sz="1800" dirty="0" smtClean="0">
                <a:solidFill>
                  <a:srgbClr val="0070C0"/>
                </a:solidFill>
                <a:latin typeface="Arial"/>
                <a:ea typeface="Times New Roman"/>
              </a:rPr>
              <a:t>me </a:t>
            </a:r>
            <a:r>
              <a:rPr lang="pt-BR" sz="1800" dirty="0">
                <a:solidFill>
                  <a:srgbClr val="0070C0"/>
                </a:solidFill>
                <a:latin typeface="Arial"/>
                <a:ea typeface="Times New Roman"/>
              </a:rPr>
              <a:t>ajudou a atualizar os conhecimentos referentes a temas diversos do dia a dia na UBS, melhorando nosso conhecimento </a:t>
            </a:r>
            <a:r>
              <a:rPr lang="pt-BR" sz="1800" dirty="0" smtClean="0">
                <a:solidFill>
                  <a:srgbClr val="0070C0"/>
                </a:solidFill>
                <a:latin typeface="Arial"/>
                <a:ea typeface="Times New Roman"/>
              </a:rPr>
              <a:t>que </a:t>
            </a:r>
            <a:r>
              <a:rPr lang="pt-BR" sz="1800" dirty="0">
                <a:solidFill>
                  <a:srgbClr val="0070C0"/>
                </a:solidFill>
                <a:latin typeface="Arial"/>
                <a:ea typeface="Times New Roman"/>
              </a:rPr>
              <a:t>trouxe como resultado diminuição nos números de encaminhamentos</a:t>
            </a:r>
            <a:r>
              <a:rPr lang="pt-BR" sz="1800" dirty="0" smtClean="0">
                <a:solidFill>
                  <a:srgbClr val="0070C0"/>
                </a:solidFill>
                <a:latin typeface="Arial"/>
                <a:ea typeface="Times New Roman"/>
              </a:rPr>
              <a:t>;</a:t>
            </a:r>
          </a:p>
          <a:p>
            <a:pPr indent="540385" algn="just">
              <a:spcAft>
                <a:spcPts val="1620"/>
              </a:spcAft>
            </a:pPr>
            <a:r>
              <a:rPr lang="pt-BR" sz="1800" dirty="0">
                <a:solidFill>
                  <a:srgbClr val="0070C0"/>
                </a:solidFill>
                <a:latin typeface="Arial"/>
                <a:ea typeface="Calibri"/>
              </a:rPr>
              <a:t>O curso superou a minhas expectativas e </a:t>
            </a:r>
            <a:r>
              <a:rPr lang="pt-BR" sz="1800" dirty="0" smtClean="0">
                <a:solidFill>
                  <a:srgbClr val="0070C0"/>
                </a:solidFill>
                <a:latin typeface="Arial"/>
                <a:ea typeface="Calibri"/>
              </a:rPr>
              <a:t>preciso enfatizar </a:t>
            </a:r>
            <a:r>
              <a:rPr lang="pt-BR" sz="1800" dirty="0">
                <a:solidFill>
                  <a:srgbClr val="0070C0"/>
                </a:solidFill>
                <a:latin typeface="Arial"/>
                <a:ea typeface="Calibri"/>
              </a:rPr>
              <a:t>que a </a:t>
            </a:r>
            <a:r>
              <a:rPr lang="pt-PT" sz="1800" dirty="0">
                <a:solidFill>
                  <a:srgbClr val="0070C0"/>
                </a:solidFill>
                <a:latin typeface="Arial"/>
                <a:ea typeface="Calibri"/>
              </a:rPr>
              <a:t>realização das ações em saúde e as execuções das atividades propostas no acolhimento </a:t>
            </a:r>
            <a:r>
              <a:rPr lang="pt-PT" sz="1800" dirty="0" smtClean="0">
                <a:solidFill>
                  <a:srgbClr val="0070C0"/>
                </a:solidFill>
                <a:latin typeface="Arial"/>
                <a:ea typeface="Calibri"/>
              </a:rPr>
              <a:t>da </a:t>
            </a:r>
            <a:r>
              <a:rPr lang="pt-PT" sz="1800" dirty="0">
                <a:solidFill>
                  <a:srgbClr val="0070C0"/>
                </a:solidFill>
                <a:latin typeface="Arial"/>
                <a:ea typeface="Calibri"/>
              </a:rPr>
              <a:t>Estratégia de Saúde da Família foram os aprendizados mais </a:t>
            </a:r>
            <a:r>
              <a:rPr lang="pt-PT" sz="1800" dirty="0" smtClean="0">
                <a:solidFill>
                  <a:srgbClr val="0070C0"/>
                </a:solidFill>
                <a:latin typeface="Arial"/>
                <a:ea typeface="Calibri"/>
              </a:rPr>
              <a:t>importantes.</a:t>
            </a:r>
            <a:endParaRPr lang="pt-BR" sz="1800" dirty="0">
              <a:solidFill>
                <a:srgbClr val="0070C0"/>
              </a:solidFill>
            </a:endParaRPr>
          </a:p>
          <a:p>
            <a:pPr indent="540385" algn="just">
              <a:spcAft>
                <a:spcPts val="1620"/>
              </a:spcAft>
            </a:pPr>
            <a:endParaRPr lang="pt-BR" sz="1800" dirty="0">
              <a:solidFill>
                <a:srgbClr val="0070C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571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907705" y="2852936"/>
            <a:ext cx="4660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Obrigada!!!</a:t>
            </a:r>
            <a:endParaRPr lang="pt-B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2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CARATERISTICAS DO MUNICÍPIO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Caxias do Sul 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tem uma extensão territorial de 1643,913 </a:t>
            </a: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 tooltip="Kilómetro cuadrado"/>
              </a:rPr>
              <a:t>km²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 uma população 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441.332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habitantes,  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situado na região nordeste do Rio Grande do </a:t>
            </a: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Sul.</a:t>
            </a:r>
          </a:p>
          <a:p>
            <a:pPr algn="just"/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saúde em Caxias do Sul conta com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139 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estabelecimentos de saúde, sendo 46 deles públicos e 17 privados,  mas alguns conveniados com o Sistema Único de Saúde (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 tooltip="Sistema Único de Saúde"/>
              </a:rPr>
              <a:t>SUS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cidade conta com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46</a:t>
            </a: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Unidades Básicas da Saúde, dessas só 19 possuem Estratégia da saúde da família (ESF), onde estão distribuídas num total de 33 equipes de ESF e 17 equipes de Saúde Bucal. </a:t>
            </a:r>
          </a:p>
        </p:txBody>
      </p:sp>
    </p:spTree>
    <p:extLst>
      <p:ext uri="{BB962C8B-B14F-4D97-AF65-F5344CB8AC3E}">
        <p14:creationId xmlns:p14="http://schemas.microsoft.com/office/powerpoint/2010/main" val="13428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7620000" cy="1143000"/>
          </a:xfrm>
        </p:spPr>
        <p:txBody>
          <a:bodyPr/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CARACTERIZAÇÃO DA UBS CAMPOS DA SERRA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40768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UBS Campos da Serra, onde atualmente trabalho está situada na periferia da Cidade de Caxias do Sul, tem Estratégia de Saúde da Família </a:t>
            </a: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(ESF). </a:t>
            </a:r>
          </a:p>
          <a:p>
            <a:pPr algn="just"/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Conta </a:t>
            </a:r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 uma equipe de profissionais formada por 2 clínicos gerais, 2 enfermeiras, 4 técnicas de enfermagens, uma gerente e 1 assistente social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Trata-se de uma UBS nova, inaugurada em maio 2014, cumprindo padrão do Ministério de Saúde</a:t>
            </a: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população adstrita à UBS é  de 4760 pessoas, caracterizada por ser muito vulnerável, de baixo nível </a:t>
            </a: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socioeconômico.</a:t>
            </a:r>
          </a:p>
          <a:p>
            <a:pPr algn="just"/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Antes da intervenção não </a:t>
            </a:r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existiam informações antigas que </a:t>
            </a: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permitissem </a:t>
            </a:r>
            <a:r>
              <a:rPr lang="pt-B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fazer uma avaliação do desenvolvimento das ações programáticas</a:t>
            </a:r>
            <a:r>
              <a:rPr lang="pt-BR" sz="2000" dirty="0"/>
              <a:t>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628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620000" cy="1143000"/>
          </a:xfrm>
        </p:spPr>
        <p:txBody>
          <a:bodyPr/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6876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pt-BR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Melhorar a Atenção à Saúde de Hipertensos e Diabéticos da área de abrangência da UBS Campos da Serra, Caxias do </a:t>
            </a:r>
            <a:r>
              <a:rPr lang="pt-B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Sul/RS.</a:t>
            </a:r>
            <a:endParaRPr lang="pt-BR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705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60831" y="1206493"/>
            <a:ext cx="8327593" cy="5255880"/>
            <a:chOff x="60831" y="1206493"/>
            <a:chExt cx="8327593" cy="5255880"/>
          </a:xfrm>
        </p:grpSpPr>
        <p:pic>
          <p:nvPicPr>
            <p:cNvPr id="5" name="carol.tif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831" y="1206493"/>
              <a:ext cx="8327593" cy="525588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" name="CaixaDeTexto 5"/>
            <p:cNvSpPr txBox="1"/>
            <p:nvPr/>
          </p:nvSpPr>
          <p:spPr>
            <a:xfrm>
              <a:off x="4644008" y="4077072"/>
              <a:ext cx="2088232" cy="7386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1400" b="1" dirty="0" smtClean="0"/>
            </a:p>
            <a:p>
              <a:pPr algn="ctr"/>
              <a:r>
                <a:rPr lang="pt-BR" sz="1400" b="1" dirty="0" smtClean="0"/>
                <a:t>12 semanas de duração</a:t>
              </a:r>
            </a:p>
            <a:p>
              <a:endParaRPr lang="pt-BR" sz="1400" b="1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6876256" y="3987061"/>
              <a:ext cx="1512168" cy="86177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pt-BR" sz="1400" b="1" dirty="0" smtClean="0"/>
            </a:p>
            <a:p>
              <a:pPr algn="ctr"/>
              <a:r>
                <a:rPr lang="pt-BR" sz="1100" b="1" dirty="0" smtClean="0"/>
                <a:t>Início em Fevereiro de 2015</a:t>
              </a:r>
            </a:p>
            <a:p>
              <a:endParaRPr lang="pt-BR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845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620000" cy="1143000"/>
          </a:xfrm>
        </p:spPr>
        <p:txBody>
          <a:bodyPr/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Objetivos específicos , Metas e Resultados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32856"/>
            <a:ext cx="7620000" cy="4800600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Objetivo </a:t>
            </a:r>
            <a:r>
              <a:rPr lang="pt-BR" sz="2800" b="1" dirty="0">
                <a:solidFill>
                  <a:srgbClr val="0070C0"/>
                </a:solidFill>
                <a:latin typeface="Arial" pitchFamily="34" charset="0"/>
                <a:ea typeface="Times New Roman"/>
                <a:cs typeface="Arial" pitchFamily="34" charset="0"/>
              </a:rPr>
              <a:t>1:</a:t>
            </a:r>
            <a:r>
              <a:rPr lang="pt-BR" sz="28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 Ampliar a cobertura de Hipertensos e Diabéticos</a:t>
            </a:r>
            <a:r>
              <a:rPr lang="pt-BR" sz="2800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28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184576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Meta 1</a:t>
            </a:r>
            <a:r>
              <a:rPr lang="pt-BR" sz="24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-Cadastrar 50% dos hipertensos </a:t>
            </a:r>
            <a:r>
              <a:rPr lang="pt-BR" sz="2400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e diabéticos da </a:t>
            </a:r>
            <a:r>
              <a:rPr lang="pt-BR" sz="2400" dirty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área de abrangência no Programa de Atenção à Hipertensão Arterial e Diabetes </a:t>
            </a:r>
            <a:r>
              <a:rPr lang="pt-BR" sz="2400" dirty="0" smtClean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rPr>
              <a:t>Mellitus. </a:t>
            </a:r>
            <a:endParaRPr lang="pt-BR" sz="2400" dirty="0">
              <a:solidFill>
                <a:srgbClr val="0070C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76639194"/>
              </p:ext>
            </p:extLst>
          </p:nvPr>
        </p:nvGraphicFramePr>
        <p:xfrm>
          <a:off x="539552" y="2276872"/>
          <a:ext cx="3573636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162390710"/>
              </p:ext>
            </p:extLst>
          </p:nvPr>
        </p:nvGraphicFramePr>
        <p:xfrm>
          <a:off x="4355976" y="2276872"/>
          <a:ext cx="3708697" cy="267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1494691" y="4941168"/>
            <a:ext cx="5480230" cy="637804"/>
            <a:chOff x="1494691" y="4548467"/>
            <a:chExt cx="5480230" cy="637804"/>
          </a:xfrm>
        </p:grpSpPr>
        <p:sp>
          <p:nvSpPr>
            <p:cNvPr id="8" name="Shape 59"/>
            <p:cNvSpPr/>
            <p:nvPr/>
          </p:nvSpPr>
          <p:spPr>
            <a:xfrm>
              <a:off x="1494691" y="4548467"/>
              <a:ext cx="151487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Hipertensos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 algn="ctr">
                <a:defRPr b="0">
                  <a:solidFill>
                    <a:srgbClr val="000000"/>
                  </a:solidFill>
                </a:defRPr>
              </a:pPr>
              <a:r>
                <a:rPr lang="pt-BR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24,6</a:t>
              </a:r>
              <a:r>
                <a:rPr lang="pt-BR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% (178)</a:t>
              </a:r>
              <a:endParaRPr dirty="0">
                <a:solidFill>
                  <a:srgbClr val="FF9300"/>
                </a:solidFill>
              </a:endParaRPr>
            </a:p>
          </p:txBody>
        </p:sp>
        <p:sp>
          <p:nvSpPr>
            <p:cNvPr id="9" name="Shape 60"/>
            <p:cNvSpPr/>
            <p:nvPr/>
          </p:nvSpPr>
          <p:spPr>
            <a:xfrm>
              <a:off x="5724128" y="4548467"/>
              <a:ext cx="1250793" cy="6378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1498" tIns="41498" rIns="41498" bIns="41498">
              <a:spAutoFit/>
            </a:bodyPr>
            <a:lstStyle>
              <a:lvl1pPr defTabSz="914400">
                <a:lnSpc>
                  <a:spcPct val="100000"/>
                </a:lnSpc>
                <a:defRPr b="1">
                  <a:solidFill>
                    <a:srgbClr val="FF93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 err="1" smtClean="0">
                  <a:solidFill>
                    <a:srgbClr val="FF9300"/>
                  </a:solidFill>
                </a:rPr>
                <a:t>Diabéticos</a:t>
              </a:r>
              <a:endParaRPr lang="pt-BR" b="1" dirty="0" smtClean="0">
                <a:solidFill>
                  <a:srgbClr val="FF9300"/>
                </a:solidFill>
              </a:endParaRPr>
            </a:p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pt-BR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31,8% (57)</a:t>
              </a:r>
              <a:endParaRPr b="1" dirty="0">
                <a:solidFill>
                  <a:srgbClr val="FF9300"/>
                </a:solidFill>
              </a:endParaRPr>
            </a:p>
          </p:txBody>
        </p:sp>
      </p:grpSp>
      <p:sp>
        <p:nvSpPr>
          <p:cNvPr id="4" name="Retângulo 3"/>
          <p:cNvSpPr/>
          <p:nvPr/>
        </p:nvSpPr>
        <p:spPr>
          <a:xfrm>
            <a:off x="179512" y="558924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7,3% (53) </a:t>
            </a:r>
            <a:r>
              <a:rPr lang="pt-BR" dirty="0" smtClean="0"/>
              <a:t>no 1º mês </a:t>
            </a:r>
          </a:p>
          <a:p>
            <a:pPr algn="ctr"/>
            <a:r>
              <a:rPr lang="pt-BR" dirty="0" smtClean="0"/>
              <a:t>18,5</a:t>
            </a:r>
            <a:r>
              <a:rPr lang="pt-BR" dirty="0"/>
              <a:t>% (134) no </a:t>
            </a:r>
            <a:r>
              <a:rPr lang="pt-BR" dirty="0" smtClean="0"/>
              <a:t>2º </a:t>
            </a:r>
            <a:r>
              <a:rPr lang="pt-BR" dirty="0"/>
              <a:t>mês </a:t>
            </a:r>
            <a:endParaRPr lang="pt-BR" dirty="0" smtClean="0"/>
          </a:p>
          <a:p>
            <a:pPr algn="ctr"/>
            <a:r>
              <a:rPr lang="pt-BR" dirty="0" smtClean="0"/>
              <a:t>24,6 </a:t>
            </a:r>
            <a:r>
              <a:rPr lang="pt-BR" dirty="0"/>
              <a:t>% (178) </a:t>
            </a:r>
            <a:r>
              <a:rPr lang="pt-BR" dirty="0" smtClean="0"/>
              <a:t>no 3º </a:t>
            </a:r>
            <a:r>
              <a:rPr lang="pt-BR" dirty="0"/>
              <a:t>mês </a:t>
            </a:r>
            <a:endParaRPr lang="pt-BR" dirty="0" smtClean="0"/>
          </a:p>
          <a:p>
            <a:pPr algn="ctr"/>
            <a:r>
              <a:rPr lang="pt-BR" dirty="0" smtClean="0"/>
              <a:t>de </a:t>
            </a:r>
            <a:r>
              <a:rPr lang="pt-BR" dirty="0"/>
              <a:t>724 </a:t>
            </a:r>
            <a:r>
              <a:rPr lang="pt-BR" dirty="0" smtClean="0"/>
              <a:t>usuários estimados.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355976" y="558924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11,2% (20) </a:t>
            </a:r>
            <a:r>
              <a:rPr lang="pt-BR" dirty="0" smtClean="0"/>
              <a:t>no 1º mês </a:t>
            </a:r>
          </a:p>
          <a:p>
            <a:pPr algn="ctr"/>
            <a:r>
              <a:rPr lang="pt-BR" dirty="0"/>
              <a:t>26,8% (48) </a:t>
            </a:r>
            <a:r>
              <a:rPr lang="pt-BR" dirty="0" smtClean="0"/>
              <a:t>no 2º </a:t>
            </a:r>
            <a:r>
              <a:rPr lang="pt-BR" dirty="0"/>
              <a:t>mês </a:t>
            </a:r>
            <a:endParaRPr lang="pt-BR" dirty="0" smtClean="0"/>
          </a:p>
          <a:p>
            <a:pPr algn="ctr"/>
            <a:r>
              <a:rPr lang="pt-BR" dirty="0"/>
              <a:t>31,8% (57) </a:t>
            </a:r>
            <a:r>
              <a:rPr lang="pt-BR" dirty="0" smtClean="0"/>
              <a:t>no 3º </a:t>
            </a:r>
            <a:r>
              <a:rPr lang="pt-BR" dirty="0"/>
              <a:t>mês </a:t>
            </a:r>
            <a:endParaRPr lang="pt-BR" dirty="0" smtClean="0"/>
          </a:p>
          <a:p>
            <a:pPr algn="ctr"/>
            <a:r>
              <a:rPr lang="pt-BR" dirty="0" smtClean="0"/>
              <a:t>de 179 usuários estimados.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pt-BR" sz="2400" b="1" spc="0" dirty="0" smtClean="0">
                <a:solidFill>
                  <a:srgbClr val="2F2B2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2400" b="1" spc="0" dirty="0" smtClean="0">
                <a:solidFill>
                  <a:srgbClr val="2F2B20"/>
                </a:solidFill>
                <a:latin typeface="Arial"/>
                <a:ea typeface="Calibri"/>
                <a:cs typeface="Times New Roman"/>
              </a:rPr>
            </a:br>
            <a:r>
              <a:rPr lang="pt-BR" sz="2400" b="1" spc="0" dirty="0" smtClean="0">
                <a:solidFill>
                  <a:srgbClr val="2F2B2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2400" b="1" spc="0" dirty="0" smtClean="0">
                <a:solidFill>
                  <a:srgbClr val="2F2B20"/>
                </a:solidFill>
                <a:latin typeface="Arial"/>
                <a:ea typeface="Calibri"/>
                <a:cs typeface="Times New Roman"/>
              </a:rPr>
            </a:br>
            <a:r>
              <a:rPr lang="pt-BR" sz="3200" b="1" spc="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Objetivo </a:t>
            </a:r>
            <a:r>
              <a:rPr lang="pt-BR" sz="3200" b="1" spc="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2: Melhorar a qualidade da atenção a Hipertensos e Diabéticos.</a:t>
            </a:r>
            <a:r>
              <a:rPr lang="pt-BR" sz="2400" spc="0" dirty="0">
                <a:solidFill>
                  <a:srgbClr val="2F2B2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pt-BR" sz="2400" spc="0" dirty="0">
                <a:solidFill>
                  <a:srgbClr val="2F2B20"/>
                </a:solidFill>
                <a:latin typeface="Calibri"/>
                <a:ea typeface="Calibri"/>
                <a:cs typeface="Times New Roman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40768"/>
            <a:ext cx="7620000" cy="4800600"/>
          </a:xfrm>
        </p:spPr>
        <p:txBody>
          <a:bodyPr/>
          <a:lstStyle/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Meta:</a:t>
            </a:r>
            <a:r>
              <a:rPr lang="pt-BR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Realizar exame clínico apropriado em 100% dos hipertensos e Diabéticos da unidade de saúde. </a:t>
            </a:r>
          </a:p>
          <a:p>
            <a:pPr algn="just"/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Indicador: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Proporção de hipertensos e Diabéticos com o exame clínico em dia de acordo com o protocolo.</a:t>
            </a:r>
          </a:p>
          <a:p>
            <a:pPr algn="just"/>
            <a:endParaRPr lang="pt-BR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Final da intervenção: </a:t>
            </a:r>
            <a:r>
              <a:rPr lang="pt-B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100%.</a:t>
            </a:r>
            <a:endParaRPr lang="es-E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2560</TotalTime>
  <Words>1071</Words>
  <Application>Microsoft Office PowerPoint</Application>
  <PresentationFormat>Apresentação na tela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Adjacência</vt:lpstr>
      <vt:lpstr>UNIVERSIDADE ABERTA DO SUS UNIVERSIDADE FEDERAL DE PELOTAS       Especialização em Saúde da Família Modalidade a Distância Turma nº V                            </vt:lpstr>
      <vt:lpstr>INTRODUÇÃO </vt:lpstr>
      <vt:lpstr>CARATERISTICAS DO MUNICÍPIO</vt:lpstr>
      <vt:lpstr>CARACTERIZAÇÃO DA UBS CAMPOS DA SERRA</vt:lpstr>
      <vt:lpstr>OBJETIVO GERAL</vt:lpstr>
      <vt:lpstr>METODOLOGIA</vt:lpstr>
      <vt:lpstr>Objetivos específicos , Metas e Resultados</vt:lpstr>
      <vt:lpstr>Apresentação do PowerPoint</vt:lpstr>
      <vt:lpstr>  Objetivo 2: Melhorar a qualidade da atenção a Hipertensos e Diabéticos. </vt:lpstr>
      <vt:lpstr>Apresentação do PowerPoint</vt:lpstr>
      <vt:lpstr>Apresentação do PowerPoint</vt:lpstr>
      <vt:lpstr>Apresentação do PowerPoint</vt:lpstr>
      <vt:lpstr>OBJETIVO 3: Melhorar a adesão de hipertensos e/ou diabéticos ao programa:    Meta: Buscar 100% dos Hipertensos e  Diabéticos faltosos às consultas na unidade de saúde conforme a periodicidade recomendada.    Indicador: Proporção de hipertensos e diabéticos faltosos às consultas médicas com busca ativa.   Final da intervenção: 100%. </vt:lpstr>
      <vt:lpstr> Objetivo 4: Melhorar o registro das informações. </vt:lpstr>
      <vt:lpstr>Objetivo 5: Mapear hipertensos e diabéticos de risco para doença cardiovascular.</vt:lpstr>
      <vt:lpstr>Objetivo 6 - Promover a saúde de Hipertensos e/ou Diabéticos:  </vt:lpstr>
      <vt:lpstr>Objetivo 6 - Promover a saúde de Hipertensos e/ou Diabéticos:  </vt:lpstr>
      <vt:lpstr>Objetivo 6 - Promover a saúde de Hipertensos e/ou Diabéticos:  </vt:lpstr>
      <vt:lpstr>Objetivo 6 - Promover a saúde de Hipertensos e/ou Diabéticos:  </vt:lpstr>
      <vt:lpstr>Discussão</vt:lpstr>
      <vt:lpstr>Discussão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Fiolangel De La Cruz Roble</dc:creator>
  <cp:lastModifiedBy>Fiolangel De La Cruz Roble</cp:lastModifiedBy>
  <cp:revision>65</cp:revision>
  <dcterms:created xsi:type="dcterms:W3CDTF">2015-07-28T13:55:12Z</dcterms:created>
  <dcterms:modified xsi:type="dcterms:W3CDTF">2015-08-12T23:11:51Z</dcterms:modified>
</cp:coreProperties>
</file>