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57" r:id="rId3"/>
    <p:sldId id="258" r:id="rId4"/>
    <p:sldId id="259" r:id="rId5"/>
    <p:sldId id="287" r:id="rId6"/>
    <p:sldId id="260" r:id="rId7"/>
    <p:sldId id="288" r:id="rId8"/>
    <p:sldId id="261" r:id="rId9"/>
    <p:sldId id="262" r:id="rId10"/>
    <p:sldId id="289" r:id="rId11"/>
    <p:sldId id="263" r:id="rId12"/>
    <p:sldId id="264" r:id="rId13"/>
    <p:sldId id="290" r:id="rId14"/>
    <p:sldId id="265" r:id="rId15"/>
    <p:sldId id="266" r:id="rId16"/>
    <p:sldId id="267" r:id="rId17"/>
    <p:sldId id="283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84" r:id="rId26"/>
    <p:sldId id="277" r:id="rId27"/>
    <p:sldId id="291" r:id="rId28"/>
    <p:sldId id="282" r:id="rId29"/>
    <p:sldId id="279" r:id="rId30"/>
    <p:sldId id="281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>
      <p:cViewPr>
        <p:scale>
          <a:sx n="66" d="100"/>
          <a:sy n="66" d="100"/>
        </p:scale>
        <p:origin x="-12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us%20documentos\Documents\EAD_UFPEL_2\Flavia_3\Planilha_08_04_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-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AppData\Local\Temp\Planilha_08_04_13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/>
            </a:pPr>
            <a:r>
              <a:rPr lang="en-US" sz="1100" b="1"/>
              <a:t>Cobertura do programa de pré-natal na UBS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Cobertura do programa de pré-natal na UBS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solidFill>
                <a:schemeClr val="accent1"/>
              </a:solidFill>
            </c:spPr>
            <c:dLblPos val="ctr"/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8.3333333333333565E-2</c:v>
                </c:pt>
                <c:pt idx="1">
                  <c:v>0.1041666666666682</c:v>
                </c:pt>
                <c:pt idx="2">
                  <c:v>0.14583333333333631</c:v>
                </c:pt>
                <c:pt idx="3">
                  <c:v>0.20833333333333631</c:v>
                </c:pt>
              </c:numCache>
            </c:numRef>
          </c:val>
        </c:ser>
        <c:axId val="55816192"/>
        <c:axId val="55817728"/>
      </c:barChart>
      <c:catAx>
        <c:axId val="55816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817728"/>
        <c:crosses val="autoZero"/>
        <c:auto val="1"/>
        <c:lblAlgn val="ctr"/>
        <c:lblOffset val="100"/>
      </c:catAx>
      <c:valAx>
        <c:axId val="558177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816192"/>
        <c:crosses val="autoZero"/>
        <c:crossBetween val="between"/>
        <c:majorUnit val="0.2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/>
              <a:t>Proporção de gestantes com tratamento odontológico concluído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com tratamento odontológico concluído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inEnd"/>
            <c:showVal val="1"/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0.25</c:v>
                </c:pt>
                <c:pt idx="1">
                  <c:v>0.60000000000000064</c:v>
                </c:pt>
                <c:pt idx="2">
                  <c:v>0.71428571428571463</c:v>
                </c:pt>
                <c:pt idx="3">
                  <c:v>0.70000000000000062</c:v>
                </c:pt>
              </c:numCache>
            </c:numRef>
          </c:val>
        </c:ser>
        <c:axId val="58415360"/>
        <c:axId val="58421248"/>
      </c:barChart>
      <c:catAx>
        <c:axId val="5841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21248"/>
        <c:crosses val="autoZero"/>
        <c:auto val="1"/>
        <c:lblAlgn val="ctr"/>
        <c:lblOffset val="100"/>
      </c:catAx>
      <c:valAx>
        <c:axId val="584212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153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/>
            </a:pPr>
            <a:r>
              <a:rPr lang="en-US" sz="1100"/>
              <a:t>Proporção de profissionais capacitados ou treinados</a:t>
            </a:r>
            <a:r>
              <a:rPr lang="en-US"/>
              <a:t> 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profissionais capacitados ou treinados 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Lbls>
            <c:dLblPos val="inEnd"/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56510336"/>
        <c:axId val="56511872"/>
      </c:barChart>
      <c:catAx>
        <c:axId val="56510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6511872"/>
        <c:crosses val="autoZero"/>
        <c:auto val="1"/>
        <c:lblAlgn val="ctr"/>
        <c:lblOffset val="100"/>
      </c:catAx>
      <c:valAx>
        <c:axId val="5651187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651033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 sz="1100"/>
              <a:t>Proporção de gestantes com orientação sobre higiene bucal e prevenção de cárie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Indicadores!$C$96</c:f>
              <c:strCache>
                <c:ptCount val="1"/>
                <c:pt idx="0">
                  <c:v>Proporção de gestantes com orientação sobre higiene bucal e prevenção de cárie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inEnd"/>
            <c:showVal val="1"/>
          </c:dLbls>
          <c:cat>
            <c:strRef>
              <c:f>Indicadores!$D$95:$G$95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Indicadores!$D$96:$G$96</c:f>
              <c:numCache>
                <c:formatCode>0.0%</c:formatCode>
                <c:ptCount val="4"/>
                <c:pt idx="0">
                  <c:v>0.75000000000000999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545280"/>
        <c:axId val="56546816"/>
      </c:barChart>
      <c:catAx>
        <c:axId val="56545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46816"/>
        <c:crosses val="autoZero"/>
        <c:auto val="1"/>
        <c:lblAlgn val="ctr"/>
        <c:lblOffset val="100"/>
      </c:catAx>
      <c:valAx>
        <c:axId val="565468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45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 sz="1100"/>
              <a:t>Proporção de gestantes que receberam orientação nutricional do odontólogo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que receberam orientação nutricional do odontólogo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Lbls>
            <c:dLblPos val="inEnd"/>
            <c:showVal val="1"/>
          </c:dLbls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0.75000000000000999</c:v>
                </c:pt>
                <c:pt idx="1">
                  <c:v>0.8</c:v>
                </c:pt>
                <c:pt idx="2">
                  <c:v>0.85714285714285765</c:v>
                </c:pt>
                <c:pt idx="3">
                  <c:v>1</c:v>
                </c:pt>
              </c:numCache>
            </c:numRef>
          </c:val>
        </c:ser>
        <c:axId val="58157696"/>
        <c:axId val="58159488"/>
      </c:barChart>
      <c:catAx>
        <c:axId val="58157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159488"/>
        <c:crosses val="autoZero"/>
        <c:auto val="1"/>
        <c:lblAlgn val="ctr"/>
        <c:lblOffset val="100"/>
      </c:catAx>
      <c:valAx>
        <c:axId val="581594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157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9"/>
  <c:chart>
    <c:title>
      <c:tx>
        <c:rich>
          <a:bodyPr/>
          <a:lstStyle/>
          <a:p>
            <a:pPr>
              <a:defRPr/>
            </a:pPr>
            <a:r>
              <a:rPr lang="en-US" sz="1100" dirty="0" err="1">
                <a:latin typeface="Garamond" pitchFamily="18" charset="0"/>
              </a:rPr>
              <a:t>Proporção</a:t>
            </a:r>
            <a:r>
              <a:rPr lang="en-US" sz="1100" dirty="0">
                <a:latin typeface="Garamond" pitchFamily="18" charset="0"/>
              </a:rPr>
              <a:t> de </a:t>
            </a:r>
            <a:r>
              <a:rPr lang="en-US" sz="1100" dirty="0" err="1">
                <a:latin typeface="Garamond" pitchFamily="18" charset="0"/>
              </a:rPr>
              <a:t>gestantes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que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receberam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orientação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sobre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aleitamento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materno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exclusivo</a:t>
            </a:r>
            <a:endParaRPr lang="en-US" sz="1100" dirty="0">
              <a:latin typeface="Garamond" pitchFamily="18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que receberam orientação sobre aleitamento materno exclusivo</c:v>
                </c:pt>
              </c:strCache>
            </c:strRef>
          </c:tx>
          <c:dLbls>
            <c:dLblPos val="inEnd"/>
            <c:showVal val="1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0.37500000000000017</c:v>
                </c:pt>
                <c:pt idx="1">
                  <c:v>0.70000000000000029</c:v>
                </c:pt>
                <c:pt idx="2">
                  <c:v>0.78571428571428559</c:v>
                </c:pt>
                <c:pt idx="3">
                  <c:v>1</c:v>
                </c:pt>
              </c:numCache>
            </c:numRef>
          </c:val>
        </c:ser>
        <c:axId val="58200832"/>
        <c:axId val="58202368"/>
      </c:barChart>
      <c:catAx>
        <c:axId val="58200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202368"/>
        <c:crosses val="autoZero"/>
        <c:auto val="1"/>
        <c:lblAlgn val="ctr"/>
        <c:lblOffset val="100"/>
      </c:catAx>
      <c:valAx>
        <c:axId val="5820236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20083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9"/>
  <c:chart>
    <c:title>
      <c:tx>
        <c:rich>
          <a:bodyPr/>
          <a:lstStyle/>
          <a:p>
            <a:pPr>
              <a:defRPr/>
            </a:pPr>
            <a:r>
              <a:rPr lang="en-US" sz="1100"/>
              <a:t>Proporção de gestantes que receberam orientação sobre cuidados com o recém-nascido</a:t>
            </a:r>
          </a:p>
        </c:rich>
      </c:tx>
      <c:layout>
        <c:manualLayout>
          <c:xMode val="edge"/>
          <c:yMode val="edge"/>
          <c:x val="0.1188793482262681"/>
          <c:y val="5.0504490958732176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inEnd"/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0.25</c:v>
                </c:pt>
                <c:pt idx="1">
                  <c:v>0.60000000000000064</c:v>
                </c:pt>
                <c:pt idx="2">
                  <c:v>0.71428571428571463</c:v>
                </c:pt>
                <c:pt idx="3">
                  <c:v>1</c:v>
                </c:pt>
              </c:numCache>
            </c:numRef>
          </c:val>
        </c:ser>
        <c:axId val="58235136"/>
        <c:axId val="58245120"/>
      </c:barChart>
      <c:catAx>
        <c:axId val="582351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245120"/>
        <c:crosses val="autoZero"/>
        <c:auto val="1"/>
        <c:lblAlgn val="ctr"/>
        <c:lblOffset val="100"/>
      </c:catAx>
      <c:valAx>
        <c:axId val="582451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235136"/>
        <c:crosses val="autoZero"/>
        <c:crossBetween val="between"/>
        <c:majorUnit val="0.2"/>
        <c:minorUnit val="4.0000000000000022E-2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/>
              <a:t>Proporção de gestantes que receberam orientação sobre riscos do tabagismo, álcool e drogas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gestantes que receberam orientação sobre riscos do tabagismo, álcool e drogas</c:v>
                </c:pt>
              </c:strCache>
            </c:strRef>
          </c:tx>
          <c:dLbls>
            <c:dLblPos val="inEnd"/>
            <c:showVal val="1"/>
          </c:dLbls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0.85714285714285765</c:v>
                </c:pt>
                <c:pt idx="3">
                  <c:v>1</c:v>
                </c:pt>
              </c:numCache>
            </c:numRef>
          </c:val>
        </c:ser>
        <c:axId val="58286080"/>
        <c:axId val="58287616"/>
      </c:barChart>
      <c:catAx>
        <c:axId val="58286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287616"/>
        <c:crosses val="autoZero"/>
        <c:auto val="1"/>
        <c:lblAlgn val="ctr"/>
        <c:lblOffset val="100"/>
      </c:catAx>
      <c:valAx>
        <c:axId val="582876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2860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b="1" i="0" u="none" strike="noStrike" baseline="0"/>
              <a:t>Proporção de gestantes com tratamento clínico periodontal básico e de prevenção da cárie </a:t>
            </a:r>
            <a:endParaRPr lang="vi-VN" sz="1100"/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que receberam orientação nutricional do odontólogo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inEnd"/>
            <c:showVal val="1"/>
          </c:dLbls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0.75000000000000999</c:v>
                </c:pt>
                <c:pt idx="1">
                  <c:v>0.8</c:v>
                </c:pt>
                <c:pt idx="2">
                  <c:v>0.85714285714285765</c:v>
                </c:pt>
                <c:pt idx="3">
                  <c:v>1</c:v>
                </c:pt>
              </c:numCache>
            </c:numRef>
          </c:val>
        </c:ser>
        <c:axId val="58333056"/>
        <c:axId val="58334592"/>
      </c:barChart>
      <c:catAx>
        <c:axId val="58333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34592"/>
        <c:crosses val="autoZero"/>
        <c:auto val="1"/>
        <c:lblAlgn val="ctr"/>
        <c:lblOffset val="100"/>
      </c:catAx>
      <c:valAx>
        <c:axId val="583345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330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/>
              <a:t>Proporção de gestantes com avaliação de risco para saúde bucal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gestantes com avaliação de risco para saúde bucal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Lbls>
            <c:dLblPos val="inEnd"/>
            <c:showVal val="1"/>
          </c:dLbls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8368768"/>
        <c:axId val="58370304"/>
      </c:barChart>
      <c:catAx>
        <c:axId val="58368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70304"/>
        <c:crosses val="autoZero"/>
        <c:auto val="1"/>
        <c:lblAlgn val="ctr"/>
        <c:lblOffset val="100"/>
      </c:catAx>
      <c:valAx>
        <c:axId val="58370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68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864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42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69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42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13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084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316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82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9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024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85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_principal_limp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FBB3002-870D-4C9E-B141-E36D8F76DB1F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EB8A21-3450-4967-929A-6E9CA32C0D2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nexo:Lista_de_munic%C3%ADpios_da_regi%C3%A3o_Sul_do_Brasil_por_popula%C3%A7%C3%A3o" TargetMode="External"/><Relationship Id="rId2" Type="http://schemas.openxmlformats.org/officeDocument/2006/relationships/hyperlink" Target="http://pt.wikipedia.org/wiki/Anexo:Lista_dos_cem_munic%C3%ADpios_mais_populosos_do_Bra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 rotWithShape="1">
          <a:blip r:embed="rId2" cstate="print"/>
          <a:srcRect b="13454"/>
          <a:stretch/>
        </p:blipFill>
        <p:spPr>
          <a:xfrm>
            <a:off x="2214546" y="1"/>
            <a:ext cx="6929454" cy="5935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785794"/>
            <a:ext cx="7033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Melhoria da atenção à saúde bucal das gestantes, puérperas e recém-nascidos da Unidade Básica de Saúde Vila Guaíra em Curitiba-PR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BR" sz="3200" dirty="0"/>
          </a:p>
        </p:txBody>
      </p:sp>
      <p:sp>
        <p:nvSpPr>
          <p:cNvPr id="11" name="Rectangle 10"/>
          <p:cNvSpPr/>
          <p:nvPr/>
        </p:nvSpPr>
        <p:spPr>
          <a:xfrm>
            <a:off x="714348" y="472514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aramond" pitchFamily="18" charset="0"/>
              </a:rPr>
              <a:t>Aluna: Flavia Fratucci de Valões</a:t>
            </a:r>
          </a:p>
          <a:p>
            <a:pPr algn="ctr"/>
            <a:r>
              <a:rPr lang="pt-BR" sz="2400" b="1" dirty="0" smtClean="0">
                <a:latin typeface="Garamond" pitchFamily="18" charset="0"/>
              </a:rPr>
              <a:t>Orientadora: Alexandra da Rosa Martins</a:t>
            </a:r>
          </a:p>
          <a:p>
            <a:pPr algn="ctr"/>
            <a:r>
              <a:rPr lang="pt-BR" sz="2400" b="1" dirty="0" smtClean="0">
                <a:latin typeface="Garamond" pitchFamily="18" charset="0"/>
              </a:rPr>
              <a:t>Co-orientadora: Angélica Ozório Linhares</a:t>
            </a:r>
            <a:endParaRPr lang="pt-BR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2. Ações realizadas: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Reunião com a equipe;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Prontuário, ficha-espelho, carteira odontológica do paciente e planilha eletrônica de coleta de dados;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Informativos impressos;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Reforço junto aos outros profissionais envolvidos no pré-natal e </a:t>
            </a:r>
            <a:r>
              <a:rPr lang="pt-BR" sz="2400" b="1" dirty="0" err="1" smtClean="0">
                <a:latin typeface="Garamond" pitchFamily="18" charset="0"/>
              </a:rPr>
              <a:t>puerpério</a:t>
            </a:r>
            <a:r>
              <a:rPr lang="pt-BR" sz="2400" b="1" dirty="0" smtClean="0">
                <a:latin typeface="Garamond" pitchFamily="18" charset="0"/>
              </a:rPr>
              <a:t> da UBS;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Questionários de avaliação;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Atividades educativas individuas com as gestantes;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Garamond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075240" cy="552124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2. Ações realizadas: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Grupo de gestantes;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Planilha de retorno e cartão de retorno;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Procedimentos clínicos preventivos;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Avaliação de risco;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Monitoramento semanal das fichas clínicas.</a:t>
            </a:r>
          </a:p>
          <a:p>
            <a:pPr algn="just">
              <a:buNone/>
            </a:pP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71480"/>
            <a:ext cx="8064896" cy="595386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pt-BR" sz="2400" b="1" dirty="0" smtClean="0">
                <a:latin typeface="Garamond" pitchFamily="18" charset="0"/>
              </a:rPr>
              <a:t>3. Logística:</a:t>
            </a:r>
          </a:p>
          <a:p>
            <a:pPr marL="457200" indent="-457200" algn="just">
              <a:buNone/>
            </a:pPr>
            <a:endParaRPr lang="pt-BR" sz="2400" b="1" dirty="0" smtClean="0">
              <a:latin typeface="Garamond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Protocolos/ manuais técnicos: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Diretrizes da Saúde Bucal (PMC/2012)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Programa Mãe Curitibana (PMC/2004)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Caderno de Atenção Básica n</a:t>
            </a:r>
            <a:r>
              <a:rPr lang="pt-BR" sz="2400" b="1" baseline="30000" dirty="0" smtClean="0">
                <a:latin typeface="Garamond" pitchFamily="18" charset="0"/>
              </a:rPr>
              <a:t>0 </a:t>
            </a:r>
            <a:r>
              <a:rPr lang="pt-BR" sz="2400" b="1" dirty="0" smtClean="0">
                <a:latin typeface="Garamond" pitchFamily="18" charset="0"/>
              </a:rPr>
              <a:t>17  (MS/2006)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Garamond" pitchFamily="18" charset="0"/>
              </a:rPr>
              <a:t>Manual de Pré Natal e Puerpério (MS/2006)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 lvl="0">
              <a:buFont typeface="Courier New" pitchFamily="49" charset="0"/>
              <a:buChar char="o"/>
            </a:pPr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 marL="457200" indent="-457200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3. Logística: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Registro específico: fichas espelho e planilhas eletrônicas de coleta de dados;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Pasta/arquivo de </a:t>
            </a:r>
            <a:r>
              <a:rPr lang="pt-BR" sz="2400" b="1" dirty="0" err="1" smtClean="0">
                <a:latin typeface="Garamond" pitchFamily="18" charset="0"/>
              </a:rPr>
              <a:t>puerpério</a:t>
            </a:r>
            <a:r>
              <a:rPr lang="pt-BR" sz="2400" b="1" dirty="0" smtClean="0">
                <a:latin typeface="Garamond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Convites impressos;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 Agendamento via contato telefônico;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Ações educativas;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Organização da agenda;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5786"/>
            <a:ext cx="7467600" cy="580926"/>
          </a:xfrm>
        </p:spPr>
        <p:txBody>
          <a:bodyPr/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Resultados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931224" cy="58841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1: Ampliar a cobertura de primeira consulta odontológica para 25% das gestantes/puérperas e recém-nascidos que realizaram o pré-natal na UBS.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1: Proporção de gestantes que realizaram o pré-natal na UBS com primeira consulta odontológica.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1"/>
          <p:cNvGraphicFramePr/>
          <p:nvPr/>
        </p:nvGraphicFramePr>
        <p:xfrm>
          <a:off x="1500166" y="3929066"/>
          <a:ext cx="571504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61926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</a:rPr>
              <a:t>Meta 2: Capacitar 80% dos profissionais da equipe para o atendimento integral em saúde da gestante, puérperas e recém-nascidos.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</a:rPr>
              <a:t>Indicador 2: Proporção de profissionais capacitados ou treinados.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ctr">
              <a:buNone/>
            </a:pPr>
            <a:endParaRPr lang="pt-BR" sz="1200" dirty="0" smtClean="0"/>
          </a:p>
          <a:p>
            <a:pPr algn="ctr">
              <a:buNone/>
            </a:pPr>
            <a:endParaRPr lang="pt-BR" sz="1200" dirty="0" smtClean="0"/>
          </a:p>
          <a:p>
            <a:pPr algn="ctr">
              <a:buNone/>
            </a:pPr>
            <a:endParaRPr lang="pt-BR" sz="12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 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2"/>
          <p:cNvGraphicFramePr/>
          <p:nvPr/>
        </p:nvGraphicFramePr>
        <p:xfrm>
          <a:off x="1000100" y="3643315"/>
          <a:ext cx="6000792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61206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3: Manter registro atualizado em planilha e/ou prontuário de 100% das gestantes cadastradas no Programa de Pré-natal e Puerpério em Saúde bucal da UBS.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3: Proporção de gestantes / puérperas em acompanhamento  odontológico com o registro atualizado.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</p:txBody>
      </p:sp>
      <p:graphicFrame>
        <p:nvGraphicFramePr>
          <p:cNvPr id="4" name="Gráfico 4"/>
          <p:cNvGraphicFramePr/>
          <p:nvPr/>
        </p:nvGraphicFramePr>
        <p:xfrm>
          <a:off x="1571604" y="3714752"/>
          <a:ext cx="5303377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848872" cy="64087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4: Manter registro atualizado em planilha e/ou prontuário de 100% dos recém-nascidos cadastrados no programa de Pré-natal e Puerpério em Saúde bucal da UBS.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4: Proporção de recém-nascidos (RN) com o registro atualizado</a:t>
            </a:r>
          </a:p>
          <a:p>
            <a:pPr>
              <a:lnSpc>
                <a:spcPct val="150000"/>
              </a:lnSpc>
            </a:pPr>
            <a:endParaRPr lang="pt-BR" sz="2400" b="1" dirty="0" smtClean="0">
              <a:latin typeface="Garamond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Nos quatro meses de intervenção não foram feitos atendimentos a recém-nascidos.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003232" cy="60692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5: Dar orientações para 100% das gestantes e puérperas em relação a sua higiene bucal e prevenção de cárie.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6: Proporção de gestantes com orientação nutricional.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</p:txBody>
      </p:sp>
      <p:graphicFrame>
        <p:nvGraphicFramePr>
          <p:cNvPr id="4" name="Gráfico 5"/>
          <p:cNvGraphicFramePr/>
          <p:nvPr/>
        </p:nvGraphicFramePr>
        <p:xfrm>
          <a:off x="1142976" y="3429000"/>
          <a:ext cx="635798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136904" cy="61926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5: Dar orientações para 100% das gestantes e puérperas em relação a sua higiene bucal e prevenção de cárie.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7: Proporção de gestantes com orientação sobre aleitamento materno exclusivo.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285852" y="3571876"/>
          <a:ext cx="635798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376"/>
            <a:ext cx="7467600" cy="810344"/>
          </a:xfrm>
        </p:spPr>
        <p:txBody>
          <a:bodyPr/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Introdução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732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 gravidez é um momento em que a saúde e o bem estar da mãe estão diretamente ligados à saúde do seu filho;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Neste momento, a mulher é mais receptiva às orientações de saúde que irão auxiliá-la na criação de seu bebê;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Orientação das gestantes sobre os cuidados de saúde bucal de seu filho;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 O recém-nascido é classificado como grupo de alto risco e é de suma importância que se priorize as ações de saúde bucal voltadas para seus familiares;</a:t>
            </a:r>
            <a:endParaRPr lang="pt-BR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6264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5: Dar orientações para 100% das gestantes e puérperas em relação a sua higiene bucal e prevenção de cárie.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8: Proporção de gestantes com orientação sobre cuidados em saúde bucal do RN.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</p:txBody>
      </p:sp>
      <p:graphicFrame>
        <p:nvGraphicFramePr>
          <p:cNvPr id="4" name="Gráfico 7"/>
          <p:cNvGraphicFramePr/>
          <p:nvPr/>
        </p:nvGraphicFramePr>
        <p:xfrm>
          <a:off x="1285852" y="3571876"/>
          <a:ext cx="621510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136904" cy="64087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5: Dar orientações para 100% das gestantes e puérperas em relação a sua higiene bucal e prevenção de cárie.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9: Proporção de gestantes com orientação sobre os riscos do tabagismo, álcool e drogas na gestação.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8"/>
          <p:cNvGraphicFramePr/>
          <p:nvPr/>
        </p:nvGraphicFramePr>
        <p:xfrm>
          <a:off x="1142976" y="3357562"/>
          <a:ext cx="678661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7992888" cy="63367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6: Realizar raspagens supragengivais, profilaxias e aplicações tópicas de fluor em 100% das gestantes cadastradas no Programa de Pré-natal e Puerpério em Saúde bucal da UBS.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10: Proporção de gestantes com tratamento clínico periodontal básico e de prevenção da cárie.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4" name="Gráfico 9"/>
          <p:cNvGraphicFramePr/>
          <p:nvPr/>
        </p:nvGraphicFramePr>
        <p:xfrm>
          <a:off x="642910" y="3929066"/>
          <a:ext cx="72152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6264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7: Realizar avaliação de risco para saúde bucal em 100% das gestantes na primeira consulta odontológica.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11: Proporção de gestantes com avaliação de risco em saúde bucal.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10"/>
          <p:cNvGraphicFramePr/>
          <p:nvPr/>
        </p:nvGraphicFramePr>
        <p:xfrm>
          <a:off x="1214414" y="3286124"/>
          <a:ext cx="642942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61926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8: Realizar a conclusão do tratamento odontológico em 100% das gestantes cadastradas no programa de saúde bucal da UBS.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12: Proporção de gestantes com tratamento odontológico concluído.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11"/>
          <p:cNvGraphicFramePr/>
          <p:nvPr/>
        </p:nvGraphicFramePr>
        <p:xfrm>
          <a:off x="1000100" y="3643314"/>
          <a:ext cx="700092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80920" cy="64087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Meta 9: Realizar avaliação da cavidade oral de 100% dos recém-nascidos.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Indicador 13: Proporção de RN com avaliação da cavidade oral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b="1" dirty="0" smtClean="0">
              <a:latin typeface="Garamond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A avaliação da cavidade oral dos recém-nascidos não foi realizada nesta fase do projeto.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7794"/>
            <a:ext cx="7467600" cy="580926"/>
          </a:xfrm>
        </p:spPr>
        <p:txBody>
          <a:bodyPr/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Discussão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57298"/>
            <a:ext cx="8208912" cy="43577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Ampliação do atendimento;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Organização do atendimento aos grupos;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Interação entre diferentes profissionais;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Fortalecimento do vínculo e melhoria no acolhimento;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Melhoria na qualidade do atendimento de pré-natal desenvolvido na UBS;</a:t>
            </a: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7615262" cy="510627"/>
          </a:xfrm>
        </p:spPr>
        <p:txBody>
          <a:bodyPr/>
          <a:lstStyle/>
          <a:p>
            <a:r>
              <a:rPr lang="pt-BR" sz="3200" b="1" dirty="0" smtClean="0">
                <a:latin typeface="Garamond" pitchFamily="18" charset="0"/>
              </a:rPr>
              <a:t>Discussão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9292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Redução nos casos de consultas não programadas;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Realização de reuniões de equipe;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Inexistência da ESF;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Intensificar a captação dos pacientes e realização de grupos;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Esta intervenção faz parte da rotina de atendimento da UBS.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887788" cy="2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84957" y="2303875"/>
            <a:ext cx="4824537" cy="361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8705" y="3759927"/>
            <a:ext cx="3223480" cy="241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980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Reflexão Crítica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136904" cy="5544616"/>
          </a:xfrm>
        </p:spPr>
        <p:txBody>
          <a:bodyPr/>
          <a:lstStyle/>
          <a:p>
            <a:pPr algn="just"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Planejamento da intervenção e aplicação;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Coleta, sistematização e análise dos dados;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Trocas de Unidades de Saúde;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Ampliou visão de Saúde Pública e reforçou o mérito que tem a  Estratégia de Saúde da Família;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Trocas de informações e experiências com colegas e orientadores;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Diversas atividades didáticas – aprendizado e atualização.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429652" cy="50405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Curitiba é a </a:t>
            </a:r>
            <a:r>
              <a:rPr lang="pt-BR" sz="2400" b="1" dirty="0" smtClean="0">
                <a:latin typeface="Garamond" pitchFamily="18" charset="0"/>
                <a:hlinkClick r:id="rId2" tooltip="Anexo:Lista dos cem municípios mais populosos do Brasil"/>
              </a:rPr>
              <a:t>oitava cidade mais populosa do Brasil</a:t>
            </a:r>
            <a:r>
              <a:rPr lang="pt-BR" sz="2400" b="1" dirty="0" smtClean="0">
                <a:latin typeface="Garamond" pitchFamily="18" charset="0"/>
              </a:rPr>
              <a:t> e a </a:t>
            </a:r>
            <a:r>
              <a:rPr lang="pt-BR" sz="2400" b="1" dirty="0" smtClean="0">
                <a:latin typeface="Garamond" pitchFamily="18" charset="0"/>
                <a:hlinkClick r:id="rId3" tooltip="Anexo:Lista de municípios da região Sul do Brasil por população"/>
              </a:rPr>
              <a:t>maior do sul do país</a:t>
            </a:r>
            <a:r>
              <a:rPr lang="pt-BR" sz="2400" b="1" dirty="0" smtClean="0">
                <a:latin typeface="Garamond" pitchFamily="18" charset="0"/>
              </a:rPr>
              <a:t>, com uma população de 1.746.896 habitantes;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UBS Vila Guaíra: UBS tradicional com PACS, bairro Guaíra, distrito sanitário do Portão, média de 64.000 habitantes,11 microáreas.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Não se realizava o pré-natal e puerpério em saúde bucal.</a:t>
            </a:r>
          </a:p>
        </p:txBody>
      </p:sp>
      <p:pic>
        <p:nvPicPr>
          <p:cNvPr id="4" name="Picture 3" descr="UBS Vila Gua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754" y="4357694"/>
            <a:ext cx="3770230" cy="2095642"/>
          </a:xfrm>
          <a:prstGeom prst="rect">
            <a:avLst/>
          </a:prstGeom>
        </p:spPr>
      </p:pic>
      <p:pic>
        <p:nvPicPr>
          <p:cNvPr id="6" name="Picture 5" descr="jardim botanico curitiba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2440" y="4357694"/>
            <a:ext cx="3665984" cy="212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quipe Gua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806" y="305860"/>
            <a:ext cx="5028282" cy="3771212"/>
          </a:xfrm>
        </p:spPr>
      </p:pic>
      <p:pic>
        <p:nvPicPr>
          <p:cNvPr id="6" name="Picture 5" descr="IMG_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392488" cy="329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10527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Equipe de Saúde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UBS Vila Guaíra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08104" y="12687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508518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Equipe Saúde Bucal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flipH="1">
            <a:off x="3635896" y="5301208"/>
            <a:ext cx="504056" cy="14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1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547664" y="5517687"/>
            <a:ext cx="5903913" cy="791633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+mn-ea"/>
                <a:cs typeface="+mn-cs"/>
              </a:rPr>
              <a:t>Obrigada!</a:t>
            </a:r>
          </a:p>
        </p:txBody>
      </p:sp>
      <p:pic>
        <p:nvPicPr>
          <p:cNvPr id="12" name="Imagem 11" descr="uf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932723"/>
            <a:ext cx="1050161" cy="1350911"/>
          </a:xfrm>
          <a:prstGeom prst="rect">
            <a:avLst/>
          </a:prstGeom>
        </p:spPr>
      </p:pic>
      <p:pic>
        <p:nvPicPr>
          <p:cNvPr id="16" name="Imagem 15" descr="UNASUS_no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2660915"/>
            <a:ext cx="1512885" cy="576064"/>
          </a:xfrm>
          <a:prstGeom prst="rect">
            <a:avLst/>
          </a:prstGeom>
        </p:spPr>
      </p:pic>
      <p:pic>
        <p:nvPicPr>
          <p:cNvPr id="18" name="Imagem 17" descr="MINISTE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430" y="3813044"/>
            <a:ext cx="1097282" cy="609601"/>
          </a:xfrm>
          <a:prstGeom prst="rect">
            <a:avLst/>
          </a:prstGeom>
        </p:spPr>
      </p:pic>
      <p:pic>
        <p:nvPicPr>
          <p:cNvPr id="7" name="Content Placeholder 4" descr="gesta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39751" y="1268760"/>
            <a:ext cx="626469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7467600" cy="928694"/>
          </a:xfrm>
        </p:spPr>
        <p:txBody>
          <a:bodyPr/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Objetivos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26432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Objetivo geral: melhorar a atenção à saúde bucal das gestantes, puérperas e recém nascidos da Unidade de Saúde Vila Guaíra em </a:t>
            </a:r>
            <a:r>
              <a:rPr lang="pt-BR" sz="2400" b="1" dirty="0" err="1" smtClean="0">
                <a:latin typeface="Garamond" pitchFamily="18" charset="0"/>
              </a:rPr>
              <a:t>Curitiba-PR</a:t>
            </a:r>
            <a:r>
              <a:rPr lang="pt-BR" sz="2400" b="1" dirty="0" smtClean="0">
                <a:latin typeface="Garamond" pitchFamily="18" charset="0"/>
              </a:rPr>
              <a:t>.</a:t>
            </a: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69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Objetivos específicos: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1. Ampliar a cobertura da atenção a saúde bucal,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2. Melhorar a qualidade do atendimento em saúde bucal das gestantes, </a:t>
            </a:r>
            <a:r>
              <a:rPr lang="pt-BR" sz="2400" b="1" dirty="0" err="1" smtClean="0">
                <a:latin typeface="Garamond" pitchFamily="18" charset="0"/>
              </a:rPr>
              <a:t>puérperas</a:t>
            </a:r>
            <a:r>
              <a:rPr lang="pt-BR" sz="2400" b="1" dirty="0" smtClean="0">
                <a:latin typeface="Garamond" pitchFamily="18" charset="0"/>
              </a:rPr>
              <a:t> e recém-nascidos,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3. Melhorar o registro das informações,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4. Promover a saúde bucal das gestantes, </a:t>
            </a:r>
            <a:r>
              <a:rPr lang="pt-BR" sz="2400" b="1" dirty="0" err="1" smtClean="0">
                <a:latin typeface="Garamond" pitchFamily="18" charset="0"/>
              </a:rPr>
              <a:t>puérperas</a:t>
            </a:r>
            <a:r>
              <a:rPr lang="pt-BR" sz="2400" b="1" dirty="0" smtClean="0">
                <a:latin typeface="Garamond" pitchFamily="18" charset="0"/>
              </a:rPr>
              <a:t> e recém-nascidos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147248" cy="612068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Garamond" pitchFamily="18" charset="0"/>
              </a:rPr>
              <a:t>Metas: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/>
              <a:t>1. </a:t>
            </a:r>
            <a:r>
              <a:rPr lang="pt-BR" sz="2400" b="1" dirty="0" smtClean="0">
                <a:latin typeface="Garamond" pitchFamily="18" charset="0"/>
              </a:rPr>
              <a:t>Ampliar a cobertura de primeira consulta odontológica para 25% das gestantes, puérperas e recém-nascidos;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2. Capacitar 80% dos profissionais da equipe para o atendimento integral em saúde das gestantes, das puérperas e dos recém-nascidos;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3. Manter registro atualizado em planilha e/ou prontuário de 100% das gestantes cadastradas no programa;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399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Metas: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4. Manter registro atualizado em planilha e/ou prontuário de 100% dos recém-nascidos cadastrados no programa;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5. Dar orientações para 100% das gestantes e </a:t>
            </a:r>
            <a:r>
              <a:rPr lang="pt-BR" sz="2400" b="1" dirty="0" err="1" smtClean="0">
                <a:latin typeface="Garamond" pitchFamily="18" charset="0"/>
              </a:rPr>
              <a:t>puérperas</a:t>
            </a:r>
            <a:r>
              <a:rPr lang="pt-BR" sz="2400" b="1" dirty="0" smtClean="0">
                <a:latin typeface="Garamond" pitchFamily="18" charset="0"/>
              </a:rPr>
              <a:t> em relação a sua higiene bucal e prevenção de cárie;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6. Realizar raspagens </a:t>
            </a:r>
            <a:r>
              <a:rPr lang="pt-BR" sz="2400" b="1" dirty="0" err="1" smtClean="0">
                <a:latin typeface="Garamond" pitchFamily="18" charset="0"/>
              </a:rPr>
              <a:t>supragengivais</a:t>
            </a:r>
            <a:r>
              <a:rPr lang="pt-BR" sz="2400" b="1" dirty="0" smtClean="0">
                <a:latin typeface="Garamond" pitchFamily="18" charset="0"/>
              </a:rPr>
              <a:t>, profilaxias e aplicações tópicas de </a:t>
            </a:r>
            <a:r>
              <a:rPr lang="pt-BR" sz="2400" b="1" dirty="0" err="1" smtClean="0">
                <a:latin typeface="Garamond" pitchFamily="18" charset="0"/>
              </a:rPr>
              <a:t>fluor</a:t>
            </a:r>
            <a:r>
              <a:rPr lang="pt-BR" sz="2400" b="1" dirty="0" smtClean="0">
                <a:latin typeface="Garamond" pitchFamily="18" charset="0"/>
              </a:rPr>
              <a:t> em 100% das gestantes cadastradas no Programa de </a:t>
            </a:r>
            <a:r>
              <a:rPr lang="pt-BR" sz="2400" b="1" dirty="0" err="1" smtClean="0">
                <a:latin typeface="Garamond" pitchFamily="18" charset="0"/>
              </a:rPr>
              <a:t>Pré-natal</a:t>
            </a:r>
            <a:r>
              <a:rPr lang="pt-BR" sz="2400" b="1" dirty="0" smtClean="0">
                <a:latin typeface="Garamond" pitchFamily="18" charset="0"/>
              </a:rPr>
              <a:t> e </a:t>
            </a:r>
            <a:r>
              <a:rPr lang="pt-BR" sz="2400" b="1" dirty="0" err="1" smtClean="0">
                <a:latin typeface="Garamond" pitchFamily="18" charset="0"/>
              </a:rPr>
              <a:t>Puerpério</a:t>
            </a:r>
            <a:r>
              <a:rPr lang="pt-BR" sz="2400" b="1" dirty="0" smtClean="0">
                <a:latin typeface="Garamond" pitchFamily="18" charset="0"/>
              </a:rPr>
              <a:t> em Saúde bucal da UBS;</a:t>
            </a:r>
          </a:p>
          <a:p>
            <a:pPr algn="just">
              <a:lnSpc>
                <a:spcPct val="150000"/>
              </a:lnSpc>
              <a:buNone/>
            </a:pPr>
            <a:endParaRPr lang="pt-BR" sz="2400" b="1" dirty="0" smtClean="0">
              <a:latin typeface="Garamond" pitchFamily="18" charset="0"/>
            </a:endParaRP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28604"/>
            <a:ext cx="7992888" cy="6215106"/>
          </a:xfrm>
        </p:spPr>
        <p:txBody>
          <a:bodyPr/>
          <a:lstStyle/>
          <a:p>
            <a:pPr marL="273050" indent="-273050" algn="just"/>
            <a:r>
              <a:rPr lang="pt-BR" sz="2400" b="1" dirty="0" smtClean="0">
                <a:latin typeface="Garamond" pitchFamily="18" charset="0"/>
              </a:rPr>
              <a:t>Metas:</a:t>
            </a: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7. Realizar avaliação de risco para saúde bucal em 100% das gestantes na primeira consulta odontológica;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8. Realizar a conclusão do tratamento odontológico em 100% das gestantes cadastradas no programa de saúde bucal da UBS;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9. Realizar avaliação da cavidade oral de 100% dos recém-nascidos.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56693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Metodologia</a:t>
            </a:r>
            <a:endParaRPr lang="pt-BR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24744"/>
            <a:ext cx="8929718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Garamond" pitchFamily="18" charset="0"/>
              </a:rPr>
              <a:t>População-alvo: todas as gestantes que realizam o pré-natal na UBS, puérperas e RN.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</a:rPr>
              <a:t>2. Ações realizadas: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Atualização de informações - número total de gestantes e puérperas;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Priorizar o atendimento;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</a:rPr>
              <a:t>Cartazes;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pel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ufpel1</Template>
  <TotalTime>707</TotalTime>
  <Words>1375</Words>
  <Application>Microsoft Office PowerPoint</Application>
  <PresentationFormat>On-screen Show (4:3)</PresentationFormat>
  <Paragraphs>206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ufpel1</vt:lpstr>
      <vt:lpstr>Slide 1</vt:lpstr>
      <vt:lpstr>Introdução</vt:lpstr>
      <vt:lpstr>Slide 3</vt:lpstr>
      <vt:lpstr>Objetivos</vt:lpstr>
      <vt:lpstr>Slide 5</vt:lpstr>
      <vt:lpstr>Slide 6</vt:lpstr>
      <vt:lpstr>Slide 7</vt:lpstr>
      <vt:lpstr>Slide 8</vt:lpstr>
      <vt:lpstr>Metodologia</vt:lpstr>
      <vt:lpstr>Slide 10</vt:lpstr>
      <vt:lpstr>Slide 11</vt:lpstr>
      <vt:lpstr>Slide 12</vt:lpstr>
      <vt:lpstr>Slide 13</vt:lpstr>
      <vt:lpstr>Resultados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Discussão</vt:lpstr>
      <vt:lpstr>Discussão</vt:lpstr>
      <vt:lpstr>Slide 28</vt:lpstr>
      <vt:lpstr>Reflexão Crítica</vt:lpstr>
      <vt:lpstr>Slide 30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bucal das gestantes, puérperas e recém-nascidos da Unidade Básica de Saúde Vila Guaíra em Curitiba-PR</dc:title>
  <dc:creator>Menezes</dc:creator>
  <cp:lastModifiedBy>Menezes</cp:lastModifiedBy>
  <cp:revision>26</cp:revision>
  <dcterms:created xsi:type="dcterms:W3CDTF">2013-07-27T22:52:24Z</dcterms:created>
  <dcterms:modified xsi:type="dcterms:W3CDTF">2013-08-14T23:28:38Z</dcterms:modified>
</cp:coreProperties>
</file>