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6"/>
  </p:notesMasterIdLst>
  <p:sldIdLst>
    <p:sldId id="256" r:id="rId2"/>
    <p:sldId id="257" r:id="rId3"/>
    <p:sldId id="306" r:id="rId4"/>
    <p:sldId id="258" r:id="rId5"/>
    <p:sldId id="259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4" r:id="rId33"/>
    <p:sldId id="307" r:id="rId34"/>
    <p:sldId id="308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10" r:id="rId4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203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02A91-31E8-4F45-8D1A-4F401306A4E9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4986B-9BA4-43E0-AEA5-E282762E2B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23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7890-0422-48D8-A285-CCD02A78D49C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B2184A6-1B50-4EC7-B2AC-8416CE806A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043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7890-0422-48D8-A285-CCD02A78D49C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2184A6-1B50-4EC7-B2AC-8416CE806A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09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7890-0422-48D8-A285-CCD02A78D49C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2184A6-1B50-4EC7-B2AC-8416CE806A9A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1424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7890-0422-48D8-A285-CCD02A78D49C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2184A6-1B50-4EC7-B2AC-8416CE806A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3996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7890-0422-48D8-A285-CCD02A78D49C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2184A6-1B50-4EC7-B2AC-8416CE806A9A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429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7890-0422-48D8-A285-CCD02A78D49C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2184A6-1B50-4EC7-B2AC-8416CE806A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458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7890-0422-48D8-A285-CCD02A78D49C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84A6-1B50-4EC7-B2AC-8416CE806A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41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7890-0422-48D8-A285-CCD02A78D49C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84A6-1B50-4EC7-B2AC-8416CE806A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465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7890-0422-48D8-A285-CCD02A78D49C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84A6-1B50-4EC7-B2AC-8416CE806A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55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7890-0422-48D8-A285-CCD02A78D49C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2184A6-1B50-4EC7-B2AC-8416CE806A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8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7890-0422-48D8-A285-CCD02A78D49C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2184A6-1B50-4EC7-B2AC-8416CE806A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28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7890-0422-48D8-A285-CCD02A78D49C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2184A6-1B50-4EC7-B2AC-8416CE806A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896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7890-0422-48D8-A285-CCD02A78D49C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84A6-1B50-4EC7-B2AC-8416CE806A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22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7890-0422-48D8-A285-CCD02A78D49C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84A6-1B50-4EC7-B2AC-8416CE806A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0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7890-0422-48D8-A285-CCD02A78D49C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84A6-1B50-4EC7-B2AC-8416CE806A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325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7890-0422-48D8-A285-CCD02A78D49C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2184A6-1B50-4EC7-B2AC-8416CE806A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7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27890-0422-48D8-A285-CCD02A78D49C}" type="datetimeFigureOut">
              <a:rPr lang="pt-BR" smtClean="0"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B2184A6-1B50-4EC7-B2AC-8416CE806A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97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93549" y="2887015"/>
            <a:ext cx="8915399" cy="168987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800" b="1" dirty="0">
                <a:solidFill>
                  <a:schemeClr val="tx1"/>
                </a:solidFill>
              </a:rPr>
              <a:t>ATENÇÃO INTEGRAL À SAÚDE DA MULHER: Controle dos Cânceres de Colo de Útero e Mama</a:t>
            </a:r>
            <a:endParaRPr lang="pt-BR" sz="2800" dirty="0">
              <a:solidFill>
                <a:schemeClr val="tx1"/>
              </a:solidFill>
            </a:endParaRPr>
          </a:p>
          <a:p>
            <a:pPr algn="ctr"/>
            <a:r>
              <a:rPr lang="pt-BR" sz="2800" dirty="0">
                <a:solidFill>
                  <a:schemeClr val="tx1"/>
                </a:solidFill>
              </a:rPr>
              <a:t>Um Projeto de Intervenção no Município de Eldorado do Sul– RS</a:t>
            </a:r>
          </a:p>
          <a:p>
            <a:pPr algn="ctr"/>
            <a:endParaRPr lang="pt-BR" dirty="0"/>
          </a:p>
        </p:txBody>
      </p:sp>
      <p:pic>
        <p:nvPicPr>
          <p:cNvPr id="1026" name="Picture 21" descr="http://editaleconcurso.com.br/wp-content/uploads/2013/07/edital-inscri%C3%A7%C3%A3o-concurso-UFPel-Universidade-Federal-de-Pelotas-Rio-Grande-do-Sul-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448" y="345593"/>
            <a:ext cx="1554163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854817" y="523432"/>
            <a:ext cx="6096000" cy="17173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1447800" algn="l"/>
                <a:tab pos="3104515" algn="ctr"/>
              </a:tabLst>
            </a:pPr>
            <a:r>
              <a:rPr lang="pt-BR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FEDERAL DE PELOTAS</a:t>
            </a:r>
            <a:endParaRPr lang="pt-B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ABERTA DO SUS - UNASUS</a:t>
            </a:r>
            <a:endParaRPr lang="pt-B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Faculdade de Medicina</a:t>
            </a:r>
            <a:endParaRPr lang="pt-B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Medicina Social</a:t>
            </a:r>
            <a:endParaRPr lang="pt-B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Curso de Especialização em Saúde da Família</a:t>
            </a:r>
            <a:endParaRPr lang="pt-BR" sz="2000" dirty="0"/>
          </a:p>
        </p:txBody>
      </p:sp>
      <p:sp>
        <p:nvSpPr>
          <p:cNvPr id="5" name="Retângulo 4"/>
          <p:cNvSpPr/>
          <p:nvPr/>
        </p:nvSpPr>
        <p:spPr>
          <a:xfrm>
            <a:off x="3814124" y="5363927"/>
            <a:ext cx="4722768" cy="862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Franciele </a:t>
            </a:r>
            <a:r>
              <a:rPr lang="pt-BR" sz="24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Darsie</a:t>
            </a: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Dahmer</a:t>
            </a:r>
            <a:endParaRPr lang="pt-BR" sz="24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Orientadora: Juliana </a:t>
            </a:r>
            <a:r>
              <a:rPr lang="pt-BR" sz="24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Gagno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Lima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0063124" y="6325582"/>
            <a:ext cx="164660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Pelotas, 2014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54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28049"/>
          </a:xfrm>
        </p:spPr>
        <p:txBody>
          <a:bodyPr>
            <a:noAutofit/>
          </a:bodyPr>
          <a:lstStyle/>
          <a:p>
            <a:r>
              <a:rPr lang="pt-BR" sz="2400" dirty="0" smtClean="0"/>
              <a:t>AÇÕES</a:t>
            </a:r>
          </a:p>
          <a:p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Promoção à saúde da mulher:</a:t>
            </a:r>
          </a:p>
          <a:p>
            <a:pPr>
              <a:buFontTx/>
              <a:buChar char="-"/>
            </a:pPr>
            <a:r>
              <a:rPr lang="pt-BR" sz="2400" dirty="0" smtClean="0"/>
              <a:t>Monitoramento de orientações</a:t>
            </a:r>
          </a:p>
          <a:p>
            <a:pPr>
              <a:buFontTx/>
              <a:buChar char="-"/>
            </a:pPr>
            <a:r>
              <a:rPr lang="pt-BR" sz="2400" dirty="0" smtClean="0"/>
              <a:t>Distribuição de preservativos</a:t>
            </a:r>
          </a:p>
          <a:p>
            <a:pPr>
              <a:buFontTx/>
              <a:buChar char="-"/>
            </a:pPr>
            <a:r>
              <a:rPr lang="pt-BR" sz="2400" dirty="0" smtClean="0"/>
              <a:t>Orientações à comunidade</a:t>
            </a:r>
          </a:p>
          <a:p>
            <a:pPr>
              <a:buFontTx/>
              <a:buChar char="-"/>
            </a:pPr>
            <a:r>
              <a:rPr lang="pt-BR" sz="2400" dirty="0" smtClean="0"/>
              <a:t>Hábitos de vida saudável</a:t>
            </a:r>
          </a:p>
          <a:p>
            <a:pPr>
              <a:buFontTx/>
              <a:buChar char="-"/>
            </a:pPr>
            <a:r>
              <a:rPr lang="pt-BR" sz="2400" dirty="0" smtClean="0"/>
              <a:t>Grupo de Saúde da Mulher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5338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OBJETIVO: Ampliar </a:t>
            </a:r>
            <a:r>
              <a:rPr lang="pt-BR" sz="2400" b="1" dirty="0"/>
              <a:t>a cobertura de detecção precoce do câncer de colo e do câncer de </a:t>
            </a:r>
            <a:r>
              <a:rPr lang="pt-BR" sz="2400" b="1" dirty="0" smtClean="0"/>
              <a:t>mama</a:t>
            </a:r>
            <a:endParaRPr lang="pt-BR" sz="2400" b="1" dirty="0"/>
          </a:p>
          <a:p>
            <a:pPr algn="just"/>
            <a:r>
              <a:rPr lang="pt-BR" sz="2400" b="1" dirty="0" smtClean="0"/>
              <a:t>METAS: </a:t>
            </a:r>
            <a:r>
              <a:rPr lang="pt-BR" sz="2400" dirty="0" smtClean="0"/>
              <a:t>Ampliar em 50% a cobertura para Ca colo (25-64anos)</a:t>
            </a:r>
          </a:p>
          <a:p>
            <a:pPr marL="0" indent="0" algn="just">
              <a:buNone/>
            </a:pPr>
            <a:r>
              <a:rPr lang="pt-BR" sz="2400" b="1" dirty="0"/>
              <a:t>	</a:t>
            </a:r>
            <a:r>
              <a:rPr lang="pt-BR" sz="2400" b="1" dirty="0" smtClean="0"/>
              <a:t>	    </a:t>
            </a:r>
            <a:r>
              <a:rPr lang="pt-BR" sz="2400" dirty="0" smtClean="0"/>
              <a:t>Ampliar em 40% a cobertura para Ca mama (50-69 anos)</a:t>
            </a:r>
          </a:p>
          <a:p>
            <a:pPr marL="0" indent="0" algn="just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54218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1434905"/>
            <a:ext cx="8915400" cy="4424801"/>
          </a:xfrm>
        </p:spPr>
        <p:txBody>
          <a:bodyPr/>
          <a:lstStyle/>
          <a:p>
            <a:r>
              <a:rPr lang="pt-BR" sz="2400" b="1" dirty="0" smtClean="0"/>
              <a:t>RESULTADOS:</a:t>
            </a:r>
          </a:p>
          <a:p>
            <a:r>
              <a:rPr lang="pt-BR" sz="2400" dirty="0" smtClean="0"/>
              <a:t>Cobertura de </a:t>
            </a:r>
            <a:r>
              <a:rPr lang="pt-BR" sz="2400" b="1" dirty="0" smtClean="0"/>
              <a:t>17,5% </a:t>
            </a:r>
            <a:r>
              <a:rPr lang="pt-BR" sz="2400" dirty="0" smtClean="0"/>
              <a:t>para Ca de colo uterino – </a:t>
            </a:r>
            <a:r>
              <a:rPr lang="pt-BR" sz="2400" b="1" dirty="0" smtClean="0"/>
              <a:t>178 mulheres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2050" name="Imagem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500" y="2783983"/>
            <a:ext cx="7177127" cy="3925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368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58651"/>
            <a:ext cx="8915400" cy="3777622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RESULTADOS:</a:t>
            </a:r>
          </a:p>
          <a:p>
            <a:r>
              <a:rPr lang="pt-BR" sz="2400" dirty="0" smtClean="0"/>
              <a:t>Cobertura de </a:t>
            </a:r>
            <a:r>
              <a:rPr lang="pt-BR" sz="2400" b="1" dirty="0" smtClean="0"/>
              <a:t>11,5% </a:t>
            </a:r>
            <a:r>
              <a:rPr lang="pt-BR" sz="2400" dirty="0" smtClean="0"/>
              <a:t>para Ca de mama – </a:t>
            </a:r>
            <a:r>
              <a:rPr lang="pt-BR" sz="2400" b="1" dirty="0" smtClean="0"/>
              <a:t>47 mulheres</a:t>
            </a:r>
          </a:p>
          <a:p>
            <a:endParaRPr lang="pt-BR" sz="2400" b="1" dirty="0"/>
          </a:p>
        </p:txBody>
      </p:sp>
      <p:pic>
        <p:nvPicPr>
          <p:cNvPr id="3074" name="Imagem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136" y="2656206"/>
            <a:ext cx="7248432" cy="3918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24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/>
              <a:t>OBJETIVO: Melhorar a adesão das mulheres à realização de exame citopatológico de colo uterino e </a:t>
            </a:r>
            <a:r>
              <a:rPr lang="pt-BR" sz="2400" b="1" dirty="0" smtClean="0"/>
              <a:t>mamografia</a:t>
            </a:r>
          </a:p>
          <a:p>
            <a:pPr algn="just"/>
            <a:r>
              <a:rPr lang="pt-BR" sz="2400" b="1" dirty="0"/>
              <a:t>META:  </a:t>
            </a:r>
            <a:r>
              <a:rPr lang="pt-BR" sz="2400" dirty="0"/>
              <a:t>Buscar </a:t>
            </a:r>
            <a:r>
              <a:rPr lang="pt-BR" sz="2400" dirty="0" smtClean="0"/>
              <a:t>100% das </a:t>
            </a:r>
            <a:r>
              <a:rPr lang="pt-BR" sz="2400" dirty="0"/>
              <a:t>mulheres que tiveram exame alterado e que não retornaram a unidade de saúde. </a:t>
            </a:r>
          </a:p>
        </p:txBody>
      </p:sp>
    </p:spTree>
    <p:extLst>
      <p:ext uri="{BB962C8B-B14F-4D97-AF65-F5344CB8AC3E}">
        <p14:creationId xmlns:p14="http://schemas.microsoft.com/office/powerpoint/2010/main" val="97499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 smtClean="0"/>
              <a:t>RESULTADOS:</a:t>
            </a:r>
          </a:p>
          <a:p>
            <a:pPr algn="just"/>
            <a:r>
              <a:rPr lang="pt-BR" sz="2400" dirty="0" smtClean="0"/>
              <a:t>Nenhuma mulher com exame alterado do colo uterino</a:t>
            </a:r>
          </a:p>
          <a:p>
            <a:pPr algn="just"/>
            <a:r>
              <a:rPr lang="pt-BR" sz="2400" dirty="0" smtClean="0"/>
              <a:t>Das 47 mulheres rastreadas para Ca de mama, 5 apresentaram mamografia alterada, totalizando 10,6% das mulheres.</a:t>
            </a:r>
          </a:p>
          <a:p>
            <a:pPr algn="just"/>
            <a:r>
              <a:rPr lang="pt-BR" sz="2400" dirty="0" smtClean="0"/>
              <a:t>Nenhuma mulher com exame alterado deixou de comparecer à unidade</a:t>
            </a:r>
          </a:p>
          <a:p>
            <a:pPr algn="just"/>
            <a:r>
              <a:rPr lang="pt-BR" sz="2400" dirty="0" smtClean="0"/>
              <a:t>Não foi necessário realizar busca ativa</a:t>
            </a:r>
          </a:p>
        </p:txBody>
      </p:sp>
    </p:spTree>
    <p:extLst>
      <p:ext uri="{BB962C8B-B14F-4D97-AF65-F5344CB8AC3E}">
        <p14:creationId xmlns:p14="http://schemas.microsoft.com/office/powerpoint/2010/main" val="219379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46479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OBJETIVO: Melhorar a qualidade do atendimento </a:t>
            </a:r>
            <a:r>
              <a:rPr lang="pt-BR" sz="2400" b="1" dirty="0" smtClean="0"/>
              <a:t>na </a:t>
            </a:r>
            <a:r>
              <a:rPr lang="pt-BR" sz="2400" b="1" dirty="0"/>
              <a:t>detecção precoce de câncer de colo de </a:t>
            </a:r>
            <a:r>
              <a:rPr lang="pt-BR" sz="2400" b="1" dirty="0" smtClean="0"/>
              <a:t>útero </a:t>
            </a:r>
            <a:r>
              <a:rPr lang="pt-BR" sz="2400" b="1" dirty="0"/>
              <a:t>e de mama </a:t>
            </a:r>
            <a:endParaRPr lang="pt-BR" sz="2400" b="1" dirty="0" smtClean="0"/>
          </a:p>
          <a:p>
            <a:pPr algn="just"/>
            <a:r>
              <a:rPr lang="pt-BR" sz="2400" b="1" dirty="0" smtClean="0"/>
              <a:t>META:</a:t>
            </a:r>
            <a:r>
              <a:rPr lang="pt-BR" sz="2400" dirty="0"/>
              <a:t> Obter </a:t>
            </a:r>
            <a:r>
              <a:rPr lang="pt-BR" sz="2400" dirty="0" smtClean="0"/>
              <a:t>100% </a:t>
            </a:r>
            <a:r>
              <a:rPr lang="pt-BR" sz="2400" dirty="0"/>
              <a:t>de coleta de amostras satisfatórias do exame citopatológico de colo uterino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64176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1939" y="1448180"/>
            <a:ext cx="8915400" cy="4166828"/>
          </a:xfrm>
        </p:spPr>
        <p:txBody>
          <a:bodyPr/>
          <a:lstStyle/>
          <a:p>
            <a:r>
              <a:rPr lang="pt-BR" sz="2400" b="1" dirty="0" smtClean="0"/>
              <a:t>RESULTADOS:</a:t>
            </a:r>
          </a:p>
          <a:p>
            <a:r>
              <a:rPr lang="pt-BR" sz="2400" dirty="0" smtClean="0"/>
              <a:t>100% de exames com amostra satisfatória</a:t>
            </a:r>
          </a:p>
          <a:p>
            <a:pPr marL="0" indent="0">
              <a:buNone/>
            </a:pPr>
            <a:endParaRPr lang="pt-BR" b="1" dirty="0" smtClean="0"/>
          </a:p>
          <a:p>
            <a:endParaRPr lang="pt-BR" b="1" dirty="0" smtClean="0"/>
          </a:p>
          <a:p>
            <a:pPr marL="0" indent="0">
              <a:buNone/>
            </a:pPr>
            <a:endParaRPr lang="pt-BR" b="1" dirty="0"/>
          </a:p>
        </p:txBody>
      </p:sp>
      <p:pic>
        <p:nvPicPr>
          <p:cNvPr id="4098" name="Imagem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602" y="2633044"/>
            <a:ext cx="7023666" cy="3767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8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/>
              <a:t>OBJETIVO: Melhorar registros das informações</a:t>
            </a:r>
          </a:p>
          <a:p>
            <a:r>
              <a:rPr lang="pt-BR" sz="2400" b="1" dirty="0"/>
              <a:t>META: </a:t>
            </a:r>
            <a:r>
              <a:rPr lang="pt-BR" sz="2400" dirty="0"/>
              <a:t>A</a:t>
            </a:r>
            <a:r>
              <a:rPr lang="pt-BR" sz="2400" dirty="0" smtClean="0"/>
              <a:t>tingir </a:t>
            </a:r>
            <a:r>
              <a:rPr lang="pt-BR" sz="2400" dirty="0"/>
              <a:t>100% de registros específicos da coleta de exame citopatológico de colo uterino e realização da </a:t>
            </a:r>
            <a:r>
              <a:rPr lang="pt-BR" sz="2400" dirty="0" smtClean="0"/>
              <a:t>mamografia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1114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20400" y="1599028"/>
            <a:ext cx="8915400" cy="3777622"/>
          </a:xfrm>
        </p:spPr>
        <p:txBody>
          <a:bodyPr/>
          <a:lstStyle/>
          <a:p>
            <a:r>
              <a:rPr lang="pt-BR" sz="2400" b="1" dirty="0" smtClean="0"/>
              <a:t>RESULTADOS</a:t>
            </a:r>
            <a:r>
              <a:rPr lang="pt-BR" sz="2400" dirty="0" smtClean="0"/>
              <a:t>:</a:t>
            </a:r>
          </a:p>
          <a:p>
            <a:r>
              <a:rPr lang="pt-BR" sz="2400" dirty="0" smtClean="0"/>
              <a:t>99,4% de registros específicos para citopatológico</a:t>
            </a:r>
          </a:p>
          <a:p>
            <a:pPr marL="0" indent="0">
              <a:buNone/>
            </a:pPr>
            <a:endParaRPr lang="pt-BR" dirty="0" smtClean="0"/>
          </a:p>
        </p:txBody>
      </p:sp>
      <p:pic>
        <p:nvPicPr>
          <p:cNvPr id="5122" name="Imagem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431" y="2686739"/>
            <a:ext cx="6882401" cy="3765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145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Eldorado do Sul, bairro Sans Souci. </a:t>
            </a:r>
          </a:p>
          <a:p>
            <a:r>
              <a:rPr lang="pt-BR" sz="2400" dirty="0" smtClean="0"/>
              <a:t>10 km da capital Porto Alegre</a:t>
            </a:r>
          </a:p>
          <a:p>
            <a:r>
              <a:rPr lang="pt-BR" sz="2400" dirty="0" smtClean="0"/>
              <a:t>ESF Sans Souci</a:t>
            </a:r>
          </a:p>
          <a:p>
            <a:r>
              <a:rPr lang="pt-BR" sz="2400" dirty="0" smtClean="0"/>
              <a:t>4620 moradores na comunidade</a:t>
            </a:r>
          </a:p>
          <a:p>
            <a:r>
              <a:rPr lang="pt-BR" sz="2400" dirty="0" smtClean="0"/>
              <a:t>1 clínico geral, 1 pediatra, 1 odontóloga,  3 ACS, 1 enfermeira, 2 técnicas de enfermagem, 1 recepcionista e 1 auxiliar de limpeza</a:t>
            </a:r>
          </a:p>
        </p:txBody>
      </p:sp>
    </p:spTree>
    <p:extLst>
      <p:ext uri="{BB962C8B-B14F-4D97-AF65-F5344CB8AC3E}">
        <p14:creationId xmlns:p14="http://schemas.microsoft.com/office/powerpoint/2010/main" val="35727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74055"/>
            <a:ext cx="8915400" cy="4237167"/>
          </a:xfrm>
        </p:spPr>
        <p:txBody>
          <a:bodyPr/>
          <a:lstStyle/>
          <a:p>
            <a:r>
              <a:rPr lang="pt-BR" sz="2400" b="1" dirty="0" smtClean="0"/>
              <a:t>RESULTADOS</a:t>
            </a:r>
            <a:r>
              <a:rPr lang="pt-BR" sz="2400" dirty="0" smtClean="0"/>
              <a:t>:</a:t>
            </a:r>
          </a:p>
          <a:p>
            <a:r>
              <a:rPr lang="pt-BR" sz="2400" dirty="0" smtClean="0"/>
              <a:t>93,3% de registros específicos para mamografias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146" name="Imagem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004" y="2915207"/>
            <a:ext cx="6865400" cy="3653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97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OBJETIVO: Mapear as mulheres de risco para câncer de colo de útero e de </a:t>
            </a:r>
            <a:r>
              <a:rPr lang="pt-BR" sz="2400" b="1" dirty="0" smtClean="0"/>
              <a:t>mama</a:t>
            </a:r>
          </a:p>
          <a:p>
            <a:r>
              <a:rPr lang="pt-BR" sz="2400" b="1" dirty="0"/>
              <a:t>META</a:t>
            </a:r>
            <a:r>
              <a:rPr lang="pt-BR" sz="2400" dirty="0"/>
              <a:t>: Realizar avaliação de </a:t>
            </a:r>
            <a:r>
              <a:rPr lang="pt-BR" sz="2400" dirty="0" smtClean="0"/>
              <a:t>risco/ pesquisar sinal de alerta </a:t>
            </a:r>
            <a:r>
              <a:rPr lang="pt-BR" sz="2400" dirty="0"/>
              <a:t>em </a:t>
            </a:r>
            <a:r>
              <a:rPr lang="pt-BR" sz="2400" dirty="0" smtClean="0"/>
              <a:t>100</a:t>
            </a:r>
            <a:r>
              <a:rPr lang="pt-BR" sz="2400" dirty="0"/>
              <a:t>% das mulheres nas faixas etárias-alvo.</a:t>
            </a:r>
          </a:p>
        </p:txBody>
      </p:sp>
    </p:spTree>
    <p:extLst>
      <p:ext uri="{BB962C8B-B14F-4D97-AF65-F5344CB8AC3E}">
        <p14:creationId xmlns:p14="http://schemas.microsoft.com/office/powerpoint/2010/main" val="221158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50575" y="1423612"/>
            <a:ext cx="8915400" cy="4152760"/>
          </a:xfrm>
        </p:spPr>
        <p:txBody>
          <a:bodyPr/>
          <a:lstStyle/>
          <a:p>
            <a:r>
              <a:rPr lang="pt-BR" sz="2400" b="1" dirty="0" smtClean="0"/>
              <a:t>RESULTADOS:</a:t>
            </a:r>
          </a:p>
          <a:p>
            <a:r>
              <a:rPr lang="pt-BR" sz="2400" dirty="0" smtClean="0"/>
              <a:t>100% de mulheres avaliadas para risco e sinais de alerta para Ca de mama e colo.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7170" name="Imagem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450" y="3025405"/>
            <a:ext cx="6589220" cy="3641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769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744394"/>
            <a:ext cx="8915400" cy="4166828"/>
          </a:xfrm>
        </p:spPr>
        <p:txBody>
          <a:bodyPr/>
          <a:lstStyle/>
          <a:p>
            <a:r>
              <a:rPr lang="pt-BR" sz="2400" b="1" dirty="0"/>
              <a:t>RESULTADOS:</a:t>
            </a:r>
          </a:p>
          <a:p>
            <a:r>
              <a:rPr lang="pt-BR" sz="2400" dirty="0"/>
              <a:t>100% de mulheres avaliadas para risco e sinais de alerta para Ca de mama e colo.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8194" name="Imagem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935" y="3248446"/>
            <a:ext cx="5786227" cy="3384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70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/>
              <a:t>OBJETIVO</a:t>
            </a:r>
            <a:r>
              <a:rPr lang="pt-BR" sz="2400" b="1" dirty="0" smtClean="0"/>
              <a:t>: Promover </a:t>
            </a:r>
            <a:r>
              <a:rPr lang="pt-BR" sz="2400" b="1" dirty="0"/>
              <a:t>a saúde das mulheres que realizam detecção precoce de câncer de colo de útero e de mama </a:t>
            </a:r>
          </a:p>
          <a:p>
            <a:pPr algn="just"/>
            <a:r>
              <a:rPr lang="pt-BR" sz="2400" b="1" dirty="0"/>
              <a:t>META</a:t>
            </a:r>
            <a:r>
              <a:rPr lang="pt-BR" sz="2400" dirty="0"/>
              <a:t>: Orientar 100% das mulheres cadastradas </a:t>
            </a:r>
            <a:r>
              <a:rPr lang="pt-BR" sz="2400" dirty="0" smtClean="0"/>
              <a:t>sobre DST </a:t>
            </a:r>
            <a:r>
              <a:rPr lang="pt-BR" sz="2400" dirty="0"/>
              <a:t>e fatores de risco para câncer de colo de útero e de mama.</a:t>
            </a:r>
          </a:p>
        </p:txBody>
      </p:sp>
    </p:spTree>
    <p:extLst>
      <p:ext uri="{BB962C8B-B14F-4D97-AF65-F5344CB8AC3E}">
        <p14:creationId xmlns:p14="http://schemas.microsoft.com/office/powerpoint/2010/main" val="56481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74055"/>
            <a:ext cx="8915400" cy="4237167"/>
          </a:xfrm>
        </p:spPr>
        <p:txBody>
          <a:bodyPr/>
          <a:lstStyle/>
          <a:p>
            <a:r>
              <a:rPr lang="pt-BR" sz="2400" b="1" dirty="0" smtClean="0"/>
              <a:t>RESULTADOS:</a:t>
            </a:r>
          </a:p>
          <a:p>
            <a:r>
              <a:rPr lang="pt-BR" sz="2400" dirty="0" smtClean="0"/>
              <a:t>100% de orientações sobre DST e fatores de risco para as mulheres cadastradas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9218" name="Imagem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087" y="3098697"/>
            <a:ext cx="6269123" cy="3495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422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758462"/>
            <a:ext cx="8915400" cy="4147997"/>
          </a:xfrm>
        </p:spPr>
        <p:txBody>
          <a:bodyPr>
            <a:normAutofit/>
          </a:bodyPr>
          <a:lstStyle/>
          <a:p>
            <a:r>
              <a:rPr lang="pt-BR" sz="2400" b="1" dirty="0"/>
              <a:t>RESULTADOS:</a:t>
            </a:r>
          </a:p>
          <a:p>
            <a:r>
              <a:rPr lang="pt-BR" sz="2400" dirty="0"/>
              <a:t>100% de orientações sobre DST e fatores de risco para as mulheres cadastradas </a:t>
            </a:r>
          </a:p>
        </p:txBody>
      </p:sp>
      <p:pic>
        <p:nvPicPr>
          <p:cNvPr id="10242" name="Imagem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011" y="3098815"/>
            <a:ext cx="6187261" cy="356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33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54045"/>
            <a:ext cx="8915400" cy="3777622"/>
          </a:xfrm>
        </p:spPr>
        <p:txBody>
          <a:bodyPr>
            <a:normAutofit/>
          </a:bodyPr>
          <a:lstStyle/>
          <a:p>
            <a:r>
              <a:rPr lang="pt-BR" sz="2400" b="1" dirty="0"/>
              <a:t>RESULTADOS:</a:t>
            </a:r>
          </a:p>
          <a:p>
            <a:r>
              <a:rPr lang="pt-BR" sz="2400" dirty="0"/>
              <a:t>100% de orientações sobre DST e fatores de risco para as mulheres cadastradas 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</p:txBody>
      </p:sp>
      <p:pic>
        <p:nvPicPr>
          <p:cNvPr id="11266" name="Imagem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782" y="2910625"/>
            <a:ext cx="6797432" cy="3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655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99138" y="1603717"/>
            <a:ext cx="9605474" cy="5036233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Mulheres de 25-64 anos cadastradas: 1018</a:t>
            </a:r>
          </a:p>
          <a:p>
            <a:pPr algn="just"/>
            <a:r>
              <a:rPr lang="pt-BR" sz="2400" dirty="0" smtClean="0"/>
              <a:t>Mulheres de 50-69 anos cadastradas: 407</a:t>
            </a:r>
          </a:p>
          <a:p>
            <a:pPr algn="just"/>
            <a:r>
              <a:rPr lang="pt-BR" sz="2400" dirty="0" smtClean="0"/>
              <a:t>197 mulheres avaliadas de 25-69 anos em 3 meses </a:t>
            </a:r>
          </a:p>
          <a:p>
            <a:pPr marL="0" indent="0" algn="just">
              <a:buNone/>
            </a:pPr>
            <a:r>
              <a:rPr lang="pt-BR" sz="2400" dirty="0"/>
              <a:t>	</a:t>
            </a:r>
            <a:r>
              <a:rPr lang="pt-BR" sz="2400" dirty="0" smtClean="0"/>
              <a:t>	- 178 mulheres de 25-64 anos</a:t>
            </a:r>
          </a:p>
          <a:p>
            <a:pPr marL="0" indent="0" algn="just">
              <a:buNone/>
            </a:pPr>
            <a:r>
              <a:rPr lang="pt-BR" sz="2400" dirty="0"/>
              <a:t>	</a:t>
            </a:r>
            <a:r>
              <a:rPr lang="pt-BR" sz="2400" dirty="0" smtClean="0"/>
              <a:t>	-  90 mulheres de 50-69 anos</a:t>
            </a:r>
          </a:p>
          <a:p>
            <a:pPr algn="just"/>
            <a:r>
              <a:rPr lang="pt-BR" sz="2400" dirty="0" smtClean="0"/>
              <a:t>Cobertura 17,5% de mulheres para Ca colo. META 50%</a:t>
            </a:r>
          </a:p>
          <a:p>
            <a:pPr marL="0" indent="0" algn="just">
              <a:buNone/>
            </a:pPr>
            <a:r>
              <a:rPr lang="pt-BR" sz="2400" dirty="0"/>
              <a:t>	</a:t>
            </a:r>
            <a:r>
              <a:rPr lang="pt-BR" sz="2400" dirty="0" smtClean="0"/>
              <a:t>	178 mulheres avaliadas e 178 mulheres com CP em dia</a:t>
            </a:r>
          </a:p>
          <a:p>
            <a:pPr algn="just"/>
            <a:r>
              <a:rPr lang="pt-BR" sz="2400" dirty="0" smtClean="0"/>
              <a:t>Cobertura 10,5% de mulheres para Ca mama. META 40%</a:t>
            </a:r>
          </a:p>
          <a:p>
            <a:pPr marL="0" indent="0" algn="just">
              <a:buNone/>
            </a:pPr>
            <a:r>
              <a:rPr lang="pt-BR" sz="2400" dirty="0"/>
              <a:t>	</a:t>
            </a:r>
            <a:r>
              <a:rPr lang="pt-BR" sz="2400" dirty="0" smtClean="0"/>
              <a:t>	90 mulheres avaliadas e 47 mulheres com MMG em dia</a:t>
            </a:r>
          </a:p>
        </p:txBody>
      </p:sp>
    </p:spTree>
    <p:extLst>
      <p:ext uri="{BB962C8B-B14F-4D97-AF65-F5344CB8AC3E}">
        <p14:creationId xmlns:p14="http://schemas.microsoft.com/office/powerpoint/2010/main" val="383429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45920"/>
            <a:ext cx="8915400" cy="426530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 smtClean="0"/>
              <a:t>Não há indicadores para comparação</a:t>
            </a:r>
            <a:r>
              <a:rPr lang="pt-BR" sz="2400" dirty="0"/>
              <a:t> </a:t>
            </a:r>
            <a:r>
              <a:rPr lang="pt-BR" sz="2400" dirty="0" smtClean="0"/>
              <a:t>(470 </a:t>
            </a:r>
            <a:r>
              <a:rPr lang="pt-BR" sz="2400" dirty="0" err="1" smtClean="0"/>
              <a:t>CPs</a:t>
            </a:r>
            <a:r>
              <a:rPr lang="pt-BR" sz="2400" dirty="0" smtClean="0"/>
              <a:t> em 3 anos)</a:t>
            </a:r>
          </a:p>
          <a:p>
            <a:pPr algn="just"/>
            <a:r>
              <a:rPr lang="pt-BR" sz="2400" dirty="0" smtClean="0"/>
              <a:t>Não existia serviço organizado para o controle de câncer de colo e mama antes da intervenção.</a:t>
            </a:r>
          </a:p>
          <a:p>
            <a:pPr algn="just"/>
            <a:r>
              <a:rPr lang="pt-BR" sz="2400" dirty="0" smtClean="0"/>
              <a:t>Meta não atingida:</a:t>
            </a:r>
          </a:p>
          <a:p>
            <a:pPr marL="0" indent="0" algn="just">
              <a:buNone/>
            </a:pPr>
            <a:r>
              <a:rPr lang="pt-BR" sz="2400" dirty="0"/>
              <a:t>	</a:t>
            </a:r>
            <a:r>
              <a:rPr lang="pt-BR" sz="2400" dirty="0" smtClean="0"/>
              <a:t>- Duração da intervenção</a:t>
            </a:r>
          </a:p>
          <a:p>
            <a:pPr marL="0" indent="0" algn="just">
              <a:buNone/>
            </a:pPr>
            <a:r>
              <a:rPr lang="pt-BR" sz="2400" dirty="0"/>
              <a:t>	</a:t>
            </a:r>
            <a:r>
              <a:rPr lang="pt-BR" sz="2400" dirty="0" smtClean="0"/>
              <a:t>- Atraso na entrega dos resultados e agendamentos de Mamografias</a:t>
            </a:r>
          </a:p>
          <a:p>
            <a:pPr marL="0" indent="0" algn="just">
              <a:buNone/>
            </a:pPr>
            <a:r>
              <a:rPr lang="pt-BR" sz="2400" dirty="0"/>
              <a:t>	</a:t>
            </a:r>
            <a:r>
              <a:rPr lang="pt-BR" sz="2400" dirty="0" smtClean="0"/>
              <a:t>- População com plano de saúde, cadastradas na ESF porém não usuárias do SUS.</a:t>
            </a:r>
          </a:p>
          <a:p>
            <a:pPr marL="0" indent="0" algn="just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4455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Mulheres na faixa etária dos 25 aos 64 anos para rastreio de Ca de </a:t>
            </a:r>
            <a:r>
              <a:rPr lang="pt-BR" sz="2400" dirty="0" smtClean="0"/>
              <a:t>colo</a:t>
            </a:r>
          </a:p>
          <a:p>
            <a:r>
              <a:rPr lang="pt-BR" sz="2400" dirty="0" smtClean="0"/>
              <a:t>1018 mulheres cadastradas de 25-64 anos</a:t>
            </a:r>
            <a:endParaRPr lang="pt-BR" sz="2400" dirty="0"/>
          </a:p>
          <a:p>
            <a:r>
              <a:rPr lang="pt-BR" sz="2400" dirty="0"/>
              <a:t>50 aos 69 anos para rastreios de Ca de </a:t>
            </a:r>
            <a:r>
              <a:rPr lang="pt-BR" sz="2400" dirty="0" smtClean="0"/>
              <a:t>mama</a:t>
            </a:r>
          </a:p>
          <a:p>
            <a:r>
              <a:rPr lang="pt-BR" sz="2400" dirty="0" smtClean="0"/>
              <a:t>407 mulheres cadastradas de 50-69 anos</a:t>
            </a:r>
            <a:endParaRPr lang="pt-BR" sz="2400" dirty="0"/>
          </a:p>
          <a:p>
            <a:r>
              <a:rPr lang="pt-BR" sz="2400" dirty="0"/>
              <a:t>Serviço de assistência à Saúde da Mulher incipiente e desorganizado</a:t>
            </a:r>
          </a:p>
          <a:p>
            <a:r>
              <a:rPr lang="pt-BR" sz="2400" dirty="0"/>
              <a:t>Rastreio realizado no Posto de Saúde de Mulher</a:t>
            </a:r>
          </a:p>
        </p:txBody>
      </p:sp>
    </p:spTree>
    <p:extLst>
      <p:ext uri="{BB962C8B-B14F-4D97-AF65-F5344CB8AC3E}">
        <p14:creationId xmlns:p14="http://schemas.microsoft.com/office/powerpoint/2010/main" val="266568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76670" y="1683434"/>
            <a:ext cx="8915400" cy="4084320"/>
          </a:xfrm>
        </p:spPr>
        <p:txBody>
          <a:bodyPr>
            <a:noAutofit/>
          </a:bodyPr>
          <a:lstStyle/>
          <a:p>
            <a:r>
              <a:rPr lang="pt-BR" sz="2400" dirty="0" smtClean="0"/>
              <a:t>Ajuste para população usuária do SUS</a:t>
            </a:r>
          </a:p>
          <a:p>
            <a:pPr marL="0" indent="0">
              <a:buNone/>
            </a:pPr>
            <a:r>
              <a:rPr lang="pt-BR" sz="2400" dirty="0" smtClean="0"/>
              <a:t>371 mulheres de 25-64 anos com plano</a:t>
            </a:r>
          </a:p>
          <a:p>
            <a:pPr marL="0" indent="0">
              <a:buNone/>
            </a:pPr>
            <a:r>
              <a:rPr lang="pt-BR" sz="2400" dirty="0" smtClean="0"/>
              <a:t>146 mulheres de 5-69 anos com plano</a:t>
            </a:r>
          </a:p>
          <a:p>
            <a:pPr>
              <a:buFontTx/>
              <a:buChar char="-"/>
            </a:pPr>
            <a:r>
              <a:rPr lang="pt-BR" sz="2400" dirty="0" smtClean="0"/>
              <a:t>Ajuste de denominador: </a:t>
            </a:r>
          </a:p>
          <a:p>
            <a:pPr>
              <a:buFontTx/>
              <a:buChar char="-"/>
            </a:pPr>
            <a:r>
              <a:rPr lang="pt-BR" sz="2400" dirty="0" smtClean="0"/>
              <a:t>1018         647 mulheres de 25-64 anos</a:t>
            </a:r>
          </a:p>
          <a:p>
            <a:pPr>
              <a:buFontTx/>
              <a:buChar char="-"/>
            </a:pPr>
            <a:r>
              <a:rPr lang="pt-BR" sz="2400" dirty="0" smtClean="0"/>
              <a:t>407            261 mulheres de 50-69 anos  </a:t>
            </a:r>
          </a:p>
          <a:p>
            <a:pPr>
              <a:buFontTx/>
              <a:buChar char="-"/>
            </a:pPr>
            <a:r>
              <a:rPr lang="pt-BR" sz="2400" dirty="0" smtClean="0"/>
              <a:t>27,5% de cobertura para CA de colo dos 25-64 anos</a:t>
            </a:r>
          </a:p>
          <a:p>
            <a:pPr>
              <a:buFontTx/>
              <a:buChar char="-"/>
            </a:pPr>
            <a:r>
              <a:rPr lang="pt-BR" sz="2400" dirty="0" smtClean="0"/>
              <a:t>18% de cobertura para CA de mama dos 50-69 anos</a:t>
            </a:r>
            <a:endParaRPr lang="pt-BR" sz="2400" dirty="0"/>
          </a:p>
        </p:txBody>
      </p:sp>
      <p:sp>
        <p:nvSpPr>
          <p:cNvPr id="4" name="Fluxograma: Somador 3"/>
          <p:cNvSpPr/>
          <p:nvPr/>
        </p:nvSpPr>
        <p:spPr>
          <a:xfrm>
            <a:off x="2825507" y="3713871"/>
            <a:ext cx="758187" cy="382254"/>
          </a:xfrm>
          <a:prstGeom prst="flowChartSummingJunction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/>
          <p:cNvSpPr/>
          <p:nvPr/>
        </p:nvSpPr>
        <p:spPr>
          <a:xfrm>
            <a:off x="3696237" y="3902299"/>
            <a:ext cx="25757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Fluxograma: Somador 5"/>
          <p:cNvSpPr/>
          <p:nvPr/>
        </p:nvSpPr>
        <p:spPr>
          <a:xfrm>
            <a:off x="2815997" y="4242796"/>
            <a:ext cx="540912" cy="296214"/>
          </a:xfrm>
          <a:prstGeom prst="flowChartSummingJunction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3696236" y="4259687"/>
            <a:ext cx="25757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079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17785"/>
            <a:ext cx="8915400" cy="4259305"/>
          </a:xfrm>
        </p:spPr>
        <p:txBody>
          <a:bodyPr>
            <a:normAutofit/>
          </a:bodyPr>
          <a:lstStyle/>
          <a:p>
            <a:r>
              <a:rPr lang="pt-BR" sz="2400" dirty="0" smtClean="0"/>
              <a:t>Ajuste de denominador – usuárias do SUS</a:t>
            </a:r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1520758" y="5199270"/>
            <a:ext cx="47383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Proporção de mulheres entre 25 e 64 anos com exame em dia para detecção precoce de câncer de colo de útero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6567298" y="5199270"/>
            <a:ext cx="46291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Proporção de mulheres entre 50 e 69 anos com exame em dia para detecção precoce de câncer de mama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758" y="2377040"/>
            <a:ext cx="4865974" cy="276203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7296" y="2278966"/>
            <a:ext cx="4990327" cy="284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03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99,4% de registros específicos para CA colo</a:t>
            </a:r>
          </a:p>
          <a:p>
            <a:r>
              <a:rPr lang="pt-BR" sz="2400" dirty="0" smtClean="0"/>
              <a:t>94,4% de registros específicos para CA mama</a:t>
            </a:r>
          </a:p>
          <a:p>
            <a:r>
              <a:rPr lang="pt-BR" sz="2400" dirty="0" smtClean="0"/>
              <a:t>Falhas humanas</a:t>
            </a:r>
          </a:p>
          <a:p>
            <a:r>
              <a:rPr lang="pt-BR" sz="2400" dirty="0" smtClean="0"/>
              <a:t>Necessidade de sistema informatizado</a:t>
            </a:r>
          </a:p>
          <a:p>
            <a:r>
              <a:rPr lang="pt-BR" sz="2400" dirty="0" smtClean="0"/>
              <a:t>Ficha-Espelho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042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50061" y="1388013"/>
            <a:ext cx="8915400" cy="3777622"/>
          </a:xfrm>
        </p:spPr>
        <p:txBody>
          <a:bodyPr/>
          <a:lstStyle/>
          <a:p>
            <a:r>
              <a:rPr lang="pt-BR" sz="2400" dirty="0" smtClean="0"/>
              <a:t>Ficha-Espelho Ca colo útero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692" y="2101947"/>
            <a:ext cx="9154551" cy="446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0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48535" y="1458352"/>
            <a:ext cx="8915400" cy="3777622"/>
          </a:xfrm>
        </p:spPr>
        <p:txBody>
          <a:bodyPr/>
          <a:lstStyle/>
          <a:p>
            <a:r>
              <a:rPr lang="pt-BR" sz="2400" dirty="0" smtClean="0"/>
              <a:t>Ficha-Espelho Ca mama</a:t>
            </a: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727" y="2101948"/>
            <a:ext cx="9928113" cy="412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5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100% de orientações sobre </a:t>
            </a:r>
            <a:r>
              <a:rPr lang="pt-BR" sz="2400" dirty="0" err="1" smtClean="0"/>
              <a:t>DSTs</a:t>
            </a:r>
            <a:r>
              <a:rPr lang="pt-BR" sz="2400" dirty="0" smtClean="0"/>
              <a:t> e sinais de alerta</a:t>
            </a:r>
          </a:p>
          <a:p>
            <a:r>
              <a:rPr lang="pt-BR" sz="2400" dirty="0" smtClean="0"/>
              <a:t>Não há dados comparativos anteriores</a:t>
            </a:r>
          </a:p>
          <a:p>
            <a:r>
              <a:rPr lang="pt-BR" sz="2400" dirty="0" smtClean="0"/>
              <a:t>Grupo de Saúde da Mulher</a:t>
            </a:r>
          </a:p>
          <a:p>
            <a:r>
              <a:rPr lang="pt-BR" sz="2400" dirty="0" smtClean="0"/>
              <a:t>Palestras</a:t>
            </a:r>
          </a:p>
          <a:p>
            <a:r>
              <a:rPr lang="pt-BR" sz="2400" dirty="0" smtClean="0"/>
              <a:t>Sala de Espera</a:t>
            </a:r>
          </a:p>
          <a:p>
            <a:r>
              <a:rPr lang="pt-BR" sz="2400" dirty="0" smtClean="0"/>
              <a:t>Participação social incipiente</a:t>
            </a:r>
          </a:p>
          <a:p>
            <a:r>
              <a:rPr lang="pt-BR" sz="2400" dirty="0" smtClean="0"/>
              <a:t>Visitas Domiciliares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381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agem 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239" y="2085304"/>
            <a:ext cx="5400675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120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m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767" y="337536"/>
            <a:ext cx="4736049" cy="631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Imagem 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912" y="337536"/>
            <a:ext cx="4715925" cy="631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867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m 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862" y="511569"/>
            <a:ext cx="4535168" cy="6046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Imagem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120" y="511568"/>
            <a:ext cx="4539102" cy="605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31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Rastreio de Câncer de colo e mama realizados no Posto da Mulher</a:t>
            </a:r>
          </a:p>
          <a:p>
            <a:r>
              <a:rPr lang="pt-BR" sz="2400" dirty="0" smtClean="0"/>
              <a:t>Com a intervenção, serviço organizado </a:t>
            </a:r>
          </a:p>
          <a:p>
            <a:r>
              <a:rPr lang="pt-BR" sz="2400" dirty="0" smtClean="0"/>
              <a:t>Assistência integral e vínculo</a:t>
            </a:r>
          </a:p>
          <a:p>
            <a:r>
              <a:rPr lang="pt-BR" sz="2400" dirty="0" smtClean="0"/>
              <a:t>Registros organizados e específicos</a:t>
            </a:r>
          </a:p>
          <a:p>
            <a:r>
              <a:rPr lang="pt-BR" sz="2400" dirty="0" smtClean="0"/>
              <a:t>Melhora da qualidade à assistência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0874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Q</a:t>
            </a:r>
            <a:r>
              <a:rPr lang="pt-BR" sz="2400" dirty="0" smtClean="0"/>
              <a:t>ualificar </a:t>
            </a:r>
            <a:r>
              <a:rPr lang="pt-BR" sz="2400" dirty="0"/>
              <a:t>o acompanhamento integral à saúde da mulher, no que se refere ao câncer de colo e câncer de mama.</a:t>
            </a:r>
          </a:p>
        </p:txBody>
      </p:sp>
    </p:spTree>
    <p:extLst>
      <p:ext uri="{BB962C8B-B14F-4D97-AF65-F5344CB8AC3E}">
        <p14:creationId xmlns:p14="http://schemas.microsoft.com/office/powerpoint/2010/main" val="400615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Trabalho em equipe</a:t>
            </a:r>
          </a:p>
          <a:p>
            <a:r>
              <a:rPr lang="pt-BR" sz="2400" dirty="0" smtClean="0"/>
              <a:t>Governabilidade </a:t>
            </a:r>
            <a:r>
              <a:rPr lang="pt-BR" sz="2400" dirty="0"/>
              <a:t>sobre o serviço </a:t>
            </a:r>
            <a:r>
              <a:rPr lang="pt-BR" sz="2400" dirty="0" smtClean="0"/>
              <a:t>prestado</a:t>
            </a:r>
          </a:p>
          <a:p>
            <a:r>
              <a:rPr lang="pt-BR" sz="2400" dirty="0"/>
              <a:t>Inventivo ao controle social</a:t>
            </a:r>
          </a:p>
          <a:p>
            <a:r>
              <a:rPr lang="pt-BR" sz="2400" dirty="0"/>
              <a:t>Participação da comunidade em </a:t>
            </a:r>
            <a:endParaRPr lang="pt-BR" sz="2400" dirty="0" smtClean="0"/>
          </a:p>
          <a:p>
            <a:r>
              <a:rPr lang="pt-BR" sz="2400" dirty="0" smtClean="0"/>
              <a:t>ESF como coordenadora dos cuidados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414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Ações 100% integradas à rotina da equipe</a:t>
            </a:r>
          </a:p>
          <a:p>
            <a:r>
              <a:rPr lang="pt-BR" sz="2400" dirty="0" smtClean="0"/>
              <a:t>Necessidade de manter a rotina nas consultas</a:t>
            </a:r>
          </a:p>
          <a:p>
            <a:r>
              <a:rPr lang="pt-BR" sz="2400" dirty="0" smtClean="0"/>
              <a:t>Estímulo a participação da população e divulgação do serviço</a:t>
            </a:r>
          </a:p>
          <a:p>
            <a:r>
              <a:rPr lang="pt-BR" sz="2400" dirty="0" smtClean="0"/>
              <a:t>Estímulo da equipe com resultados</a:t>
            </a:r>
          </a:p>
          <a:p>
            <a:r>
              <a:rPr lang="pt-BR" sz="2400" dirty="0" smtClean="0"/>
              <a:t>Sistema informatizado para facilitar os registros</a:t>
            </a:r>
          </a:p>
          <a:p>
            <a:r>
              <a:rPr lang="pt-BR" sz="2400" dirty="0" smtClean="0"/>
              <a:t>Ficha-Espelho complicada?</a:t>
            </a:r>
          </a:p>
          <a:p>
            <a:r>
              <a:rPr lang="pt-BR" sz="2400" dirty="0" smtClean="0"/>
              <a:t>Conscientização da população</a:t>
            </a:r>
          </a:p>
        </p:txBody>
      </p:sp>
    </p:spTree>
    <p:extLst>
      <p:ext uri="{BB962C8B-B14F-4D97-AF65-F5344CB8AC3E}">
        <p14:creationId xmlns:p14="http://schemas.microsoft.com/office/powerpoint/2010/main" val="336252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Novas intervenções para organização dos demais setores</a:t>
            </a:r>
          </a:p>
          <a:p>
            <a:r>
              <a:rPr lang="pt-BR" sz="2400" dirty="0" smtClean="0"/>
              <a:t>HIPERDIA</a:t>
            </a:r>
          </a:p>
          <a:p>
            <a:r>
              <a:rPr lang="pt-BR" sz="2400" dirty="0" smtClean="0"/>
              <a:t>Apoio dos gestores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1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 PESSOAL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414955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/>
              <a:t>Experiência enriquecedora e repleta de sentimentos</a:t>
            </a:r>
          </a:p>
          <a:p>
            <a:r>
              <a:rPr lang="pt-BR" sz="2400" dirty="0" smtClean="0"/>
              <a:t>Grande vínculo com a população</a:t>
            </a:r>
          </a:p>
          <a:p>
            <a:r>
              <a:rPr lang="pt-BR" sz="2400" dirty="0" smtClean="0"/>
              <a:t>Curso voltado à intervenção</a:t>
            </a:r>
          </a:p>
          <a:p>
            <a:r>
              <a:rPr lang="pt-BR" sz="2400" dirty="0" smtClean="0"/>
              <a:t>Necessidade de adequação ao PROVAB</a:t>
            </a:r>
          </a:p>
          <a:p>
            <a:r>
              <a:rPr lang="pt-BR" sz="2400" dirty="0" smtClean="0"/>
              <a:t>Crescimento pessoal como ator do SUS e busca por melhorias</a:t>
            </a:r>
          </a:p>
          <a:p>
            <a:r>
              <a:rPr lang="pt-BR" sz="2400" dirty="0" smtClean="0"/>
              <a:t>Articulação entre usuários, gestores e profissionais</a:t>
            </a:r>
          </a:p>
          <a:p>
            <a:r>
              <a:rPr lang="pt-BR" sz="2400" dirty="0" smtClean="0"/>
              <a:t>Organização de serviços do SUS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788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34665" y="1848285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Caderno de Atenção Básica número 13, Controle dos Cânceres de Colo de útero e Mama, Ministério da Saúde, 2013</a:t>
            </a:r>
            <a:r>
              <a:rPr lang="pt-BR" sz="2400" dirty="0" smtClean="0"/>
              <a:t>.</a:t>
            </a:r>
            <a:endParaRPr lang="pt-BR" sz="2400" dirty="0"/>
          </a:p>
          <a:p>
            <a:pPr algn="just"/>
            <a:r>
              <a:rPr lang="pt-BR" sz="2400" dirty="0"/>
              <a:t>Diretrizes Brasileiras para Rastreamento do Câncer de Colo de Útero, Instituto Nacional do Câncer (INCA), 2011</a:t>
            </a:r>
            <a:r>
              <a:rPr lang="pt-BR" sz="2400" dirty="0" smtClean="0"/>
              <a:t>.</a:t>
            </a:r>
            <a:endParaRPr lang="pt-BR" sz="2400" dirty="0"/>
          </a:p>
          <a:p>
            <a:pPr algn="just"/>
            <a:r>
              <a:rPr lang="en-US" sz="2400" dirty="0"/>
              <a:t>WORLD HEALTH ORGANIZATION (WHO). International agency for research on cancer. </a:t>
            </a:r>
            <a:r>
              <a:rPr lang="pt-BR" sz="2400" dirty="0" err="1"/>
              <a:t>Globocan</a:t>
            </a:r>
            <a:r>
              <a:rPr lang="pt-BR" sz="2400" dirty="0"/>
              <a:t> 2008. Lyon: WHO, 2008.</a:t>
            </a:r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1836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33378"/>
            <a:ext cx="8915400" cy="4951828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/>
              <a:t>AÇÕES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Ampliação da cobertura:</a:t>
            </a:r>
          </a:p>
          <a:p>
            <a:pPr>
              <a:buFontTx/>
              <a:buChar char="-"/>
            </a:pPr>
            <a:r>
              <a:rPr lang="pt-BR" sz="2400" dirty="0" smtClean="0"/>
              <a:t>Identificação das mulheres de 25-69 anos</a:t>
            </a:r>
          </a:p>
          <a:p>
            <a:pPr>
              <a:buFontTx/>
              <a:buChar char="-"/>
            </a:pPr>
            <a:r>
              <a:rPr lang="pt-BR" sz="2400" dirty="0" smtClean="0"/>
              <a:t>Mapeamento e cadastramento</a:t>
            </a:r>
          </a:p>
          <a:p>
            <a:pPr>
              <a:buFontTx/>
              <a:buChar char="-"/>
            </a:pPr>
            <a:r>
              <a:rPr lang="pt-BR" sz="2400" dirty="0" smtClean="0"/>
              <a:t>Monitoramento periódico      organização de registros e busca de faltosas</a:t>
            </a:r>
          </a:p>
          <a:p>
            <a:pPr>
              <a:buFontTx/>
              <a:buChar char="-"/>
            </a:pPr>
            <a:r>
              <a:rPr lang="pt-BR" sz="2400" dirty="0" smtClean="0"/>
              <a:t>Acolhimento demanda espontânea e induzida</a:t>
            </a:r>
          </a:p>
          <a:p>
            <a:pPr>
              <a:buFontTx/>
              <a:buChar char="-"/>
            </a:pPr>
            <a:r>
              <a:rPr lang="pt-BR" sz="2400" dirty="0" smtClean="0"/>
              <a:t>Ampliação de horários e agenda programada</a:t>
            </a:r>
          </a:p>
          <a:p>
            <a:pPr>
              <a:buFontTx/>
              <a:buChar char="-"/>
            </a:pPr>
            <a:r>
              <a:rPr lang="pt-BR" sz="2400" dirty="0" smtClean="0"/>
              <a:t>Palestras, sala de espera e Grupo de Saúde da Mulher</a:t>
            </a:r>
          </a:p>
          <a:p>
            <a:pPr>
              <a:buFontTx/>
              <a:buChar char="-"/>
            </a:pPr>
            <a:r>
              <a:rPr lang="pt-BR" sz="2400" dirty="0" smtClean="0"/>
              <a:t>Capacitação da equipe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6" name="Seta para a direita 35"/>
          <p:cNvSpPr/>
          <p:nvPr/>
        </p:nvSpPr>
        <p:spPr>
          <a:xfrm>
            <a:off x="6943881" y="3986432"/>
            <a:ext cx="329116" cy="1213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936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463039"/>
            <a:ext cx="8915400" cy="5064369"/>
          </a:xfrm>
        </p:spPr>
        <p:txBody>
          <a:bodyPr>
            <a:normAutofit/>
          </a:bodyPr>
          <a:lstStyle/>
          <a:p>
            <a:r>
              <a:rPr lang="pt-BR" sz="2400" dirty="0" smtClean="0"/>
              <a:t>AÇÕES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Melhorar a adesão:</a:t>
            </a:r>
          </a:p>
          <a:p>
            <a:pPr>
              <a:buFontTx/>
              <a:buChar char="-"/>
            </a:pPr>
            <a:r>
              <a:rPr lang="pt-BR" sz="2400" dirty="0" smtClean="0"/>
              <a:t>Monitorar resultados e periodicidade</a:t>
            </a:r>
          </a:p>
          <a:p>
            <a:pPr>
              <a:buFontTx/>
              <a:buChar char="-"/>
            </a:pPr>
            <a:r>
              <a:rPr lang="pt-BR" sz="2400" dirty="0" smtClean="0"/>
              <a:t>Folha de registros e fichas-espelho</a:t>
            </a:r>
          </a:p>
          <a:p>
            <a:pPr>
              <a:buFontTx/>
              <a:buChar char="-"/>
            </a:pPr>
            <a:r>
              <a:rPr lang="pt-BR" sz="2400" dirty="0" smtClean="0"/>
              <a:t>Facilitar o acesso às usuárias</a:t>
            </a:r>
          </a:p>
          <a:p>
            <a:pPr>
              <a:buFontTx/>
              <a:buChar char="-"/>
            </a:pPr>
            <a:r>
              <a:rPr lang="pt-BR" sz="2400" dirty="0" smtClean="0"/>
              <a:t>VDs para as faltosas</a:t>
            </a:r>
          </a:p>
          <a:p>
            <a:pPr>
              <a:buFontTx/>
              <a:buChar char="-"/>
            </a:pPr>
            <a:r>
              <a:rPr lang="pt-BR" sz="2400" dirty="0" smtClean="0"/>
              <a:t>Agenda e espaço para </a:t>
            </a:r>
            <a:r>
              <a:rPr lang="pt-BR" sz="2400" dirty="0" err="1" smtClean="0"/>
              <a:t>reagendamento</a:t>
            </a:r>
            <a:endParaRPr lang="pt-BR" sz="2400" dirty="0" smtClean="0"/>
          </a:p>
          <a:p>
            <a:pPr>
              <a:buFontTx/>
              <a:buChar char="-"/>
            </a:pPr>
            <a:r>
              <a:rPr lang="pt-BR" sz="2400" dirty="0" smtClean="0"/>
              <a:t>Treinamento de técnicas, recepcionista e ACS</a:t>
            </a:r>
          </a:p>
          <a:p>
            <a:pPr>
              <a:buFontTx/>
              <a:buChar char="-"/>
            </a:pPr>
            <a:r>
              <a:rPr lang="pt-BR" sz="2400" dirty="0" smtClean="0"/>
              <a:t>Informações para a comunidade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396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74055"/>
            <a:ext cx="8915400" cy="4881489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/>
              <a:t>AÇÕES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Melhora da qualidade de atendimento:</a:t>
            </a:r>
          </a:p>
          <a:p>
            <a:pPr>
              <a:buFontTx/>
              <a:buChar char="-"/>
            </a:pPr>
            <a:r>
              <a:rPr lang="pt-BR" sz="2400" dirty="0" smtClean="0"/>
              <a:t>Monitorar adequabilidade de amostras</a:t>
            </a:r>
          </a:p>
          <a:p>
            <a:pPr>
              <a:buFontTx/>
              <a:buChar char="-"/>
            </a:pPr>
            <a:r>
              <a:rPr lang="pt-BR" sz="2400" dirty="0" smtClean="0"/>
              <a:t>Leitura de resultados de exames e registro</a:t>
            </a:r>
          </a:p>
          <a:p>
            <a:pPr>
              <a:buFontTx/>
              <a:buChar char="-"/>
            </a:pPr>
            <a:r>
              <a:rPr lang="pt-BR" sz="2400" dirty="0" smtClean="0"/>
              <a:t>Nova coleta para amostras inadequadas</a:t>
            </a:r>
          </a:p>
          <a:p>
            <a:pPr>
              <a:buFontTx/>
              <a:buChar char="-"/>
            </a:pPr>
            <a:r>
              <a:rPr lang="pt-BR" sz="2400" dirty="0" smtClean="0"/>
              <a:t>Preenchimento ficha espelho e caderno de registros</a:t>
            </a:r>
          </a:p>
          <a:p>
            <a:pPr>
              <a:buFontTx/>
              <a:buChar char="-"/>
            </a:pPr>
            <a:r>
              <a:rPr lang="pt-BR" sz="2400" dirty="0" smtClean="0"/>
              <a:t>Organização de arquivo de resultados</a:t>
            </a:r>
          </a:p>
          <a:p>
            <a:pPr>
              <a:buFontTx/>
              <a:buChar char="-"/>
            </a:pPr>
            <a:r>
              <a:rPr lang="pt-BR" sz="2400" dirty="0" smtClean="0"/>
              <a:t>Monitorização periódica de registros</a:t>
            </a:r>
          </a:p>
          <a:p>
            <a:pPr>
              <a:buFontTx/>
              <a:buChar char="-"/>
            </a:pPr>
            <a:r>
              <a:rPr lang="pt-BR" sz="2400" dirty="0" smtClean="0"/>
              <a:t>Treinamento de equipe </a:t>
            </a:r>
          </a:p>
          <a:p>
            <a:pPr>
              <a:buFontTx/>
              <a:buChar char="-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690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AÇÕES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Melhoria dos registros</a:t>
            </a:r>
          </a:p>
          <a:p>
            <a:pPr>
              <a:buFontTx/>
              <a:buChar char="-"/>
            </a:pPr>
            <a:r>
              <a:rPr lang="pt-BR" sz="2400" dirty="0" smtClean="0"/>
              <a:t>Introdução ficha-espelho</a:t>
            </a:r>
          </a:p>
          <a:p>
            <a:pPr>
              <a:buFontTx/>
              <a:buChar char="-"/>
            </a:pPr>
            <a:r>
              <a:rPr lang="pt-BR" sz="2400" dirty="0" smtClean="0"/>
              <a:t>Organização caderno de registros de CP</a:t>
            </a:r>
          </a:p>
          <a:p>
            <a:pPr>
              <a:buFontTx/>
              <a:buChar char="-"/>
            </a:pPr>
            <a:r>
              <a:rPr lang="pt-BR" sz="2400" dirty="0" smtClean="0"/>
              <a:t>Monitoração mensal</a:t>
            </a:r>
          </a:p>
          <a:p>
            <a:pPr>
              <a:buFontTx/>
              <a:buChar char="-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469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97501"/>
            <a:ext cx="8915400" cy="3777622"/>
          </a:xfrm>
        </p:spPr>
        <p:txBody>
          <a:bodyPr>
            <a:noAutofit/>
          </a:bodyPr>
          <a:lstStyle/>
          <a:p>
            <a:r>
              <a:rPr lang="pt-BR" sz="2400" dirty="0" smtClean="0"/>
              <a:t>AÇÕES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Mapeamento das mulheres de risco:</a:t>
            </a:r>
          </a:p>
          <a:p>
            <a:pPr>
              <a:buFontTx/>
              <a:buChar char="-"/>
            </a:pPr>
            <a:r>
              <a:rPr lang="pt-BR" sz="2400" dirty="0" smtClean="0"/>
              <a:t>Abordagem de risco nas consultas clínicas e coletas de CP</a:t>
            </a:r>
          </a:p>
          <a:p>
            <a:pPr>
              <a:buFontTx/>
              <a:buChar char="-"/>
            </a:pPr>
            <a:r>
              <a:rPr lang="pt-BR" sz="2400" dirty="0" smtClean="0"/>
              <a:t>Acompanhamento diferenciado para maior risco de câncer</a:t>
            </a:r>
          </a:p>
          <a:p>
            <a:pPr>
              <a:buFontTx/>
              <a:buChar char="-"/>
            </a:pPr>
            <a:r>
              <a:rPr lang="pt-BR" sz="2400" dirty="0" smtClean="0"/>
              <a:t>Educação da população</a:t>
            </a:r>
          </a:p>
          <a:p>
            <a:pPr>
              <a:buFontTx/>
              <a:buChar char="-"/>
            </a:pPr>
            <a:r>
              <a:rPr lang="pt-BR" sz="2400" dirty="0" smtClean="0"/>
              <a:t>Abordagem sobre </a:t>
            </a:r>
            <a:r>
              <a:rPr lang="pt-BR" sz="2400" dirty="0" err="1" smtClean="0"/>
              <a:t>DSTs</a:t>
            </a:r>
            <a:r>
              <a:rPr lang="pt-BR" sz="2400" dirty="0" smtClean="0"/>
              <a:t> e sinais de alerta</a:t>
            </a:r>
          </a:p>
          <a:p>
            <a:pPr>
              <a:buFontTx/>
              <a:buChar char="-"/>
            </a:pPr>
            <a:r>
              <a:rPr lang="pt-BR" sz="2400" dirty="0" smtClean="0"/>
              <a:t>Capacitação da equipe</a:t>
            </a:r>
          </a:p>
        </p:txBody>
      </p:sp>
    </p:spTree>
    <p:extLst>
      <p:ext uri="{BB962C8B-B14F-4D97-AF65-F5344CB8AC3E}">
        <p14:creationId xmlns:p14="http://schemas.microsoft.com/office/powerpoint/2010/main" val="168804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Cach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642</TotalTime>
  <Words>1336</Words>
  <Application>Microsoft Office PowerPoint</Application>
  <PresentationFormat>Widescreen</PresentationFormat>
  <Paragraphs>227</Paragraphs>
  <Slides>44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50" baseType="lpstr">
      <vt:lpstr>Arial</vt:lpstr>
      <vt:lpstr>Calibri</vt:lpstr>
      <vt:lpstr>Century Gothic</vt:lpstr>
      <vt:lpstr>Times New Roman</vt:lpstr>
      <vt:lpstr>Wingdings 3</vt:lpstr>
      <vt:lpstr>Cacho</vt:lpstr>
      <vt:lpstr>Apresentação do PowerPoint</vt:lpstr>
      <vt:lpstr>INTRODUÇÃO</vt:lpstr>
      <vt:lpstr>INTRODUÇÃO</vt:lpstr>
      <vt:lpstr>OBJETIVO GERAL</vt:lpstr>
      <vt:lpstr>METODOLOGIA</vt:lpstr>
      <vt:lpstr>METODOLOGIA</vt:lpstr>
      <vt:lpstr>METODOLOGIA</vt:lpstr>
      <vt:lpstr>METODOLOGIA</vt:lpstr>
      <vt:lpstr>METODOLOGIA 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RESULTADOS</vt:lpstr>
      <vt:lpstr>RESULTADOS</vt:lpstr>
      <vt:lpstr>RESULTADOS</vt:lpstr>
      <vt:lpstr>RESULTADOS</vt:lpstr>
      <vt:lpstr>RESULTADOS </vt:lpstr>
      <vt:lpstr>RESULTADOS</vt:lpstr>
      <vt:lpstr>RESULTADOS</vt:lpstr>
      <vt:lpstr>RESULTADOS</vt:lpstr>
      <vt:lpstr>Apresentação do PowerPoint</vt:lpstr>
      <vt:lpstr>Apresentação do PowerPoint</vt:lpstr>
      <vt:lpstr>Apresentação do PowerPoint</vt:lpstr>
      <vt:lpstr>DISCUSSÃO</vt:lpstr>
      <vt:lpstr>DISCUSSÃO </vt:lpstr>
      <vt:lpstr>DISCUSSÃO</vt:lpstr>
      <vt:lpstr>DISCUSSÃO</vt:lpstr>
      <vt:lpstr>PROCESSO PESSOAL DE APRENDIZAGEM</vt:lpstr>
      <vt:lpstr>REFERÊNCIAS BIBLIOGRÁFICAS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Conclusão de Curso</dc:title>
  <dc:creator>carlos fabiani</dc:creator>
  <cp:lastModifiedBy>carlos fabiani</cp:lastModifiedBy>
  <cp:revision>39</cp:revision>
  <dcterms:created xsi:type="dcterms:W3CDTF">2014-02-27T14:01:48Z</dcterms:created>
  <dcterms:modified xsi:type="dcterms:W3CDTF">2014-03-05T22:58:58Z</dcterms:modified>
</cp:coreProperties>
</file>