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LANILHA%20ANA%20TASSIANE%20-%20modificad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ciele\Downloads\PSE%20-%20PLANILHA%20COLETA%20DE%20DADO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ciele\Downloads\PSE%20-%20PLANILHA%20COLETA%20DE%20DADO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ciele\Downloads\PSE%20-%20PLANILHA%20COLETA%20DE%20DADO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ciele\Downloads\PSE%20-%20PLANILHA%20COLETA%20DE%20DADO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ciele\Downloads\PSE%20-%20PLANILHA%20COLETA%20DE%20DADO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ciele\Downloads\PSE%20-%20PLANILHA%20COLETA%20DE%20DADO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15001879934698"/>
          <c:y val="0.35897564308480973"/>
          <c:w val="0.84188996114801362"/>
          <c:h val="0.52381139756251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Indicadores!$C$7</c:f>
              <c:strCache>
                <c:ptCount val="1"/>
                <c:pt idx="0">
                  <c:v>Proporção de crianças, adolescentes e jovens matriculados na escola alvo submetidas às ações em saúde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Indicadores!$D$6:$F$6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Indicadores!$D$7:$F$7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076928"/>
        <c:axId val="74078464"/>
      </c:barChart>
      <c:catAx>
        <c:axId val="7407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078464"/>
        <c:crosses val="autoZero"/>
        <c:auto val="1"/>
        <c:lblAlgn val="ctr"/>
        <c:lblOffset val="100"/>
        <c:noMultiLvlLbl val="0"/>
      </c:catAx>
      <c:valAx>
        <c:axId val="740784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0769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>
                <a:solidFill>
                  <a:schemeClr val="bg1"/>
                </a:solidFill>
              </a:rPr>
              <a:t>Proporção crianças, adolescentes e jovens matriculados na escola alvo com avaliação clínica e psicossocial 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crianças, adolescentes e jovens matriculados na escola alvo com avaliação clínica e psicossocial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Indicadores!$D$13:$F$13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Indicadores!$D$14:$F$14</c:f>
              <c:numCache>
                <c:formatCode>0.0%</c:formatCode>
                <c:ptCount val="3"/>
                <c:pt idx="0">
                  <c:v>0.57480314960629919</c:v>
                </c:pt>
                <c:pt idx="1">
                  <c:v>0.952755905511811</c:v>
                </c:pt>
                <c:pt idx="2">
                  <c:v>0.952755905511811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576128"/>
        <c:axId val="67473792"/>
      </c:barChart>
      <c:catAx>
        <c:axId val="4257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473792"/>
        <c:crosses val="autoZero"/>
        <c:auto val="1"/>
        <c:lblAlgn val="ctr"/>
        <c:lblOffset val="100"/>
        <c:noMultiLvlLbl val="0"/>
      </c:catAx>
      <c:valAx>
        <c:axId val="6747379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5761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>
                <a:solidFill>
                  <a:schemeClr val="bg1"/>
                </a:solidFill>
              </a:rPr>
              <a:t>Proporção de crianças, adolescentes e jovens matriculados na escola alvo com aferição da pressão arterial   </a:t>
            </a:r>
          </a:p>
        </c:rich>
      </c:tx>
      <c:layout>
        <c:manualLayout>
          <c:xMode val="edge"/>
          <c:yMode val="edge"/>
          <c:x val="0.11714998487822341"/>
          <c:y val="0.1234585046105988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crianças, adolescentes e jovens matriculados na escola alvo com aferição da pressão arterial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Indicadores!$D$19:$F$19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Indicadores!$D$20:$F$20</c:f>
              <c:numCache>
                <c:formatCode>0.0%</c:formatCode>
                <c:ptCount val="3"/>
                <c:pt idx="0">
                  <c:v>0.57480314960629919</c:v>
                </c:pt>
                <c:pt idx="1">
                  <c:v>0.952755905511811</c:v>
                </c:pt>
                <c:pt idx="2">
                  <c:v>0.952755905511811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361408"/>
        <c:axId val="73418240"/>
      </c:barChart>
      <c:catAx>
        <c:axId val="4136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418240"/>
        <c:crosses val="autoZero"/>
        <c:auto val="1"/>
        <c:lblAlgn val="ctr"/>
        <c:lblOffset val="100"/>
        <c:noMultiLvlLbl val="0"/>
      </c:catAx>
      <c:valAx>
        <c:axId val="7341824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3614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>
                <a:solidFill>
                  <a:schemeClr val="bg1"/>
                </a:solidFill>
              </a:rPr>
              <a:t>Proporção de crianças, adolescentes e jovens matriculados na escola alvo com avaliação da acuidade visual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Indicadores!$C$26</c:f>
              <c:strCache>
                <c:ptCount val="1"/>
                <c:pt idx="0">
                  <c:v>Proporção de crianças, adolescentes e jovens matriculados na escola alvo com avaliação da acuidade visual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Indicadores!$D$25:$F$25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Indicadores!$D$26:$F$26</c:f>
              <c:numCache>
                <c:formatCode>0.0%</c:formatCode>
                <c:ptCount val="3"/>
                <c:pt idx="0">
                  <c:v>0.57480314960629919</c:v>
                </c:pt>
                <c:pt idx="1">
                  <c:v>0.952755905511811</c:v>
                </c:pt>
                <c:pt idx="2">
                  <c:v>0.952755905511811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373696"/>
        <c:axId val="73416704"/>
      </c:barChart>
      <c:catAx>
        <c:axId val="4137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416704"/>
        <c:crosses val="autoZero"/>
        <c:auto val="1"/>
        <c:lblAlgn val="ctr"/>
        <c:lblOffset val="100"/>
        <c:noMultiLvlLbl val="0"/>
      </c:catAx>
      <c:valAx>
        <c:axId val="7341670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3736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>
                <a:solidFill>
                  <a:schemeClr val="bg1"/>
                </a:solidFill>
              </a:rPr>
              <a:t>Proporção de crianças, adolescentes e jovens matriculados na escola alvo com atualização do calendário vacinal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crianças, adolescentes e jovens matriculados na escola alvo com atualização do calendário vacinal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Indicadores!$D$37:$F$37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Indicadores!$D$38:$F$38</c:f>
              <c:numCache>
                <c:formatCode>0.0%</c:formatCode>
                <c:ptCount val="3"/>
                <c:pt idx="0">
                  <c:v>0</c:v>
                </c:pt>
                <c:pt idx="1">
                  <c:v>0.90551181102362199</c:v>
                </c:pt>
                <c:pt idx="2">
                  <c:v>0.90551181102362199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000064"/>
        <c:axId val="75743616"/>
      </c:barChart>
      <c:catAx>
        <c:axId val="7500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5743616"/>
        <c:crosses val="autoZero"/>
        <c:auto val="1"/>
        <c:lblAlgn val="ctr"/>
        <c:lblOffset val="100"/>
        <c:noMultiLvlLbl val="0"/>
      </c:catAx>
      <c:valAx>
        <c:axId val="7574361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50000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>
                <a:solidFill>
                  <a:schemeClr val="bg1"/>
                </a:solidFill>
              </a:rPr>
              <a:t>Proporção de crianças, adolescentes e jovens matriculados na escola alvo com avaliação nutricional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Indicadores!$C$44</c:f>
              <c:strCache>
                <c:ptCount val="1"/>
                <c:pt idx="0">
                  <c:v>Proporção de crianças, adolescentes e jovens matriculados na escola alvo com avaliação nutricional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Indicadores!$D$43:$F$43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Indicadores!$D$44:$F$44</c:f>
              <c:numCache>
                <c:formatCode>0.0%</c:formatCode>
                <c:ptCount val="3"/>
                <c:pt idx="0">
                  <c:v>0.36220472440944884</c:v>
                </c:pt>
                <c:pt idx="1">
                  <c:v>0.36220472440944884</c:v>
                </c:pt>
                <c:pt idx="2">
                  <c:v>0.36220472440944884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71008"/>
        <c:axId val="76573696"/>
      </c:barChart>
      <c:catAx>
        <c:axId val="7657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6573696"/>
        <c:crosses val="autoZero"/>
        <c:auto val="1"/>
        <c:lblAlgn val="ctr"/>
        <c:lblOffset val="100"/>
        <c:noMultiLvlLbl val="0"/>
      </c:catAx>
      <c:valAx>
        <c:axId val="7657369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65710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>
                <a:solidFill>
                  <a:schemeClr val="bg1"/>
                </a:solidFill>
              </a:rPr>
              <a:t>Proporção de crianças, adolescentes e jovens matriculados na escola alvo com avaliação da saúde bucal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crianças, adolescentes e jovens matriculados na escola alvo com avaliação da saúde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0</c:v>
                </c:pt>
                <c:pt idx="1">
                  <c:v>0.14960629921259844</c:v>
                </c:pt>
                <c:pt idx="2">
                  <c:v>0.85039370078740162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77792"/>
        <c:axId val="76610176"/>
      </c:barChart>
      <c:catAx>
        <c:axId val="7657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6610176"/>
        <c:crosses val="autoZero"/>
        <c:auto val="1"/>
        <c:lblAlgn val="ctr"/>
        <c:lblOffset val="100"/>
        <c:noMultiLvlLbl val="0"/>
      </c:catAx>
      <c:valAx>
        <c:axId val="7661017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65777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20423-E1E8-4C4A-9A2D-94CED7EAEF2C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0278A-AC57-43AD-8893-7059034B46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147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0278A-AC57-43AD-8893-7059034B467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801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0278A-AC57-43AD-8893-7059034B4679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497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0278A-AC57-43AD-8893-7059034B4679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79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6DF5-D0CB-4360-9683-D4C369590B07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3FED-7E39-4A0D-8911-96BF708854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826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6DF5-D0CB-4360-9683-D4C369590B07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3FED-7E39-4A0D-8911-96BF708854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278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6DF5-D0CB-4360-9683-D4C369590B07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3FED-7E39-4A0D-8911-96BF708854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68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6DF5-D0CB-4360-9683-D4C369590B07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3FED-7E39-4A0D-8911-96BF708854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922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6DF5-D0CB-4360-9683-D4C369590B07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3FED-7E39-4A0D-8911-96BF708854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80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6DF5-D0CB-4360-9683-D4C369590B07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3FED-7E39-4A0D-8911-96BF708854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393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6DF5-D0CB-4360-9683-D4C369590B07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3FED-7E39-4A0D-8911-96BF708854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57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6DF5-D0CB-4360-9683-D4C369590B07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3FED-7E39-4A0D-8911-96BF708854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511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6DF5-D0CB-4360-9683-D4C369590B07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3FED-7E39-4A0D-8911-96BF708854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28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6DF5-D0CB-4360-9683-D4C369590B07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3FED-7E39-4A0D-8911-96BF708854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3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6DF5-D0CB-4360-9683-D4C369590B07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3FED-7E39-4A0D-8911-96BF708854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43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46DF5-D0CB-4360-9683-D4C369590B07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3FED-7E39-4A0D-8911-96BF708854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11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Autofit/>
          </a:bodyPr>
          <a:lstStyle/>
          <a:p>
            <a:r>
              <a:rPr lang="pt-BR" sz="3200" dirty="0" smtClean="0"/>
              <a:t> </a:t>
            </a:r>
            <a:r>
              <a:rPr lang="pt-BR" sz="3200" b="1" dirty="0"/>
              <a:t>Melhorias na Atenção à Saúde dos escolares na Escola Estadual de Ensino Fundamental Nossa Senhora Aparecida, na Unidade Básica de Saúde Simões Lopes, Pelotas – RS 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7160840" cy="1057672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pt-BR" sz="2600" dirty="0" smtClean="0"/>
              <a:t>Aluna: Francielle Bendlin Antunes</a:t>
            </a:r>
          </a:p>
          <a:p>
            <a:pPr algn="r">
              <a:spcBef>
                <a:spcPts val="0"/>
              </a:spcBef>
            </a:pPr>
            <a:r>
              <a:rPr lang="pt-BR" sz="2600" dirty="0" smtClean="0"/>
              <a:t>Orientadora: </a:t>
            </a:r>
            <a:r>
              <a:rPr lang="pt-BR" sz="2600" dirty="0" err="1" smtClean="0"/>
              <a:t>Drª</a:t>
            </a:r>
            <a:r>
              <a:rPr lang="pt-BR" sz="2600" dirty="0" smtClean="0"/>
              <a:t>. </a:t>
            </a:r>
            <a:r>
              <a:rPr lang="pt-BR" sz="2600" dirty="0" err="1" smtClean="0"/>
              <a:t>Wâneza</a:t>
            </a:r>
            <a:r>
              <a:rPr lang="pt-BR" sz="2600" dirty="0" smtClean="0"/>
              <a:t> Dias Borges </a:t>
            </a:r>
            <a:r>
              <a:rPr lang="pt-BR" sz="2600" dirty="0" err="1" smtClean="0"/>
              <a:t>Hirsch</a:t>
            </a:r>
            <a:endParaRPr lang="pt-BR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51216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90550"/>
            <a:ext cx="14382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286000" y="271011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dirty="0" smtClean="0"/>
              <a:t> </a:t>
            </a:r>
            <a:r>
              <a:rPr lang="pt-BR" dirty="0"/>
              <a:t>UNIVERSIDADE ABERTA DO SUS – UNASUS </a:t>
            </a:r>
          </a:p>
          <a:p>
            <a:pPr algn="ctr"/>
            <a:r>
              <a:rPr lang="pt-BR" dirty="0"/>
              <a:t>UNIVERSIDADE FEDERAL DE PELOTAS </a:t>
            </a:r>
          </a:p>
          <a:p>
            <a:pPr algn="ctr"/>
            <a:r>
              <a:rPr lang="pt-BR" dirty="0"/>
              <a:t>DEPARTAMENTO DE MEDICINA SOCIAL </a:t>
            </a:r>
          </a:p>
          <a:p>
            <a:pPr algn="ctr"/>
            <a:r>
              <a:rPr lang="pt-BR" dirty="0"/>
              <a:t>ESPECIALIZAÇÃO EM SAÚDE DA FAMÍLIA </a:t>
            </a:r>
          </a:p>
          <a:p>
            <a:pPr algn="ctr"/>
            <a:r>
              <a:rPr lang="pt-BR" dirty="0"/>
              <a:t>MODALIDADE À DISTÂNCIA </a:t>
            </a:r>
          </a:p>
        </p:txBody>
      </p:sp>
      <p:sp>
        <p:nvSpPr>
          <p:cNvPr id="7" name="Retângulo 6"/>
          <p:cNvSpPr/>
          <p:nvPr/>
        </p:nvSpPr>
        <p:spPr>
          <a:xfrm>
            <a:off x="3743908" y="6237312"/>
            <a:ext cx="16561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Pelotas, 2015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25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Objetivo de qualidade: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Melhorar a qualidade da promoção da saúde por intermédio da educação em saúde. 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Metas: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avaliação clínica e psicossocial de 100% das crianças, adolescentes e jovens matriculados na escola alvo. 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Resultados: 1º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mês, 57,5%,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2º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3º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mês 95,3%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4853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095476"/>
              </p:ext>
            </p:extLst>
          </p:nvPr>
        </p:nvGraphicFramePr>
        <p:xfrm>
          <a:off x="1907704" y="332656"/>
          <a:ext cx="561662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ângulo 4"/>
          <p:cNvSpPr/>
          <p:nvPr/>
        </p:nvSpPr>
        <p:spPr>
          <a:xfrm>
            <a:off x="683568" y="3116705"/>
            <a:ext cx="718072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5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Figura </a:t>
            </a:r>
            <a:r>
              <a:rPr lang="pt-BR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lang="pt-BR" sz="15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– Gráfico </a:t>
            </a:r>
            <a:r>
              <a:rPr lang="pt-BR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da </a:t>
            </a:r>
            <a:r>
              <a:rPr lang="pt-BR" sz="1500" dirty="0" smtClean="0">
                <a:latin typeface="Arial" pitchFamily="34" charset="0"/>
                <a:cs typeface="Arial" pitchFamily="34" charset="0"/>
              </a:rPr>
              <a:t>Proporção </a:t>
            </a:r>
            <a:r>
              <a:rPr lang="pt-BR" sz="1500" dirty="0">
                <a:latin typeface="Arial" pitchFamily="34" charset="0"/>
                <a:cs typeface="Arial" pitchFamily="34" charset="0"/>
              </a:rPr>
              <a:t>crianças, adolescentes e jovens matriculados na escola alvo com avaliação clínica </a:t>
            </a:r>
            <a:r>
              <a:rPr lang="pt-BR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E.E.E.F</a:t>
            </a:r>
            <a:r>
              <a:rPr lang="pt-BR" sz="15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Nossa Senhora Aparecida, Pelotas/RS, 2014.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Fonte: Autoria própria.</a:t>
            </a:r>
            <a:endParaRPr lang="pt-B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83568" y="4653136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Meta</a:t>
            </a:r>
            <a:endParaRPr lang="pt-BR" sz="2400" b="1" dirty="0"/>
          </a:p>
        </p:txBody>
      </p:sp>
      <p:sp>
        <p:nvSpPr>
          <p:cNvPr id="7" name="Retângulo 6"/>
          <p:cNvSpPr/>
          <p:nvPr/>
        </p:nvSpPr>
        <p:spPr>
          <a:xfrm>
            <a:off x="683567" y="5127921"/>
            <a:ext cx="76328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Realizar aferição da pressão arterial de 100% das crianças, adolescentes e jovens matriculados na escola alvo. </a:t>
            </a:r>
          </a:p>
        </p:txBody>
      </p:sp>
    </p:spTree>
    <p:extLst>
      <p:ext uri="{BB962C8B-B14F-4D97-AF65-F5344CB8AC3E}">
        <p14:creationId xmlns:p14="http://schemas.microsoft.com/office/powerpoint/2010/main" val="2728059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l"/>
            <a:r>
              <a:rPr lang="pt-BR" sz="2700" b="1" dirty="0">
                <a:latin typeface="Arial" pitchFamily="34" charset="0"/>
                <a:cs typeface="Arial" pitchFamily="34" charset="0"/>
              </a:rPr>
              <a:t>Resultado: 1º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 mês: 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57,3%, </a:t>
            </a:r>
            <a:r>
              <a:rPr lang="pt-BR" sz="2700" b="1" dirty="0">
                <a:latin typeface="Arial" pitchFamily="34" charset="0"/>
                <a:cs typeface="Arial" pitchFamily="34" charset="0"/>
              </a:rPr>
              <a:t>2º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2700" b="1" dirty="0" smtClean="0">
                <a:latin typeface="Arial" pitchFamily="34" charset="0"/>
                <a:cs typeface="Arial" pitchFamily="34" charset="0"/>
              </a:rPr>
              <a:t>3º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mês 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95,3%.  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961507"/>
              </p:ext>
            </p:extLst>
          </p:nvPr>
        </p:nvGraphicFramePr>
        <p:xfrm>
          <a:off x="2018474" y="1340768"/>
          <a:ext cx="518457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722330" y="4419927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Figura 3 - Proporção de crianças, adolescentes e jovens matriculados na escola alvo com aferição da pressão arterial clínica </a:t>
            </a:r>
            <a:r>
              <a:rPr lang="pt-BR" sz="15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E.E.E.F. Nossa Senhora Aparecida, Pelotas/RS, 2014.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Fonte: Autoria própria.</a:t>
            </a:r>
            <a:endParaRPr lang="pt-BR" sz="1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558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260648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Realizar avaliação da acuidade visual de 100% das crianças, adolescentes e jovens matriculados na escola alvo.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Resultado: 1º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mês: 57,3%,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2º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3º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mês 95,3%. 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353626387"/>
              </p:ext>
            </p:extLst>
          </p:nvPr>
        </p:nvGraphicFramePr>
        <p:xfrm>
          <a:off x="1835696" y="2615139"/>
          <a:ext cx="5419725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467544" y="5229200"/>
            <a:ext cx="777686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5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Figura </a:t>
            </a:r>
            <a:r>
              <a:rPr lang="pt-BR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 </a:t>
            </a:r>
            <a:r>
              <a:rPr lang="pt-BR" sz="15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– Gráfico da </a:t>
            </a:r>
            <a:r>
              <a:rPr lang="pt-BR" sz="1500" dirty="0">
                <a:latin typeface="Arial" pitchFamily="34" charset="0"/>
                <a:cs typeface="Arial" pitchFamily="34" charset="0"/>
              </a:rPr>
              <a:t>Proporção de crianças, adolescentes e jovens matriculados na escola alvo com avaliação da acuidade </a:t>
            </a:r>
            <a:r>
              <a:rPr lang="pt-BR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E.E.E.F</a:t>
            </a:r>
            <a:r>
              <a:rPr lang="pt-BR" sz="15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Nossa Senhora Aparecida, Pelotas/RS, 2014.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Fonte: Autoria própria.</a:t>
            </a:r>
            <a:endParaRPr lang="pt-BR" sz="1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95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algn="just">
              <a:buNone/>
            </a:pPr>
            <a:r>
              <a:rPr lang="pt-BR" sz="2500" b="1" dirty="0">
                <a:latin typeface="Arial" pitchFamily="34" charset="0"/>
                <a:cs typeface="Arial" pitchFamily="34" charset="0"/>
              </a:rPr>
              <a:t>Meta:</a:t>
            </a:r>
          </a:p>
          <a:p>
            <a:pPr algn="just"/>
            <a:r>
              <a:rPr lang="pt-BR" sz="2500" dirty="0">
                <a:latin typeface="Arial" pitchFamily="34" charset="0"/>
                <a:cs typeface="Arial" pitchFamily="34" charset="0"/>
              </a:rPr>
              <a:t>Realizar avaliação da audição de 100% das crianças, adolescentes e jovens matriculados na escola alvo. </a:t>
            </a:r>
          </a:p>
          <a:p>
            <a:pPr algn="just"/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>
                <a:latin typeface="Arial" pitchFamily="34" charset="0"/>
                <a:cs typeface="Arial" pitchFamily="34" charset="0"/>
              </a:rPr>
              <a:t>Essa meta não foi realizada no período por inviabilidade do processo,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e pelo fato de esta meta não estar pactuada com a Secretaria Municipal de Saúde de Pelotas, relatando que a mesma não é essencial na ação.</a:t>
            </a:r>
            <a:endParaRPr lang="pt-BR" sz="25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894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just">
              <a:buNone/>
            </a:pP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Meta:</a:t>
            </a:r>
          </a:p>
          <a:p>
            <a:pPr algn="just"/>
            <a:r>
              <a:rPr lang="pt-BR" sz="2500" dirty="0" smtClean="0">
                <a:latin typeface="Arial" pitchFamily="34" charset="0"/>
                <a:cs typeface="Arial" pitchFamily="34" charset="0"/>
              </a:rPr>
              <a:t>Atualizar o calendário vacinal de 100% das crianças, adolescentes e jovens matriculados na escola alvo. </a:t>
            </a:r>
          </a:p>
          <a:p>
            <a:pPr marL="0" indent="0">
              <a:buNone/>
            </a:pPr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Resultado: 1º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mês: 0,0%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2º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3º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mês: 90,6%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043613954"/>
              </p:ext>
            </p:extLst>
          </p:nvPr>
        </p:nvGraphicFramePr>
        <p:xfrm>
          <a:off x="1907704" y="2924944"/>
          <a:ext cx="5467350" cy="238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ângulo 4"/>
          <p:cNvSpPr/>
          <p:nvPr/>
        </p:nvSpPr>
        <p:spPr>
          <a:xfrm>
            <a:off x="467544" y="5373216"/>
            <a:ext cx="813690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5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Figura 5 – Gráfico da </a:t>
            </a:r>
            <a:r>
              <a:rPr lang="pt-BR" sz="1500" dirty="0">
                <a:latin typeface="Arial" pitchFamily="34" charset="0"/>
                <a:cs typeface="Arial" pitchFamily="34" charset="0"/>
              </a:rPr>
              <a:t>Proporção de crianças, adolescentes e jovens matriculados na escola alvo com atualização do calendário vacinal </a:t>
            </a:r>
            <a:r>
              <a:rPr lang="pt-BR" sz="15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E.E.E.F. Nossa Senhora Aparecida, Pelotas/RS, 2014.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Fonte: Autoria própria.</a:t>
            </a:r>
            <a:endParaRPr lang="pt-BR" sz="1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995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just">
              <a:buNone/>
            </a:pPr>
            <a:r>
              <a:rPr lang="pt-BR" sz="2500" b="1" dirty="0">
                <a:latin typeface="Arial" pitchFamily="34" charset="0"/>
                <a:cs typeface="Arial" pitchFamily="34" charset="0"/>
              </a:rPr>
              <a:t>Meta:</a:t>
            </a:r>
          </a:p>
          <a:p>
            <a:pPr algn="just"/>
            <a:endParaRPr lang="pt-BR" sz="2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>
                <a:latin typeface="Arial" pitchFamily="34" charset="0"/>
                <a:cs typeface="Arial" pitchFamily="34" charset="0"/>
              </a:rPr>
              <a:t>Realizar avaliação nutricional em 100% das crianças, adolescentes e jovens matriculados na escola alvo. </a:t>
            </a:r>
          </a:p>
          <a:p>
            <a:pPr marL="0" indent="0">
              <a:buNone/>
            </a:pPr>
            <a:endParaRPr lang="pt-BR" sz="25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Resultado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1º, 2º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e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 3º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meses: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36,2%</a:t>
            </a:r>
            <a:endParaRPr lang="pt-BR" sz="25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802549982"/>
              </p:ext>
            </p:extLst>
          </p:nvPr>
        </p:nvGraphicFramePr>
        <p:xfrm>
          <a:off x="2051720" y="3717032"/>
          <a:ext cx="5457825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0452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just"/>
            <a:r>
              <a:rPr lang="pt-BR" sz="2500" b="1" dirty="0" smtClean="0">
                <a:latin typeface="Arial" pitchFamily="34" charset="0"/>
                <a:cs typeface="Arial" pitchFamily="34" charset="0"/>
              </a:rPr>
              <a:t>Meta:</a:t>
            </a:r>
          </a:p>
          <a:p>
            <a:pPr algn="just"/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Realizar avaliação da saúde bucal em 100% das crianças, adolescentes e jovens matriculados na escola alvo. </a:t>
            </a:r>
          </a:p>
          <a:p>
            <a:pPr marL="0" indent="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87687" y="2636912"/>
            <a:ext cx="748883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500" b="1" dirty="0">
                <a:latin typeface="Arial" pitchFamily="34" charset="0"/>
                <a:cs typeface="Arial" pitchFamily="34" charset="0"/>
              </a:rPr>
              <a:t>Resultado: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2º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mês 15%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e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 3º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mês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85%</a:t>
            </a:r>
            <a:endParaRPr lang="pt-BR" sz="25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423827491"/>
              </p:ext>
            </p:extLst>
          </p:nvPr>
        </p:nvGraphicFramePr>
        <p:xfrm>
          <a:off x="1979712" y="3645024"/>
          <a:ext cx="542925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0308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Objetivo de adesão: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Melhorar a adesão às ações na escola.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Meta: 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Fazer busca ativa de 100% das crianças, adolescentes e jovens que não compareceram as ações realizadas na escola alvo. 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Resultado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Meta alcançada.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453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de registro: 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Melhorar o registro das informações.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pt-BR" sz="2400" dirty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Meta: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Manter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na UBS, registro atualizado em planilha, e /ou prontuário de 100% das crianças, adolescentes e jovens matriculados na escola alvo.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Resultado: 2º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 15% e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3º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mês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87,4%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3861048"/>
            <a:ext cx="544830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60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Programa Saúde na Escola (PSE), instituído no Brasil em 2007,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busca fortalecer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as experiências desenvolvidas no ambiente escolar e promover 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articulação das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ações vinculadas ao Sistema Único de Saúde (SUS) com a rede pública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 ensino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O PSE confere os valores da promoção da saúde por abordar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seus princípios fundamentais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Objetivo de Promoção da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Saúde: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Promover 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saúde das crianças, adolescentes e jovens.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Proporcionar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orientação nutricional para 100% das crianças, adolescentes e jovens matriculados na escola alvo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Resultado: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1º 2º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3º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mês: 36,2%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645024"/>
            <a:ext cx="5705475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1810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Orientar 100% das crianças</a:t>
            </a:r>
            <a:r>
              <a:rPr lang="pt-B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e </a:t>
            </a:r>
            <a:r>
              <a:rPr lang="pt-B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adolescentes matriculados na escola alvo sobre prevenção de acidentes (conforme faixa etária</a:t>
            </a:r>
            <a:r>
              <a:rPr lang="pt-B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</a:p>
          <a:p>
            <a:pPr marL="0" indent="0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Resultado: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3º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85%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240" y="2564904"/>
            <a:ext cx="5457825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763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Orientar 100% das crianças, e adolescentes matriculados na escola alvo para prática de atividade física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Resultado: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3º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80,3%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804" y="3140968"/>
            <a:ext cx="557212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6425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Orientar 100% das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crianças,e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adolescentes matriculados na escola alvo para o reconhecimento e prevenção de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bullying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Resultado: 3º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81,9%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8" y="2924944"/>
            <a:ext cx="56102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9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Orientar 100% das crianças, e adolescentes matriculados na escola alvo para o reconhecimento das situações de violência e sobre os direitos assegurados às vítimas.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Resultado: 3º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mês: 81,9%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3284984"/>
            <a:ext cx="555307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49296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 Orientar 100% das crianças, e adolescentes matriculados na escola alvo sobre os cuidados com o ambiente para promoção da saúde.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</a:t>
            </a: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Resultado: 1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º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34,6% 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2º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3º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92,9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%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2852936"/>
            <a:ext cx="557212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54587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pt-BR" sz="2400" b="1" dirty="0" smtClean="0"/>
              <a:t>Meta: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Orientar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100% das crianças, e adolescentes matriculados na escola alvo sobre higiene bucal.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</a:t>
            </a: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Resultado: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2º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3º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92,1%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i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8" y="3426478"/>
            <a:ext cx="5495925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8627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pt-BR" sz="2400" b="1" dirty="0" smtClean="0"/>
              <a:t>Meta: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Orientar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100% das crianças, e adolescentes matriculados na escola alvo sobre o uso de álcool e drogas.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</a:t>
            </a: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Resultado: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Meta atingida.</a:t>
            </a:r>
          </a:p>
          <a:p>
            <a:pPr marL="0" indent="0"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38423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Orientar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100% das crianças, e adolescentes matriculados na escola alvo sobre os riscos do tabagismo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Meta atingida.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0829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Orientar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100% dos adolescentes matriculados na escola alvo sobre a prevenção de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DSTs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</a:t>
            </a: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Meta atingida.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1171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Característica do município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9600" dirty="0" smtClean="0">
                <a:latin typeface="Arial" pitchFamily="34" charset="0"/>
                <a:cs typeface="Arial" pitchFamily="34" charset="0"/>
              </a:rPr>
              <a:t>Pelotas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é uma cidade da região sul do estado do Rio Grande do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Sul. </a:t>
            </a:r>
          </a:p>
          <a:p>
            <a:pPr algn="just"/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9600" dirty="0" smtClean="0">
                <a:latin typeface="Arial" pitchFamily="34" charset="0"/>
                <a:cs typeface="Arial" pitchFamily="34" charset="0"/>
              </a:rPr>
              <a:t>Possui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uma população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de 341.180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habitantes e é a terceira cidade mais populosa do estado. </a:t>
            </a: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96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município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encontram-se 51 Unidades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Básicas de Saúde (UBS), destas 31 são Estratégias Saúde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da Família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(ESF), ainda dentro das estratégias, 17 participam do Programa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de Melhoria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do Acesso e da Qualidade na Atenção Básica (PMAQ), desde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outubro de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2011. </a:t>
            </a: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96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município de Pelotas aderiu o Programa Saúde na Escola (PSE)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no ano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de 2013, participando quatro ESF, atualmente possui 21 UBS, sendo,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19 ESF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e dois Tradicionais.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8933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Meta: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Orientar 100% dos adolescentes matriculados na escola alvo sobre gravidez na adolescência.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Resultado: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Meta atingida.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46226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Importância da Intervenção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 Organização na implantação do P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rograma Saúde na Escolar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(PSE);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 Ampliação da cobertura da atenção da saúde do escolar;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Atualização dos registros dos educandos na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Unidade Básica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Saúde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Ampliação das ações educacionais 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83003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Incorporação da intervenção a rotina do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serviço: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Incorporação Positiva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Registros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específicos: Ficha Espelho-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Negativa.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86732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51304" cy="1143000"/>
          </a:xfrm>
        </p:spPr>
        <p:txBody>
          <a:bodyPr>
            <a:normAutofit/>
          </a:bodyPr>
          <a:lstStyle/>
          <a:p>
            <a:pPr algn="l"/>
            <a:r>
              <a:rPr lang="pt-BR" sz="2500" b="1" dirty="0">
                <a:latin typeface="Arial" pitchFamily="34" charset="0"/>
                <a:cs typeface="Arial" pitchFamily="34" charset="0"/>
              </a:rPr>
              <a:t>Reflexão crítica sobre o processo  pessoal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de aprendizagem </a:t>
            </a:r>
            <a:endParaRPr lang="pt-BR" sz="2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	Foram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muitos desafios encontrados pelo caminho superados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com persistência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, resignação e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aprimoramento. </a:t>
            </a:r>
          </a:p>
          <a:p>
            <a:pPr marL="0" indent="0" algn="just">
              <a:buNone/>
            </a:pPr>
            <a:r>
              <a:rPr lang="pt-BR" sz="2500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Com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o fim dessa intervenção penso em continuar me aprimorando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nos estudos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da Atenção Básica, já que o mesmo está sempre em processo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de aprimoramento.</a:t>
            </a:r>
          </a:p>
          <a:p>
            <a:pPr marL="0" indent="0" algn="just">
              <a:buNone/>
            </a:pPr>
            <a:r>
              <a:rPr lang="pt-BR" sz="2500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Identifiquei-me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muito com o processo de trabalho, assim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como com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o Programa Saúde na Escola.</a:t>
            </a:r>
          </a:p>
        </p:txBody>
      </p:sp>
    </p:spTree>
    <p:extLst>
      <p:ext uri="{BB962C8B-B14F-4D97-AF65-F5344CB8AC3E}">
        <p14:creationId xmlns:p14="http://schemas.microsoft.com/office/powerpoint/2010/main" val="30622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Situação da Unidade antes da intervenção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200"/>
              </a:spcBef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Pelotas aderiu </a:t>
            </a:r>
            <a:r>
              <a:rPr lang="pt-BR" dirty="0">
                <a:latin typeface="Arial" pitchFamily="34" charset="0"/>
                <a:cs typeface="Arial" pitchFamily="34" charset="0"/>
              </a:rPr>
              <a:t>ao programa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no ano de 2013, </a:t>
            </a:r>
            <a:r>
              <a:rPr lang="pt-BR" dirty="0">
                <a:latin typeface="Arial" pitchFamily="34" charset="0"/>
                <a:cs typeface="Arial" pitchFamily="34" charset="0"/>
              </a:rPr>
              <a:t>quando cheguei na UBS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realizavam somente atividades na escola, porém seu único registro eram as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FA’s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BR" dirty="0">
                <a:latin typeface="Arial" pitchFamily="34" charset="0"/>
                <a:cs typeface="Arial" pitchFamily="34" charset="0"/>
              </a:rPr>
              <a:t>Quando necessário ocorriam algumas ações de educação em saúde.</a:t>
            </a:r>
          </a:p>
          <a:p>
            <a:pPr algn="just">
              <a:spcBef>
                <a:spcPts val="1200"/>
              </a:spcBef>
            </a:pPr>
            <a:r>
              <a:rPr lang="pt-BR" dirty="0">
                <a:latin typeface="Arial" pitchFamily="34" charset="0"/>
                <a:cs typeface="Arial" pitchFamily="34" charset="0"/>
              </a:rPr>
              <a:t>Avaliação antropométrica, porém sem registro das mensurações dos alunos.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019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Objetivo Geral:</a:t>
            </a:r>
          </a:p>
          <a:p>
            <a:pPr marL="0" indent="0">
              <a:buNone/>
            </a:pPr>
            <a:endParaRPr lang="pt-BR" dirty="0" smtClean="0"/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atenção à saúde do escolar que frequentam a Escola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Estadual de Ensino Fundamental Nossa Senhora Aparecida,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qual faz parte da área de abrangência da Unidade Básica de Saúde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Simões Lopes em Pelotas/RS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</a:t>
            </a:r>
            <a:endParaRPr lang="pt-BR" sz="2400" b="1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618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Ações realizadas: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Planilhas,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coleta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dados;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Planejamento para ações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educacionais 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avaliações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clinicas;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Capacitação das equipes da UBS e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Educação;</a:t>
            </a:r>
          </a:p>
          <a:p>
            <a:pPr>
              <a:buFont typeface="Wingdings" pitchFamily="2" charset="2"/>
              <a:buChar char="ü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Conselhos Locais de saúde.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89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LOGÍSTICA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1466"/>
            <a:ext cx="8229600" cy="58326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u="sng" dirty="0">
                <a:latin typeface="Arial" pitchFamily="34" charset="0"/>
                <a:cs typeface="Arial" pitchFamily="34" charset="0"/>
              </a:rPr>
              <a:t>Manual Técnico: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Caderno de Atenção Básica do Programa Saúde na Escola, Ministério da Saúde, 2009.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Guia para formação de profissionais de Saúde e educação- Saúde e prevenção nas escolas, 2008.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u="sng" dirty="0">
                <a:latin typeface="Arial" pitchFamily="34" charset="0"/>
                <a:cs typeface="Arial" pitchFamily="34" charset="0"/>
              </a:rPr>
              <a:t>Registro Especifico:</a:t>
            </a:r>
          </a:p>
          <a:p>
            <a:endParaRPr lang="pt-BR" sz="2400" u="sng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Ficha Espelho.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Planilhas de coleta de dados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06524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r>
              <a:rPr lang="pt-BR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Objetivo  de cobertura: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Ampliar a cobertura de atenção à saúde na escola. 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Meta: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Ampliar a cobertura das ações na escola para 100% das crianças, adolescentes e jovens matriculados na escola alvo da intervenção.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Resultado: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Alcançado 100% da meta.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9039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2780928"/>
            <a:ext cx="7560840" cy="1368152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15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Figura 1 – Gráfico da proporção de crianças e adolescentes matriculados na escola alvo submetidos às ações em saúde.  </a:t>
            </a:r>
            <a:r>
              <a:rPr lang="pt-BR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E.E.E.F</a:t>
            </a:r>
            <a:r>
              <a:rPr lang="pt-BR" sz="15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pt-BR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Nossa Senhora Aparecida, Pelotas/RS</a:t>
            </a:r>
            <a:r>
              <a:rPr lang="pt-BR" sz="15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2014.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Fonte: Autoria própria.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043311653"/>
              </p:ext>
            </p:extLst>
          </p:nvPr>
        </p:nvGraphicFramePr>
        <p:xfrm>
          <a:off x="2267744" y="332656"/>
          <a:ext cx="4357718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899592" y="4221088"/>
            <a:ext cx="3073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Aspecto Qualitativo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99592" y="4869160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	Envolvimento e entrosamento das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agentes comunitárias de saúde em realizar uma busca ativa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do escolar, como participar junto das ações executadas.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0187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1448</Words>
  <Application>Microsoft Office PowerPoint</Application>
  <PresentationFormat>Apresentação na tela (4:3)</PresentationFormat>
  <Paragraphs>190</Paragraphs>
  <Slides>33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Tema do Office</vt:lpstr>
      <vt:lpstr> Melhorias na Atenção à Saúde dos escolares na Escola Estadual de Ensino Fundamental Nossa Senhora Aparecida, na Unidade Básica de Saúde Simões Lopes, Pelotas – RS </vt:lpstr>
      <vt:lpstr>INTRODUÇÃO</vt:lpstr>
      <vt:lpstr>Característica do município</vt:lpstr>
      <vt:lpstr>Situação da Unidade antes da intervenção</vt:lpstr>
      <vt:lpstr>OBJETIVO</vt:lpstr>
      <vt:lpstr>METODOLOGIA</vt:lpstr>
      <vt:lpstr>LOGÍSTICA</vt:lpstr>
      <vt:lpstr>OBJETIVOS, METAS E RESULTADOS</vt:lpstr>
      <vt:lpstr>Apresentação do PowerPoint</vt:lpstr>
      <vt:lpstr>Apresentação do PowerPoint</vt:lpstr>
      <vt:lpstr>Apresentação do PowerPoint</vt:lpstr>
      <vt:lpstr>Resultado: 1º mês: 57,3%, 2º e 3º mês 95,3%.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Apresentação do PowerPoint</vt:lpstr>
      <vt:lpstr>Reflexão crítica sobre o processo  pessoal de aprendizagem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Franciele</dc:creator>
  <cp:lastModifiedBy>Alegrete</cp:lastModifiedBy>
  <cp:revision>16</cp:revision>
  <dcterms:created xsi:type="dcterms:W3CDTF">2015-01-17T12:01:52Z</dcterms:created>
  <dcterms:modified xsi:type="dcterms:W3CDTF">2015-01-23T02:20:43Z</dcterms:modified>
</cp:coreProperties>
</file>