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58" r:id="rId3"/>
    <p:sldId id="342" r:id="rId4"/>
    <p:sldId id="261" r:id="rId5"/>
    <p:sldId id="265" r:id="rId6"/>
    <p:sldId id="266" r:id="rId7"/>
    <p:sldId id="267" r:id="rId8"/>
    <p:sldId id="268" r:id="rId9"/>
    <p:sldId id="269" r:id="rId10"/>
    <p:sldId id="276" r:id="rId11"/>
    <p:sldId id="275" r:id="rId12"/>
    <p:sldId id="279" r:id="rId13"/>
    <p:sldId id="278" r:id="rId14"/>
    <p:sldId id="281" r:id="rId15"/>
    <p:sldId id="286" r:id="rId16"/>
    <p:sldId id="284" r:id="rId17"/>
    <p:sldId id="288" r:id="rId18"/>
    <p:sldId id="270" r:id="rId19"/>
    <p:sldId id="289" r:id="rId20"/>
    <p:sldId id="271" r:id="rId21"/>
    <p:sldId id="294" r:id="rId22"/>
    <p:sldId id="295" r:id="rId23"/>
    <p:sldId id="296" r:id="rId24"/>
    <p:sldId id="297" r:id="rId25"/>
    <p:sldId id="298" r:id="rId26"/>
    <p:sldId id="312" r:id="rId27"/>
    <p:sldId id="299" r:id="rId28"/>
    <p:sldId id="300" r:id="rId29"/>
    <p:sldId id="316" r:id="rId30"/>
    <p:sldId id="272" r:id="rId31"/>
    <p:sldId id="318" r:id="rId32"/>
    <p:sldId id="273" r:id="rId33"/>
    <p:sldId id="320" r:id="rId34"/>
    <p:sldId id="274" r:id="rId35"/>
    <p:sldId id="321" r:id="rId36"/>
    <p:sldId id="330" r:id="rId37"/>
    <p:sldId id="322" r:id="rId38"/>
    <p:sldId id="323" r:id="rId39"/>
    <p:sldId id="334" r:id="rId40"/>
    <p:sldId id="324" r:id="rId41"/>
    <p:sldId id="325" r:id="rId42"/>
    <p:sldId id="326" r:id="rId43"/>
    <p:sldId id="340" r:id="rId44"/>
    <p:sldId id="343" r:id="rId45"/>
    <p:sldId id="344" r:id="rId46"/>
    <p:sldId id="345" r:id="rId47"/>
    <p:sldId id="346" r:id="rId48"/>
    <p:sldId id="341" r:id="rId49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Meus%20documentos\Documents\EAD_UFPel_4\Unidade%204\Fran\rev%20Tomasi%20Planilha_Francine_saude_crian&#231;a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eus%20documentos\Documents\EAD_UFPel_4\Unidade%204\Fran\rev%20Tomasi%20Planilha_Francine_saude_crian&#231;a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eus%20documentos\Documents\EAD_UFPel_4\Unidade%204\Fran\rev%20Tomasi%20Planilha_Francine_saude_crian&#231;a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546"/>
          <c:y val="0.28937832452754614"/>
          <c:w val="0.84677502714590491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1.6831683168316833E-2</c:v>
                </c:pt>
                <c:pt idx="1">
                  <c:v>9.7029702970297033E-2</c:v>
                </c:pt>
                <c:pt idx="2">
                  <c:v>0.16831683168316833</c:v>
                </c:pt>
                <c:pt idx="3">
                  <c:v>0.23465346534653464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668768"/>
        <c:axId val="182762864"/>
      </c:barChart>
      <c:catAx>
        <c:axId val="18266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82762864"/>
        <c:crosses val="autoZero"/>
        <c:auto val="1"/>
        <c:lblAlgn val="ctr"/>
        <c:lblOffset val="100"/>
        <c:noMultiLvlLbl val="0"/>
      </c:catAx>
      <c:valAx>
        <c:axId val="18276286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8266876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05071230017421"/>
          <c:y val="0.142370686449943"/>
          <c:w val="0.85858755245334684"/>
          <c:h val="0.71958345001732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crianças cujas mães receberam orientação coletiva sobre higiene bucal, etiologia e prevenção da cárie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Indicadores!$D$126:$G$126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Indicadores!$D$127:$G$127</c:f>
              <c:numCache>
                <c:formatCode>0.0%</c:formatCode>
                <c:ptCount val="4"/>
                <c:pt idx="0">
                  <c:v>0</c:v>
                </c:pt>
                <c:pt idx="1">
                  <c:v>0.54545454545454541</c:v>
                </c:pt>
                <c:pt idx="2">
                  <c:v>0.4</c:v>
                </c:pt>
                <c:pt idx="3">
                  <c:v>0.30000000000000032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8690096"/>
        <c:axId val="178690488"/>
      </c:barChart>
      <c:catAx>
        <c:axId val="17869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78690488"/>
        <c:crosses val="autoZero"/>
        <c:auto val="1"/>
        <c:lblAlgn val="ctr"/>
        <c:lblOffset val="100"/>
        <c:noMultiLvlLbl val="0"/>
      </c:catAx>
      <c:valAx>
        <c:axId val="1786904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786900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72379105490811"/>
          <c:y val="0.20264279163401031"/>
          <c:w val="0.85366023100115762"/>
          <c:h val="0.66045274066263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Indicadores!$C$146</c:f>
              <c:strCache>
                <c:ptCount val="1"/>
                <c:pt idx="0">
                  <c:v>Proporção de crianças frequentadoras da(s) creche(s) foco da intervenção cujas mães receberam orientações nutricionais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Indicadores!$D$145:$G$145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Indicadores!$D$146:$G$146</c:f>
              <c:numCache>
                <c:formatCode>0.0%</c:formatCode>
                <c:ptCount val="4"/>
                <c:pt idx="0">
                  <c:v>0</c:v>
                </c:pt>
                <c:pt idx="1">
                  <c:v>0.54545454545454541</c:v>
                </c:pt>
                <c:pt idx="2">
                  <c:v>0.30666666666666736</c:v>
                </c:pt>
                <c:pt idx="3">
                  <c:v>0.23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8691272"/>
        <c:axId val="178691664"/>
      </c:barChart>
      <c:catAx>
        <c:axId val="178691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78691664"/>
        <c:crosses val="autoZero"/>
        <c:auto val="1"/>
        <c:lblAlgn val="ctr"/>
        <c:lblOffset val="100"/>
        <c:noMultiLvlLbl val="0"/>
      </c:catAx>
      <c:valAx>
        <c:axId val="178691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786912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83881288473103"/>
          <c:y val="0.28937832452754614"/>
          <c:w val="0.85887181324798945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0.47058823529411764</c:v>
                </c:pt>
                <c:pt idx="1">
                  <c:v>0.24489795918367346</c:v>
                </c:pt>
                <c:pt idx="2">
                  <c:v>0.26470588235294118</c:v>
                </c:pt>
                <c:pt idx="3">
                  <c:v>0.28691983122362869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750448"/>
        <c:axId val="176126880"/>
      </c:barChart>
      <c:catAx>
        <c:axId val="18275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126880"/>
        <c:crosses val="autoZero"/>
        <c:auto val="1"/>
        <c:lblAlgn val="ctr"/>
        <c:lblOffset val="100"/>
        <c:noMultiLvlLbl val="0"/>
      </c:catAx>
      <c:valAx>
        <c:axId val="17612688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82750448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03030303030303"/>
          <c:y val="0.29411764705882365"/>
          <c:w val="0.8606060606060606"/>
          <c:h val="0.5803921568627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0.25</c:v>
                </c:pt>
                <c:pt idx="1">
                  <c:v>0.79710144927536231</c:v>
                </c:pt>
                <c:pt idx="2">
                  <c:v>0.73275862068965514</c:v>
                </c:pt>
                <c:pt idx="3">
                  <c:v>0.68862275449101795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775840"/>
        <c:axId val="182776224"/>
      </c:barChart>
      <c:catAx>
        <c:axId val="18277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776224"/>
        <c:crosses val="autoZero"/>
        <c:auto val="1"/>
        <c:lblAlgn val="ctr"/>
        <c:lblOffset val="100"/>
        <c:noMultiLvlLbl val="0"/>
      </c:catAx>
      <c:valAx>
        <c:axId val="18277622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82775840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60655737704933"/>
          <c:y val="0.28937832452754664"/>
          <c:w val="0.85450819672131151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crianças de 6 a 72 meses classificadas como alto risco de saúde bucal 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0.5</c:v>
                </c:pt>
                <c:pt idx="1">
                  <c:v>0.2181818181818182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031248"/>
        <c:axId val="177031632"/>
      </c:barChart>
      <c:catAx>
        <c:axId val="17703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77031632"/>
        <c:crosses val="autoZero"/>
        <c:auto val="1"/>
        <c:lblAlgn val="ctr"/>
        <c:lblOffset val="100"/>
        <c:noMultiLvlLbl val="0"/>
      </c:catAx>
      <c:valAx>
        <c:axId val="1770316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7703124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541"/>
          <c:y val="0.32780149402208819"/>
          <c:w val="0.84677502714590469"/>
          <c:h val="0.53942018003634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'[Planilha_Francine_saude_criança Revisada.xls]Indicadores'!$C$77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noFill/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'[Planilha_Francine_saude_criança Revisada.xls]Indicadores'!$D$76:$G$76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'[Planilha_Francine_saude_criança Revisada.xls]Indicadores'!$D$77:$G$77</c:f>
              <c:numCache>
                <c:formatCode>0.0%</c:formatCode>
                <c:ptCount val="4"/>
                <c:pt idx="0">
                  <c:v>1</c:v>
                </c:pt>
                <c:pt idx="1">
                  <c:v>0.98979591836734693</c:v>
                </c:pt>
                <c:pt idx="2">
                  <c:v>0.99411764705882355</c:v>
                </c:pt>
                <c:pt idx="3">
                  <c:v>0.96624472573839659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7060912"/>
        <c:axId val="106656592"/>
      </c:barChart>
      <c:catAx>
        <c:axId val="17706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6656592"/>
        <c:crosses val="autoZero"/>
        <c:auto val="1"/>
        <c:lblAlgn val="ctr"/>
        <c:lblOffset val="100"/>
        <c:noMultiLvlLbl val="0"/>
      </c:catAx>
      <c:valAx>
        <c:axId val="1066565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770609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095189088847291E-2"/>
          <c:y val="0.11862145671692868"/>
          <c:w val="0.90020585920408447"/>
          <c:h val="0.7518254512729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Indicadores!$C$88</c:f>
              <c:strCache>
                <c:ptCount val="1"/>
                <c:pt idx="0">
                  <c:v>Proporção de crianças de 6 a 72 meses  que tiveram tratamento odontológico concluído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Indicadores!$D$87:$G$87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Indicadores!$D$88:$G$88</c:f>
              <c:numCache>
                <c:formatCode>0.0%</c:formatCode>
                <c:ptCount val="4"/>
                <c:pt idx="0">
                  <c:v>0</c:v>
                </c:pt>
                <c:pt idx="1">
                  <c:v>0.56363636363636349</c:v>
                </c:pt>
                <c:pt idx="2">
                  <c:v>0.88235294117647056</c:v>
                </c:pt>
                <c:pt idx="3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657768"/>
        <c:axId val="181968944"/>
      </c:barChart>
      <c:catAx>
        <c:axId val="106657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968944"/>
        <c:crosses val="autoZero"/>
        <c:auto val="1"/>
        <c:lblAlgn val="ctr"/>
        <c:lblOffset val="100"/>
        <c:noMultiLvlLbl val="0"/>
      </c:catAx>
      <c:valAx>
        <c:axId val="181968944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6657768"/>
        <c:crosses val="autoZero"/>
        <c:crossBetween val="between"/>
        <c:minorUnit val="4.0000000000000022E-2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564"/>
          <c:y val="0.22978771149374888"/>
          <c:w val="0.84677502714590613"/>
          <c:h val="0.63829919859374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Proporção de crianças com registro atualizado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0.98823529411764621</c:v>
                </c:pt>
                <c:pt idx="3">
                  <c:v>0.99156118143459859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1970512"/>
        <c:axId val="181970904"/>
      </c:barChart>
      <c:catAx>
        <c:axId val="18197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970904"/>
        <c:crosses val="autoZero"/>
        <c:auto val="1"/>
        <c:lblAlgn val="ctr"/>
        <c:lblOffset val="100"/>
        <c:noMultiLvlLbl val="0"/>
      </c:catAx>
      <c:valAx>
        <c:axId val="181970904"/>
        <c:scaling>
          <c:orientation val="minMax"/>
          <c:max val="1.00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8197051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5245901639344"/>
          <c:y val="0.22500091553106921"/>
          <c:w val="0.84426229508196537"/>
          <c:h val="0.64583596124658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Indicadores!$C$102</c:f>
              <c:strCache>
                <c:ptCount val="1"/>
                <c:pt idx="0">
                  <c:v>Proporção de crianças com avaliação de risco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Indicadores!$D$101:$G$101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Indicadores!$D$102:$G$102</c:f>
              <c:numCache>
                <c:formatCode>0.0%</c:formatCode>
                <c:ptCount val="4"/>
                <c:pt idx="0">
                  <c:v>1</c:v>
                </c:pt>
                <c:pt idx="1">
                  <c:v>0.97959183673469519</c:v>
                </c:pt>
                <c:pt idx="2">
                  <c:v>0.98823529411764621</c:v>
                </c:pt>
                <c:pt idx="3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1971688"/>
        <c:axId val="181972080"/>
      </c:barChart>
      <c:catAx>
        <c:axId val="181971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972080"/>
        <c:crosses val="autoZero"/>
        <c:auto val="1"/>
        <c:lblAlgn val="ctr"/>
        <c:lblOffset val="100"/>
        <c:noMultiLvlLbl val="0"/>
      </c:catAx>
      <c:valAx>
        <c:axId val="181972080"/>
        <c:scaling>
          <c:orientation val="minMax"/>
          <c:max val="1.004999999999997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81971688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905681954202711E-2"/>
          <c:y val="8.4033080288309039E-2"/>
          <c:w val="0.89665720365784318"/>
          <c:h val="0.78641406428671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Indicadores!$D$114:$G$114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Indicadores!$D$115:$G$115</c:f>
              <c:numCache>
                <c:formatCode>0.0%</c:formatCode>
                <c:ptCount val="4"/>
                <c:pt idx="0">
                  <c:v>0.29411764705882382</c:v>
                </c:pt>
                <c:pt idx="1">
                  <c:v>0.24489795918367346</c:v>
                </c:pt>
                <c:pt idx="2">
                  <c:v>0.27058823529411824</c:v>
                </c:pt>
                <c:pt idx="3">
                  <c:v>0.30379746835443083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8688136"/>
        <c:axId val="178688528"/>
      </c:barChart>
      <c:catAx>
        <c:axId val="178688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8688528"/>
        <c:crosses val="autoZero"/>
        <c:auto val="1"/>
        <c:lblAlgn val="ctr"/>
        <c:lblOffset val="100"/>
        <c:noMultiLvlLbl val="0"/>
      </c:catAx>
      <c:valAx>
        <c:axId val="17868852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78688136"/>
        <c:crosses val="autoZero"/>
        <c:crossBetween val="between"/>
        <c:minorUnit val="4.0000000000000022E-2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0.20887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0" y="0"/>
          <a:ext cx="6766560" cy="878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9pPr>
        </a:lstStyle>
        <a:p xmlns:a="http://schemas.openxmlformats.org/drawingml/2006/main">
          <a:pPr algn="ctr">
            <a:lnSpc>
              <a:spcPct val="150000"/>
            </a:lnSpc>
            <a:spcAft>
              <a:spcPts val="800"/>
            </a:spcAft>
          </a:pPr>
          <a:r>
            <a:rPr lang="pt-BR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Proporção de crianças entre zero e 72 meses inscritas no programa da unidade de saúde.    </a:t>
          </a:r>
          <a:endParaRPr lang="pt-BR" sz="3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2" name="Rectangle 9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90150" y="1792288"/>
            <a:ext cx="990600" cy="304800"/>
          </a:xfrm>
        </p:spPr>
        <p:txBody>
          <a:bodyPr/>
          <a:lstStyle>
            <a:lvl1pPr algn="l">
              <a:defRPr b="0" i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34A71D-C506-4321-9165-AAC33B1B8BE3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60644" y="3226594"/>
            <a:ext cx="3859212" cy="3048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0500" y="292100"/>
            <a:ext cx="838200" cy="768350"/>
          </a:xfrm>
        </p:spPr>
        <p:txBody>
          <a:bodyPr/>
          <a:lstStyle>
            <a:lvl1pPr>
              <a:defRPr/>
            </a:lvl1pPr>
          </a:lstStyle>
          <a:p>
            <a:fld id="{38EAAAE5-1715-446F-B1D5-C1A765D382D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051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86592-6EDB-46A8-A60D-FE92FFD4A607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D2668-7551-465C-81B9-A429E287BB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361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42B5-1170-42FD-B215-E2C3A693D488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18F07-0D27-4ABB-A8A8-5C64974A0E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0867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7" name="TextBox 12"/>
          <p:cNvSpPr txBox="1"/>
          <p:nvPr/>
        </p:nvSpPr>
        <p:spPr>
          <a:xfrm>
            <a:off x="9718675" y="2632075"/>
            <a:ext cx="803275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”</a:t>
            </a:r>
          </a:p>
        </p:txBody>
      </p:sp>
      <p:sp>
        <p:nvSpPr>
          <p:cNvPr id="18" name="TextBox 8"/>
          <p:cNvSpPr txBox="1"/>
          <p:nvPr/>
        </p:nvSpPr>
        <p:spPr>
          <a:xfrm>
            <a:off x="898525" y="59055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“</a:t>
            </a:r>
          </a:p>
        </p:txBody>
      </p:sp>
      <p:sp>
        <p:nvSpPr>
          <p:cNvPr id="19" name="Rectangle 3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0237-EC01-43C0-940A-95F4FB8F1DD1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E1C3642-B7C8-4C1E-9007-EB9CF0A7F8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9808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" name="Rectangle 1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033D-045F-4A93-84FA-23C1389E98DC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A6492-5790-48B4-898D-588A7333638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5421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1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2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C3CD-DDDE-4F39-A1DA-520D040D5CD8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235DD1D1-B0CF-42A6-BDAC-E924AAA8AA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0029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4387850" y="2603500"/>
            <a:ext cx="0" cy="35179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7802563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2695-BFF2-4DCA-A1E6-87B9719B1C1F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77FA167E-B70F-49DE-875F-25B92E4059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6197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E5025-5F9A-4346-917D-A3478C40A6EC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D0302-1265-484C-8D4C-31CD9E9B1F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8661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Rectangle 7"/>
            <p:cNvSpPr/>
            <p:nvPr/>
          </p:nvSpPr>
          <p:spPr>
            <a:xfrm>
              <a:off x="414338" y="402504"/>
              <a:ext cx="65119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9E2E-1A61-4AD5-A32D-EC13CDA35BBF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4717D-B4EB-46AE-A674-419472DA99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402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1CA6-3B11-4425-A2D3-EA1AF01B8DAF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0D4B3-1AA8-4F86-9714-82AC54E32D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441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>
            <a:xfrm>
              <a:off x="7289800" y="402504"/>
              <a:ext cx="44783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30249-A388-4ED0-A731-41EC43DF44B4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8BA04-C7A0-4E1A-ADEB-E14EFB7D7F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243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E769-ECDA-49D6-9F69-81BDE1427EAA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DF54F-F06B-4B0D-B3DE-AFE5F73637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50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8F5B-A0FB-41D2-AE20-3A79491C4B26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087E3-15F1-4273-B7B8-5697622F1A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044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94C08-7EE1-4080-8071-A8D7440A9EDE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2A500-9731-403B-836F-A8F30A988F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21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301E9-53CD-4AB1-A3D4-FCD2F70C8B65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C7497-FFAA-4E12-968E-705A9407BF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10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7"/>
            <p:cNvSpPr/>
            <p:nvPr/>
          </p:nvSpPr>
          <p:spPr>
            <a:xfrm>
              <a:off x="5713413" y="402504"/>
              <a:ext cx="6054725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" name="Rectangle 14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4DBB4-A7DC-4ACB-A230-6FF634BBCB7D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2895A-77F9-4FC3-BCE3-B8600898D2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52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6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7"/>
            <p:cNvSpPr/>
            <p:nvPr/>
          </p:nvSpPr>
          <p:spPr>
            <a:xfrm>
              <a:off x="6172200" y="402504"/>
              <a:ext cx="5595938" cy="6054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BE9F9-379E-452D-BEFA-74CD29D899B1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D6CD-BC3F-499C-A03D-32B3E93E4A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458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-1588"/>
            <a:ext cx="12192000" cy="6865938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  <a:endParaRPr lang="en-US" altLang="pt-B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538" y="639445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DC81D1-E7EE-4218-9AA4-07FBA22121A9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638" y="6391275"/>
            <a:ext cx="3859212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Rectangle 21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1E4948C4-2EC8-40B8-A5A0-F6CC4841926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2" r:id="rId2"/>
    <p:sldLayoutId id="2147483898" r:id="rId3"/>
    <p:sldLayoutId id="2147483893" r:id="rId4"/>
    <p:sldLayoutId id="2147483894" r:id="rId5"/>
    <p:sldLayoutId id="2147483895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896" r:id="rId16"/>
    <p:sldLayoutId id="2147483908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2188" y="2654300"/>
            <a:ext cx="8988425" cy="203358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1800" kern="0" dirty="0">
                <a:latin typeface="Lucida Sans Unicode" panose="020B0602030504020204" pitchFamily="34" charset="0"/>
                <a:ea typeface="Times New Roman"/>
                <a:cs typeface="Lucida Sans Unicode" panose="020B0602030504020204" pitchFamily="34" charset="0"/>
              </a:rPr>
              <a:t>Universidade Federal de Pelotas </a:t>
            </a:r>
            <a:r>
              <a:rPr lang="pt-BR" sz="1800" kern="0" dirty="0">
                <a:latin typeface="Lucida Sans Unicode" panose="020B0602030504020204" pitchFamily="34" charset="0"/>
                <a:ea typeface="SimSun"/>
                <a:cs typeface="Lucida Sans Unicode" panose="020B0602030504020204" pitchFamily="34" charset="0"/>
              </a:rPr>
              <a:t/>
            </a:r>
            <a:br>
              <a:rPr lang="pt-BR" sz="1800" kern="0" dirty="0">
                <a:latin typeface="Lucida Sans Unicode" panose="020B0602030504020204" pitchFamily="34" charset="0"/>
                <a:ea typeface="SimSun"/>
                <a:cs typeface="Lucida Sans Unicode" panose="020B0602030504020204" pitchFamily="34" charset="0"/>
              </a:rPr>
            </a:br>
            <a:r>
              <a:rPr lang="pt-BR" sz="1800" kern="0" dirty="0">
                <a:latin typeface="Lucida Sans Unicode" panose="020B0602030504020204" pitchFamily="34" charset="0"/>
                <a:ea typeface="Times New Roman"/>
                <a:cs typeface="Lucida Sans Unicode" panose="020B0602030504020204" pitchFamily="34" charset="0"/>
              </a:rPr>
              <a:t>Departamento de Medicina Social </a:t>
            </a:r>
            <a:r>
              <a:rPr lang="pt-BR" sz="1800" kern="0" dirty="0">
                <a:latin typeface="Lucida Sans Unicode" panose="020B0602030504020204" pitchFamily="34" charset="0"/>
                <a:ea typeface="SimSun"/>
                <a:cs typeface="Lucida Sans Unicode" panose="020B0602030504020204" pitchFamily="34" charset="0"/>
              </a:rPr>
              <a:t/>
            </a:r>
            <a:br>
              <a:rPr lang="pt-BR" sz="1800" kern="0" dirty="0">
                <a:latin typeface="Lucida Sans Unicode" panose="020B0602030504020204" pitchFamily="34" charset="0"/>
                <a:ea typeface="SimSun"/>
                <a:cs typeface="Lucida Sans Unicode" panose="020B0602030504020204" pitchFamily="34" charset="0"/>
              </a:rPr>
            </a:br>
            <a:r>
              <a:rPr lang="pt-BR" sz="1800" kern="0" dirty="0">
                <a:latin typeface="Lucida Sans Unicode" panose="020B0602030504020204" pitchFamily="34" charset="0"/>
                <a:ea typeface="Times New Roman"/>
                <a:cs typeface="Lucida Sans Unicode" panose="020B0602030504020204" pitchFamily="34" charset="0"/>
              </a:rPr>
              <a:t>Especialização em Saúde da Família </a:t>
            </a:r>
            <a:r>
              <a:rPr lang="pt-BR" sz="1800" kern="0" dirty="0">
                <a:latin typeface="Lucida Sans Unicode" panose="020B0602030504020204" pitchFamily="34" charset="0"/>
                <a:ea typeface="SimSun"/>
                <a:cs typeface="Lucida Sans Unicode" panose="020B0602030504020204" pitchFamily="34" charset="0"/>
              </a:rPr>
              <a:t/>
            </a:r>
            <a:br>
              <a:rPr lang="pt-BR" sz="1800" kern="0" dirty="0">
                <a:latin typeface="Lucida Sans Unicode" panose="020B0602030504020204" pitchFamily="34" charset="0"/>
                <a:ea typeface="SimSun"/>
                <a:cs typeface="Lucida Sans Unicode" panose="020B0602030504020204" pitchFamily="34" charset="0"/>
              </a:rPr>
            </a:br>
            <a:r>
              <a:rPr lang="pt-BR" sz="1800" kern="0" dirty="0">
                <a:latin typeface="Lucida Sans Unicode" panose="020B0602030504020204" pitchFamily="34" charset="0"/>
                <a:ea typeface="Times New Roman"/>
                <a:cs typeface="Lucida Sans Unicode" panose="020B0602030504020204" pitchFamily="34" charset="0"/>
              </a:rPr>
              <a:t>Modalidade à Distância </a:t>
            </a:r>
            <a:r>
              <a:rPr lang="pt-BR" sz="3600" dirty="0"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  <a:t/>
            </a:r>
            <a:br>
              <a:rPr lang="pt-BR" sz="3600" dirty="0"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</a:br>
            <a:r>
              <a:rPr lang="pt-BR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pt-BR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2400" dirty="0" smtClean="0"/>
              <a:t>MELHORIA </a:t>
            </a:r>
            <a:r>
              <a:rPr lang="pt-BR" sz="2400" dirty="0"/>
              <a:t>DA ATENÇÃO À SAÚDE DAS CRIANÇAS DE 0 A 72 MESES DA USE ACLIMAÇÃO DO MUNICÍPIO DE CASCAVEL - PR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t-BR" dirty="0" smtClean="0"/>
              <a:t>Aluna: Francine Dadona Neves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t-BR" dirty="0" smtClean="0"/>
              <a:t>Orientadora: Alexandra da Rosa Martins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403566" y="1188720"/>
          <a:ext cx="6897188" cy="437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 1.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Ampliar a cobertura da atenção à saúde da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criança</a:t>
            </a:r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 </a:t>
            </a: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Realizar a primeira consulta na primeira semana de vida para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das crianças cadastradas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tângulo 4"/>
          <p:cNvSpPr>
            <a:spLocks noChangeArrowheads="1"/>
          </p:cNvSpPr>
          <p:nvPr/>
        </p:nvSpPr>
        <p:spPr bwMode="auto">
          <a:xfrm>
            <a:off x="2208213" y="1058863"/>
            <a:ext cx="7445375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altLang="pt-BR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Proporção de crianças com primeira consulta na primeira semana de vida.      </a:t>
            </a:r>
            <a:endParaRPr lang="pt-BR" altLang="pt-BR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2181497" y="1645919"/>
          <a:ext cx="7184572" cy="3655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1155700" y="2217738"/>
            <a:ext cx="8761413" cy="3416300"/>
          </a:xfrm>
        </p:spPr>
        <p:txBody>
          <a:bodyPr/>
          <a:lstStyle/>
          <a:p>
            <a:r>
              <a:rPr lang="pt-BR" altLang="pt-BR" sz="2400" b="1" smtClean="0"/>
              <a:t>Objetivo 1. </a:t>
            </a:r>
            <a:r>
              <a:rPr lang="pt-BR" altLang="pt-BR" sz="2400" smtClean="0"/>
              <a:t>Ampliar a cobertura da atenção à saúde da criança</a:t>
            </a:r>
            <a:endParaRPr lang="pt-BR" altLang="pt-BR" sz="2400" b="1" smtClean="0"/>
          </a:p>
          <a:p>
            <a:r>
              <a:rPr lang="pt-BR" altLang="pt-BR" sz="2400" b="1" smtClean="0"/>
              <a:t>Meta 3.</a:t>
            </a:r>
            <a:r>
              <a:rPr lang="pt-BR" altLang="pt-BR" sz="2400" smtClean="0"/>
              <a:t> Ampliar a cobertura de ação coletiva de exame bucal com finalidade epidemiológica para estabelecimento de prioridade de atendimento (identificação das crianças de alto risco) em 50% das crianças de 6 a 72 meses de idade da(s) creche(s) foco(s) da intervenção da área de abrangência.</a:t>
            </a:r>
          </a:p>
          <a:p>
            <a:r>
              <a:rPr lang="pt-BR" altLang="pt-BR" sz="2400" smtClean="0"/>
              <a:t>Das 100 crianças cadastradas 100% participaram da ação nos quatro meses de intervenção</a:t>
            </a:r>
          </a:p>
          <a:p>
            <a:endParaRPr lang="pt-BR" altLang="pt-BR" sz="2400" smtClean="0"/>
          </a:p>
          <a:p>
            <a:endParaRPr lang="pt-BR" alt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1. </a:t>
            </a:r>
            <a:r>
              <a:rPr lang="pt-BR" altLang="pt-BR" sz="2400" smtClean="0"/>
              <a:t>Ampliar a cobertura da atenção à saúde da criança</a:t>
            </a:r>
            <a:endParaRPr lang="pt-BR" altLang="pt-BR" sz="2400" b="1" smtClean="0"/>
          </a:p>
          <a:p>
            <a:r>
              <a:rPr lang="pt-BR" altLang="pt-BR" sz="2400" b="1" smtClean="0"/>
              <a:t>Meta 4.</a:t>
            </a:r>
            <a:r>
              <a:rPr lang="pt-BR" altLang="pt-BR" sz="2400" smtClean="0"/>
              <a:t> Ampliar a cobertura de primeira consulta odontológica para 50% das crianças moradoras da área de abrangência, de 6 a 72 meses de 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2"/>
          <p:cNvGraphicFramePr>
            <a:graphicFrameLocks/>
          </p:cNvGraphicFramePr>
          <p:nvPr/>
        </p:nvGraphicFramePr>
        <p:xfrm>
          <a:off x="1920239" y="1280159"/>
          <a:ext cx="7785463" cy="4010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9" name="Retângulo 6"/>
          <p:cNvSpPr>
            <a:spLocks noChangeArrowheads="1"/>
          </p:cNvSpPr>
          <p:nvPr/>
        </p:nvSpPr>
        <p:spPr bwMode="auto">
          <a:xfrm>
            <a:off x="2168525" y="954088"/>
            <a:ext cx="7472363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altLang="pt-BR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crianças de 6 a 72 meses com primeira consulta odontológica.</a:t>
            </a:r>
            <a:endParaRPr lang="pt-BR" altLang="pt-BR" sz="3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1155700" y="2371725"/>
            <a:ext cx="8761413" cy="3416300"/>
          </a:xfrm>
        </p:spPr>
        <p:txBody>
          <a:bodyPr/>
          <a:lstStyle/>
          <a:p>
            <a:r>
              <a:rPr lang="pt-BR" altLang="pt-BR" sz="2400" b="1" smtClean="0"/>
              <a:t>Objetivo 1. </a:t>
            </a:r>
            <a:r>
              <a:rPr lang="pt-BR" altLang="pt-BR" sz="2400" smtClean="0"/>
              <a:t>Ampliar a cobertura da atenção à saúde da criança</a:t>
            </a:r>
            <a:endParaRPr lang="pt-BR" altLang="pt-BR" sz="2400" b="1" smtClean="0"/>
          </a:p>
          <a:p>
            <a:r>
              <a:rPr lang="pt-BR" altLang="pt-BR" sz="2400" b="1" smtClean="0"/>
              <a:t>Meta 5.</a:t>
            </a:r>
            <a:r>
              <a:rPr lang="pt-BR" altLang="pt-BR" sz="2400" smtClean="0"/>
              <a:t> Ampliar cobertura de primeira consulta odontológica em 60% das crianças de 6 a 72 meses da área classificados como alto risco para doenças bucais.     </a:t>
            </a:r>
          </a:p>
          <a:p>
            <a:endParaRPr lang="pt-BR" altLang="pt-BR" sz="2400" smtClean="0"/>
          </a:p>
          <a:p>
            <a:endParaRPr lang="pt-BR" alt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tângulo 4"/>
          <p:cNvSpPr>
            <a:spLocks noChangeArrowheads="1"/>
          </p:cNvSpPr>
          <p:nvPr/>
        </p:nvSpPr>
        <p:spPr bwMode="auto">
          <a:xfrm>
            <a:off x="2071688" y="431800"/>
            <a:ext cx="7724775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BR" altLang="pt-BR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crianças de 6 a 72 meses classificadas como alto risco com primeira consulta odontológica.  </a:t>
            </a:r>
            <a:endParaRPr lang="pt-BR" altLang="pt-BR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2787805" y="1427356"/>
          <a:ext cx="5615467" cy="3512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2.</a:t>
            </a:r>
            <a:r>
              <a:rPr lang="pt-BR" altLang="pt-BR" sz="2400" smtClean="0"/>
              <a:t> Melhorar a adesão ao programa de Saúde da Criança.</a:t>
            </a:r>
          </a:p>
          <a:p>
            <a:r>
              <a:rPr lang="pt-BR" altLang="pt-BR" sz="2400" b="1" smtClean="0"/>
              <a:t>Meta 6</a:t>
            </a:r>
            <a:r>
              <a:rPr lang="pt-BR" altLang="pt-BR" sz="2400" smtClean="0"/>
              <a:t>. Fazer busca ativa de 100% das crianças faltosas às consultas.</a:t>
            </a:r>
          </a:p>
          <a:p>
            <a:r>
              <a:rPr lang="pt-BR" altLang="pt-BR" sz="2400" smtClean="0"/>
              <a:t>Todas as crianças faltosas receberam busca ativa, sendo assim, atingimos 100% da meta. </a:t>
            </a:r>
          </a:p>
          <a:p>
            <a:endParaRPr lang="pt-BR" alt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2.</a:t>
            </a:r>
            <a:r>
              <a:rPr lang="pt-BR" altLang="pt-BR" sz="2400" smtClean="0"/>
              <a:t> Melhorar a adesão ao programa de Saúde da Criança.</a:t>
            </a:r>
            <a:endParaRPr lang="pt-BR" altLang="pt-BR" sz="2400" b="1" smtClean="0"/>
          </a:p>
          <a:p>
            <a:r>
              <a:rPr lang="pt-BR" altLang="pt-BR" sz="2400" b="1" smtClean="0"/>
              <a:t>Meta 7.</a:t>
            </a:r>
            <a:r>
              <a:rPr lang="pt-BR" altLang="pt-BR" sz="2400" smtClean="0"/>
              <a:t> Fazer busca ativa de 100% das crianças de 6 a 72 meses da área, com primeira consulta odontológicas, faltosas às consultas. </a:t>
            </a:r>
          </a:p>
          <a:p>
            <a:r>
              <a:rPr lang="pt-BR" altLang="pt-BR" sz="2400" smtClean="0"/>
              <a:t>Atingimos 100% da meta proposta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Introdução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smtClean="0"/>
              <a:t>A intervenção ocorreu na UBS Aclimação, no bairro Coqueiral no município de Cascavel- PR</a:t>
            </a:r>
          </a:p>
          <a:p>
            <a:r>
              <a:rPr lang="pt-BR" altLang="pt-BR" sz="2400" smtClean="0"/>
              <a:t>Cascavel possui 292.372 habitantes, está localizada no oeste do estado </a:t>
            </a:r>
          </a:p>
          <a:p>
            <a:r>
              <a:rPr lang="pt-BR" altLang="pt-BR" sz="2400" smtClean="0"/>
              <a:t>Sendo o 5ª maior município do Paraná</a:t>
            </a:r>
          </a:p>
          <a:p>
            <a:r>
              <a:rPr lang="pt-BR" altLang="pt-BR" sz="2400" smtClean="0"/>
              <a:t>23 UBS e 12 USF</a:t>
            </a:r>
          </a:p>
          <a:p>
            <a:r>
              <a:rPr lang="pt-BR" altLang="pt-BR" sz="2400" smtClean="0"/>
              <a:t>NASF em fase de implantação</a:t>
            </a:r>
          </a:p>
          <a:p>
            <a:endParaRPr lang="pt-BR" altLang="pt-BR" sz="2400" smtClean="0"/>
          </a:p>
          <a:p>
            <a:endParaRPr lang="pt-BR" alt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3</a:t>
            </a:r>
            <a:r>
              <a:rPr lang="pt-BR" altLang="pt-BR" sz="2400" smtClean="0"/>
              <a:t>. Melhorar a qualidade do atendimento à criança</a:t>
            </a:r>
          </a:p>
          <a:p>
            <a:r>
              <a:rPr lang="pt-BR" altLang="pt-BR" sz="2400" b="1" smtClean="0"/>
              <a:t>Meta 8.</a:t>
            </a:r>
            <a:r>
              <a:rPr lang="pt-BR" altLang="pt-BR" sz="2400" smtClean="0"/>
              <a:t> Monitorar o crescimento em 100% das crianças.</a:t>
            </a:r>
          </a:p>
          <a:p>
            <a:r>
              <a:rPr lang="pt-BR" altLang="pt-BR" sz="2400" smtClean="0"/>
              <a:t>Atingimos 100% da meta proposta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 3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Melhorar a qualidade do atendimento à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criança</a:t>
            </a:r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 </a:t>
            </a: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9.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Monitorar 100% das crianças com déficit de peso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Todas as crianças foram monitoradas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>
                <a:solidFill>
                  <a:srgbClr val="EBEBEB"/>
                </a:solidFill>
              </a:rPr>
              <a:t>Objetivo, meta e indicador </a:t>
            </a:r>
            <a:endParaRPr lang="pt-BR" altLang="pt-BR" smtClean="0"/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3</a:t>
            </a:r>
            <a:r>
              <a:rPr lang="pt-BR" altLang="pt-BR" sz="2400" smtClean="0"/>
              <a:t>. Melhorar a qualidade do atendimento à criança</a:t>
            </a:r>
            <a:endParaRPr lang="pt-BR" altLang="pt-BR" sz="2400" b="1" smtClean="0"/>
          </a:p>
          <a:p>
            <a:r>
              <a:rPr lang="pt-BR" altLang="pt-BR" sz="2400" b="1" smtClean="0"/>
              <a:t>Meta 10</a:t>
            </a:r>
            <a:r>
              <a:rPr lang="pt-BR" altLang="pt-BR" sz="2400" smtClean="0"/>
              <a:t>.Monitorar 100% das crianças com excesso de peso.</a:t>
            </a:r>
          </a:p>
          <a:p>
            <a:r>
              <a:rPr lang="pt-BR" altLang="pt-BR" sz="2400" smtClean="0"/>
              <a:t>Todas as crianças foram monitoradas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3</a:t>
            </a:r>
            <a:r>
              <a:rPr lang="pt-BR" altLang="pt-BR" sz="2400" smtClean="0"/>
              <a:t>. Melhorar a qualidade do atendimento à criança</a:t>
            </a:r>
            <a:endParaRPr lang="pt-BR" altLang="pt-BR" sz="2400" b="1" smtClean="0"/>
          </a:p>
          <a:p>
            <a:r>
              <a:rPr lang="pt-BR" altLang="pt-BR" sz="2400" b="1" smtClean="0"/>
              <a:t>Meta 11</a:t>
            </a:r>
            <a:r>
              <a:rPr lang="pt-BR" altLang="pt-BR" sz="2400" smtClean="0"/>
              <a:t>. Monitorar o desenvolvimento em 100% das crianças.</a:t>
            </a:r>
          </a:p>
          <a:p>
            <a:r>
              <a:rPr lang="pt-BR" altLang="pt-BR" sz="2400" smtClean="0"/>
              <a:t>100% das crianças monitoradas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 3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Melhorar a qualidade do atendimento à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criança</a:t>
            </a:r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 </a:t>
            </a: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12.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Vacinar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das crianças de acordo com a idade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100% das crianças com esquema vacinal em dia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3</a:t>
            </a:r>
            <a:r>
              <a:rPr lang="pt-BR" altLang="pt-BR" sz="2400" smtClean="0"/>
              <a:t>. Melhorar a qualidade do atendimento à criança</a:t>
            </a:r>
            <a:endParaRPr lang="pt-BR" altLang="pt-BR" sz="2400" b="1" smtClean="0"/>
          </a:p>
          <a:p>
            <a:r>
              <a:rPr lang="pt-BR" altLang="pt-BR" sz="2400" b="1" smtClean="0"/>
              <a:t>Meta 13</a:t>
            </a:r>
            <a:r>
              <a:rPr lang="pt-BR" altLang="pt-BR" sz="2400" smtClean="0"/>
              <a:t>. Acompanhar durante as consultas e visitas de DNV se a criança realizou o teste do pezinho nos primeiros 7 dias de vida, em 100% das crianças nascidas no período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tângulo 4"/>
          <p:cNvSpPr>
            <a:spLocks noChangeArrowheads="1"/>
          </p:cNvSpPr>
          <p:nvPr/>
        </p:nvSpPr>
        <p:spPr bwMode="auto">
          <a:xfrm>
            <a:off x="2835275" y="754063"/>
            <a:ext cx="6096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altLang="pt-BR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altLang="pt-BR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563634" y="2007220"/>
          <a:ext cx="6367346" cy="340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2668588" y="849313"/>
            <a:ext cx="6096000" cy="869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Proporção de crianças com teste do pezinho até 7 dias de vida.                                                 </a:t>
            </a:r>
            <a:endParaRPr lang="pt-BR" sz="3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5700" y="2127250"/>
            <a:ext cx="8761413" cy="40513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 3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Melhorar a qualidade do atendimento à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criança</a:t>
            </a:r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 </a:t>
            </a: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14.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Realizar a escovação supervisionada com creme dental em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das crianças com idade entre 36 a 72 meses frequentadores da(s) creche(s) foco(s) da intervenção da área de abrangência da unidade de saúde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Foi atingido 100% da meta, exceto o primeiro mês que não foi realizada a ação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430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3</a:t>
            </a:r>
            <a:r>
              <a:rPr lang="pt-BR" altLang="pt-BR" sz="2400" smtClean="0"/>
              <a:t>. Melhorar a qualidade do atendimento à criança</a:t>
            </a:r>
            <a:endParaRPr lang="pt-BR" altLang="pt-BR" sz="2400" b="1" smtClean="0"/>
          </a:p>
          <a:p>
            <a:r>
              <a:rPr lang="pt-BR" altLang="pt-BR" sz="2400" b="1" smtClean="0"/>
              <a:t>Meta 15.</a:t>
            </a:r>
            <a:r>
              <a:rPr lang="pt-BR" altLang="pt-BR" sz="2400" smtClean="0"/>
              <a:t> Concluir o tratamento odontológico em 100% das crianças entre 6 a 72 meses de idade com primeira consulta odontológica programática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425700" y="731838"/>
            <a:ext cx="6096000" cy="12874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Proporção </a:t>
            </a:r>
            <a:r>
              <a:rPr lang="pt-B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crianças de 6 a 72 meses com primeira consulta programática que tiveram tratamento odontológico concluído.                 </a:t>
            </a:r>
            <a:endParaRPr lang="pt-BR" sz="3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2425958" y="2676293"/>
          <a:ext cx="6179952" cy="3155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UBS Aclimação localiza-se na área urbana e o modelo de saúde é o </a:t>
            </a: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tradicional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 Estratégia dos Agentes Comunitários de Saúde (05 ACS). </a:t>
            </a:r>
            <a:endParaRPr lang="pt-B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2012 firmou-se o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convênio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 a UNIPAR, se transformou em Unidade de Saúde Escola, abrange uma população de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20.000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pessoas. </a:t>
            </a:r>
            <a:endParaRPr lang="pt-B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Total de 34 </a:t>
            </a:r>
            <a:r>
              <a:rPr lang="pt-BR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servidores, com </a:t>
            </a:r>
            <a:r>
              <a:rPr lang="pt-BR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horário de funcionamento das 7h as 19h</a:t>
            </a:r>
          </a:p>
          <a:p>
            <a:pPr marL="0" indent="0"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450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4. </a:t>
            </a:r>
            <a:r>
              <a:rPr lang="pt-BR" altLang="pt-BR" sz="2400" smtClean="0"/>
              <a:t>Melhorar registros das informações</a:t>
            </a:r>
          </a:p>
          <a:p>
            <a:r>
              <a:rPr lang="pt-BR" altLang="pt-BR" sz="2400" b="1" smtClean="0"/>
              <a:t>Meta 16.</a:t>
            </a:r>
            <a:r>
              <a:rPr lang="pt-BR" altLang="pt-BR" sz="2400" smtClean="0"/>
              <a:t> Manter registro na ficha espelho de saúde da criança/ vacinação de 100% das crianças que consultam no serviço.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765425" y="835025"/>
            <a:ext cx="5122863" cy="871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Proporção </a:t>
            </a:r>
            <a:r>
              <a:rPr lang="pt-B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crianças com registro atualizado.</a:t>
            </a:r>
            <a:endParaRPr lang="pt-BR" sz="3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343636" y="1594624"/>
          <a:ext cx="6083307" cy="344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5. </a:t>
            </a:r>
            <a:r>
              <a:rPr lang="pt-BR" altLang="pt-BR" sz="2400" smtClean="0"/>
              <a:t>Melhorar registros das informações</a:t>
            </a:r>
          </a:p>
          <a:p>
            <a:r>
              <a:rPr lang="pt-BR" altLang="pt-BR" sz="2400" b="1" smtClean="0"/>
              <a:t>Meta 17.</a:t>
            </a:r>
            <a:r>
              <a:rPr lang="pt-BR" altLang="pt-BR" sz="2400" smtClean="0"/>
              <a:t> Realizar avaliação de risco em 100% das crianças cadastradas no programa.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600325" y="1023938"/>
            <a:ext cx="5556250" cy="454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Proporção </a:t>
            </a:r>
            <a:r>
              <a:rPr lang="pt-B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crianças com avaliação de risco.</a:t>
            </a:r>
            <a:endParaRPr lang="pt-BR" sz="3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267353" y="2007220"/>
          <a:ext cx="6397146" cy="356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 6.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Promover a saúde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Meta 18.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Dar orientações para prevenir acidentes na infância em 100% das consultas de saúde da criança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Atingimos 1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00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em todos os meses de intervenção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6. </a:t>
            </a:r>
            <a:r>
              <a:rPr lang="pt-BR" altLang="pt-BR" sz="2400" smtClean="0"/>
              <a:t>Promover a saúde</a:t>
            </a:r>
            <a:endParaRPr lang="pt-BR" altLang="pt-BR" sz="2400" b="1" smtClean="0"/>
          </a:p>
          <a:p>
            <a:r>
              <a:rPr lang="pt-BR" altLang="pt-BR" sz="2400" b="1" smtClean="0"/>
              <a:t>Meta 19.</a:t>
            </a:r>
            <a:r>
              <a:rPr lang="pt-BR" altLang="pt-BR" sz="2400" smtClean="0"/>
              <a:t> Colocar 100% das crianças para mamar durante a primeira consulta.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5513" y="998538"/>
            <a:ext cx="6096000" cy="869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Número de crianças colocadas para mamar durante a primeira consulta.</a:t>
            </a:r>
            <a:endParaRPr lang="pt-BR" sz="3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097861" y="2642839"/>
          <a:ext cx="6290811" cy="338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6. </a:t>
            </a:r>
            <a:r>
              <a:rPr lang="pt-BR" altLang="pt-BR" sz="2400" smtClean="0"/>
              <a:t>Promover a saúde</a:t>
            </a:r>
            <a:endParaRPr lang="pt-BR" altLang="pt-BR" sz="2400" b="1" smtClean="0"/>
          </a:p>
          <a:p>
            <a:r>
              <a:rPr lang="pt-BR" altLang="pt-BR" sz="2400" b="1" smtClean="0"/>
              <a:t>Meta 20. </a:t>
            </a:r>
            <a:r>
              <a:rPr lang="pt-BR" altLang="pt-BR" sz="2400" smtClean="0"/>
              <a:t>Fornecer orientações nutricionais de acordo com a faixa etária para 100% das crianças. </a:t>
            </a:r>
          </a:p>
          <a:p>
            <a:r>
              <a:rPr lang="pt-BR" altLang="pt-BR" sz="2400" smtClean="0"/>
              <a:t>Atingimos 100% da meta em todos os meses de intervenção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6. </a:t>
            </a:r>
            <a:r>
              <a:rPr lang="pt-BR" altLang="pt-BR" sz="2400" smtClean="0"/>
              <a:t>Promover a saúde</a:t>
            </a:r>
            <a:endParaRPr lang="pt-BR" altLang="pt-BR" sz="2400" b="1" smtClean="0"/>
          </a:p>
          <a:p>
            <a:r>
              <a:rPr lang="pt-BR" altLang="pt-BR" sz="2400" b="1" smtClean="0"/>
              <a:t>Meta 21.</a:t>
            </a:r>
            <a:r>
              <a:rPr lang="pt-BR" altLang="pt-BR" sz="2400" smtClean="0"/>
              <a:t> Fornecer orientações sobre higiene bucal, etiologia e prevenção da cárie para 100% das crianças e seus responsáveis frequentadores das creches.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906588" y="703263"/>
            <a:ext cx="6861175" cy="1285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Proporção </a:t>
            </a:r>
            <a:r>
              <a:rPr lang="pt-BR" b="1" dirty="0">
                <a:solidFill>
                  <a:srgbClr val="00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de crianças da creche cujas mães receberam orientações sobre higiene bucal, etiologia e prevenção da cárie.</a:t>
            </a:r>
            <a:endParaRPr lang="pt-BR" sz="3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142755" y="2176183"/>
          <a:ext cx="6625349" cy="3745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Situação antes da Intervenção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dirty="0" smtClean="0"/>
              <a:t>Não havia protocolos para o atendimento da criança, cada profissional atendia como achava certo</a:t>
            </a:r>
          </a:p>
          <a:p>
            <a:r>
              <a:rPr lang="pt-BR" altLang="pt-BR" sz="2400" dirty="0" smtClean="0"/>
              <a:t>Não havia fichas padronizadas e pouco material de apoio</a:t>
            </a:r>
          </a:p>
          <a:p>
            <a:r>
              <a:rPr lang="pt-BR" altLang="pt-BR" sz="2400" dirty="0" smtClean="0"/>
              <a:t>Alguns profissionais não conheciam os Cadernos de Atenção Básica</a:t>
            </a:r>
          </a:p>
          <a:p>
            <a:r>
              <a:rPr lang="pt-BR" altLang="pt-BR" sz="2400" dirty="0" smtClean="0"/>
              <a:t>Capacitação era realizada para somente alguns profissionais e de temas limitados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552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6. </a:t>
            </a:r>
            <a:r>
              <a:rPr lang="pt-BR" altLang="pt-BR" sz="2400" smtClean="0"/>
              <a:t>Promover a saúde</a:t>
            </a:r>
            <a:endParaRPr lang="pt-BR" altLang="pt-BR" sz="2400" b="1" smtClean="0"/>
          </a:p>
          <a:p>
            <a:r>
              <a:rPr lang="pt-BR" altLang="pt-BR" sz="2400" b="1" smtClean="0"/>
              <a:t>Meta 22.</a:t>
            </a:r>
            <a:r>
              <a:rPr lang="pt-BR" altLang="pt-BR" sz="2400" smtClean="0"/>
              <a:t> Orientar sobre higiene bucal, etiologia e prevenção da cárie para 100% responsáveis das crianças de 0 a 72 meses cadastradas no programa de puericultura da unidade de saúde. </a:t>
            </a:r>
          </a:p>
          <a:p>
            <a:r>
              <a:rPr lang="pt-BR" altLang="pt-BR" sz="2400" smtClean="0"/>
              <a:t>Atingimos 100% da meta em todos os meses.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 6.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Promover a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saúde</a:t>
            </a:r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Meta 23.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Orientar sobre hábitos de sucção nutritiva e não nutritiva e prevenção de oclusopatias para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dos responsáveis de crianças de 0 a 72 meses de idade cadastradas no programa de puericultura da unidade de saúde. </a:t>
            </a: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Atingimos 100% de orientações nos quatro meses de intervenção.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 e indicador </a:t>
            </a:r>
          </a:p>
        </p:txBody>
      </p:sp>
      <p:sp>
        <p:nvSpPr>
          <p:cNvPr id="573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b="1" smtClean="0"/>
              <a:t>Objetivo 6. </a:t>
            </a:r>
            <a:r>
              <a:rPr lang="pt-BR" altLang="pt-BR" sz="2400" smtClean="0"/>
              <a:t>Promover a saúde</a:t>
            </a:r>
            <a:endParaRPr lang="pt-BR" altLang="pt-BR" sz="2400" b="1" smtClean="0"/>
          </a:p>
          <a:p>
            <a:r>
              <a:rPr lang="pt-BR" altLang="pt-BR" sz="2400" b="1" smtClean="0"/>
              <a:t>Meta 24.</a:t>
            </a:r>
            <a:r>
              <a:rPr lang="pt-BR" altLang="pt-BR" sz="2400" smtClean="0"/>
              <a:t> Fornecer orientações nutricionais para 100% das crianças e seus responsáveis frequentadores das creches.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006600" y="692150"/>
            <a:ext cx="6915150" cy="128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Proporção </a:t>
            </a:r>
            <a:r>
              <a:rPr lang="pt-BR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crianças de frequentadores da(s) creche(s) foco(s) da intervenção cujas mães receberam orientações nutricionais.</a:t>
            </a:r>
            <a:endParaRPr lang="pt-BR" sz="3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2542479" y="2154555"/>
          <a:ext cx="5876034" cy="339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Discussão</a:t>
            </a:r>
          </a:p>
        </p:txBody>
      </p:sp>
      <p:sp>
        <p:nvSpPr>
          <p:cNvPr id="59395" name="Espaço Reservado para Conteúdo 2"/>
          <p:cNvSpPr>
            <a:spLocks noGrp="1"/>
          </p:cNvSpPr>
          <p:nvPr>
            <p:ph idx="1"/>
          </p:nvPr>
        </p:nvSpPr>
        <p:spPr>
          <a:xfrm>
            <a:off x="1155700" y="2244725"/>
            <a:ext cx="8761413" cy="4405313"/>
          </a:xfrm>
        </p:spPr>
        <p:txBody>
          <a:bodyPr/>
          <a:lstStyle/>
          <a:p>
            <a:r>
              <a:rPr lang="pt-BR" altLang="pt-BR" sz="2400" b="1" smtClean="0"/>
              <a:t>O que alcançamos com a Intervenção</a:t>
            </a:r>
          </a:p>
          <a:p>
            <a:r>
              <a:rPr lang="pt-BR" altLang="pt-BR" sz="2400" smtClean="0"/>
              <a:t>Podemos propiciar mudanças no fluxo,</a:t>
            </a:r>
          </a:p>
          <a:p>
            <a:r>
              <a:rPr lang="pt-BR" altLang="pt-BR" sz="2400" smtClean="0"/>
              <a:t>no atendimento, </a:t>
            </a:r>
          </a:p>
          <a:p>
            <a:r>
              <a:rPr lang="pt-BR" altLang="pt-BR" sz="2400" smtClean="0"/>
              <a:t>no acesso, </a:t>
            </a:r>
          </a:p>
          <a:p>
            <a:r>
              <a:rPr lang="pt-BR" altLang="pt-BR" sz="2400" smtClean="0"/>
              <a:t>E na qualidade da assistência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Discussão</a:t>
            </a:r>
          </a:p>
        </p:txBody>
      </p:sp>
      <p:sp>
        <p:nvSpPr>
          <p:cNvPr id="60419" name="Espaço Reservado para Conteúdo 2"/>
          <p:cNvSpPr>
            <a:spLocks noGrp="1"/>
          </p:cNvSpPr>
          <p:nvPr>
            <p:ph idx="1"/>
          </p:nvPr>
        </p:nvSpPr>
        <p:spPr>
          <a:xfrm>
            <a:off x="1155700" y="2286000"/>
            <a:ext cx="8761413" cy="4291013"/>
          </a:xfrm>
        </p:spPr>
        <p:txBody>
          <a:bodyPr/>
          <a:lstStyle/>
          <a:p>
            <a:r>
              <a:rPr lang="pt-BR" altLang="pt-BR" sz="2400" b="1" smtClean="0"/>
              <a:t>Importância da intervenção para a equipe</a:t>
            </a:r>
          </a:p>
          <a:p>
            <a:r>
              <a:rPr lang="pt-BR" altLang="pt-BR" sz="2400" smtClean="0"/>
              <a:t>Houve integração da equipe multiprofissional, sendo mais frequentes as trocas de experiências, </a:t>
            </a:r>
          </a:p>
          <a:p>
            <a:r>
              <a:rPr lang="pt-BR" altLang="pt-BR" sz="2400" smtClean="0"/>
              <a:t>os estudos em conjunto de casos clínicos de pacientes da área, </a:t>
            </a:r>
          </a:p>
          <a:p>
            <a:r>
              <a:rPr lang="pt-BR" altLang="pt-BR" sz="2400" smtClean="0"/>
              <a:t>o feedback de ações e encaminhamentos </a:t>
            </a:r>
          </a:p>
          <a:p>
            <a:r>
              <a:rPr lang="pt-BR" altLang="pt-BR" sz="2400" smtClean="0"/>
              <a:t>e a melhora da comunicação entre os pares.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Discussão</a:t>
            </a:r>
          </a:p>
        </p:txBody>
      </p:sp>
      <p:sp>
        <p:nvSpPr>
          <p:cNvPr id="61443" name="Espaço Reservado para Conteúdo 2"/>
          <p:cNvSpPr>
            <a:spLocks noGrp="1"/>
          </p:cNvSpPr>
          <p:nvPr>
            <p:ph idx="1"/>
          </p:nvPr>
        </p:nvSpPr>
        <p:spPr>
          <a:xfrm>
            <a:off x="301625" y="2244725"/>
            <a:ext cx="11409363" cy="4498975"/>
          </a:xfrm>
        </p:spPr>
        <p:txBody>
          <a:bodyPr/>
          <a:lstStyle/>
          <a:p>
            <a:r>
              <a:rPr lang="pt-BR" altLang="pt-BR" sz="2400" b="1" smtClean="0"/>
              <a:t>Importância da intervenção para o serviço</a:t>
            </a:r>
          </a:p>
          <a:p>
            <a:r>
              <a:rPr lang="pt-BR" altLang="pt-BR" sz="2400" smtClean="0"/>
              <a:t>Organização e facilidade do acesso a informação nos prontuários</a:t>
            </a:r>
          </a:p>
          <a:p>
            <a:r>
              <a:rPr lang="pt-BR" altLang="pt-BR" sz="2400" smtClean="0"/>
              <a:t>A sistematização da agenda de puericultura, facilitou o manejo dos pacientes e captação precoce dos RN´s</a:t>
            </a:r>
          </a:p>
          <a:p>
            <a:r>
              <a:rPr lang="pt-BR" altLang="pt-BR" sz="2400" smtClean="0"/>
              <a:t>As visitas domiciliares ocorreram com maior agilidade, e com o profissional adequado após a triagem</a:t>
            </a:r>
          </a:p>
          <a:p>
            <a:r>
              <a:rPr lang="pt-BR" altLang="pt-BR" sz="2400" smtClean="0"/>
              <a:t>O entrosamento da equipe odontológica com o restante da equipe</a:t>
            </a:r>
          </a:p>
          <a:p>
            <a:endParaRPr lang="pt-BR" altLang="pt-BR" sz="24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Reflexão crítica sobre o meu processo pessoal de aprendizagem</a:t>
            </a:r>
          </a:p>
        </p:txBody>
      </p:sp>
      <p:sp>
        <p:nvSpPr>
          <p:cNvPr id="62467" name="Espaço Reservado para Conteúdo 2"/>
          <p:cNvSpPr>
            <a:spLocks noGrp="1"/>
          </p:cNvSpPr>
          <p:nvPr>
            <p:ph idx="1"/>
          </p:nvPr>
        </p:nvSpPr>
        <p:spPr>
          <a:xfrm>
            <a:off x="1155700" y="2203450"/>
            <a:ext cx="10482263" cy="4384675"/>
          </a:xfrm>
        </p:spPr>
        <p:txBody>
          <a:bodyPr/>
          <a:lstStyle/>
          <a:p>
            <a:pPr algn="just"/>
            <a:r>
              <a:rPr lang="pt-BR" altLang="pt-BR" sz="2800" smtClean="0"/>
              <a:t>a pós graduação me proporcionou mudanças importantes na minha vida profissional e pessoal, pude ser mais organizada mesmo não conseguindo cumprir todas as tarefas no prazo estipulado, ser mais correta, mais prudente e ter mais resolutividade nos meus atendimentos por conhecer os protocolos a qual poderei com o conhecimento adquirido seguir com meus estudos no mestrado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8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299" y="1288473"/>
            <a:ext cx="6335006" cy="399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CaixaDeTexto 10"/>
          <p:cNvSpPr txBox="1">
            <a:spLocks noChangeArrowheads="1"/>
          </p:cNvSpPr>
          <p:nvPr/>
        </p:nvSpPr>
        <p:spPr bwMode="auto">
          <a:xfrm>
            <a:off x="6535883" y="5507182"/>
            <a:ext cx="52925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pt-BR" altLang="pt-BR" sz="6000" dirty="0">
                <a:solidFill>
                  <a:srgbClr val="FFC000"/>
                </a:solidFill>
              </a:rPr>
              <a:t>OBRIGADA!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 Geral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smtClean="0"/>
              <a:t>Melhorar a Atenção à Saúde das Crianças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Metodologia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smtClean="0"/>
              <a:t>Utilização dos Cadernos de Atenção Básica nº 33 – Saúde da Criança e nº 17 Saúde Bucal</a:t>
            </a:r>
          </a:p>
          <a:p>
            <a:r>
              <a:rPr lang="pt-BR" altLang="pt-BR" sz="2400" smtClean="0"/>
              <a:t>Prontuário clínico dos pacientes</a:t>
            </a:r>
          </a:p>
          <a:p>
            <a:r>
              <a:rPr lang="pt-BR" altLang="pt-BR" sz="2400" smtClean="0"/>
              <a:t>Ficha puericultura e odontológica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Espelho de vacinas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Separação dos prontuários em arquivo específico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Contato com a coordenação local, gestores, coordenadores das escolas, conselheiros locais,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população.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Metodologia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smtClean="0"/>
              <a:t>Aumento do número de vagas para puericultura e do número de profissionais que realizam a ação </a:t>
            </a:r>
          </a:p>
          <a:p>
            <a:r>
              <a:rPr lang="pt-BR" altLang="pt-BR" sz="2400" smtClean="0"/>
              <a:t>Capacitação da equipe</a:t>
            </a:r>
          </a:p>
          <a:p>
            <a:r>
              <a:rPr lang="pt-BR" altLang="pt-BR" sz="2400" smtClean="0"/>
              <a:t>Monitoramento das ações semanalmente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Objetivo, Metas, Indicadores e Resultados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1155700" y="2768600"/>
            <a:ext cx="10117138" cy="3251200"/>
          </a:xfrm>
        </p:spPr>
        <p:txBody>
          <a:bodyPr/>
          <a:lstStyle/>
          <a:p>
            <a:r>
              <a:rPr lang="pt-BR" altLang="pt-BR" sz="2400" b="1" smtClean="0"/>
              <a:t>Objetivo 1. </a:t>
            </a:r>
            <a:r>
              <a:rPr lang="pt-BR" altLang="pt-BR" sz="2400" smtClean="0"/>
              <a:t>Ampliar a cobertura da atenção à saúde da criança</a:t>
            </a:r>
          </a:p>
          <a:p>
            <a:r>
              <a:rPr lang="pt-BR" altLang="pt-BR" sz="2400" b="1" smtClean="0"/>
              <a:t>Meta 1. </a:t>
            </a:r>
            <a:r>
              <a:rPr lang="pt-BR" altLang="pt-BR" sz="2400" smtClean="0"/>
              <a:t>Ampliar a cobertura da atenção à saúde de crianças entre zero e 72 meses da unidade saúde para 60%.</a:t>
            </a:r>
          </a:p>
          <a:p>
            <a:r>
              <a:rPr lang="pt-BR" altLang="pt-BR" sz="2400" smtClean="0"/>
              <a:t>De 1010 crianças estimadas na área de abrangência inserimos 237 crianças</a:t>
            </a:r>
          </a:p>
          <a:p>
            <a:endParaRPr lang="pt-BR" altLang="pt-BR" sz="2400" smtClean="0"/>
          </a:p>
          <a:p>
            <a:endParaRPr lang="pt-BR" altLang="pt-BR" sz="2400" smtClean="0"/>
          </a:p>
          <a:p>
            <a:endParaRPr lang="pt-BR" altLang="pt-BR" b="1" smtClean="0"/>
          </a:p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Íon - Sala da Diretoria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Override1.xml><?xml version="1.0" encoding="utf-8"?>
<a:themeOverride xmlns:a="http://schemas.openxmlformats.org/drawingml/2006/main">
  <a:clrScheme name="Íon - Sala da Diretoria">
    <a:dk1>
      <a:sysClr val="windowText" lastClr="000000"/>
    </a:dk1>
    <a:lt1>
      <a:sysClr val="window" lastClr="FFFFFF"/>
    </a:lt1>
    <a:dk2>
      <a:srgbClr val="0E5580"/>
    </a:dk2>
    <a:lt2>
      <a:srgbClr val="EBEBEB"/>
    </a:lt2>
    <a:accent1>
      <a:srgbClr val="ACD433"/>
    </a:accent1>
    <a:accent2>
      <a:srgbClr val="E6C133"/>
    </a:accent2>
    <a:accent3>
      <a:srgbClr val="EF7A24"/>
    </a:accent3>
    <a:accent4>
      <a:srgbClr val="5AA0F5"/>
    </a:accent4>
    <a:accent5>
      <a:srgbClr val="75CEEC"/>
    </a:accent5>
    <a:accent6>
      <a:srgbClr val="65D6A0"/>
    </a:accent6>
    <a:hlink>
      <a:srgbClr val="C4E46E"/>
    </a:hlink>
    <a:folHlink>
      <a:srgbClr val="BDE0FB"/>
    </a:folHlink>
  </a:clrScheme>
  <a:fontScheme name="Íon - Sala da Diretoria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Íon - Sala da Diretoria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2000"/>
              <a:hueMod val="96000"/>
              <a:satMod val="128000"/>
              <a:lumMod val="114000"/>
            </a:schemeClr>
          </a:gs>
          <a:gs pos="100000">
            <a:schemeClr val="phClr">
              <a:shade val="62000"/>
              <a:hueMod val="100000"/>
              <a:satMod val="134000"/>
              <a:lumMod val="5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2000"/>
              <a:hueMod val="108000"/>
              <a:satMod val="164000"/>
              <a:lumMod val="69000"/>
            </a:schemeClr>
            <a:schemeClr val="phClr">
              <a:tint val="96000"/>
              <a:hueMod val="90000"/>
              <a:satMod val="130000"/>
              <a:lumMod val="134000"/>
            </a:schemeClr>
          </a:duotone>
        </a:blip>
        <a:stretch/>
      </a:blip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Íon - Sala da Diretoria">
    <a:dk1>
      <a:sysClr val="windowText" lastClr="000000"/>
    </a:dk1>
    <a:lt1>
      <a:sysClr val="window" lastClr="FFFFFF"/>
    </a:lt1>
    <a:dk2>
      <a:srgbClr val="0E5580"/>
    </a:dk2>
    <a:lt2>
      <a:srgbClr val="EBEBEB"/>
    </a:lt2>
    <a:accent1>
      <a:srgbClr val="ACD433"/>
    </a:accent1>
    <a:accent2>
      <a:srgbClr val="E6C133"/>
    </a:accent2>
    <a:accent3>
      <a:srgbClr val="EF7A24"/>
    </a:accent3>
    <a:accent4>
      <a:srgbClr val="5AA0F5"/>
    </a:accent4>
    <a:accent5>
      <a:srgbClr val="75CEEC"/>
    </a:accent5>
    <a:accent6>
      <a:srgbClr val="65D6A0"/>
    </a:accent6>
    <a:hlink>
      <a:srgbClr val="C4E46E"/>
    </a:hlink>
    <a:folHlink>
      <a:srgbClr val="BDE0FB"/>
    </a:folHlink>
  </a:clrScheme>
  <a:fontScheme name="Íon - Sala da Diretoria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Íon - Sala da Diretoria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2000"/>
              <a:hueMod val="96000"/>
              <a:satMod val="128000"/>
              <a:lumMod val="114000"/>
            </a:schemeClr>
          </a:gs>
          <a:gs pos="100000">
            <a:schemeClr val="phClr">
              <a:shade val="62000"/>
              <a:hueMod val="100000"/>
              <a:satMod val="134000"/>
              <a:lumMod val="5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2000"/>
              <a:hueMod val="108000"/>
              <a:satMod val="164000"/>
              <a:lumMod val="69000"/>
            </a:schemeClr>
            <a:schemeClr val="phClr">
              <a:tint val="96000"/>
              <a:hueMod val="90000"/>
              <a:satMod val="130000"/>
              <a:lumMod val="134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Íon - Sala da Diretoria">
    <a:dk1>
      <a:sysClr val="windowText" lastClr="000000"/>
    </a:dk1>
    <a:lt1>
      <a:sysClr val="window" lastClr="FFFFFF"/>
    </a:lt1>
    <a:dk2>
      <a:srgbClr val="0E5580"/>
    </a:dk2>
    <a:lt2>
      <a:srgbClr val="EBEBEB"/>
    </a:lt2>
    <a:accent1>
      <a:srgbClr val="ACD433"/>
    </a:accent1>
    <a:accent2>
      <a:srgbClr val="E6C133"/>
    </a:accent2>
    <a:accent3>
      <a:srgbClr val="EF7A24"/>
    </a:accent3>
    <a:accent4>
      <a:srgbClr val="5AA0F5"/>
    </a:accent4>
    <a:accent5>
      <a:srgbClr val="75CEEC"/>
    </a:accent5>
    <a:accent6>
      <a:srgbClr val="65D6A0"/>
    </a:accent6>
    <a:hlink>
      <a:srgbClr val="C4E46E"/>
    </a:hlink>
    <a:folHlink>
      <a:srgbClr val="BDE0FB"/>
    </a:folHlink>
  </a:clrScheme>
  <a:fontScheme name="Íon - Sala da Diretoria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Íon - Sala da Diretoria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2000"/>
              <a:hueMod val="96000"/>
              <a:satMod val="128000"/>
              <a:lumMod val="114000"/>
            </a:schemeClr>
          </a:gs>
          <a:gs pos="100000">
            <a:schemeClr val="phClr">
              <a:shade val="62000"/>
              <a:hueMod val="100000"/>
              <a:satMod val="134000"/>
              <a:lumMod val="56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62000"/>
              <a:hueMod val="108000"/>
              <a:satMod val="164000"/>
              <a:lumMod val="69000"/>
            </a:schemeClr>
            <a:schemeClr val="phClr">
              <a:tint val="96000"/>
              <a:hueMod val="90000"/>
              <a:satMod val="130000"/>
              <a:lumMod val="134000"/>
            </a:schemeClr>
          </a:duotone>
        </a:blip>
        <a:stretch/>
      </a:blip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878</TotalTime>
  <Words>1659</Words>
  <Application>Microsoft Office PowerPoint</Application>
  <PresentationFormat>Widescreen</PresentationFormat>
  <Paragraphs>155</Paragraphs>
  <Slides>48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56" baseType="lpstr">
      <vt:lpstr>Century Gothic</vt:lpstr>
      <vt:lpstr>Arial</vt:lpstr>
      <vt:lpstr>Wingdings 3</vt:lpstr>
      <vt:lpstr>Calibri</vt:lpstr>
      <vt:lpstr>Lucida Sans Unicode</vt:lpstr>
      <vt:lpstr>Times New Roman</vt:lpstr>
      <vt:lpstr>SimSun</vt:lpstr>
      <vt:lpstr>Íon - Sala da Diretoria</vt:lpstr>
      <vt:lpstr>    Universidade Federal de Pelotas  Departamento de Medicina Social  Especialização em Saúde da Família  Modalidade à Distância    MELHORIA DA ATENÇÃO À SAÚDE DAS CRIANÇAS DE 0 A 72 MESES DA USE ACLIMAÇÃO DO MUNICÍPIO DE CASCAVEL - PR </vt:lpstr>
      <vt:lpstr>Introdução</vt:lpstr>
      <vt:lpstr>Introdução</vt:lpstr>
      <vt:lpstr>Situação antes da Intervenção</vt:lpstr>
      <vt:lpstr>Objetivo Geral</vt:lpstr>
      <vt:lpstr>Metodologia</vt:lpstr>
      <vt:lpstr>Metodologia</vt:lpstr>
      <vt:lpstr>Metodologia</vt:lpstr>
      <vt:lpstr>Objetivo, Metas, Indicadores e Resultados</vt:lpstr>
      <vt:lpstr>Apresentação do PowerPoint</vt:lpstr>
      <vt:lpstr>Objetivo, meta e indicador </vt:lpstr>
      <vt:lpstr>Apresentação do PowerPoint</vt:lpstr>
      <vt:lpstr>Objetivo, meta e indicador </vt:lpstr>
      <vt:lpstr>Objetivo, meta e indicador </vt:lpstr>
      <vt:lpstr>Apresentação do PowerPoint</vt:lpstr>
      <vt:lpstr>Objetivo, meta e indicador </vt:lpstr>
      <vt:lpstr>Apresentação do PowerPoint</vt:lpstr>
      <vt:lpstr>Objetivo, meta e indicador </vt:lpstr>
      <vt:lpstr>Objetivo, meta e indicador </vt:lpstr>
      <vt:lpstr>Objetivo, meta e indicador </vt:lpstr>
      <vt:lpstr>Objetivo, meta e indicador </vt:lpstr>
      <vt:lpstr>Objetivo, meta e indicador </vt:lpstr>
      <vt:lpstr>Objetivo, meta e indicador </vt:lpstr>
      <vt:lpstr>Objetivo, meta e indicador </vt:lpstr>
      <vt:lpstr>Objetivo, meta e indicador </vt:lpstr>
      <vt:lpstr>Apresentação do PowerPoint</vt:lpstr>
      <vt:lpstr>Objetivo, meta e indicador </vt:lpstr>
      <vt:lpstr>Objetivo, meta e indicador </vt:lpstr>
      <vt:lpstr>Apresentação do PowerPoint</vt:lpstr>
      <vt:lpstr>Objetivo, meta e indicador </vt:lpstr>
      <vt:lpstr>Apresentação do PowerPoint</vt:lpstr>
      <vt:lpstr>Objetivo, meta e indicador </vt:lpstr>
      <vt:lpstr>Apresentação do PowerPoint</vt:lpstr>
      <vt:lpstr>Objetivo, meta e indicador </vt:lpstr>
      <vt:lpstr>Objetivo, meta e indicador </vt:lpstr>
      <vt:lpstr>Apresentação do PowerPoint</vt:lpstr>
      <vt:lpstr>Objetivo, meta e indicador </vt:lpstr>
      <vt:lpstr>Objetivo, meta e indicador </vt:lpstr>
      <vt:lpstr>Apresentação do PowerPoint</vt:lpstr>
      <vt:lpstr>Objetivo, meta e indicador </vt:lpstr>
      <vt:lpstr>Objetivo, meta e indicador </vt:lpstr>
      <vt:lpstr>Objetivo, meta e indicador </vt:lpstr>
      <vt:lpstr>Apresentação do PowerPoint</vt:lpstr>
      <vt:lpstr>Discussão</vt:lpstr>
      <vt:lpstr>Discussão</vt:lpstr>
      <vt:lpstr>Discussão</vt:lpstr>
      <vt:lpstr>Reflexão crítica sobre o meu processo pessoal de aprendizagem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Francine</dc:creator>
  <cp:lastModifiedBy>ROGÉRIO</cp:lastModifiedBy>
  <cp:revision>56</cp:revision>
  <dcterms:created xsi:type="dcterms:W3CDTF">2014-03-27T18:09:13Z</dcterms:created>
  <dcterms:modified xsi:type="dcterms:W3CDTF">2014-05-01T23:40:13Z</dcterms:modified>
</cp:coreProperties>
</file>