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1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65" r:id="rId3"/>
    <p:sldId id="283" r:id="rId4"/>
    <p:sldId id="284" r:id="rId5"/>
    <p:sldId id="286" r:id="rId6"/>
    <p:sldId id="285" r:id="rId7"/>
    <p:sldId id="289" r:id="rId8"/>
    <p:sldId id="291" r:id="rId9"/>
    <p:sldId id="292" r:id="rId10"/>
    <p:sldId id="293" r:id="rId11"/>
    <p:sldId id="294" r:id="rId12"/>
    <p:sldId id="267" r:id="rId13"/>
    <p:sldId id="295" r:id="rId14"/>
    <p:sldId id="336" r:id="rId15"/>
    <p:sldId id="277" r:id="rId16"/>
    <p:sldId id="303" r:id="rId17"/>
    <p:sldId id="304" r:id="rId18"/>
    <p:sldId id="305" r:id="rId19"/>
    <p:sldId id="258" r:id="rId20"/>
    <p:sldId id="280" r:id="rId21"/>
    <p:sldId id="310" r:id="rId22"/>
    <p:sldId id="309" r:id="rId23"/>
    <p:sldId id="311" r:id="rId24"/>
    <p:sldId id="323" r:id="rId25"/>
    <p:sldId id="324" r:id="rId26"/>
    <p:sldId id="318" r:id="rId27"/>
    <p:sldId id="319" r:id="rId28"/>
    <p:sldId id="316" r:id="rId29"/>
    <p:sldId id="325" r:id="rId30"/>
    <p:sldId id="326" r:id="rId31"/>
    <p:sldId id="327" r:id="rId32"/>
    <p:sldId id="314" r:id="rId33"/>
    <p:sldId id="328" r:id="rId34"/>
    <p:sldId id="329" r:id="rId35"/>
    <p:sldId id="312" r:id="rId36"/>
    <p:sldId id="331" r:id="rId37"/>
    <p:sldId id="332" r:id="rId38"/>
    <p:sldId id="333" r:id="rId39"/>
    <p:sldId id="321" r:id="rId40"/>
    <p:sldId id="334" r:id="rId41"/>
    <p:sldId id="330" r:id="rId42"/>
    <p:sldId id="279" r:id="rId43"/>
    <p:sldId id="337" r:id="rId44"/>
    <p:sldId id="306" r:id="rId45"/>
    <p:sldId id="338" r:id="rId46"/>
    <p:sldId id="307" r:id="rId47"/>
    <p:sldId id="339" r:id="rId48"/>
    <p:sldId id="281" r:id="rId49"/>
    <p:sldId id="340" r:id="rId50"/>
    <p:sldId id="335" r:id="rId51"/>
    <p:sldId id="264" r:id="rId52"/>
    <p:sldId id="341" r:id="rId53"/>
    <p:sldId id="322" r:id="rId54"/>
    <p:sldId id="342" r:id="rId55"/>
    <p:sldId id="344" r:id="rId56"/>
    <p:sldId id="343" r:id="rId57"/>
    <p:sldId id="345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ção Padrão" id="{8136BBA5-C812-4510-83BC-BBCBFB73E616}">
          <p14:sldIdLst>
            <p14:sldId id="256"/>
          </p14:sldIdLst>
        </p14:section>
        <p14:section name="Introdução" id="{2C96CCF1-E6CB-4508-A348-F36C4C99B73D}">
          <p14:sldIdLst>
            <p14:sldId id="265"/>
            <p14:sldId id="283"/>
            <p14:sldId id="284"/>
            <p14:sldId id="286"/>
            <p14:sldId id="285"/>
            <p14:sldId id="289"/>
            <p14:sldId id="291"/>
            <p14:sldId id="292"/>
            <p14:sldId id="293"/>
            <p14:sldId id="294"/>
            <p14:sldId id="267"/>
            <p14:sldId id="295"/>
            <p14:sldId id="336"/>
          </p14:sldIdLst>
        </p14:section>
        <p14:section name="Metodologia" id="{B9D19F58-9AA2-4B8D-9672-F35AED8CEFDA}">
          <p14:sldIdLst>
            <p14:sldId id="277"/>
            <p14:sldId id="303"/>
            <p14:sldId id="304"/>
            <p14:sldId id="305"/>
          </p14:sldIdLst>
        </p14:section>
        <p14:section name="Objetivos, Metas e Resultados" id="{637EACCA-042D-4C14-B0BE-DB0A16586702}">
          <p14:sldIdLst>
            <p14:sldId id="258"/>
            <p14:sldId id="280"/>
            <p14:sldId id="310"/>
            <p14:sldId id="309"/>
            <p14:sldId id="311"/>
            <p14:sldId id="323"/>
            <p14:sldId id="324"/>
            <p14:sldId id="318"/>
            <p14:sldId id="319"/>
            <p14:sldId id="316"/>
            <p14:sldId id="325"/>
            <p14:sldId id="326"/>
            <p14:sldId id="327"/>
            <p14:sldId id="314"/>
            <p14:sldId id="328"/>
            <p14:sldId id="329"/>
            <p14:sldId id="312"/>
            <p14:sldId id="331"/>
            <p14:sldId id="332"/>
            <p14:sldId id="333"/>
            <p14:sldId id="321"/>
            <p14:sldId id="334"/>
            <p14:sldId id="330"/>
          </p14:sldIdLst>
        </p14:section>
        <p14:section name="Descrição das ações" id="{0E481A76-F38D-4103-93B2-622A17EE8103}">
          <p14:sldIdLst>
            <p14:sldId id="279"/>
            <p14:sldId id="337"/>
            <p14:sldId id="306"/>
            <p14:sldId id="338"/>
            <p14:sldId id="307"/>
            <p14:sldId id="339"/>
          </p14:sldIdLst>
        </p14:section>
        <p14:section name="Discussão, Reflexão" id="{A9781CFA-0E0C-4067-ABA0-05594B3BA943}">
          <p14:sldIdLst>
            <p14:sldId id="281"/>
            <p14:sldId id="340"/>
            <p14:sldId id="335"/>
            <p14:sldId id="264"/>
            <p14:sldId id="341"/>
            <p14:sldId id="322"/>
            <p14:sldId id="342"/>
            <p14:sldId id="344"/>
            <p14:sldId id="343"/>
            <p14:sldId id="34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66"/>
    <a:srgbClr val="FFCCFF"/>
    <a:srgbClr val="CCECFF"/>
    <a:srgbClr val="FFFFCC"/>
    <a:srgbClr val="CCFFCC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2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19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45005" cy="45005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13%20Coleta%20de%20dados%20Pre-Natal%20-%20Copy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13%20Coleta%20de%20dados%20Pre-Natal%20-%20Copy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13%20Coleta%20de%20dados%20Pre-Natal%20-%20Copy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03%20Coleta%20de%20dados%20Sa&#250;de%20Bucal%20Pr&#233;-natal.xls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03%20Coleta%20de%20dados%20Sa&#250;de%20Bucal%20Pr&#233;-natal.xls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03%20Coleta%20de%20dados%20Sa&#250;de%20Bucal%20Pr&#233;-natal.xls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13%20Coleta%20de%20dados%20Pre-Natal%20-%20Copy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03%20Coleta%20de%20dados%20Sa&#250;de%20Bucal%20Pr&#233;-natal.xls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03%20Coleta%20de%20dados%20Sa&#250;de%20Bucal%20Pr&#233;-natal.xls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03%20Coleta%20de%20dados%20Sa&#250;de%20Bucal%20Pr&#233;-natal.xls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13%20Coleta%20de%20dados%20Pre-Natal%20-%20Copy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Francisco%20Krum\Google%20Drive\PROVAB%202014\Interven&#231;&#227;o\Planilhas%20de%20Coleta\2014_07_13%20Coleta%20de%20dados%20Pre-Natal%20-%20Copy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cadastradas no Programa de Pré-natal.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0.1</c:v>
                </c:pt>
                <c:pt idx="1">
                  <c:v>0.4375</c:v>
                </c:pt>
                <c:pt idx="2">
                  <c:v>0.51249999999999996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8254720"/>
        <c:axId val="88295680"/>
      </c:barChart>
      <c:catAx>
        <c:axId val="88254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8295680"/>
        <c:crosses val="autoZero"/>
        <c:auto val="1"/>
        <c:lblAlgn val="ctr"/>
        <c:lblOffset val="100"/>
        <c:noMultiLvlLbl val="0"/>
      </c:catAx>
      <c:valAx>
        <c:axId val="8829568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825472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45376"/>
        <c:axId val="81046912"/>
      </c:barChart>
      <c:catAx>
        <c:axId val="810453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046912"/>
        <c:crosses val="autoZero"/>
        <c:auto val="1"/>
        <c:lblAlgn val="ctr"/>
        <c:lblOffset val="100"/>
        <c:noMultiLvlLbl val="0"/>
      </c:catAx>
      <c:valAx>
        <c:axId val="8104691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04537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149952"/>
        <c:axId val="81151488"/>
      </c:barChart>
      <c:catAx>
        <c:axId val="811499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151488"/>
        <c:crosses val="autoZero"/>
        <c:auto val="1"/>
        <c:lblAlgn val="ctr"/>
        <c:lblOffset val="100"/>
        <c:noMultiLvlLbl val="0"/>
      </c:catAx>
      <c:valAx>
        <c:axId val="8115148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14995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gestantes com orientação sobre dieta.    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199872"/>
        <c:axId val="81202560"/>
      </c:barChart>
      <c:catAx>
        <c:axId val="811998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202560"/>
        <c:crosses val="autoZero"/>
        <c:auto val="1"/>
        <c:lblAlgn val="ctr"/>
        <c:lblOffset val="100"/>
        <c:noMultiLvlLbl val="0"/>
      </c:catAx>
      <c:valAx>
        <c:axId val="8120256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199872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Indicadores!$C$46</c:f>
              <c:strCache>
                <c:ptCount val="1"/>
                <c:pt idx="0">
                  <c:v>Proporção de gestantes com orientação sobre dieta.    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6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Indicadores!$D$45:$F$45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Indicadores!$D$46:$F$46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218176"/>
        <c:axId val="81229312"/>
      </c:barChart>
      <c:catAx>
        <c:axId val="8121817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229312"/>
        <c:crosses val="autoZero"/>
        <c:auto val="1"/>
        <c:lblAlgn val="ctr"/>
        <c:lblOffset val="100"/>
        <c:noMultiLvlLbl val="0"/>
      </c:catAx>
      <c:valAx>
        <c:axId val="8122931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21817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Indicadores!$C$5</c:f>
              <c:strCache>
                <c:ptCount val="1"/>
                <c:pt idx="0">
                  <c:v>Proporção de gestantes com primeira consulta odontológica programática.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Indicadores!$D$4:$F$4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Indicadores!$D$5:$F$5</c:f>
              <c:numCache>
                <c:formatCode>0.0%</c:formatCode>
                <c:ptCount val="3"/>
                <c:pt idx="0">
                  <c:v>2.5000000000000001E-2</c:v>
                </c:pt>
                <c:pt idx="1">
                  <c:v>7.4999999999999997E-2</c:v>
                </c:pt>
                <c:pt idx="2">
                  <c:v>7.4999999999999997E-2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270272"/>
        <c:axId val="81277312"/>
      </c:barChart>
      <c:catAx>
        <c:axId val="81270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277312"/>
        <c:crosses val="autoZero"/>
        <c:auto val="1"/>
        <c:lblAlgn val="ctr"/>
        <c:lblOffset val="100"/>
        <c:noMultiLvlLbl val="0"/>
      </c:catAx>
      <c:valAx>
        <c:axId val="81277312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2702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Indicadores!$C$78</c:f>
              <c:strCache>
                <c:ptCount val="1"/>
                <c:pt idx="0">
                  <c:v>Proporção de gestantes que receberam orientação nutricional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Indicadores!$D$77:$F$77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Indicadores!$D$78:$F$78</c:f>
              <c:numCache>
                <c:formatCode>0.0%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310464"/>
        <c:axId val="81312000"/>
      </c:barChart>
      <c:catAx>
        <c:axId val="8131046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312000"/>
        <c:crosses val="autoZero"/>
        <c:auto val="1"/>
        <c:lblAlgn val="ctr"/>
        <c:lblOffset val="100"/>
        <c:noMultiLvlLbl val="0"/>
      </c:catAx>
      <c:valAx>
        <c:axId val="81312000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310464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Indicadores!$C$11</c:f>
              <c:strCache>
                <c:ptCount val="1"/>
                <c:pt idx="0">
                  <c:v>Proporção de gestantes com necessidade de consultas subsequentes. 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20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Indicadores!$D$10:$F$10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Indicadores!$D$11:$F$11</c:f>
              <c:numCache>
                <c:formatCode>0.0%</c:formatCode>
                <c:ptCount val="3"/>
                <c:pt idx="0">
                  <c:v>0.5</c:v>
                </c:pt>
                <c:pt idx="1">
                  <c:v>0.5</c:v>
                </c:pt>
                <c:pt idx="2">
                  <c:v>0.5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3238272"/>
        <c:axId val="83273984"/>
      </c:barChart>
      <c:catAx>
        <c:axId val="832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3273984"/>
        <c:crosses val="autoZero"/>
        <c:auto val="1"/>
        <c:lblAlgn val="ctr"/>
        <c:lblOffset val="100"/>
        <c:noMultiLvlLbl val="0"/>
      </c:catAx>
      <c:valAx>
        <c:axId val="83273984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3238272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Indicadores!$C$17</c:f>
              <c:strCache>
                <c:ptCount val="1"/>
                <c:pt idx="0">
                  <c:v>Proporção de gestantes com consultas subsequentes realizadas                    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Indicadores!$D$16:$F$16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Indicadores!$D$17:$F$17</c:f>
              <c:numCache>
                <c:formatCode>0.0%</c:formatCode>
                <c:ptCount val="3"/>
                <c:pt idx="0">
                  <c:v>0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327616"/>
        <c:axId val="80953728"/>
      </c:barChart>
      <c:catAx>
        <c:axId val="81327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0953728"/>
        <c:crosses val="autoZero"/>
        <c:auto val="1"/>
        <c:lblAlgn val="ctr"/>
        <c:lblOffset val="100"/>
        <c:noMultiLvlLbl val="0"/>
      </c:catAx>
      <c:valAx>
        <c:axId val="8095372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327616"/>
        <c:crosses val="autoZero"/>
        <c:crossBetween val="between"/>
        <c:majorUnit val="0.2"/>
      </c:valAx>
    </c:plotArea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Indicadores!$C$22</c:f>
              <c:strCache>
                <c:ptCount val="1"/>
                <c:pt idx="0">
                  <c:v>Proporção de gestantes com primeira consulta odontológica programática  com tratamento odontológico concluído. 
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Indicadores!$D$21:$F$21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Indicadores!$D$22:$F$22</c:f>
              <c:numCache>
                <c:formatCode>0.0%</c:formatCode>
                <c:ptCount val="3"/>
                <c:pt idx="0">
                  <c:v>0.5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0977280"/>
        <c:axId val="80996608"/>
      </c:barChart>
      <c:catAx>
        <c:axId val="8097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0996608"/>
        <c:crosses val="autoZero"/>
        <c:auto val="1"/>
        <c:lblAlgn val="ctr"/>
        <c:lblOffset val="100"/>
        <c:noMultiLvlLbl val="0"/>
      </c:catAx>
      <c:valAx>
        <c:axId val="8099660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0977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Indicadores!$C$28</c:f>
              <c:strCache>
                <c:ptCount val="1"/>
                <c:pt idx="0">
                  <c:v>Proporção de busca ativa realizada às gestantes que não realizaram a primeira consulta odontológica programática.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Indicadores!$D$27:$F$27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Indicadores!$D$28:$F$28</c:f>
              <c:numCache>
                <c:formatCode>0.0%</c:formatCode>
                <c:ptCount val="3"/>
                <c:pt idx="0">
                  <c:v>1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364480"/>
        <c:axId val="81375616"/>
      </c:barChart>
      <c:catAx>
        <c:axId val="813644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375616"/>
        <c:crosses val="autoZero"/>
        <c:auto val="1"/>
        <c:lblAlgn val="ctr"/>
        <c:lblOffset val="100"/>
        <c:noMultiLvlLbl val="0"/>
      </c:catAx>
      <c:valAx>
        <c:axId val="81375616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3644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Indicadores!$C$67</c:f>
              <c:strCache>
                <c:ptCount val="1"/>
                <c:pt idx="0">
                  <c:v>Proporção de gestantes com registro na ficha espelho de pré-natal/vacinação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Indicadores!$D$66:$F$66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Indicadores!$D$67:$F$67</c:f>
              <c:numCache>
                <c:formatCode>0.0%</c:formatCode>
                <c:ptCount val="3"/>
                <c:pt idx="0">
                  <c:v>0.75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81097856"/>
        <c:axId val="81099392"/>
      </c:barChart>
      <c:catAx>
        <c:axId val="810978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099392"/>
        <c:crosses val="autoZero"/>
        <c:auto val="1"/>
        <c:lblAlgn val="ctr"/>
        <c:lblOffset val="100"/>
        <c:noMultiLvlLbl val="0"/>
      </c:catAx>
      <c:valAx>
        <c:axId val="81099392"/>
        <c:scaling>
          <c:orientation val="minMax"/>
          <c:max val="1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097856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Indicadores!$C$84</c:f>
              <c:strCache>
                <c:ptCount val="1"/>
                <c:pt idx="0">
                  <c:v>Proporção de gestantes que receberam orientação sobre aleitamento materno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0" i="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Indicadores!$D$83:$F$83</c:f>
              <c:strCache>
                <c:ptCount val="3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</c:strCache>
            </c:strRef>
          </c:cat>
          <c:val>
            <c:numRef>
              <c:f>Indicadores!$D$84:$F$84</c:f>
              <c:numCache>
                <c:formatCode>0.0%</c:formatCode>
                <c:ptCount val="3"/>
                <c:pt idx="0">
                  <c:v>0.875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81006592"/>
        <c:axId val="81008128"/>
      </c:barChart>
      <c:catAx>
        <c:axId val="810065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008128"/>
        <c:crosses val="autoZero"/>
        <c:auto val="1"/>
        <c:lblAlgn val="ctr"/>
        <c:lblOffset val="100"/>
        <c:noMultiLvlLbl val="0"/>
      </c:catAx>
      <c:valAx>
        <c:axId val="81008128"/>
        <c:scaling>
          <c:orientation val="minMax"/>
          <c:max val="1"/>
          <c:min val="0"/>
        </c:scaling>
        <c:delete val="0"/>
        <c:axPos val="l"/>
        <c:majorGridlines/>
        <c:numFmt formatCode="0.0%" sourceLinked="1"/>
        <c:majorTickMark val="out"/>
        <c:minorTickMark val="none"/>
        <c:tickLblPos val="nextTo"/>
        <c:txPr>
          <a:bodyPr rot="0" vert="horz"/>
          <a:lstStyle/>
          <a:p>
            <a:pPr>
              <a:defRPr/>
            </a:pPr>
            <a:endParaRPr lang="en-US"/>
          </a:p>
        </c:txPr>
        <c:crossAx val="8100659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177C13-8239-47FC-A886-3DC1AB03E1D1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E89AC7-9CCC-49CF-AB35-38F60AC4C5A9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05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D29415-D673-4935-A1CA-CD6A6A47A8F5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A0AEE9-6D5F-45AF-8FD1-FA07A64BEBC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466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A0AEE9-6D5F-45AF-8FD1-FA07A64BEBC8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4261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470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5930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6925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0109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488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627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07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7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618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406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560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18A4B-C3CA-4800-8EDB-9FC0ED67C3FB}" type="datetimeFigureOut">
              <a:rPr lang="en-US" smtClean="0"/>
              <a:t>1/26/2015</a:t>
            </a:fld>
            <a:endParaRPr lang="en-US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4B3A09-85B7-4B86-8979-03E0F274C0C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3271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jnursing.uff.br/index.php/nursing/article/view/4091" TargetMode="Externa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objnursing.uff.br/index.php/nursing/article/view/4091" TargetMode="Externa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://dx.doi.org/10.1590/S0100-72032013000800003" TargetMode="External"/><Relationship Id="rId2" Type="http://schemas.openxmlformats.org/officeDocument/2006/relationships/hyperlink" Target="http://dx.doi.org/10.1590/S1413-81232012001000023" TargetMode="Externa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698270" y="278009"/>
            <a:ext cx="5281641" cy="1737624"/>
          </a:xfrm>
        </p:spPr>
        <p:txBody>
          <a:bodyPr lIns="0" tIns="0" rIns="0" bIns="0">
            <a:normAutofit fontScale="90000"/>
          </a:bodyPr>
          <a:lstStyle/>
          <a:p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MINISTÉRIO DA EDUAÇÃO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ABERTA DO SUS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UNIVERSIDADE FEDERAL DE PELOTAS</a:t>
            </a:r>
            <a:b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DEPARTAMENTO E MEDICINA SOCIAL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CURSO DE ESPECIALIZAÇÃO EM SAÚDE DA FAMÍLIA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TURMA 6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655676" y="5661248"/>
            <a:ext cx="5832648" cy="1124744"/>
          </a:xfrm>
        </p:spPr>
        <p:txBody>
          <a:bodyPr>
            <a:noAutofit/>
          </a:bodyPr>
          <a:lstStyle/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Francisco Fritsch </a:t>
            </a:r>
            <a:r>
              <a:rPr lang="pt-BR" sz="24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Machry</a:t>
            </a: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Krum</a:t>
            </a:r>
          </a:p>
          <a:p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Orientadora: Bianca Bittencourt de Souza</a:t>
            </a:r>
            <a: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Pelotas, 2015</a:t>
            </a:r>
            <a:endParaRPr lang="en-US" sz="2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dirty="0"/>
          </a:p>
        </p:txBody>
      </p:sp>
      <p:sp>
        <p:nvSpPr>
          <p:cNvPr id="4" name="CaixaDeTexto 3"/>
          <p:cNvSpPr txBox="1"/>
          <p:nvPr/>
        </p:nvSpPr>
        <p:spPr>
          <a:xfrm>
            <a:off x="516991" y="2705725"/>
            <a:ext cx="811001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Intervenção no Programa de Pré-Natal e Puerpério na USF São José, Santa Maria - </a:t>
            </a:r>
            <a:r>
              <a:rPr lang="pt-BR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Rs</a:t>
            </a:r>
            <a:r>
              <a:rPr lang="pt-BR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Em 2014</a:t>
            </a:r>
            <a:r>
              <a:rPr lang="en-US" sz="3200" b="1" dirty="0" smtClean="0"/>
              <a:t/>
            </a:r>
            <a:br>
              <a:rPr lang="en-US" sz="3200" b="1" dirty="0" smtClean="0"/>
            </a:br>
            <a:endParaRPr lang="en-US" sz="3200" b="1" dirty="0"/>
          </a:p>
        </p:txBody>
      </p:sp>
      <p:pic>
        <p:nvPicPr>
          <p:cNvPr id="5" name="Imagem 4" descr="https://unasus.ufpel.edu.br/moodle/theme/image.php?theme=darkb&amp;image=logos&amp;rev=534&amp;component=theme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1" r="81190"/>
          <a:stretch/>
        </p:blipFill>
        <p:spPr bwMode="auto">
          <a:xfrm>
            <a:off x="251520" y="619837"/>
            <a:ext cx="1064064" cy="10539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270" y="644395"/>
            <a:ext cx="2141730" cy="579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522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3291780" y="2876845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CAP – Pré-Natal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6825" y="188640"/>
            <a:ext cx="5914702" cy="6525725"/>
          </a:xfrm>
        </p:spPr>
      </p:pic>
    </p:spTree>
    <p:extLst>
      <p:ext uri="{BB962C8B-B14F-4D97-AF65-F5344CB8AC3E}">
        <p14:creationId xmlns:p14="http://schemas.microsoft.com/office/powerpoint/2010/main" val="26678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16200000">
            <a:off x="-3516804" y="2831840"/>
            <a:ext cx="8229600" cy="1143000"/>
          </a:xfrm>
        </p:spPr>
        <p:txBody>
          <a:bodyPr/>
          <a:lstStyle/>
          <a:p>
            <a:r>
              <a:rPr lang="pt-BR" dirty="0" smtClean="0"/>
              <a:t>CAP - Puerpério</a:t>
            </a:r>
            <a:endParaRPr lang="en-US" dirty="0"/>
          </a:p>
        </p:txBody>
      </p:sp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595" y="323655"/>
            <a:ext cx="8862233" cy="6255695"/>
          </a:xfrm>
        </p:spPr>
      </p:pic>
    </p:spTree>
    <p:extLst>
      <p:ext uri="{BB962C8B-B14F-4D97-AF65-F5344CB8AC3E}">
        <p14:creationId xmlns:p14="http://schemas.microsoft.com/office/powerpoint/2010/main" val="858012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-8139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 Justificativa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33745"/>
            <a:ext cx="8229600" cy="5558117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 é a assistência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prestada à gestante com o objetivo de assegurar o desenvolvimento da gestação culminada pelo nascimento de uma criança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saudável.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Número de consultas e cuidados necessários estabelecidos em protocolos próprios</a:t>
            </a: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Cuidado de Saúde Bucal ao longo da gestação resultará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melhor qualidade de vida materna e da criança</a:t>
            </a: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Puerpério exige cuidados clínicos e é o momento oportuno para orientar os devidos cuidados com o recém-nascido. </a:t>
            </a:r>
          </a:p>
        </p:txBody>
      </p:sp>
    </p:spTree>
    <p:extLst>
      <p:ext uri="{BB962C8B-B14F-4D97-AF65-F5344CB8AC3E}">
        <p14:creationId xmlns:p14="http://schemas.microsoft.com/office/powerpoint/2010/main" val="131536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480220"/>
            <a:ext cx="8229600" cy="3897560"/>
          </a:xfrm>
        </p:spPr>
        <p:txBody>
          <a:bodyPr>
            <a:normAutofit/>
          </a:bodyPr>
          <a:lstStyle/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Queda da mortalidade materna 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Anos 90:140 óbitos maternos para cada 100 mil nascidos vivos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2007: 75 óbitos maternos para cada 100 mil nascidos vivos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Objetivo do Desenvolvimento do Milênio: 35 óbitos para cada 100 mil nascidos vivos (a ser atingido até 2015)</a:t>
            </a:r>
          </a:p>
          <a:p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-813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 Justificativa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15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52673"/>
            <a:ext cx="8229600" cy="4752655"/>
          </a:xfrm>
        </p:spPr>
        <p:txBody>
          <a:bodyPr>
            <a:norm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Estimativa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IBGE de gestantes pertencente ao território da USF São José: 120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apenas 23% (26 mulheres) são acompanhadas rotineiramente no programa</a:t>
            </a:r>
          </a:p>
          <a:p>
            <a:pPr lvl="1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não há registros individualizados e claros dos atendimentos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Sem atividades de qualificação dos profissionais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Sem atividades coletivas rotineiras no serviço.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-8139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2. Justificativa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09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3. Metodologia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Foram estipuladas diversas ações detalhadas (no mínimo uma ação para cada meta) em 4 eixos de atuação: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Monitoramento e Avaliação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Gestão do Serviço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Engajamento Público</a:t>
            </a:r>
          </a:p>
          <a:p>
            <a:pPr marL="514350" indent="-514350">
              <a:buFont typeface="+mj-lt"/>
              <a:buAutoNum type="arabicPeriod"/>
            </a:pP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Qualificação da prática clínica</a:t>
            </a:r>
          </a:p>
        </p:txBody>
      </p:sp>
    </p:spTree>
    <p:extLst>
      <p:ext uri="{BB962C8B-B14F-4D97-AF65-F5344CB8AC3E}">
        <p14:creationId xmlns:p14="http://schemas.microsoft.com/office/powerpoint/2010/main" val="3590736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296155"/>
              </p:ext>
            </p:extLst>
          </p:nvPr>
        </p:nvGraphicFramePr>
        <p:xfrm>
          <a:off x="161510" y="143635"/>
          <a:ext cx="8865985" cy="65574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35858"/>
                <a:gridCol w="924282"/>
                <a:gridCol w="7605845"/>
              </a:tblGrid>
              <a:tr h="1092727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 DE COBERTURA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MONITORAMENTO E AVALIAÇÃO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Monitorar a cobertura do pré-natal e do puerpério mensalmente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anchor="ctr">
                    <a:solidFill>
                      <a:schemeClr val="bg1"/>
                    </a:solidFill>
                  </a:tcPr>
                </a:tc>
              </a:tr>
              <a:tr h="206801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E GESTÃO DO SERVIÇO</a:t>
                      </a:r>
                      <a:endParaRPr lang="pt-BR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Acolher as gestantes e as puérperas. </a:t>
                      </a:r>
                      <a:b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Cadastrar todas as gestantes  e mulheres que tiveram parto no último mês.</a:t>
                      </a:r>
                      <a:b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</a:t>
                      </a:r>
                      <a:r>
                        <a:rPr lang="pt-B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Apresentar </a:t>
                      </a: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discutir os resultados de monitoramento com a equipe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anchor="ctr"/>
                </a:tc>
              </a:tr>
              <a:tr h="14348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ENGAJAMENTO PÚBLICO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Esclarecer a comunidade sobre a importância da realização do pré-natal e da consulta puerperal</a:t>
                      </a:r>
                      <a:b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Informar a comunidade sobre o sistema de agendamento das consultas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anchor="ctr">
                    <a:solidFill>
                      <a:schemeClr val="bg1"/>
                    </a:solidFill>
                  </a:tcPr>
                </a:tc>
              </a:tr>
              <a:tr h="193014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QUALIFICAÇÃO DA PRÁTICA CLÍNICA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Capacitar a equipe no acolhimento e busca ativa das gestantes e de mulheres que tiveram parto no último mês</a:t>
                      </a:r>
                      <a:b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 Capacitar a equipe sobre a importância da realização da consulta de puerpério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3541" marR="3541" marT="3541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28805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6882039"/>
              </p:ext>
            </p:extLst>
          </p:nvPr>
        </p:nvGraphicFramePr>
        <p:xfrm>
          <a:off x="-1" y="1"/>
          <a:ext cx="9027496" cy="6714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1588"/>
                <a:gridCol w="760063"/>
                <a:gridCol w="7605845"/>
              </a:tblGrid>
              <a:tr h="1598132">
                <a:tc rowSpan="4">
                  <a:txBody>
                    <a:bodyPr/>
                    <a:lstStyle/>
                    <a:p>
                      <a:pPr algn="ctr" rtl="0" fontAlgn="ctr"/>
                      <a:r>
                        <a:rPr lang="en-US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Ações</a:t>
                      </a:r>
                      <a:r>
                        <a:rPr lang="en-US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</a:t>
                      </a:r>
                      <a:r>
                        <a:rPr lang="en-US" sz="24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Qualidade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Monitoramento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e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Avaliação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•Monitorar os registros do pré-natal e puerpério mensalmente avaliando a realização dos atendimentos conforme protocolo preconizado pelo Ministério da Saúde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anchor="ctr"/>
                </a:tc>
              </a:tr>
              <a:tr h="257897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Organização e Gestão do Serviço</a:t>
                      </a:r>
                      <a:endParaRPr lang="pt-BR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buClr>
                          <a:srgbClr val="000000"/>
                        </a:buClr>
                        <a:buSzPts val="1800"/>
                        <a:buFont typeface="Arial"/>
                        <a:buChar char="•"/>
                      </a:pP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Acolher e cadastras todas as gestantes e puérperas</a:t>
                      </a:r>
                      <a:b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•Estabelecer sistemas de alerta para respeitar o protocolo preconizado dos atendimentos</a:t>
                      </a:r>
                      <a:b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•Organizar adequadamente as agendas dos profissionais para priorizar o atendimento de gestantes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anchor="ctr">
                    <a:solidFill>
                      <a:schemeClr val="bg1"/>
                    </a:solidFill>
                  </a:tcPr>
                </a:tc>
              </a:tr>
              <a:tr h="105577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Engajamento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Público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vert="vert27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•Esclarecer </a:t>
                      </a: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à comunidade a importância de cada item do protocolo de atendimento à gestantes e puérperas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anchor="ctr"/>
                </a:tc>
              </a:tr>
              <a:tr h="148148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Qualificação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da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Prática</a:t>
                      </a:r>
                      <a:r>
                        <a:rPr lang="en-US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6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Clínica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vert="vert27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24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•Capacitar </a:t>
                      </a:r>
                      <a:r>
                        <a:rPr lang="pt-BR" sz="24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 equipe no atendimento de gestantes e puérperas de acordo com o protocolo.</a:t>
                      </a:r>
                      <a:endParaRPr lang="pt-BR" sz="2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2870" marR="2870" marT="287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2195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206514" y="1351508"/>
            <a:ext cx="893748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Eleição de comissão do Pré-Natal e Reuniões periódicas;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Cadastramento regular de gestantes;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das agendas dos profissionais envolvidos;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Reorganização do protocolo de Acolhimento;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Agregar os prontuários clínicos e odontológicos;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Monitorização mensal dos registros;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Cartaz da vitória para gestantes que deixarem de fumar;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Linha de cuidado das gestantes de alto risco;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Educação permanente em pré-natal quinzenal;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Organização e divulgação de atividades coletivas.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376645" y="307394"/>
            <a:ext cx="63907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4. Logística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844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510" y="1808820"/>
            <a:ext cx="8820980" cy="4079050"/>
          </a:xfrm>
        </p:spPr>
        <p:txBody>
          <a:bodyPr>
            <a:noAutofit/>
          </a:bodyPr>
          <a:lstStyle/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Geral</a:t>
            </a: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atenção ao pré-natal e puerpério, na Unidade de Saúde São José no município de Santa Maria – RS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638690"/>
            <a:ext cx="9144000" cy="1143000"/>
          </a:xfrm>
        </p:spPr>
        <p:txBody>
          <a:bodyPr>
            <a:normAutofit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5. Objetivos, Metas e Resultados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1725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1. Análise Situacional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endParaRPr lang="pt-BR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525" y="1538790"/>
            <a:ext cx="8531543" cy="47705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8601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76545" y="413664"/>
            <a:ext cx="8229600" cy="6165685"/>
          </a:xfrm>
        </p:spPr>
        <p:txBody>
          <a:bodyPr>
            <a:normAutofit fontScale="92500" lnSpcReduction="20000"/>
          </a:bodyPr>
          <a:lstStyle/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Aumentar a cobertura do programa de Pré-natal, puerpério e de Saúde Bucal da gestante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600" dirty="0">
                <a:latin typeface="Arial" panose="020B0604020202020204" pitchFamily="34" charset="0"/>
                <a:cs typeface="Arial" panose="020B0604020202020204" pitchFamily="34" charset="0"/>
              </a:rPr>
              <a:t>Meta 1.1.Aumentar a cobertura da assistência pré-natal para 60% das gestantes cadastradas no programa</a:t>
            </a: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altLang="pt-BR" sz="2600" dirty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alt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8 (10%), </a:t>
            </a:r>
            <a:r>
              <a:rPr lang="pt-BR" altLang="pt-BR" sz="2600" dirty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alt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35 (43,8%), </a:t>
            </a:r>
            <a:r>
              <a:rPr lang="pt-BR" altLang="pt-BR" sz="2600" dirty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altLang="pt-BR" sz="2600" dirty="0" smtClean="0">
                <a:latin typeface="Arial" panose="020B0604020202020204" pitchFamily="34" charset="0"/>
                <a:cs typeface="Arial" panose="020B0604020202020204" pitchFamily="34" charset="0"/>
              </a:rPr>
              <a:t>41 (51,3%)</a:t>
            </a:r>
            <a:endParaRPr lang="pt-BR" sz="2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900" dirty="0">
                <a:latin typeface="Arial" panose="020B0604020202020204" pitchFamily="34" charset="0"/>
                <a:cs typeface="Arial" panose="020B0604020202020204" pitchFamily="34" charset="0"/>
              </a:rPr>
              <a:t>Figura 1  - Evolução mensal do Indicador Proporção de gestantes cadastradas no Programa de Pré-natal da USF São José, Santa Maria, RS, 2014.</a:t>
            </a:r>
            <a:endParaRPr lang="pt-BR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0264912"/>
              </p:ext>
            </p:extLst>
          </p:nvPr>
        </p:nvGraphicFramePr>
        <p:xfrm>
          <a:off x="2566482" y="3128769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01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76545" y="278650"/>
            <a:ext cx="8229600" cy="6660740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1. Aumentar a cobertura do programa de Pré-natal, puerpério e de Saúde Bucal da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1.2. Aumentar a cobertura do primeiro atendimento odontológico para gestantes para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0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% das gestantes cadastradas no programa;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1º mês: 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2 (2,5%),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2º mês: 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(7,5%), </a:t>
            </a:r>
            <a:r>
              <a:rPr lang="pt-BR" alt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3º mês: 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 (7,5</a:t>
            </a:r>
            <a:r>
              <a:rPr lang="pt-BR" alt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spcAft>
                <a:spcPts val="0"/>
              </a:spcAft>
              <a:buNone/>
            </a:pPr>
            <a:r>
              <a:rPr lang="pt-BR" sz="1800" dirty="0">
                <a:latin typeface="Arial"/>
                <a:ea typeface="Arial Unicode MS"/>
                <a:cs typeface="Arial"/>
              </a:rPr>
              <a:t>Figura 13 - Evolução mensal do Indicador Proporção de gestantes com primeira consulta odontológica programática da USF São José, Santa Maria, RS, 2014</a:t>
            </a:r>
            <a:endParaRPr lang="en-US" sz="1800" b="1" dirty="0">
              <a:latin typeface="Arial"/>
              <a:ea typeface="Arial Unicode MS"/>
              <a:cs typeface="Times New Roman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129013981"/>
              </p:ext>
            </p:extLst>
          </p:nvPr>
        </p:nvGraphicFramePr>
        <p:xfrm>
          <a:off x="2791345" y="3338990"/>
          <a:ext cx="360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306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76545" y="323656"/>
            <a:ext cx="8229600" cy="653434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1.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Aumentar a cobertura do programa de Pré-natal, puerpério e de Saúde Bucal da gestante;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1.3. Garantir que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60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das puérperas cadastradas no programa de pré-natal realizem consulta puerperal em até 42 dias após o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parto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Resultado, 100% das puérperas cadastradas adequadamente acompanhadas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Figura 12 - Evolução mensal do Indicador Proporção de puérperas com consulta até 42 dias após o parto da USF São José, Santa Maria, RS, 2014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5599918"/>
              </p:ext>
            </p:extLst>
          </p:nvPr>
        </p:nvGraphicFramePr>
        <p:xfrm>
          <a:off x="2592000" y="3383995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62377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16505" y="706198"/>
            <a:ext cx="8910990" cy="5445605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dos atendimentos clínicos e odontológicos prestados às mulheres no período do pré-natal e do </a:t>
            </a:r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Meta 2.1.Garantir a 100% das gestantes cadastradas no programa de pré-natal o ingresso no primeiro trimestre de gestação;</a:t>
            </a:r>
            <a:r>
              <a:rPr lang="en-US" sz="51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2.3.Realizar ao menos um exame ginecológico por trimestre em 100% das gestantes;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Meta 2.4. Realizar pelo menos um exame de mamas em 100% das gestantes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5100" dirty="0">
                <a:latin typeface="Arial" panose="020B0604020202020204" pitchFamily="34" charset="0"/>
                <a:cs typeface="Arial" panose="020B0604020202020204" pitchFamily="34" charset="0"/>
              </a:rPr>
              <a:t>Meta 2.5. Garantir a 100% das gestantes a solicitação de exames laboratoriais de acordo com protocolo</a:t>
            </a:r>
            <a:endParaRPr lang="en-US" sz="5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51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51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Ao longo dos três meses de intervenção 100% da meta atingida.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693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16505" y="683695"/>
            <a:ext cx="8910990" cy="549061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Melhorar a qualidade dos atendimentos clínicos e odontológicos prestados às mulheres no período do pré-natal 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2.6. Garantir a 100% das gestantes a prescrição de sulfato ferroso e ácido fólico conforme protocolo.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2.7. Garantir que 100% das gestantes com vacina antitetânica em 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2.8. Garantir que 100% das gestantes com vacina contra hepatite B em dia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Ao longo dos três meses de intervenção 100% da meta atingida.</a:t>
            </a: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215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510" y="53625"/>
            <a:ext cx="8982490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dos atendimentos clínicos e odontológicos prestados às mulheres no período do pré-natal e do puerpério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2.10. Realizar avaliação da necessidade de consultas subsequentes em 100% das gestantes durante o pré-natal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1° mês 1 (50%), 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° e 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° meses 3 (50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14 -  Evolução mensal do Indicador Proporção de gestantes com necessidade de consultas subsequentes da USF São José, Santa Maria, RS,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4001664266"/>
              </p:ext>
            </p:extLst>
          </p:nvPr>
        </p:nvGraphicFramePr>
        <p:xfrm>
          <a:off x="2592000" y="3248979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7045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161510" y="233645"/>
            <a:ext cx="8982490" cy="67710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dos atendimentos clínicos e odontológicos prestados às mulheres no período do pré-natal e do puerpério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2.11. Realizar as consultas subsequentes para 100% das gestantes que necessitam pertencentes a área de abrangência e cadastradas no programa de Pré-Natal da unidade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1° mês 1 (50%), 2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° e 3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° meses 3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Figura 15 - Evolução mensal do Indicador Proporção de gestantes com consultas subsequentes realizadas da USF São José, Santa Maria, RS, 2014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Gráfico 3"/>
          <p:cNvGraphicFramePr/>
          <p:nvPr>
            <p:extLst>
              <p:ext uri="{D42A27DB-BD31-4B8C-83A1-F6EECF244321}">
                <p14:modId xmlns:p14="http://schemas.microsoft.com/office/powerpoint/2010/main" val="3822218437"/>
              </p:ext>
            </p:extLst>
          </p:nvPr>
        </p:nvGraphicFramePr>
        <p:xfrm>
          <a:off x="2592000" y="325800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705106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116505" y="278650"/>
            <a:ext cx="8820980" cy="648072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dos atendimentos clínicos e odontológicos prestados às mulheres no período do pré-natal e do puerpério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2.12. Concluir o tratamento odontológico em 100% das gestantes com primeira consulta odontológica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programática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Resultado: 1° mês 1 (50%), 2 ° e 3 ° meses 3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Figura 16 - Evolução mensal do Indicador Proporção de gestantes com primeira consulta odontológica programática com tratamento odontológico concluído da USF São José, Santa Maria, RS, 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936646747"/>
              </p:ext>
            </p:extLst>
          </p:nvPr>
        </p:nvGraphicFramePr>
        <p:xfrm>
          <a:off x="2592000" y="325800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9077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06514" y="785603"/>
            <a:ext cx="87309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dos atendimentos clínicos e odontológicos prestados às mulheres no período do pré-natal 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2.13. Examinar as mamas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2.14. Examinar o abdome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2.15. Avaliar o estado psíquico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ao longo dos três meses de implementação, as metas acima foram atingidas em 100%.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193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16505" y="965623"/>
            <a:ext cx="877597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Objetivo 2. Melhorar a qualidade dos atendimentos clínicos e odontológicos prestados às mulheres no período do pré-natal e do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puerpério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2.16. Avaliar intercorrências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2.17. Prescrever a 100%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dos métodos de anticoncepção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2.18. Realizar exame ginecológico em 100% das puérperas cadastradas no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ao longo dos três meses de implementação, as metas acima foram atingidas em 100%.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052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1539" y="1673805"/>
            <a:ext cx="4069795" cy="3375375"/>
          </a:xfrm>
        </p:spPr>
        <p:txBody>
          <a:bodyPr numCol="1">
            <a:norm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31 UBS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13 modelo tradicional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 modelo misto</a:t>
            </a:r>
          </a:p>
          <a:p>
            <a:pPr lvl="1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14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Unidades de Saúde da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Família</a:t>
            </a:r>
          </a:p>
          <a:p>
            <a:pPr lvl="2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Total = 21 </a:t>
            </a:r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Equipes </a:t>
            </a:r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ESF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3278106" y="323655"/>
            <a:ext cx="258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Santa Maria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aixaDeTexto 4"/>
          <p:cNvSpPr txBox="1"/>
          <p:nvPr/>
        </p:nvSpPr>
        <p:spPr>
          <a:xfrm flipH="1">
            <a:off x="206515" y="6039290"/>
            <a:ext cx="85509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Não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há disponibilidade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 NASF</a:t>
            </a:r>
            <a:endParaRPr lang="en-US" sz="24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296525" y="1043445"/>
            <a:ext cx="77858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População aproximada de 260 mil hab. (IBGE, 2010)</a:t>
            </a:r>
          </a:p>
          <a:p>
            <a:endParaRPr lang="en-US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71999" y="1673805"/>
            <a:ext cx="4275475" cy="39149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11 serviços de Atenção Secundária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um Centro de Especialidades Odontológicas (CEO) 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Centro de Referência a Saúde do Trabalhador (CEREST)</a:t>
            </a:r>
          </a:p>
          <a:p>
            <a:pPr marL="914400" lvl="1" indent="-457200">
              <a:spcBef>
                <a:spcPct val="20000"/>
              </a:spcBef>
              <a:buFont typeface="Arial" panose="020B0604020202020204" pitchFamily="34" charset="0"/>
              <a:buChar char="−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4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CAPS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−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546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797511"/>
            <a:ext cx="91440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3. Aumentar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 adesão das mulheres ao programa de pré-natal integralmente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3.1. Realizar busca ativa de 100% das gestantes faltosas às consultas de pré-natal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3.3 Realizar busca ativa de 100% das gestantes, com primeira consulta odontológica programática, faltosas às consultas subsequentes.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3.4. Realizar busca ativa em 100% das puérperas que não realizaram a consulta de puerpério até 30 dias após 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parto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Ao longo dos três meses de implementação não foi realizada busca ativa de gestantes faltosas.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853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2710"/>
            <a:ext cx="9144000" cy="76328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3. Aumentar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a adesão das mulheres ao programa de pré-natal integralmente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3.2. Realizar busca ativa de 100% das gestantes que não realizaram a primeira consulta odontológica programática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Resultados: 1° mês 1 faltosa buscada, 2° e 3° meses não houveram faltosas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ctr"/>
            <a:r>
              <a:rPr lang="pt-BR" dirty="0"/>
              <a:t>Figura 17 - Evolução mensal do Indicador Proporção de busca ativa realizada às gestantes que não realizaram a primeira consulta odontológica programática da USF São José, Santa Maria, RS, 2014</a:t>
            </a:r>
            <a:endParaRPr lang="pt-B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686918933"/>
              </p:ext>
            </p:extLst>
          </p:nvPr>
        </p:nvGraphicFramePr>
        <p:xfrm>
          <a:off x="2592000" y="325800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9928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638689"/>
            <a:ext cx="9144000" cy="61206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4. Melhorar o registro dos atendimentos prestados às mulheres no período do pré-natal e do puerpério;</a:t>
            </a: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4.1.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Garantir a 100% das gestantes registro adequado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1° mês 6 (75%), 2° mês 35 (100%) e 3° mês 41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Figura</a:t>
            </a: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 5 -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Evolução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mensal do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Indicador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Proporção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gestantes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com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registro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ficha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espelho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de pré-natal/</a:t>
            </a:r>
            <a:r>
              <a:rPr lang="en-US" sz="1800" dirty="0" err="1">
                <a:latin typeface="Arial" panose="020B0604020202020204" pitchFamily="34" charset="0"/>
                <a:cs typeface="Arial" panose="020B0604020202020204" pitchFamily="34" charset="0"/>
              </a:rPr>
              <a:t>vacinação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da USF São José, Santa Maria, RS, 2014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56030577"/>
              </p:ext>
            </p:extLst>
          </p:nvPr>
        </p:nvGraphicFramePr>
        <p:xfrm>
          <a:off x="2501770" y="3023955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17644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1166843"/>
            <a:ext cx="9143999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4. Melhorar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registro dos atendimentos prestados às mulheres no período do pré-natal e do puerpério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Meta 4.2.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registro atualizado em planilha/prontuário/ficha de 100% das gestantes com primeira consulta odontológica programática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4.3.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Manter registro na ficha de acompanhamento do Programa 100% das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ao longo dos 3 meses de intervenção tais metas foram atingidas totalmente.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06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090172"/>
            <a:ext cx="914399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5.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Garantir a avaliação do risco gestacional de todas as gestantes;</a:t>
            </a: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5.1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. Avaliar risco gestacional em 100% das gestantes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ao longo dos 3 meses de intervenção meta atingida totalmente.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37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457200" y="1718810"/>
            <a:ext cx="8229600" cy="342038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Efetivar a promoção da saúde integralmente dentro do programa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lvl="0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6.1.Garantir a 100% das gestantes orientação nutricional durante a gestação.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ao longo dos três meses de implementação, meta atingida totalmente.</a:t>
            </a:r>
          </a:p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47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0"/>
            <a:ext cx="9252520" cy="685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Efetivar a promoção da saúde integralmente dentro do programa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6.2. Promover o aleitamento materno junto a 100% das gestantes.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6.3. Orientar 100% das gestantes sobre os cuidados com o recém-nascido</a:t>
            </a:r>
          </a:p>
          <a:p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1° mês 7 (87,5%), 2°mês 35 (100%) e 3° mês 41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Figura 8 - Evolução mensal do Indicador Proporção de gestantes que receberam orientação sobre cuidados com o recém-nascido da USF São José, Santa Maria, RS, 2014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5797437"/>
              </p:ext>
            </p:extLst>
          </p:nvPr>
        </p:nvGraphicFramePr>
        <p:xfrm>
          <a:off x="2816805" y="333899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6768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0"/>
            <a:ext cx="9027495" cy="630931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Efetivar a promoção da saúde integralmente dentro do programa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6.4. Orientar 100% das gestantes sobre anticoncepção após o parto.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6.5. Orientar 100% das gestantes sobre os riscos do tabagismo e do uso de álcool e drogas na gestação.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1° mês 7 (87,5%), 2°mês 35 (100%) e 3° mês 41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Figura 10 - Evolução mensal do Indicador Proporção de gestantes com orientação sobre os riscos do tabagismo e do uso de álcool e drogas na gestação da USF São José, Santa Maria, RS, 2014</a:t>
            </a:r>
            <a:endParaRPr lang="pt-BR" sz="1800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8958239"/>
              </p:ext>
            </p:extLst>
          </p:nvPr>
        </p:nvGraphicFramePr>
        <p:xfrm>
          <a:off x="2636785" y="3383995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1132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458669"/>
            <a:ext cx="9027495" cy="63993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Efetivar a promoção da saúde integralmente dentro do programa de 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Meta 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6.6. Orientar 100% das gestantes sobre higiene bucal.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1° mês 7 (87,5%), 2°mês 35 (100%) e 3° mês 41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Figura 11 - Evolução mensal do Indicador Proporção de gestantes e puérperas com orientação sobre higiene bucal da USF São José, Santa Maria, RS, 2014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US" sz="2200" dirty="0"/>
          </a:p>
        </p:txBody>
      </p:sp>
      <p:graphicFrame>
        <p:nvGraphicFramePr>
          <p:cNvPr id="3" name="Gráfico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12841047"/>
              </p:ext>
            </p:extLst>
          </p:nvPr>
        </p:nvGraphicFramePr>
        <p:xfrm>
          <a:off x="2592000" y="306896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43614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8620"/>
            <a:ext cx="9144000" cy="684938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Objetivo 6. Efetivar a promoção da saúde integralmente dentro do programa de Pré-Natal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6.7 Garantir a 100% das gestantes orientação sobre dieta durante a gestação.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Meta 6.8. Promover o aleitamento materno junto a 100% das gestantes.</a:t>
            </a:r>
            <a:endParaRPr 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Resultado: 1° mês 7 (87,5%), 2°mês 35 (100%) e 3° mês 41 (100</a:t>
            </a:r>
            <a:r>
              <a:rPr lang="pt-BR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Figura 18 - Evolução mensal do Indicador Proporção de gestantes com orientação sobre dieta da USF São José, Santa Maria, RS, 2014</a:t>
            </a:r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2031536581"/>
              </p:ext>
            </p:extLst>
          </p:nvPr>
        </p:nvGraphicFramePr>
        <p:xfrm>
          <a:off x="2592000" y="343331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85602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ta para a direita 4"/>
          <p:cNvSpPr/>
          <p:nvPr/>
        </p:nvSpPr>
        <p:spPr>
          <a:xfrm>
            <a:off x="566555" y="2438890"/>
            <a:ext cx="8460940" cy="2295255"/>
          </a:xfrm>
          <a:prstGeom prst="rightArrow">
            <a:avLst>
              <a:gd name="adj1" fmla="val 72469"/>
              <a:gd name="adj2" fmla="val 70749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088740"/>
            <a:ext cx="8229600" cy="5037423"/>
          </a:xfrm>
        </p:spPr>
        <p:txBody>
          <a:bodyPr>
            <a:normAutofit/>
          </a:bodyPr>
          <a:lstStyle/>
          <a:p>
            <a:r>
              <a:rPr lang="pt-BR" dirty="0" smtClean="0"/>
              <a:t>Urgência </a:t>
            </a:r>
            <a:r>
              <a:rPr lang="pt-BR" dirty="0"/>
              <a:t>e </a:t>
            </a:r>
            <a:r>
              <a:rPr lang="pt-BR" dirty="0" smtClean="0"/>
              <a:t>Emergência</a:t>
            </a:r>
          </a:p>
          <a:p>
            <a:pPr lvl="1"/>
            <a:r>
              <a:rPr lang="pt-BR" dirty="0" smtClean="0"/>
              <a:t>4 </a:t>
            </a:r>
            <a:r>
              <a:rPr lang="pt-BR" dirty="0"/>
              <a:t>Unidades </a:t>
            </a:r>
            <a:r>
              <a:rPr lang="pt-BR" dirty="0" smtClean="0"/>
              <a:t>SAMU</a:t>
            </a:r>
          </a:p>
          <a:p>
            <a:pPr lvl="1"/>
            <a:r>
              <a:rPr lang="pt-BR" dirty="0" smtClean="0"/>
              <a:t>2 </a:t>
            </a:r>
            <a:r>
              <a:rPr lang="pt-BR" dirty="0"/>
              <a:t>Unidades de Pronto Atendimento (UPA) </a:t>
            </a:r>
            <a:endParaRPr lang="pt-BR" dirty="0" smtClean="0"/>
          </a:p>
          <a:p>
            <a:r>
              <a:rPr lang="pt-BR" dirty="0" smtClean="0"/>
              <a:t>8 hospitais </a:t>
            </a:r>
          </a:p>
          <a:p>
            <a:r>
              <a:rPr lang="pt-BR" dirty="0" smtClean="0"/>
              <a:t>Serviços Complementares </a:t>
            </a:r>
            <a:r>
              <a:rPr lang="pt-BR" dirty="0"/>
              <a:t>de </a:t>
            </a:r>
            <a:endParaRPr lang="pt-BR" dirty="0" smtClean="0"/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 Diagnóstico</a:t>
            </a:r>
            <a:endParaRPr lang="en-US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78106" y="323655"/>
            <a:ext cx="25877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Santa Maria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6642230" y="2941782"/>
            <a:ext cx="1935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tanto </a:t>
            </a:r>
            <a:r>
              <a:rPr lang="pt-BR" dirty="0"/>
              <a:t>esfera pública, privada como  parceria </a:t>
            </a:r>
            <a:r>
              <a:rPr lang="pt-BR" dirty="0" smtClean="0"/>
              <a:t>público-privada</a:t>
            </a:r>
            <a:endParaRPr lang="pt-B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244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2"/>
          <p:cNvSpPr txBox="1">
            <a:spLocks/>
          </p:cNvSpPr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Objetivo 6. Efetivar a promoção da saúde integralmente dentro do programa de Pré-Natal</a:t>
            </a:r>
          </a:p>
          <a:p>
            <a:pPr lvl="0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Meta 6.9. Orientar 100% das gestantes sobre os cuidados com a higiene bucal do recém-nascido.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6.10. Orientar 100% das gestantes sobre os riscos do tabagismo e do uso de álcool e drogas na gestação.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Meta 6.11. Orientar 100% das gestantes sobre higiene bucal.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Resultado: 1° mês 7 (87,5%), 2°mês 35 (100%) e 3° mês 41 (100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%)</a:t>
            </a:r>
          </a:p>
          <a:p>
            <a:pPr lvl="0"/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endParaRPr lang="pt-BR" sz="2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pt-BR" sz="1800" dirty="0">
                <a:latin typeface="Arial" panose="020B0604020202020204" pitchFamily="34" charset="0"/>
                <a:cs typeface="Arial" panose="020B0604020202020204" pitchFamily="34" charset="0"/>
              </a:rPr>
              <a:t>Figura 20 - Evolução mensal do Indicador Proporção de gestantes com orientação sobre os cuidados com a higiene bucal do recém-nascido da USF São José, Santa Maria, RS, 2014</a:t>
            </a:r>
            <a:endParaRPr lang="pt-BR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Gráfico 2"/>
          <p:cNvGraphicFramePr/>
          <p:nvPr>
            <p:extLst>
              <p:ext uri="{D42A27DB-BD31-4B8C-83A1-F6EECF244321}">
                <p14:modId xmlns:p14="http://schemas.microsoft.com/office/powerpoint/2010/main" val="1035935830"/>
              </p:ext>
            </p:extLst>
          </p:nvPr>
        </p:nvGraphicFramePr>
        <p:xfrm>
          <a:off x="2592000" y="3429000"/>
          <a:ext cx="3960000" cy="27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4115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 txBox="1">
            <a:spLocks/>
          </p:cNvSpPr>
          <p:nvPr/>
        </p:nvSpPr>
        <p:spPr>
          <a:xfrm>
            <a:off x="58253" y="931223"/>
            <a:ext cx="9027494" cy="4995555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Objetivo 6.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Efetivar a promoção da saúde integralmente dentro do programa de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Pré-Natal</a:t>
            </a:r>
          </a:p>
          <a:p>
            <a:pPr lvl="0"/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6.12. Orientar 100% das puérperas cadastradas no Programa sobre os cuidados do recém-nascido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6.13. Orientar 100% das puérperas cadastradas no Programa sobre aleitamento materno exclusivo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Meta 6.14. Orientar 100% das puérperas cadastradas no Programa sobre planejamento familiar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Resultado: ao longo dos três meses de implementação, meta atingida totalmente.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3368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505" y="1948145"/>
            <a:ext cx="9027495" cy="2961710"/>
          </a:xfrm>
        </p:spPr>
        <p:txBody>
          <a:bodyPr>
            <a:noAutofit/>
          </a:bodyPr>
          <a:lstStyle/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revisão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prontuários; </a:t>
            </a: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Atividades do grupo interessantes;</a:t>
            </a: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Criar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, capacitar a equipe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registro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participação das gestantes 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grupos;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Propiciar mesmas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orientações ao nível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individual;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Criar roteiro da consulta de puerpério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pt-BR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Ações realizadas integralmente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51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116505" y="1453090"/>
            <a:ext cx="9027495" cy="3951820"/>
          </a:xfrm>
        </p:spPr>
        <p:txBody>
          <a:bodyPr>
            <a:noAutofit/>
          </a:bodyPr>
          <a:lstStyle/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Ampliar o protocolo de Acolhimento da USF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São José;</a:t>
            </a: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Solicitar que as ACS atualizem o cadastro de gestantes;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Pactuar com ACS a visita mensal;</a:t>
            </a: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Divulgar e discutir os resultados com a Equipe;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e implementar ficha espelho;</a:t>
            </a: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Manter a Farmácia da USF organizada.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Ações realizadas integralmente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82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514" y="1775067"/>
            <a:ext cx="8937485" cy="3307867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Reforçar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disponibilidade de vacinas para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Priorizar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 busca ativa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Pactuar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protocolo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de agendamento de gestantes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puérperas;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Capacitar equipe sobre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preenchimento correto da Ficha SISPRENATAL 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SIAB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Ações realizadas integralmente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94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51520" y="1865077"/>
            <a:ext cx="8892480" cy="3127847"/>
          </a:xfrm>
          <a:ln>
            <a:noFill/>
          </a:ln>
        </p:spPr>
        <p:txBody>
          <a:bodyPr>
            <a:noAutofit/>
          </a:bodyPr>
          <a:lstStyle/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Eleger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responsável pelas ações de monitoramento e gestão;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Arquivar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fichas espelho adequadamente;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possibilitar o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encontro entre gestantes e Nutrizes.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Garantir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dobro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tempo para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uma Agenda de Educação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Permanente.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6. Ações realizadas integralmente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4075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510" y="984848"/>
            <a:ext cx="8982490" cy="5594502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Criar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e monitorar a cobertura de um Grupo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Criar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“mural da vitória”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das gestantes que deixaram de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fumar;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Utilizar o mesmo registro das gestantes para avaliar o número de puérperas que compareceram à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consulta;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mutirão de cadastro nas áreas descobertas por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ACS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  <a:endParaRPr 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Pactuar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com Odontóloga da Unidade número de consultas programáticas a serem realizadas com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gestantes;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Ações não realizadas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128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514" y="1239317"/>
            <a:ext cx="8937485" cy="4379367"/>
          </a:xfrm>
        </p:spPr>
        <p:txBody>
          <a:bodyPr>
            <a:noAutofit/>
          </a:bodyPr>
          <a:lstStyle/>
          <a:p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Utilizar </a:t>
            </a: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o telefone como método de alerta das vacinas a serem </a:t>
            </a:r>
            <a:r>
              <a:rPr lang="pt-BR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realizadas.</a:t>
            </a:r>
          </a:p>
          <a:p>
            <a:pPr lvl="0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Provocar participação do gestor junto às reuniões de Equipe;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cadastro em comum tanto para Equipe Mínima como Equipe Saúde Bucal;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Criar protocolo da Pré-Natal da USF;</a:t>
            </a:r>
          </a:p>
          <a:p>
            <a:pPr lvl="0"/>
            <a:r>
              <a:rPr lang="pt-BR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Utilizar mecanismos de comunicação com a Comunidade.</a:t>
            </a:r>
            <a:endParaRPr lang="en-US" sz="28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7. Ações não realizadas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028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8. Discussão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515" y="1392524"/>
            <a:ext cx="8937486" cy="4072952"/>
          </a:xfrm>
        </p:spPr>
        <p:txBody>
          <a:bodyPr>
            <a:noAutofit/>
          </a:bodyPr>
          <a:lstStyle/>
          <a:p>
            <a:r>
              <a:rPr lang="pt-BR" sz="2800" dirty="0" smtClean="0"/>
              <a:t>Melhoria na cobertura de pré-natal tem como consequência direta a proteção da gestante e do recém-nascido;</a:t>
            </a:r>
          </a:p>
          <a:p>
            <a:r>
              <a:rPr lang="pt-BR" sz="2800" dirty="0" smtClean="0"/>
              <a:t>Eleição da comissão de pré-natal e de responsável pelo monitoramento das ações automaticamente resultou na continuidade das ações mesmo após o término da intervenção.</a:t>
            </a:r>
          </a:p>
          <a:p>
            <a:r>
              <a:rPr lang="pt-BR" sz="2800" dirty="0" smtClean="0"/>
              <a:t>Criação de uma rotina de notificação dos ACS’s de novas </a:t>
            </a:r>
            <a:r>
              <a:rPr lang="pt-BR" sz="2800" dirty="0" smtClean="0"/>
              <a:t>gestantes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2081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8. Discussão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06515" y="2000092"/>
            <a:ext cx="8937486" cy="2857816"/>
          </a:xfrm>
        </p:spPr>
        <p:txBody>
          <a:bodyPr>
            <a:noAutofit/>
          </a:bodyPr>
          <a:lstStyle/>
          <a:p>
            <a:r>
              <a:rPr lang="pt-BR" sz="2800" dirty="0" smtClean="0"/>
              <a:t>Disponibilidade </a:t>
            </a:r>
            <a:r>
              <a:rPr lang="pt-BR" sz="2800" dirty="0" smtClean="0"/>
              <a:t>de testes rápidos de gestação na UBS realizados diariamente e consequente captação precoce de gestantes</a:t>
            </a:r>
          </a:p>
          <a:p>
            <a:r>
              <a:rPr lang="pt-BR" sz="2800" dirty="0" smtClean="0"/>
              <a:t>Criação com participação ainda tímida de grupo de gestantes</a:t>
            </a:r>
          </a:p>
          <a:p>
            <a:r>
              <a:rPr lang="pt-BR" sz="2800" dirty="0" smtClean="0"/>
              <a:t>Melhora da cobertura do atendimento de 22% para 51%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2999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USF São José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178750"/>
            <a:ext cx="8229600" cy="5130570"/>
          </a:xfrm>
        </p:spPr>
        <p:txBody>
          <a:bodyPr>
            <a:normAutofit fontScale="85000" lnSpcReduction="20000"/>
          </a:bodyPr>
          <a:lstStyle/>
          <a:p>
            <a:r>
              <a:rPr lang="pt-BR" dirty="0" smtClean="0"/>
              <a:t>Unidade Urbana</a:t>
            </a:r>
          </a:p>
          <a:p>
            <a:r>
              <a:rPr lang="pt-BR" dirty="0" smtClean="0"/>
              <a:t>Localizada na Zona Leste de Santa Maria</a:t>
            </a:r>
          </a:p>
          <a:p>
            <a:r>
              <a:rPr lang="pt-BR" dirty="0" smtClean="0"/>
              <a:t>Duas Equipes, portanto dois territórios</a:t>
            </a:r>
          </a:p>
          <a:p>
            <a:pPr lvl="1"/>
            <a:r>
              <a:rPr lang="pt-BR" dirty="0" smtClean="0"/>
              <a:t>Uma Equipe com Saúde Bucal – Equipe 15</a:t>
            </a:r>
          </a:p>
          <a:p>
            <a:pPr lvl="2"/>
            <a:r>
              <a:rPr lang="pt-BR" dirty="0" smtClean="0"/>
              <a:t>6 microáreas – 1 sem ACS</a:t>
            </a:r>
          </a:p>
          <a:p>
            <a:pPr lvl="1"/>
            <a:r>
              <a:rPr lang="pt-BR" dirty="0" smtClean="0"/>
              <a:t>Outra Equipe Mínima – Equipe 16</a:t>
            </a:r>
          </a:p>
          <a:p>
            <a:pPr lvl="2"/>
            <a:r>
              <a:rPr lang="pt-BR" dirty="0" smtClean="0"/>
              <a:t>6 microáreas – 2 sem ACS</a:t>
            </a:r>
          </a:p>
          <a:p>
            <a:pPr lvl="2"/>
            <a:r>
              <a:rPr lang="pt-BR" dirty="0" smtClean="0"/>
              <a:t>Falta técnico de enfermagem</a:t>
            </a:r>
          </a:p>
          <a:p>
            <a:r>
              <a:rPr lang="pt-BR" dirty="0" smtClean="0"/>
              <a:t>Apoio da Residência Multiprofissional do HUSM</a:t>
            </a:r>
          </a:p>
          <a:p>
            <a:pPr lvl="1"/>
            <a:r>
              <a:rPr lang="pt-BR" dirty="0" smtClean="0"/>
              <a:t>2 Fisioterapeutas, 1 Enfermeira, 1 Psicóloga, 1 Odontóloga e 1 Nutricionista.</a:t>
            </a:r>
          </a:p>
          <a:p>
            <a:r>
              <a:rPr lang="pt-BR" dirty="0" smtClean="0"/>
              <a:t>Campo de estágio da Fisioterapia, Enfermagem e Medicina UFSM.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10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8. Discussão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0" y="1403775"/>
            <a:ext cx="9144000" cy="4050450"/>
          </a:xfrm>
        </p:spPr>
        <p:txBody>
          <a:bodyPr>
            <a:noAutofit/>
          </a:bodyPr>
          <a:lstStyle/>
          <a:p>
            <a:r>
              <a:rPr lang="pt-BR" sz="2400" dirty="0" smtClean="0"/>
              <a:t>Garantia de metas de 100% da qualidade dos atendimentos tanto no seguimento do protocolo ministerial como nas orientações prestadas às gestantes.</a:t>
            </a:r>
          </a:p>
          <a:p>
            <a:r>
              <a:rPr lang="pt-BR" sz="2400" dirty="0" smtClean="0"/>
              <a:t>Maior alerta à atenção ao puerpério. Capacidade de perceber mais uma vez a precariedade do atendimento às puérperas e o registro das avaliações.</a:t>
            </a:r>
          </a:p>
          <a:p>
            <a:r>
              <a:rPr lang="pt-BR" sz="2400" dirty="0" smtClean="0"/>
              <a:t>Percepção da comunidade de mudanças progressivas no atendimento. Pequenas mudanças resultando em grandes resultados. A divulgação dos resultados melhora a imagem da Unidade ante à Comunidade.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124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53625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Reflexão crítica sobre seu processo pessoal de aprendizagem.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39008" y="2551403"/>
            <a:ext cx="8865985" cy="1755195"/>
          </a:xfrm>
        </p:spPr>
        <p:txBody>
          <a:bodyPr>
            <a:noAutofit/>
          </a:bodyPr>
          <a:lstStyle/>
          <a:p>
            <a:pPr marL="0" indent="0" algn="r">
              <a:buNone/>
            </a:pP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A teoria sem a prática vira 'verbalismo', assim como a prática sem teoria, vira ativismo. No entanto, quando se une a prática com a teoria tem-se a práxis, a ação criadora e modificadora da realidade.” </a:t>
            </a:r>
            <a:r>
              <a:rPr lang="pt-BR" sz="24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Paulo Freire .</a:t>
            </a:r>
          </a:p>
          <a:p>
            <a:pPr marL="0" indent="0">
              <a:buNone/>
            </a:pPr>
            <a:endParaRPr lang="pt-BR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4949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" y="53625"/>
            <a:ext cx="9144000" cy="1143000"/>
          </a:xfrm>
        </p:spPr>
        <p:txBody>
          <a:bodyPr>
            <a:noAutofit/>
          </a:bodyPr>
          <a:lstStyle/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Reflexão crítica sobre seu processo pessoal de aprendizagem.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61509" y="1763815"/>
            <a:ext cx="8865985" cy="3330370"/>
          </a:xfrm>
        </p:spPr>
        <p:txBody>
          <a:bodyPr>
            <a:noAutofit/>
          </a:bodyPr>
          <a:lstStyle/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Conhecimento 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construído em sequência lógica, fundamentada, estruturada resultando em uma produção qualificada .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Expectativas atingidas influenciando positivamente o processo de trabalho da USF São José bem como a comunidade do território</a:t>
            </a:r>
          </a:p>
          <a:p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Efetivamente contribuir 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para a Valorização da Atenção Básica</a:t>
            </a:r>
            <a:r>
              <a:rPr lang="pt-BR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6918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161510" y="2105906"/>
            <a:ext cx="8820980" cy="39333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Atividades de prática clínica com grande impacto no trabalho diário além do foco de implementação organizando, muitas vezes conceitos outrora esquecidos ou negligenciados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mudanças simples na rotina de estudos e na rotina de trabalho podem influenciar positivamente nossa prática diária.</a:t>
            </a:r>
          </a:p>
          <a:p>
            <a:pPr marL="342900" lvl="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Expectativa comum entre comunidade e profissionais por uma divulgação mais clara dos resultados, demonstrando o interesse de ambas as partes na melhoria dos serviços públicos.</a:t>
            </a:r>
            <a:endParaRPr 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ítulo 1"/>
          <p:cNvSpPr txBox="1">
            <a:spLocks/>
          </p:cNvSpPr>
          <p:nvPr/>
        </p:nvSpPr>
        <p:spPr>
          <a:xfrm>
            <a:off x="1" y="53625"/>
            <a:ext cx="9144000" cy="1143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9. Reflexão crítica sobre seu processo pessoal de aprendizagem.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14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10. Bibliografia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6515" y="863715"/>
            <a:ext cx="8730970" cy="5850650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ANVERSA, E.T.R. et al. Qualidade do processo da assistência pré-natal: unidades básicas de saúde e unidades de Estratégia Saúde da Família em município no Sul do Brasil.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Cad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saúde pública.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28(4): 789-800, 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BRASIL. Ministério da Saúde. Secretaria de Atenção à Saúde.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Cadernos de Atenção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Básica.Atenção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ao pré-natal de baixo risco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/ Ministério da Saúde. Secretaria de Atenção à Saúde. Departamento de Atenção Básica. – Brasília. :Editora do Ministério da Saúde, 2012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CARRENO, Ioná; BONILHA, Ana Lúcia de Lourenzi; COSTA, Juvenal Soares Dias da. Perfil epidemiológico das mortes maternas ocorridas no Rio Grande do Sul, Brasil: 2004-2007.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 Rev. bras.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epidemiol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  São Paulo ,  v. 15, n. 2, jun.  2012 .   Disponível em &lt;http://www.scielo.br/scielo.php?script=sci_arttext&amp;pid=S1415-790X2012000200017&amp;lng=pt&amp;nrm=iso&gt;. acessos em  10  jun.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2014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GONÇALVES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C. et al. knowledge about laboratorial routine requested by professionals in Basic Care: a descriptive study. Online Brazilian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Journal of Nursing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Niterói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(RJ), v. 12, n.4, p. 813-22 , Dec 2013. Available from: &lt;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http://www.objnursing.uff.br/index.php/nursing/article/view/4091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&gt;. Access: 2014 Jun 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HEAMAN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MI, NEWBURN-Cook CV, GREEN CG, ELLIOTT LJ, HELEWA ME. Inadequate prenatal care and its association with adverse pregnancy outcomes: A comparison of indices.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Pregnancy Childbirth. 2008; 8:15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25736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10. Bibliografia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6515" y="863715"/>
            <a:ext cx="8730970" cy="5850650"/>
          </a:xfrm>
        </p:spPr>
        <p:txBody>
          <a:bodyPr>
            <a:no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GONÇALVES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C. et al. knowledge about laboratorial routine requested by professionals in Basic Care: a descriptive study. Online Brazilian 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Journal of Nursing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Niterói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(RJ), v. 12, n.4, p. 813-22 , Dec 2013. Available from: &lt;</a:t>
            </a:r>
            <a:r>
              <a:rPr lang="en-US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http://www.objnursing.uff.br/index.php/nursing/article/view/4091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&gt;. Access: 2014 Jun 10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HEAMAN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MI, NEWBURN-Cook CV, GREEN CG, ELLIOTT LJ, HELEWA ME. Inadequate prenatal care and its association with adverse pregnancy outcomes: A comparison of indices.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BMC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Pregnancy Childbirth. 2008; 8:15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MINGAWA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AT, et al. Baixo peso ao nascer e condições maternas no pré-natal. </a:t>
            </a:r>
            <a:r>
              <a:rPr lang="pt-BR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RevEscEnferm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 USP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2006;40(4):548-54. </a:t>
            </a:r>
            <a:endParaRPr lang="pt-B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MORAES IHS, SANTOS SRFR. Informações para gestão do SUS: necessidades e perspectivas. 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Informe epidemiológico do SUS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 2001 Jan-Mar; 10(1):49-56.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084594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10. Bibliografia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6515" y="863715"/>
            <a:ext cx="8730970" cy="5850650"/>
          </a:xfrm>
        </p:spPr>
        <p:txBody>
          <a:bodyPr>
            <a:noAutofit/>
          </a:bodyPr>
          <a:lstStyle/>
          <a:p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NORONHA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 Gisele Almeida de et al . Evolução da assistência materno-infantil e do peso ao nascer no Estado de Pernambuco em 1997 e 2006.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 Ciênc. saúde coletiva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  Rio de Janeiro ,  v. 17, n. 10, 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Oct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  2012 .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Available from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&lt;http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://www.scielo.br/scielo.php?script=sci_arttext&amp;pid=S1413-81232012001000023&amp;lng=en&amp;nrm=iso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&gt;. access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on  11  June  2014. 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http://dx.doi.org/10.1590/S1413-81232012001000023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PEDRAZA,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Dixis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 Figueroa; ROCHA, Ana Carolina Dantas; CARDOSO, Maria Vera Lúcia Moreira Leitão. Assistência pré-natal e peso ao nascer: uma análise no contexto de unidades básicas de saúde da família.</a:t>
            </a:r>
            <a:r>
              <a:rPr lang="pt-BR" sz="2000" b="1" dirty="0">
                <a:latin typeface="Arial" panose="020B0604020202020204" pitchFamily="34" charset="0"/>
                <a:cs typeface="Arial" panose="020B0604020202020204" pitchFamily="34" charset="0"/>
              </a:rPr>
              <a:t> Rev. Bras. Ginecol. Obstet.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,  Rio de Janeiro ,  v. 35, n. 8, 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Aug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 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2013 .   Available from &lt;http://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www.scielo.br/scielo.php?script=sci_arttext&amp;pid=S0100-72032013000800003&amp;lng=en&amp;nrm=iso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&gt;. access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 11  June  2014.  </a:t>
            </a:r>
            <a:r>
              <a:rPr lang="pt-BR" sz="2000" u="sng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http://dx.doi.org/10.1590/S0100-72032013000800003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t-BR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295953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10. Bibliografia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>
          <a:xfrm>
            <a:off x="206515" y="863715"/>
            <a:ext cx="8730970" cy="5850650"/>
          </a:xfrm>
        </p:spPr>
        <p:txBody>
          <a:bodyPr>
            <a:no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THAINES,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Geovana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Hagata</a:t>
            </a:r>
            <a:r>
              <a:rPr lang="pt-B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de Lima Souza; BELLATO, 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Roseney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; FARIA, Ana Paula Silva de  </a:t>
            </a:r>
            <a:r>
              <a:rPr lang="pt-BR" sz="20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  ARAUJO, Laura Filomena Santos de. Produção, fluxo e análise de dados do sistema de informação em saúde: um caso exemplar.</a:t>
            </a:r>
            <a:r>
              <a:rPr lang="pt-BR" sz="2000" i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contexto</a:t>
            </a:r>
            <a:r>
              <a:rPr lang="en-US" sz="2000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2000" b="1" i="1" dirty="0" err="1">
                <a:latin typeface="Arial" panose="020B0604020202020204" pitchFamily="34" charset="0"/>
                <a:cs typeface="Arial" panose="020B0604020202020204" pitchFamily="34" charset="0"/>
              </a:rPr>
              <a:t>enferm</a:t>
            </a:r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 [online]. 2009, vol.18, n.3 [cited  2014-06-10], pp. 466-474 . Available from: &lt;http://www.scielo.br/scielo.php?script=sci_arttext&amp;pid=S0104-07072009000300009&amp;lng=en&amp;nrm=iso&gt;. ISSN 0104-0707. 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World Health Organization (WHO). </a:t>
            </a: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Trends in Maternal Mortality: 1990 to 2008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 Estimates developed by WHO, UNICEF, UNFPA and The World Bank; Switzerland: World Health Organization; 2010.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01511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15" y="607496"/>
            <a:ext cx="8791042" cy="5476799"/>
          </a:xfrm>
        </p:spPr>
      </p:pic>
    </p:spTree>
    <p:extLst>
      <p:ext uri="{BB962C8B-B14F-4D97-AF65-F5344CB8AC3E}">
        <p14:creationId xmlns:p14="http://schemas.microsoft.com/office/powerpoint/2010/main" val="141834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3363"/>
            <a:ext cx="68199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690" y="2733276"/>
            <a:ext cx="7362310" cy="4141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417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Adscrita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População estimada 8000 habitantes.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Três microáreas descobertas pelo PACS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Grande extensão territorial de algumas microáreas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Defasagem dos cadastros existentes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Transição dos métodos de registro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Transição de gestão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Nova territorialização em curso no município</a:t>
            </a:r>
          </a:p>
          <a:p>
            <a:pPr lvl="1"/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Fenômeno demográfico nacional de novos loteamentos e novos bairros surgindo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4920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>
                <a:latin typeface="Arial" panose="020B0604020202020204" pitchFamily="34" charset="0"/>
                <a:cs typeface="Arial" panose="020B0604020202020204" pitchFamily="34" charset="0"/>
              </a:rPr>
              <a:t>Caderno de Atenção Programática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555" y="1289436"/>
            <a:ext cx="7920880" cy="53799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378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1256</TotalTime>
  <Words>3549</Words>
  <Application>Microsoft Office PowerPoint</Application>
  <PresentationFormat>Apresentação na tela (4:3)</PresentationFormat>
  <Paragraphs>434</Paragraphs>
  <Slides>57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58" baseType="lpstr">
      <vt:lpstr>Tema do Office</vt:lpstr>
      <vt:lpstr>MINISTÉRIO DA EDUAÇÃO UNIVERSIDADE ABERTA DO SUS UNIVERSIDADE FEDERAL DE PELOTAS DEPARTAMENTO E MEDICINA SOCIAL CURSO DE ESPECIALIZAÇÃO EM SAÚDE DA FAMÍLIA TURMA 6</vt:lpstr>
      <vt:lpstr>1. Análise Situacional</vt:lpstr>
      <vt:lpstr>Apresentação do PowerPoint</vt:lpstr>
      <vt:lpstr>Apresentação do PowerPoint</vt:lpstr>
      <vt:lpstr>USF São José</vt:lpstr>
      <vt:lpstr>Apresentação do PowerPoint</vt:lpstr>
      <vt:lpstr>Apresentação do PowerPoint</vt:lpstr>
      <vt:lpstr>População Adscrita</vt:lpstr>
      <vt:lpstr>Caderno de Atenção Programática</vt:lpstr>
      <vt:lpstr>CAP – Pré-Natal</vt:lpstr>
      <vt:lpstr>CAP - Puerpério</vt:lpstr>
      <vt:lpstr>2. Justificativa</vt:lpstr>
      <vt:lpstr>Apresentação do PowerPoint</vt:lpstr>
      <vt:lpstr>Apresentação do PowerPoint</vt:lpstr>
      <vt:lpstr>3. Metodologia</vt:lpstr>
      <vt:lpstr>Apresentação do PowerPoint</vt:lpstr>
      <vt:lpstr>Apresentação do PowerPoint</vt:lpstr>
      <vt:lpstr>Apresentação do PowerPoint</vt:lpstr>
      <vt:lpstr>5. Objetivos, Metas e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8. Discussão</vt:lpstr>
      <vt:lpstr>8. Discussão</vt:lpstr>
      <vt:lpstr>8. Discussão</vt:lpstr>
      <vt:lpstr>9. Reflexão crítica sobre seu processo pessoal de aprendizagem.</vt:lpstr>
      <vt:lpstr>9. Reflexão crítica sobre seu processo pessoal de aprendizagem.</vt:lpstr>
      <vt:lpstr>Apresentação do PowerPoint</vt:lpstr>
      <vt:lpstr>10. Bibliografia</vt:lpstr>
      <vt:lpstr>10. Bibliografia</vt:lpstr>
      <vt:lpstr>10. Bibliografia</vt:lpstr>
      <vt:lpstr>10. Bibliografia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FEDERAL DE PELOTAS Faculdade de Medicina Curso de Especialização em Saúde da Família Trabalho de Conclusão de Curso</dc:title>
  <dc:creator>Francisco Krum</dc:creator>
  <cp:lastModifiedBy>Francisco Krum</cp:lastModifiedBy>
  <cp:revision>87</cp:revision>
  <dcterms:created xsi:type="dcterms:W3CDTF">2015-01-02T21:15:44Z</dcterms:created>
  <dcterms:modified xsi:type="dcterms:W3CDTF">2015-01-26T21:38:39Z</dcterms:modified>
</cp:coreProperties>
</file>