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269" r:id="rId14"/>
    <p:sldId id="321" r:id="rId15"/>
    <p:sldId id="322" r:id="rId16"/>
    <p:sldId id="323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9" r:id="rId33"/>
    <p:sldId id="290" r:id="rId34"/>
    <p:sldId id="324" r:id="rId35"/>
    <p:sldId id="325" r:id="rId36"/>
    <p:sldId id="310" r:id="rId3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60"/>
  </p:normalViewPr>
  <p:slideViewPr>
    <p:cSldViewPr>
      <p:cViewPr varScale="1">
        <p:scale>
          <a:sx n="73" d="100"/>
          <a:sy n="73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F28ACF-6652-4F9A-9666-78FCCACA8EFC}" type="doc">
      <dgm:prSet loTypeId="urn:microsoft.com/office/officeart/2008/layout/VerticalCurvedList" loCatId="list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pt-BR"/>
        </a:p>
      </dgm:t>
    </dgm:pt>
    <dgm:pt modelId="{BF85B033-3E6F-4C4A-B6ED-0DDC5B8B6E68}">
      <dgm:prSet phldrT="[Texto]" custT="1"/>
      <dgm:spPr/>
      <dgm:t>
        <a:bodyPr/>
        <a:lstStyle/>
        <a:p>
          <a:pPr algn="ctr"/>
          <a:r>
            <a:rPr lang="pt-BR" sz="2400" dirty="0" smtClean="0"/>
            <a:t>Reunião da equipe</a:t>
          </a:r>
          <a:endParaRPr lang="pt-BR" sz="2400" dirty="0"/>
        </a:p>
      </dgm:t>
    </dgm:pt>
    <dgm:pt modelId="{5283AE09-4D47-49D6-AA35-583BC8415F56}" type="parTrans" cxnId="{CBBD025F-7A06-44BB-A6B1-AF9A231B0CB7}">
      <dgm:prSet/>
      <dgm:spPr/>
      <dgm:t>
        <a:bodyPr/>
        <a:lstStyle/>
        <a:p>
          <a:endParaRPr lang="pt-BR"/>
        </a:p>
      </dgm:t>
    </dgm:pt>
    <dgm:pt modelId="{939870FE-A037-41DE-AC4E-B8CCD7C23DE2}" type="sibTrans" cxnId="{CBBD025F-7A06-44BB-A6B1-AF9A231B0CB7}">
      <dgm:prSet/>
      <dgm:spPr/>
      <dgm:t>
        <a:bodyPr/>
        <a:lstStyle/>
        <a:p>
          <a:endParaRPr lang="pt-BR"/>
        </a:p>
      </dgm:t>
    </dgm:pt>
    <dgm:pt modelId="{0B6AD53F-EC66-4F99-9EBC-32218B27742B}">
      <dgm:prSet phldrT="[Texto]" custT="1"/>
      <dgm:spPr/>
      <dgm:t>
        <a:bodyPr/>
        <a:lstStyle/>
        <a:p>
          <a:pPr algn="ctr"/>
          <a:r>
            <a:rPr lang="pt-BR" sz="2400" smtClean="0"/>
            <a:t>Atividades educativas</a:t>
          </a:r>
          <a:endParaRPr lang="pt-BR" sz="2400" dirty="0"/>
        </a:p>
      </dgm:t>
    </dgm:pt>
    <dgm:pt modelId="{2E412433-06D4-4E7B-97C9-E703F6CB53CD}" type="parTrans" cxnId="{38194DA8-EFB8-4350-A833-B536AD785FFB}">
      <dgm:prSet/>
      <dgm:spPr/>
      <dgm:t>
        <a:bodyPr/>
        <a:lstStyle/>
        <a:p>
          <a:endParaRPr lang="pt-BR"/>
        </a:p>
      </dgm:t>
    </dgm:pt>
    <dgm:pt modelId="{1AC131B9-5655-405C-9807-ABE885739214}" type="sibTrans" cxnId="{38194DA8-EFB8-4350-A833-B536AD785FFB}">
      <dgm:prSet/>
      <dgm:spPr/>
      <dgm:t>
        <a:bodyPr/>
        <a:lstStyle/>
        <a:p>
          <a:endParaRPr lang="pt-BR"/>
        </a:p>
      </dgm:t>
    </dgm:pt>
    <dgm:pt modelId="{067F7976-A4F7-42EA-938C-80E8AF6B6730}">
      <dgm:prSet phldrT="[Texto]" custT="1"/>
      <dgm:spPr/>
      <dgm:t>
        <a:bodyPr/>
        <a:lstStyle/>
        <a:p>
          <a:pPr algn="ctr"/>
          <a:r>
            <a:rPr lang="pt-BR" sz="2400" smtClean="0"/>
            <a:t>Organização da demanda</a:t>
          </a:r>
          <a:endParaRPr lang="pt-BR" sz="2400" dirty="0"/>
        </a:p>
      </dgm:t>
    </dgm:pt>
    <dgm:pt modelId="{9DEB2B92-07FB-4C37-AA53-D35BA926D122}" type="parTrans" cxnId="{2C22FB9A-2A6F-4575-8ABB-3CA90E897F0C}">
      <dgm:prSet/>
      <dgm:spPr/>
      <dgm:t>
        <a:bodyPr/>
        <a:lstStyle/>
        <a:p>
          <a:endParaRPr lang="pt-BR"/>
        </a:p>
      </dgm:t>
    </dgm:pt>
    <dgm:pt modelId="{341C2271-AD8D-44EB-9A2B-D51E4DC640AC}" type="sibTrans" cxnId="{2C22FB9A-2A6F-4575-8ABB-3CA90E897F0C}">
      <dgm:prSet/>
      <dgm:spPr/>
      <dgm:t>
        <a:bodyPr/>
        <a:lstStyle/>
        <a:p>
          <a:endParaRPr lang="pt-BR"/>
        </a:p>
      </dgm:t>
    </dgm:pt>
    <dgm:pt modelId="{76C4DEC8-D1C0-4362-8882-B3806710AAC3}">
      <dgm:prSet phldrT="[Texto]" custT="1"/>
      <dgm:spPr/>
      <dgm:t>
        <a:bodyPr/>
        <a:lstStyle/>
        <a:p>
          <a:pPr algn="ctr"/>
          <a:r>
            <a:rPr lang="pt-BR" sz="2400" smtClean="0"/>
            <a:t>Encaminhamento dos escolares para intervenção clínica</a:t>
          </a:r>
          <a:endParaRPr lang="pt-BR" sz="2400" dirty="0"/>
        </a:p>
      </dgm:t>
    </dgm:pt>
    <dgm:pt modelId="{1A8482B2-15B7-49DE-BEF5-08DF69A755DC}" type="parTrans" cxnId="{325270AA-511D-49BB-883E-2C38DB13B4AF}">
      <dgm:prSet/>
      <dgm:spPr/>
      <dgm:t>
        <a:bodyPr/>
        <a:lstStyle/>
        <a:p>
          <a:endParaRPr lang="pt-BR"/>
        </a:p>
      </dgm:t>
    </dgm:pt>
    <dgm:pt modelId="{22666F30-2316-48C0-BA59-332AD8F19409}" type="sibTrans" cxnId="{325270AA-511D-49BB-883E-2C38DB13B4AF}">
      <dgm:prSet/>
      <dgm:spPr/>
      <dgm:t>
        <a:bodyPr/>
        <a:lstStyle/>
        <a:p>
          <a:endParaRPr lang="pt-BR"/>
        </a:p>
      </dgm:t>
    </dgm:pt>
    <dgm:pt modelId="{5F6FF2E5-B531-42A0-B504-EEF32A471C5A}">
      <dgm:prSet phldrT="[Texto]" custT="1"/>
      <dgm:spPr/>
      <dgm:t>
        <a:bodyPr/>
        <a:lstStyle/>
        <a:p>
          <a:pPr algn="ctr"/>
          <a:r>
            <a:rPr lang="pt-BR" sz="2400" smtClean="0"/>
            <a:t>Melhoria dos registros</a:t>
          </a:r>
          <a:endParaRPr lang="pt-BR" sz="2400" dirty="0"/>
        </a:p>
      </dgm:t>
    </dgm:pt>
    <dgm:pt modelId="{56C6F909-4410-4CE2-8E9F-0065BF2F667D}" type="parTrans" cxnId="{5B29D84B-D349-422A-B3D7-348686241505}">
      <dgm:prSet/>
      <dgm:spPr/>
      <dgm:t>
        <a:bodyPr/>
        <a:lstStyle/>
        <a:p>
          <a:endParaRPr lang="pt-BR"/>
        </a:p>
      </dgm:t>
    </dgm:pt>
    <dgm:pt modelId="{B30EE4AA-9967-46F9-A502-F7C1D633EB72}" type="sibTrans" cxnId="{5B29D84B-D349-422A-B3D7-348686241505}">
      <dgm:prSet/>
      <dgm:spPr/>
      <dgm:t>
        <a:bodyPr/>
        <a:lstStyle/>
        <a:p>
          <a:endParaRPr lang="pt-BR"/>
        </a:p>
      </dgm:t>
    </dgm:pt>
    <dgm:pt modelId="{0DAF7BD1-AD16-4C77-9BB7-193E59EEFC96}">
      <dgm:prSet phldrT="[Texto]" custT="1"/>
      <dgm:spPr/>
      <dgm:t>
        <a:bodyPr/>
        <a:lstStyle/>
        <a:p>
          <a:pPr algn="ctr"/>
          <a:r>
            <a:rPr lang="pt-BR" sz="2400" smtClean="0"/>
            <a:t>Visitas domiciliares</a:t>
          </a:r>
          <a:endParaRPr lang="pt-BR" sz="2400" dirty="0"/>
        </a:p>
      </dgm:t>
    </dgm:pt>
    <dgm:pt modelId="{7D1278A5-C7D6-4E02-9CFE-B7E34515C1F4}" type="parTrans" cxnId="{180BE332-063A-4857-99CD-792C606B40A2}">
      <dgm:prSet/>
      <dgm:spPr/>
      <dgm:t>
        <a:bodyPr/>
        <a:lstStyle/>
        <a:p>
          <a:endParaRPr lang="pt-BR"/>
        </a:p>
      </dgm:t>
    </dgm:pt>
    <dgm:pt modelId="{B0C04193-3397-4B51-9D2C-AB302E31827C}" type="sibTrans" cxnId="{180BE332-063A-4857-99CD-792C606B40A2}">
      <dgm:prSet/>
      <dgm:spPr/>
      <dgm:t>
        <a:bodyPr/>
        <a:lstStyle/>
        <a:p>
          <a:endParaRPr lang="pt-BR"/>
        </a:p>
      </dgm:t>
    </dgm:pt>
    <dgm:pt modelId="{6DF802C6-51B5-4C9A-BAD2-D8CBAFDE5953}" type="pres">
      <dgm:prSet presAssocID="{89F28ACF-6652-4F9A-9666-78FCCACA8EFC}" presName="Name0" presStyleCnt="0">
        <dgm:presLayoutVars>
          <dgm:chMax val="7"/>
          <dgm:chPref val="7"/>
          <dgm:dir/>
        </dgm:presLayoutVars>
      </dgm:prSet>
      <dgm:spPr/>
    </dgm:pt>
    <dgm:pt modelId="{29DF5799-23F4-41F5-82CF-5C9C74F504B6}" type="pres">
      <dgm:prSet presAssocID="{89F28ACF-6652-4F9A-9666-78FCCACA8EFC}" presName="Name1" presStyleCnt="0"/>
      <dgm:spPr/>
    </dgm:pt>
    <dgm:pt modelId="{80C3B4D9-3F1D-4B7C-A84B-02FA14924BA6}" type="pres">
      <dgm:prSet presAssocID="{89F28ACF-6652-4F9A-9666-78FCCACA8EFC}" presName="cycle" presStyleCnt="0"/>
      <dgm:spPr/>
    </dgm:pt>
    <dgm:pt modelId="{7A36316D-1BDB-4C39-BBDF-11E6F7B6A0BE}" type="pres">
      <dgm:prSet presAssocID="{89F28ACF-6652-4F9A-9666-78FCCACA8EFC}" presName="srcNode" presStyleLbl="node1" presStyleIdx="0" presStyleCnt="6"/>
      <dgm:spPr/>
    </dgm:pt>
    <dgm:pt modelId="{79F2C72F-8E18-4E47-B1CB-94C9D7FB6F52}" type="pres">
      <dgm:prSet presAssocID="{89F28ACF-6652-4F9A-9666-78FCCACA8EFC}" presName="conn" presStyleLbl="parChTrans1D2" presStyleIdx="0" presStyleCnt="1"/>
      <dgm:spPr/>
    </dgm:pt>
    <dgm:pt modelId="{7635CD3A-623C-4DC3-8925-C1B855C51EAE}" type="pres">
      <dgm:prSet presAssocID="{89F28ACF-6652-4F9A-9666-78FCCACA8EFC}" presName="extraNode" presStyleLbl="node1" presStyleIdx="0" presStyleCnt="6"/>
      <dgm:spPr/>
    </dgm:pt>
    <dgm:pt modelId="{8F795F6B-1433-4B5D-A715-2A57D7EC5ADA}" type="pres">
      <dgm:prSet presAssocID="{89F28ACF-6652-4F9A-9666-78FCCACA8EFC}" presName="dstNode" presStyleLbl="node1" presStyleIdx="0" presStyleCnt="6"/>
      <dgm:spPr/>
    </dgm:pt>
    <dgm:pt modelId="{0D272B0E-4D6E-4746-936C-11226B037B0C}" type="pres">
      <dgm:prSet presAssocID="{BF85B033-3E6F-4C4A-B6ED-0DDC5B8B6E68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400E56D-BD62-487D-B58C-1E5F4AF4F523}" type="pres">
      <dgm:prSet presAssocID="{BF85B033-3E6F-4C4A-B6ED-0DDC5B8B6E68}" presName="accent_1" presStyleCnt="0"/>
      <dgm:spPr/>
    </dgm:pt>
    <dgm:pt modelId="{79C428DB-1EB8-4200-93E4-81DDD011D7C4}" type="pres">
      <dgm:prSet presAssocID="{BF85B033-3E6F-4C4A-B6ED-0DDC5B8B6E68}" presName="accentRepeatNode" presStyleLbl="solidFgAcc1" presStyleIdx="0" presStyleCnt="6"/>
      <dgm:spPr/>
    </dgm:pt>
    <dgm:pt modelId="{C10BC354-D7F8-4B49-8882-8FB50F7B95E3}" type="pres">
      <dgm:prSet presAssocID="{067F7976-A4F7-42EA-938C-80E8AF6B6730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80053A1-5934-4B23-8D98-1798CF40843E}" type="pres">
      <dgm:prSet presAssocID="{067F7976-A4F7-42EA-938C-80E8AF6B6730}" presName="accent_2" presStyleCnt="0"/>
      <dgm:spPr/>
    </dgm:pt>
    <dgm:pt modelId="{66BE584A-8EAA-499D-9FDF-4BAA780AF308}" type="pres">
      <dgm:prSet presAssocID="{067F7976-A4F7-42EA-938C-80E8AF6B6730}" presName="accentRepeatNode" presStyleLbl="solidFgAcc1" presStyleIdx="1" presStyleCnt="6"/>
      <dgm:spPr/>
    </dgm:pt>
    <dgm:pt modelId="{ACEFE2CB-8016-4909-A54C-E00DCDE7B891}" type="pres">
      <dgm:prSet presAssocID="{76C4DEC8-D1C0-4362-8882-B3806710AAC3}" presName="text_3" presStyleLbl="node1" presStyleIdx="2" presStyleCnt="6" custScaleY="16673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C79865E-3A46-4744-B627-DDE67F91746C}" type="pres">
      <dgm:prSet presAssocID="{76C4DEC8-D1C0-4362-8882-B3806710AAC3}" presName="accent_3" presStyleCnt="0"/>
      <dgm:spPr/>
    </dgm:pt>
    <dgm:pt modelId="{900F2406-9953-4162-A5E7-25B0E5EA3160}" type="pres">
      <dgm:prSet presAssocID="{76C4DEC8-D1C0-4362-8882-B3806710AAC3}" presName="accentRepeatNode" presStyleLbl="solidFgAcc1" presStyleIdx="2" presStyleCnt="6"/>
      <dgm:spPr/>
    </dgm:pt>
    <dgm:pt modelId="{DB866301-4F70-4310-B888-1EBBCAF70E3A}" type="pres">
      <dgm:prSet presAssocID="{5F6FF2E5-B531-42A0-B504-EEF32A471C5A}" presName="text_4" presStyleLbl="node1" presStyleIdx="3" presStyleCnt="6">
        <dgm:presLayoutVars>
          <dgm:bulletEnabled val="1"/>
        </dgm:presLayoutVars>
      </dgm:prSet>
      <dgm:spPr/>
    </dgm:pt>
    <dgm:pt modelId="{8223FDA3-EBD1-4058-80C2-81FDF9A4BF0F}" type="pres">
      <dgm:prSet presAssocID="{5F6FF2E5-B531-42A0-B504-EEF32A471C5A}" presName="accent_4" presStyleCnt="0"/>
      <dgm:spPr/>
    </dgm:pt>
    <dgm:pt modelId="{A0A2A170-E3F2-4A29-B311-050BC53C2DFF}" type="pres">
      <dgm:prSet presAssocID="{5F6FF2E5-B531-42A0-B504-EEF32A471C5A}" presName="accentRepeatNode" presStyleLbl="solidFgAcc1" presStyleIdx="3" presStyleCnt="6"/>
      <dgm:spPr/>
    </dgm:pt>
    <dgm:pt modelId="{1C837AD1-1F6B-4EA5-9A40-D4E5EFCD89BF}" type="pres">
      <dgm:prSet presAssocID="{0DAF7BD1-AD16-4C77-9BB7-193E59EEFC96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411B829-66A6-4572-BECA-388CE4ACA246}" type="pres">
      <dgm:prSet presAssocID="{0DAF7BD1-AD16-4C77-9BB7-193E59EEFC96}" presName="accent_5" presStyleCnt="0"/>
      <dgm:spPr/>
    </dgm:pt>
    <dgm:pt modelId="{F70A3B9A-49B6-47EF-B75C-EE6AC14778D5}" type="pres">
      <dgm:prSet presAssocID="{0DAF7BD1-AD16-4C77-9BB7-193E59EEFC96}" presName="accentRepeatNode" presStyleLbl="solidFgAcc1" presStyleIdx="4" presStyleCnt="6"/>
      <dgm:spPr/>
    </dgm:pt>
    <dgm:pt modelId="{AC11087C-7BC6-4628-A97E-7D7765819FFA}" type="pres">
      <dgm:prSet presAssocID="{0B6AD53F-EC66-4F99-9EBC-32218B27742B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CDD1AD4-EF43-4AAC-8EC1-E007199FD655}" type="pres">
      <dgm:prSet presAssocID="{0B6AD53F-EC66-4F99-9EBC-32218B27742B}" presName="accent_6" presStyleCnt="0"/>
      <dgm:spPr/>
    </dgm:pt>
    <dgm:pt modelId="{288AFF2E-8EAC-4EED-A1D7-5D7ED7EFC815}" type="pres">
      <dgm:prSet presAssocID="{0B6AD53F-EC66-4F99-9EBC-32218B27742B}" presName="accentRepeatNode" presStyleLbl="solidFgAcc1" presStyleIdx="5" presStyleCnt="6"/>
      <dgm:spPr/>
    </dgm:pt>
  </dgm:ptLst>
  <dgm:cxnLst>
    <dgm:cxn modelId="{8F3E6334-BF84-47F1-B1C2-6C364EBE2C2C}" type="presOf" srcId="{0DAF7BD1-AD16-4C77-9BB7-193E59EEFC96}" destId="{1C837AD1-1F6B-4EA5-9A40-D4E5EFCD89BF}" srcOrd="0" destOrd="0" presId="urn:microsoft.com/office/officeart/2008/layout/VerticalCurvedList"/>
    <dgm:cxn modelId="{180BE332-063A-4857-99CD-792C606B40A2}" srcId="{89F28ACF-6652-4F9A-9666-78FCCACA8EFC}" destId="{0DAF7BD1-AD16-4C77-9BB7-193E59EEFC96}" srcOrd="4" destOrd="0" parTransId="{7D1278A5-C7D6-4E02-9CFE-B7E34515C1F4}" sibTransId="{B0C04193-3397-4B51-9D2C-AB302E31827C}"/>
    <dgm:cxn modelId="{CBBD025F-7A06-44BB-A6B1-AF9A231B0CB7}" srcId="{89F28ACF-6652-4F9A-9666-78FCCACA8EFC}" destId="{BF85B033-3E6F-4C4A-B6ED-0DDC5B8B6E68}" srcOrd="0" destOrd="0" parTransId="{5283AE09-4D47-49D6-AA35-583BC8415F56}" sibTransId="{939870FE-A037-41DE-AC4E-B8CCD7C23DE2}"/>
    <dgm:cxn modelId="{325270AA-511D-49BB-883E-2C38DB13B4AF}" srcId="{89F28ACF-6652-4F9A-9666-78FCCACA8EFC}" destId="{76C4DEC8-D1C0-4362-8882-B3806710AAC3}" srcOrd="2" destOrd="0" parTransId="{1A8482B2-15B7-49DE-BEF5-08DF69A755DC}" sibTransId="{22666F30-2316-48C0-BA59-332AD8F19409}"/>
    <dgm:cxn modelId="{892FEF40-590E-4AD1-AA0E-33A10067469C}" type="presOf" srcId="{5F6FF2E5-B531-42A0-B504-EEF32A471C5A}" destId="{DB866301-4F70-4310-B888-1EBBCAF70E3A}" srcOrd="0" destOrd="0" presId="urn:microsoft.com/office/officeart/2008/layout/VerticalCurvedList"/>
    <dgm:cxn modelId="{2C22FB9A-2A6F-4575-8ABB-3CA90E897F0C}" srcId="{89F28ACF-6652-4F9A-9666-78FCCACA8EFC}" destId="{067F7976-A4F7-42EA-938C-80E8AF6B6730}" srcOrd="1" destOrd="0" parTransId="{9DEB2B92-07FB-4C37-AA53-D35BA926D122}" sibTransId="{341C2271-AD8D-44EB-9A2B-D51E4DC640AC}"/>
    <dgm:cxn modelId="{6A7C5B32-AA7E-4598-A3AF-661399B07C86}" type="presOf" srcId="{76C4DEC8-D1C0-4362-8882-B3806710AAC3}" destId="{ACEFE2CB-8016-4909-A54C-E00DCDE7B891}" srcOrd="0" destOrd="0" presId="urn:microsoft.com/office/officeart/2008/layout/VerticalCurvedList"/>
    <dgm:cxn modelId="{3B80743D-337D-4582-8F57-82CDFD9DEA95}" type="presOf" srcId="{89F28ACF-6652-4F9A-9666-78FCCACA8EFC}" destId="{6DF802C6-51B5-4C9A-BAD2-D8CBAFDE5953}" srcOrd="0" destOrd="0" presId="urn:microsoft.com/office/officeart/2008/layout/VerticalCurvedList"/>
    <dgm:cxn modelId="{7FB067E4-F9AD-4B94-B8A8-768BB3B86C2C}" type="presOf" srcId="{BF85B033-3E6F-4C4A-B6ED-0DDC5B8B6E68}" destId="{0D272B0E-4D6E-4746-936C-11226B037B0C}" srcOrd="0" destOrd="0" presId="urn:microsoft.com/office/officeart/2008/layout/VerticalCurvedList"/>
    <dgm:cxn modelId="{3F67124C-88A7-4C44-9A64-C1D466D6F1AC}" type="presOf" srcId="{0B6AD53F-EC66-4F99-9EBC-32218B27742B}" destId="{AC11087C-7BC6-4628-A97E-7D7765819FFA}" srcOrd="0" destOrd="0" presId="urn:microsoft.com/office/officeart/2008/layout/VerticalCurvedList"/>
    <dgm:cxn modelId="{38194DA8-EFB8-4350-A833-B536AD785FFB}" srcId="{89F28ACF-6652-4F9A-9666-78FCCACA8EFC}" destId="{0B6AD53F-EC66-4F99-9EBC-32218B27742B}" srcOrd="5" destOrd="0" parTransId="{2E412433-06D4-4E7B-97C9-E703F6CB53CD}" sibTransId="{1AC131B9-5655-405C-9807-ABE885739214}"/>
    <dgm:cxn modelId="{9B9DD269-4DAE-40CA-9788-3AE70CD1D3DA}" type="presOf" srcId="{939870FE-A037-41DE-AC4E-B8CCD7C23DE2}" destId="{79F2C72F-8E18-4E47-B1CB-94C9D7FB6F52}" srcOrd="0" destOrd="0" presId="urn:microsoft.com/office/officeart/2008/layout/VerticalCurvedList"/>
    <dgm:cxn modelId="{5B29D84B-D349-422A-B3D7-348686241505}" srcId="{89F28ACF-6652-4F9A-9666-78FCCACA8EFC}" destId="{5F6FF2E5-B531-42A0-B504-EEF32A471C5A}" srcOrd="3" destOrd="0" parTransId="{56C6F909-4410-4CE2-8E9F-0065BF2F667D}" sibTransId="{B30EE4AA-9967-46F9-A502-F7C1D633EB72}"/>
    <dgm:cxn modelId="{2F039F9A-5F3B-4EF4-ADE8-E4F80AE22F07}" type="presOf" srcId="{067F7976-A4F7-42EA-938C-80E8AF6B6730}" destId="{C10BC354-D7F8-4B49-8882-8FB50F7B95E3}" srcOrd="0" destOrd="0" presId="urn:microsoft.com/office/officeart/2008/layout/VerticalCurvedList"/>
    <dgm:cxn modelId="{9388003E-4BD6-45BB-B4F0-743E685C3CA4}" type="presParOf" srcId="{6DF802C6-51B5-4C9A-BAD2-D8CBAFDE5953}" destId="{29DF5799-23F4-41F5-82CF-5C9C74F504B6}" srcOrd="0" destOrd="0" presId="urn:microsoft.com/office/officeart/2008/layout/VerticalCurvedList"/>
    <dgm:cxn modelId="{C4E1BC2B-68E5-49EA-91D0-81B8DDABA011}" type="presParOf" srcId="{29DF5799-23F4-41F5-82CF-5C9C74F504B6}" destId="{80C3B4D9-3F1D-4B7C-A84B-02FA14924BA6}" srcOrd="0" destOrd="0" presId="urn:microsoft.com/office/officeart/2008/layout/VerticalCurvedList"/>
    <dgm:cxn modelId="{5822BCB8-7E0E-4497-991D-76717F2E3949}" type="presParOf" srcId="{80C3B4D9-3F1D-4B7C-A84B-02FA14924BA6}" destId="{7A36316D-1BDB-4C39-BBDF-11E6F7B6A0BE}" srcOrd="0" destOrd="0" presId="urn:microsoft.com/office/officeart/2008/layout/VerticalCurvedList"/>
    <dgm:cxn modelId="{2D8778B8-0AF5-44FD-BD27-5D9129C70408}" type="presParOf" srcId="{80C3B4D9-3F1D-4B7C-A84B-02FA14924BA6}" destId="{79F2C72F-8E18-4E47-B1CB-94C9D7FB6F52}" srcOrd="1" destOrd="0" presId="urn:microsoft.com/office/officeart/2008/layout/VerticalCurvedList"/>
    <dgm:cxn modelId="{FAD46EB0-673D-498E-9D05-007EAB38463D}" type="presParOf" srcId="{80C3B4D9-3F1D-4B7C-A84B-02FA14924BA6}" destId="{7635CD3A-623C-4DC3-8925-C1B855C51EAE}" srcOrd="2" destOrd="0" presId="urn:microsoft.com/office/officeart/2008/layout/VerticalCurvedList"/>
    <dgm:cxn modelId="{5A58E8D2-F1DF-40BE-A5DB-1DAE1365A174}" type="presParOf" srcId="{80C3B4D9-3F1D-4B7C-A84B-02FA14924BA6}" destId="{8F795F6B-1433-4B5D-A715-2A57D7EC5ADA}" srcOrd="3" destOrd="0" presId="urn:microsoft.com/office/officeart/2008/layout/VerticalCurvedList"/>
    <dgm:cxn modelId="{69B05FE0-AC5F-42D1-AC3B-9F25E49F2C8B}" type="presParOf" srcId="{29DF5799-23F4-41F5-82CF-5C9C74F504B6}" destId="{0D272B0E-4D6E-4746-936C-11226B037B0C}" srcOrd="1" destOrd="0" presId="urn:microsoft.com/office/officeart/2008/layout/VerticalCurvedList"/>
    <dgm:cxn modelId="{310ABE6D-55CA-4724-81AB-C87DB671D323}" type="presParOf" srcId="{29DF5799-23F4-41F5-82CF-5C9C74F504B6}" destId="{4400E56D-BD62-487D-B58C-1E5F4AF4F523}" srcOrd="2" destOrd="0" presId="urn:microsoft.com/office/officeart/2008/layout/VerticalCurvedList"/>
    <dgm:cxn modelId="{E26F6E3D-ED0E-478B-ADB0-38EE3EDA0F42}" type="presParOf" srcId="{4400E56D-BD62-487D-B58C-1E5F4AF4F523}" destId="{79C428DB-1EB8-4200-93E4-81DDD011D7C4}" srcOrd="0" destOrd="0" presId="urn:microsoft.com/office/officeart/2008/layout/VerticalCurvedList"/>
    <dgm:cxn modelId="{BD8F733B-EB8E-4E94-8D77-4F2D90DA30A6}" type="presParOf" srcId="{29DF5799-23F4-41F5-82CF-5C9C74F504B6}" destId="{C10BC354-D7F8-4B49-8882-8FB50F7B95E3}" srcOrd="3" destOrd="0" presId="urn:microsoft.com/office/officeart/2008/layout/VerticalCurvedList"/>
    <dgm:cxn modelId="{E9290322-6401-4D0C-BE91-3002E40534C3}" type="presParOf" srcId="{29DF5799-23F4-41F5-82CF-5C9C74F504B6}" destId="{F80053A1-5934-4B23-8D98-1798CF40843E}" srcOrd="4" destOrd="0" presId="urn:microsoft.com/office/officeart/2008/layout/VerticalCurvedList"/>
    <dgm:cxn modelId="{CDDD5FD4-9687-4F4B-85D4-91AFEAE4E2F2}" type="presParOf" srcId="{F80053A1-5934-4B23-8D98-1798CF40843E}" destId="{66BE584A-8EAA-499D-9FDF-4BAA780AF308}" srcOrd="0" destOrd="0" presId="urn:microsoft.com/office/officeart/2008/layout/VerticalCurvedList"/>
    <dgm:cxn modelId="{DB8699D0-C525-4F64-AB15-582509E6E14B}" type="presParOf" srcId="{29DF5799-23F4-41F5-82CF-5C9C74F504B6}" destId="{ACEFE2CB-8016-4909-A54C-E00DCDE7B891}" srcOrd="5" destOrd="0" presId="urn:microsoft.com/office/officeart/2008/layout/VerticalCurvedList"/>
    <dgm:cxn modelId="{7C3D5196-751D-40CF-8CAB-1022A1837C1A}" type="presParOf" srcId="{29DF5799-23F4-41F5-82CF-5C9C74F504B6}" destId="{DC79865E-3A46-4744-B627-DDE67F91746C}" srcOrd="6" destOrd="0" presId="urn:microsoft.com/office/officeart/2008/layout/VerticalCurvedList"/>
    <dgm:cxn modelId="{0DCC868B-C2D7-4022-B9F2-E06A49E34DAD}" type="presParOf" srcId="{DC79865E-3A46-4744-B627-DDE67F91746C}" destId="{900F2406-9953-4162-A5E7-25B0E5EA3160}" srcOrd="0" destOrd="0" presId="urn:microsoft.com/office/officeart/2008/layout/VerticalCurvedList"/>
    <dgm:cxn modelId="{CA0B6B03-FAAD-40D4-9513-6B01C5336A84}" type="presParOf" srcId="{29DF5799-23F4-41F5-82CF-5C9C74F504B6}" destId="{DB866301-4F70-4310-B888-1EBBCAF70E3A}" srcOrd="7" destOrd="0" presId="urn:microsoft.com/office/officeart/2008/layout/VerticalCurvedList"/>
    <dgm:cxn modelId="{2DA497B1-0B8F-4232-BAEC-2DAC19993C39}" type="presParOf" srcId="{29DF5799-23F4-41F5-82CF-5C9C74F504B6}" destId="{8223FDA3-EBD1-4058-80C2-81FDF9A4BF0F}" srcOrd="8" destOrd="0" presId="urn:microsoft.com/office/officeart/2008/layout/VerticalCurvedList"/>
    <dgm:cxn modelId="{9479399C-0732-4D4D-9DD6-FAA102139D39}" type="presParOf" srcId="{8223FDA3-EBD1-4058-80C2-81FDF9A4BF0F}" destId="{A0A2A170-E3F2-4A29-B311-050BC53C2DFF}" srcOrd="0" destOrd="0" presId="urn:microsoft.com/office/officeart/2008/layout/VerticalCurvedList"/>
    <dgm:cxn modelId="{8FCD017B-29D7-40E4-B6CA-2F607F9DF66D}" type="presParOf" srcId="{29DF5799-23F4-41F5-82CF-5C9C74F504B6}" destId="{1C837AD1-1F6B-4EA5-9A40-D4E5EFCD89BF}" srcOrd="9" destOrd="0" presId="urn:microsoft.com/office/officeart/2008/layout/VerticalCurvedList"/>
    <dgm:cxn modelId="{25D6CF22-98C6-414B-A22C-3CDCAD6F1AE5}" type="presParOf" srcId="{29DF5799-23F4-41F5-82CF-5C9C74F504B6}" destId="{6411B829-66A6-4572-BECA-388CE4ACA246}" srcOrd="10" destOrd="0" presId="urn:microsoft.com/office/officeart/2008/layout/VerticalCurvedList"/>
    <dgm:cxn modelId="{E32A7643-07B7-444E-9017-65DA358FC34D}" type="presParOf" srcId="{6411B829-66A6-4572-BECA-388CE4ACA246}" destId="{F70A3B9A-49B6-47EF-B75C-EE6AC14778D5}" srcOrd="0" destOrd="0" presId="urn:microsoft.com/office/officeart/2008/layout/VerticalCurvedList"/>
    <dgm:cxn modelId="{E746499A-8CBA-438B-9458-B44A591BB3F2}" type="presParOf" srcId="{29DF5799-23F4-41F5-82CF-5C9C74F504B6}" destId="{AC11087C-7BC6-4628-A97E-7D7765819FFA}" srcOrd="11" destOrd="0" presId="urn:microsoft.com/office/officeart/2008/layout/VerticalCurvedList"/>
    <dgm:cxn modelId="{58754446-95E7-4793-B94C-B2F834333D26}" type="presParOf" srcId="{29DF5799-23F4-41F5-82CF-5C9C74F504B6}" destId="{0CDD1AD4-EF43-4AAC-8EC1-E007199FD655}" srcOrd="12" destOrd="0" presId="urn:microsoft.com/office/officeart/2008/layout/VerticalCurvedList"/>
    <dgm:cxn modelId="{B959967E-91D3-4428-9732-01E26F3169C8}" type="presParOf" srcId="{0CDD1AD4-EF43-4AAC-8EC1-E007199FD655}" destId="{288AFF2E-8EAC-4EED-A1D7-5D7ED7EFC81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E117EF-6B26-412A-87A3-89021258A5A5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BEFCDCA-1411-4E7E-AA14-971D41A45FC7}">
      <dgm:prSet phldrT="[Texto]" custT="1"/>
      <dgm:spPr/>
      <dgm:t>
        <a:bodyPr/>
        <a:lstStyle/>
        <a:p>
          <a:pPr algn="ctr"/>
          <a:r>
            <a:rPr lang="pt-BR" sz="2400" dirty="0" smtClean="0"/>
            <a:t>ALEGRETE</a:t>
          </a:r>
          <a:endParaRPr lang="pt-BR" sz="2400" dirty="0"/>
        </a:p>
      </dgm:t>
    </dgm:pt>
    <dgm:pt modelId="{87D0077B-DED6-4E1B-A445-F5F891B1A6D3}" type="parTrans" cxnId="{4C7DB7B8-B473-4FD8-B5EE-11CDF5540696}">
      <dgm:prSet/>
      <dgm:spPr/>
      <dgm:t>
        <a:bodyPr/>
        <a:lstStyle/>
        <a:p>
          <a:endParaRPr lang="pt-BR"/>
        </a:p>
      </dgm:t>
    </dgm:pt>
    <dgm:pt modelId="{A02D0049-4ECA-4CAF-B51F-11E7AAB795AF}" type="sibTrans" cxnId="{4C7DB7B8-B473-4FD8-B5EE-11CDF5540696}">
      <dgm:prSet/>
      <dgm:spPr/>
      <dgm:t>
        <a:bodyPr/>
        <a:lstStyle/>
        <a:p>
          <a:endParaRPr lang="pt-BR"/>
        </a:p>
      </dgm:t>
    </dgm:pt>
    <dgm:pt modelId="{032C2F25-7903-46AA-84C8-DD25A2018979}">
      <dgm:prSet phldrT="[Texto]" custT="1"/>
      <dgm:spPr/>
      <dgm:t>
        <a:bodyPr/>
        <a:lstStyle/>
        <a:p>
          <a:pPr algn="ctr"/>
          <a:r>
            <a:rPr lang="pt-BR" sz="2400" dirty="0" smtClean="0"/>
            <a:t>Fronteira Oeste do RS</a:t>
          </a:r>
          <a:endParaRPr lang="pt-BR" sz="2400" dirty="0"/>
        </a:p>
      </dgm:t>
    </dgm:pt>
    <dgm:pt modelId="{BD2B25F8-4EBC-44C4-81C2-7E2E463BC831}" type="parTrans" cxnId="{C84053D3-B8FE-4618-A4B9-42E3B6FA2BDA}">
      <dgm:prSet/>
      <dgm:spPr/>
      <dgm:t>
        <a:bodyPr/>
        <a:lstStyle/>
        <a:p>
          <a:endParaRPr lang="pt-BR"/>
        </a:p>
      </dgm:t>
    </dgm:pt>
    <dgm:pt modelId="{01AC77E2-EE43-4932-BB0A-5DD1524D0375}" type="sibTrans" cxnId="{C84053D3-B8FE-4618-A4B9-42E3B6FA2BDA}">
      <dgm:prSet/>
      <dgm:spPr/>
      <dgm:t>
        <a:bodyPr/>
        <a:lstStyle/>
        <a:p>
          <a:endParaRPr lang="pt-BR"/>
        </a:p>
      </dgm:t>
    </dgm:pt>
    <dgm:pt modelId="{B3A0F65F-C986-45C9-BC09-0665DC9171AD}">
      <dgm:prSet phldrT="[Texto]" custT="1"/>
      <dgm:spPr/>
      <dgm:t>
        <a:bodyPr/>
        <a:lstStyle/>
        <a:p>
          <a:pPr algn="ctr"/>
          <a:r>
            <a:rPr lang="pt-BR" sz="2400" dirty="0" smtClean="0"/>
            <a:t>Economia: Agricultura e Pecuária</a:t>
          </a:r>
          <a:endParaRPr lang="pt-BR" sz="2400" dirty="0"/>
        </a:p>
      </dgm:t>
    </dgm:pt>
    <dgm:pt modelId="{52AB7A17-CEEC-43B0-B700-683D1164DE94}" type="parTrans" cxnId="{0AB5AE7E-8955-408B-8A51-4460CD16180A}">
      <dgm:prSet/>
      <dgm:spPr/>
      <dgm:t>
        <a:bodyPr/>
        <a:lstStyle/>
        <a:p>
          <a:endParaRPr lang="pt-BR"/>
        </a:p>
      </dgm:t>
    </dgm:pt>
    <dgm:pt modelId="{B05BA3AF-DE84-49AA-90EC-A8214291E5CF}" type="sibTrans" cxnId="{0AB5AE7E-8955-408B-8A51-4460CD16180A}">
      <dgm:prSet/>
      <dgm:spPr/>
      <dgm:t>
        <a:bodyPr/>
        <a:lstStyle/>
        <a:p>
          <a:endParaRPr lang="pt-BR"/>
        </a:p>
      </dgm:t>
    </dgm:pt>
    <dgm:pt modelId="{32BEAF3C-68F8-4642-9E0D-F0E12B8CC017}">
      <dgm:prSet phldrT="[Texto]" custT="1"/>
      <dgm:spPr/>
      <dgm:t>
        <a:bodyPr/>
        <a:lstStyle/>
        <a:p>
          <a:pPr algn="ctr"/>
          <a:r>
            <a:rPr lang="pt-BR" sz="2400" dirty="0" smtClean="0"/>
            <a:t>77.673 habitantes</a:t>
          </a:r>
          <a:endParaRPr lang="pt-BR" sz="2400" dirty="0"/>
        </a:p>
      </dgm:t>
    </dgm:pt>
    <dgm:pt modelId="{A20639FB-9C91-4D9A-9306-BB44A6FBB50C}" type="parTrans" cxnId="{DEA5E060-C1BA-4B9C-B530-E5AB2D123C0E}">
      <dgm:prSet/>
      <dgm:spPr/>
      <dgm:t>
        <a:bodyPr/>
        <a:lstStyle/>
        <a:p>
          <a:endParaRPr lang="pt-BR"/>
        </a:p>
      </dgm:t>
    </dgm:pt>
    <dgm:pt modelId="{DAA69BC2-9543-4DEF-B2A6-22257ED1D914}" type="sibTrans" cxnId="{DEA5E060-C1BA-4B9C-B530-E5AB2D123C0E}">
      <dgm:prSet/>
      <dgm:spPr/>
      <dgm:t>
        <a:bodyPr/>
        <a:lstStyle/>
        <a:p>
          <a:endParaRPr lang="pt-BR"/>
        </a:p>
      </dgm:t>
    </dgm:pt>
    <dgm:pt modelId="{77247613-BE3D-4F5E-AFBF-1D3993AA9ADD}">
      <dgm:prSet phldrT="[Texto]" custT="1"/>
      <dgm:spPr/>
      <dgm:t>
        <a:bodyPr/>
        <a:lstStyle/>
        <a:p>
          <a:pPr algn="ctr"/>
          <a:r>
            <a:rPr lang="pt-BR" sz="2400" dirty="0" smtClean="0"/>
            <a:t>Cobertura de 35% de ESF</a:t>
          </a:r>
          <a:endParaRPr lang="pt-BR" sz="2400" dirty="0"/>
        </a:p>
      </dgm:t>
    </dgm:pt>
    <dgm:pt modelId="{66900398-82C9-4FD7-AD18-EC79EA179040}" type="parTrans" cxnId="{E10793E7-E965-4CA0-B7D8-0B2CAB6AA7D7}">
      <dgm:prSet/>
      <dgm:spPr/>
      <dgm:t>
        <a:bodyPr/>
        <a:lstStyle/>
        <a:p>
          <a:endParaRPr lang="pt-BR"/>
        </a:p>
      </dgm:t>
    </dgm:pt>
    <dgm:pt modelId="{307DB0B5-32D9-418E-8BB0-C6D3E422F4B5}" type="sibTrans" cxnId="{E10793E7-E965-4CA0-B7D8-0B2CAB6AA7D7}">
      <dgm:prSet/>
      <dgm:spPr/>
      <dgm:t>
        <a:bodyPr/>
        <a:lstStyle/>
        <a:p>
          <a:endParaRPr lang="pt-BR"/>
        </a:p>
      </dgm:t>
    </dgm:pt>
    <dgm:pt modelId="{AEB55435-343D-47C3-BC2C-59320CFFE354}" type="pres">
      <dgm:prSet presAssocID="{66E117EF-6B26-412A-87A3-89021258A5A5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F8A1641-E1C5-4908-858D-935C0B0B0392}" type="pres">
      <dgm:prSet presAssocID="{EBEFCDCA-1411-4E7E-AA14-971D41A45FC7}" presName="centerShape" presStyleLbl="node0" presStyleIdx="0" presStyleCnt="1" custScaleX="165372"/>
      <dgm:spPr/>
    </dgm:pt>
    <dgm:pt modelId="{3A9C38B7-3971-4159-A21F-47B942CC3032}" type="pres">
      <dgm:prSet presAssocID="{032C2F25-7903-46AA-84C8-DD25A2018979}" presName="node" presStyleLbl="node1" presStyleIdx="0" presStyleCnt="4" custScaleX="16537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C106AF8-2CBA-4D24-A72C-63F372238CC6}" type="pres">
      <dgm:prSet presAssocID="{032C2F25-7903-46AA-84C8-DD25A2018979}" presName="dummy" presStyleCnt="0"/>
      <dgm:spPr/>
    </dgm:pt>
    <dgm:pt modelId="{15C69111-33EF-4657-A980-7DD9AB707463}" type="pres">
      <dgm:prSet presAssocID="{01AC77E2-EE43-4932-BB0A-5DD1524D0375}" presName="sibTrans" presStyleLbl="sibTrans2D1" presStyleIdx="0" presStyleCnt="4"/>
      <dgm:spPr/>
    </dgm:pt>
    <dgm:pt modelId="{174E6295-37A2-4328-8A89-6D175596B5F1}" type="pres">
      <dgm:prSet presAssocID="{B3A0F65F-C986-45C9-BC09-0665DC9171AD}" presName="node" presStyleLbl="node1" presStyleIdx="1" presStyleCnt="4" custScaleX="16537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C2426D6-A22F-4191-85D6-F879597E62FC}" type="pres">
      <dgm:prSet presAssocID="{B3A0F65F-C986-45C9-BC09-0665DC9171AD}" presName="dummy" presStyleCnt="0"/>
      <dgm:spPr/>
    </dgm:pt>
    <dgm:pt modelId="{12F8700E-4C60-493C-9EAB-830089A38C67}" type="pres">
      <dgm:prSet presAssocID="{B05BA3AF-DE84-49AA-90EC-A8214291E5CF}" presName="sibTrans" presStyleLbl="sibTrans2D1" presStyleIdx="1" presStyleCnt="4"/>
      <dgm:spPr/>
    </dgm:pt>
    <dgm:pt modelId="{CECEB551-9F4F-4E51-B539-3FF5B4EC78F5}" type="pres">
      <dgm:prSet presAssocID="{32BEAF3C-68F8-4642-9E0D-F0E12B8CC017}" presName="node" presStyleLbl="node1" presStyleIdx="2" presStyleCnt="4" custScaleX="165372">
        <dgm:presLayoutVars>
          <dgm:bulletEnabled val="1"/>
        </dgm:presLayoutVars>
      </dgm:prSet>
      <dgm:spPr/>
    </dgm:pt>
    <dgm:pt modelId="{633FE5A5-02BA-4D76-AAC4-CE2732E82E21}" type="pres">
      <dgm:prSet presAssocID="{32BEAF3C-68F8-4642-9E0D-F0E12B8CC017}" presName="dummy" presStyleCnt="0"/>
      <dgm:spPr/>
    </dgm:pt>
    <dgm:pt modelId="{2D2DACBC-D1BC-4F20-AE0B-22F9C3F108E2}" type="pres">
      <dgm:prSet presAssocID="{DAA69BC2-9543-4DEF-B2A6-22257ED1D914}" presName="sibTrans" presStyleLbl="sibTrans2D1" presStyleIdx="2" presStyleCnt="4"/>
      <dgm:spPr/>
    </dgm:pt>
    <dgm:pt modelId="{56BC5E21-FBF8-49CB-B75D-5A7FFE7B6ADB}" type="pres">
      <dgm:prSet presAssocID="{77247613-BE3D-4F5E-AFBF-1D3993AA9ADD}" presName="node" presStyleLbl="node1" presStyleIdx="3" presStyleCnt="4" custScaleX="16537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ECA7360-62BD-43B3-B571-373F6876EADA}" type="pres">
      <dgm:prSet presAssocID="{77247613-BE3D-4F5E-AFBF-1D3993AA9ADD}" presName="dummy" presStyleCnt="0"/>
      <dgm:spPr/>
    </dgm:pt>
    <dgm:pt modelId="{B73EC66B-624C-4B3B-A0E3-C23E6437185C}" type="pres">
      <dgm:prSet presAssocID="{307DB0B5-32D9-418E-8BB0-C6D3E422F4B5}" presName="sibTrans" presStyleLbl="sibTrans2D1" presStyleIdx="3" presStyleCnt="4"/>
      <dgm:spPr/>
    </dgm:pt>
  </dgm:ptLst>
  <dgm:cxnLst>
    <dgm:cxn modelId="{6AAE1518-18B1-4C0C-BFCC-8BD744AD2582}" type="presOf" srcId="{01AC77E2-EE43-4932-BB0A-5DD1524D0375}" destId="{15C69111-33EF-4657-A980-7DD9AB707463}" srcOrd="0" destOrd="0" presId="urn:microsoft.com/office/officeart/2005/8/layout/radial6"/>
    <dgm:cxn modelId="{DF2184C9-A484-4A20-B29C-552653941BDE}" type="presOf" srcId="{EBEFCDCA-1411-4E7E-AA14-971D41A45FC7}" destId="{DF8A1641-E1C5-4908-858D-935C0B0B0392}" srcOrd="0" destOrd="0" presId="urn:microsoft.com/office/officeart/2005/8/layout/radial6"/>
    <dgm:cxn modelId="{A6473047-D504-45B4-B63C-D00A0016C48C}" type="presOf" srcId="{66E117EF-6B26-412A-87A3-89021258A5A5}" destId="{AEB55435-343D-47C3-BC2C-59320CFFE354}" srcOrd="0" destOrd="0" presId="urn:microsoft.com/office/officeart/2005/8/layout/radial6"/>
    <dgm:cxn modelId="{26072C9C-993D-45A8-95FF-9B82AC3DF0E7}" type="presOf" srcId="{B3A0F65F-C986-45C9-BC09-0665DC9171AD}" destId="{174E6295-37A2-4328-8A89-6D175596B5F1}" srcOrd="0" destOrd="0" presId="urn:microsoft.com/office/officeart/2005/8/layout/radial6"/>
    <dgm:cxn modelId="{DC5D96EB-E7FA-4586-9B0F-C80E2085369B}" type="presOf" srcId="{77247613-BE3D-4F5E-AFBF-1D3993AA9ADD}" destId="{56BC5E21-FBF8-49CB-B75D-5A7FFE7B6ADB}" srcOrd="0" destOrd="0" presId="urn:microsoft.com/office/officeart/2005/8/layout/radial6"/>
    <dgm:cxn modelId="{4C7DB7B8-B473-4FD8-B5EE-11CDF5540696}" srcId="{66E117EF-6B26-412A-87A3-89021258A5A5}" destId="{EBEFCDCA-1411-4E7E-AA14-971D41A45FC7}" srcOrd="0" destOrd="0" parTransId="{87D0077B-DED6-4E1B-A445-F5F891B1A6D3}" sibTransId="{A02D0049-4ECA-4CAF-B51F-11E7AAB795AF}"/>
    <dgm:cxn modelId="{471B3A49-C3B0-45A0-A247-DDA3B4B00ABC}" type="presOf" srcId="{B05BA3AF-DE84-49AA-90EC-A8214291E5CF}" destId="{12F8700E-4C60-493C-9EAB-830089A38C67}" srcOrd="0" destOrd="0" presId="urn:microsoft.com/office/officeart/2005/8/layout/radial6"/>
    <dgm:cxn modelId="{E10793E7-E965-4CA0-B7D8-0B2CAB6AA7D7}" srcId="{EBEFCDCA-1411-4E7E-AA14-971D41A45FC7}" destId="{77247613-BE3D-4F5E-AFBF-1D3993AA9ADD}" srcOrd="3" destOrd="0" parTransId="{66900398-82C9-4FD7-AD18-EC79EA179040}" sibTransId="{307DB0B5-32D9-418E-8BB0-C6D3E422F4B5}"/>
    <dgm:cxn modelId="{49A0A4FF-7816-4A18-95F9-6F637F966981}" type="presOf" srcId="{DAA69BC2-9543-4DEF-B2A6-22257ED1D914}" destId="{2D2DACBC-D1BC-4F20-AE0B-22F9C3F108E2}" srcOrd="0" destOrd="0" presId="urn:microsoft.com/office/officeart/2005/8/layout/radial6"/>
    <dgm:cxn modelId="{C84053D3-B8FE-4618-A4B9-42E3B6FA2BDA}" srcId="{EBEFCDCA-1411-4E7E-AA14-971D41A45FC7}" destId="{032C2F25-7903-46AA-84C8-DD25A2018979}" srcOrd="0" destOrd="0" parTransId="{BD2B25F8-4EBC-44C4-81C2-7E2E463BC831}" sibTransId="{01AC77E2-EE43-4932-BB0A-5DD1524D0375}"/>
    <dgm:cxn modelId="{0AB5AE7E-8955-408B-8A51-4460CD16180A}" srcId="{EBEFCDCA-1411-4E7E-AA14-971D41A45FC7}" destId="{B3A0F65F-C986-45C9-BC09-0665DC9171AD}" srcOrd="1" destOrd="0" parTransId="{52AB7A17-CEEC-43B0-B700-683D1164DE94}" sibTransId="{B05BA3AF-DE84-49AA-90EC-A8214291E5CF}"/>
    <dgm:cxn modelId="{A46A81C0-FA0A-44DC-A954-736EA7018003}" type="presOf" srcId="{32BEAF3C-68F8-4642-9E0D-F0E12B8CC017}" destId="{CECEB551-9F4F-4E51-B539-3FF5B4EC78F5}" srcOrd="0" destOrd="0" presId="urn:microsoft.com/office/officeart/2005/8/layout/radial6"/>
    <dgm:cxn modelId="{DEA5E060-C1BA-4B9C-B530-E5AB2D123C0E}" srcId="{EBEFCDCA-1411-4E7E-AA14-971D41A45FC7}" destId="{32BEAF3C-68F8-4642-9E0D-F0E12B8CC017}" srcOrd="2" destOrd="0" parTransId="{A20639FB-9C91-4D9A-9306-BB44A6FBB50C}" sibTransId="{DAA69BC2-9543-4DEF-B2A6-22257ED1D914}"/>
    <dgm:cxn modelId="{29CEAC66-DB70-425A-9F06-52E9237C5D07}" type="presOf" srcId="{307DB0B5-32D9-418E-8BB0-C6D3E422F4B5}" destId="{B73EC66B-624C-4B3B-A0E3-C23E6437185C}" srcOrd="0" destOrd="0" presId="urn:microsoft.com/office/officeart/2005/8/layout/radial6"/>
    <dgm:cxn modelId="{8E324D8E-09E3-44B1-8DA9-41C577991022}" type="presOf" srcId="{032C2F25-7903-46AA-84C8-DD25A2018979}" destId="{3A9C38B7-3971-4159-A21F-47B942CC3032}" srcOrd="0" destOrd="0" presId="urn:microsoft.com/office/officeart/2005/8/layout/radial6"/>
    <dgm:cxn modelId="{0D2F4DE4-FC88-40E0-B787-53858D5D5C9D}" type="presParOf" srcId="{AEB55435-343D-47C3-BC2C-59320CFFE354}" destId="{DF8A1641-E1C5-4908-858D-935C0B0B0392}" srcOrd="0" destOrd="0" presId="urn:microsoft.com/office/officeart/2005/8/layout/radial6"/>
    <dgm:cxn modelId="{62E39C07-5F16-47D4-BDFF-B1A15EADF907}" type="presParOf" srcId="{AEB55435-343D-47C3-BC2C-59320CFFE354}" destId="{3A9C38B7-3971-4159-A21F-47B942CC3032}" srcOrd="1" destOrd="0" presId="urn:microsoft.com/office/officeart/2005/8/layout/radial6"/>
    <dgm:cxn modelId="{71A5F29A-D2D6-4E1D-8357-B94CA305F088}" type="presParOf" srcId="{AEB55435-343D-47C3-BC2C-59320CFFE354}" destId="{CC106AF8-2CBA-4D24-A72C-63F372238CC6}" srcOrd="2" destOrd="0" presId="urn:microsoft.com/office/officeart/2005/8/layout/radial6"/>
    <dgm:cxn modelId="{A1200DD0-E311-4B86-B713-DBBD69E7140F}" type="presParOf" srcId="{AEB55435-343D-47C3-BC2C-59320CFFE354}" destId="{15C69111-33EF-4657-A980-7DD9AB707463}" srcOrd="3" destOrd="0" presId="urn:microsoft.com/office/officeart/2005/8/layout/radial6"/>
    <dgm:cxn modelId="{0468AB48-4358-4E8F-80E3-CF458D490292}" type="presParOf" srcId="{AEB55435-343D-47C3-BC2C-59320CFFE354}" destId="{174E6295-37A2-4328-8A89-6D175596B5F1}" srcOrd="4" destOrd="0" presId="urn:microsoft.com/office/officeart/2005/8/layout/radial6"/>
    <dgm:cxn modelId="{87547E2B-8C53-4EA6-A778-ED905B61E8C1}" type="presParOf" srcId="{AEB55435-343D-47C3-BC2C-59320CFFE354}" destId="{2C2426D6-A22F-4191-85D6-F879597E62FC}" srcOrd="5" destOrd="0" presId="urn:microsoft.com/office/officeart/2005/8/layout/radial6"/>
    <dgm:cxn modelId="{F37A8783-D0A5-4D13-ADD1-3A469D34E0A8}" type="presParOf" srcId="{AEB55435-343D-47C3-BC2C-59320CFFE354}" destId="{12F8700E-4C60-493C-9EAB-830089A38C67}" srcOrd="6" destOrd="0" presId="urn:microsoft.com/office/officeart/2005/8/layout/radial6"/>
    <dgm:cxn modelId="{8798B675-D22B-410C-A99C-BCD53C0D62B1}" type="presParOf" srcId="{AEB55435-343D-47C3-BC2C-59320CFFE354}" destId="{CECEB551-9F4F-4E51-B539-3FF5B4EC78F5}" srcOrd="7" destOrd="0" presId="urn:microsoft.com/office/officeart/2005/8/layout/radial6"/>
    <dgm:cxn modelId="{491564CB-C8EC-43BF-B1BC-9353B25D9E13}" type="presParOf" srcId="{AEB55435-343D-47C3-BC2C-59320CFFE354}" destId="{633FE5A5-02BA-4D76-AAC4-CE2732E82E21}" srcOrd="8" destOrd="0" presId="urn:microsoft.com/office/officeart/2005/8/layout/radial6"/>
    <dgm:cxn modelId="{0C857766-AA77-4AF7-B4E9-C905A37FF64C}" type="presParOf" srcId="{AEB55435-343D-47C3-BC2C-59320CFFE354}" destId="{2D2DACBC-D1BC-4F20-AE0B-22F9C3F108E2}" srcOrd="9" destOrd="0" presId="urn:microsoft.com/office/officeart/2005/8/layout/radial6"/>
    <dgm:cxn modelId="{192CE581-7FC9-48F6-91C5-5E871910F6A8}" type="presParOf" srcId="{AEB55435-343D-47C3-BC2C-59320CFFE354}" destId="{56BC5E21-FBF8-49CB-B75D-5A7FFE7B6ADB}" srcOrd="10" destOrd="0" presId="urn:microsoft.com/office/officeart/2005/8/layout/radial6"/>
    <dgm:cxn modelId="{52F362C3-9022-4746-9F9C-EC85CDBCEB55}" type="presParOf" srcId="{AEB55435-343D-47C3-BC2C-59320CFFE354}" destId="{3ECA7360-62BD-43B3-B571-373F6876EADA}" srcOrd="11" destOrd="0" presId="urn:microsoft.com/office/officeart/2005/8/layout/radial6"/>
    <dgm:cxn modelId="{85D80205-DAA4-43E7-865A-345357C46AC6}" type="presParOf" srcId="{AEB55435-343D-47C3-BC2C-59320CFFE354}" destId="{B73EC66B-624C-4B3B-A0E3-C23E6437185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F2C72F-8E18-4E47-B1CB-94C9D7FB6F52}">
      <dsp:nvSpPr>
        <dsp:cNvPr id="0" name=""/>
        <dsp:cNvSpPr/>
      </dsp:nvSpPr>
      <dsp:spPr>
        <a:xfrm>
          <a:off x="-5373323" y="-822834"/>
          <a:ext cx="6398197" cy="6398197"/>
        </a:xfrm>
        <a:prstGeom prst="blockArc">
          <a:avLst>
            <a:gd name="adj1" fmla="val 18900000"/>
            <a:gd name="adj2" fmla="val 2700000"/>
            <a:gd name="adj3" fmla="val 338"/>
          </a:avLst>
        </a:pr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272B0E-4D6E-4746-936C-11226B037B0C}">
      <dsp:nvSpPr>
        <dsp:cNvPr id="0" name=""/>
        <dsp:cNvSpPr/>
      </dsp:nvSpPr>
      <dsp:spPr>
        <a:xfrm>
          <a:off x="382102" y="250268"/>
          <a:ext cx="6500746" cy="500346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715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Reunião da equipe</a:t>
          </a:r>
          <a:endParaRPr lang="pt-BR" sz="2400" kern="1200" dirty="0"/>
        </a:p>
      </dsp:txBody>
      <dsp:txXfrm>
        <a:off x="382102" y="250268"/>
        <a:ext cx="6500746" cy="500346"/>
      </dsp:txXfrm>
    </dsp:sp>
    <dsp:sp modelId="{79C428DB-1EB8-4200-93E4-81DDD011D7C4}">
      <dsp:nvSpPr>
        <dsp:cNvPr id="0" name=""/>
        <dsp:cNvSpPr/>
      </dsp:nvSpPr>
      <dsp:spPr>
        <a:xfrm>
          <a:off x="69385" y="187724"/>
          <a:ext cx="625432" cy="6254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10BC354-D7F8-4B49-8882-8FB50F7B95E3}">
      <dsp:nvSpPr>
        <dsp:cNvPr id="0" name=""/>
        <dsp:cNvSpPr/>
      </dsp:nvSpPr>
      <dsp:spPr>
        <a:xfrm>
          <a:off x="793671" y="1000692"/>
          <a:ext cx="6089177" cy="500346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800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800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8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715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smtClean="0"/>
            <a:t>Organização da demanda</a:t>
          </a:r>
          <a:endParaRPr lang="pt-BR" sz="2400" kern="1200" dirty="0"/>
        </a:p>
      </dsp:txBody>
      <dsp:txXfrm>
        <a:off x="793671" y="1000692"/>
        <a:ext cx="6089177" cy="500346"/>
      </dsp:txXfrm>
    </dsp:sp>
    <dsp:sp modelId="{66BE584A-8EAA-499D-9FDF-4BAA780AF308}">
      <dsp:nvSpPr>
        <dsp:cNvPr id="0" name=""/>
        <dsp:cNvSpPr/>
      </dsp:nvSpPr>
      <dsp:spPr>
        <a:xfrm>
          <a:off x="480954" y="938149"/>
          <a:ext cx="625432" cy="6254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8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CEFE2CB-8016-4909-A54C-E00DCDE7B891}">
      <dsp:nvSpPr>
        <dsp:cNvPr id="0" name=""/>
        <dsp:cNvSpPr/>
      </dsp:nvSpPr>
      <dsp:spPr>
        <a:xfrm>
          <a:off x="981871" y="1584175"/>
          <a:ext cx="5900977" cy="834227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600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1600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6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715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smtClean="0"/>
            <a:t>Encaminhamento dos escolares para intervenção clínica</a:t>
          </a:r>
          <a:endParaRPr lang="pt-BR" sz="2400" kern="1200" dirty="0"/>
        </a:p>
      </dsp:txBody>
      <dsp:txXfrm>
        <a:off x="981871" y="1584175"/>
        <a:ext cx="5900977" cy="834227"/>
      </dsp:txXfrm>
    </dsp:sp>
    <dsp:sp modelId="{900F2406-9953-4162-A5E7-25B0E5EA3160}">
      <dsp:nvSpPr>
        <dsp:cNvPr id="0" name=""/>
        <dsp:cNvSpPr/>
      </dsp:nvSpPr>
      <dsp:spPr>
        <a:xfrm>
          <a:off x="669154" y="1688573"/>
          <a:ext cx="625432" cy="6254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16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B866301-4F70-4310-B888-1EBBCAF70E3A}">
      <dsp:nvSpPr>
        <dsp:cNvPr id="0" name=""/>
        <dsp:cNvSpPr/>
      </dsp:nvSpPr>
      <dsp:spPr>
        <a:xfrm>
          <a:off x="981871" y="2501065"/>
          <a:ext cx="5900977" cy="500346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400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2400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4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715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smtClean="0"/>
            <a:t>Melhoria dos registros</a:t>
          </a:r>
          <a:endParaRPr lang="pt-BR" sz="2400" kern="1200" dirty="0"/>
        </a:p>
      </dsp:txBody>
      <dsp:txXfrm>
        <a:off x="981871" y="2501065"/>
        <a:ext cx="5900977" cy="500346"/>
      </dsp:txXfrm>
    </dsp:sp>
    <dsp:sp modelId="{A0A2A170-E3F2-4A29-B311-050BC53C2DFF}">
      <dsp:nvSpPr>
        <dsp:cNvPr id="0" name=""/>
        <dsp:cNvSpPr/>
      </dsp:nvSpPr>
      <dsp:spPr>
        <a:xfrm>
          <a:off x="669154" y="2438522"/>
          <a:ext cx="625432" cy="6254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24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C837AD1-1F6B-4EA5-9A40-D4E5EFCD89BF}">
      <dsp:nvSpPr>
        <dsp:cNvPr id="0" name=""/>
        <dsp:cNvSpPr/>
      </dsp:nvSpPr>
      <dsp:spPr>
        <a:xfrm>
          <a:off x="793671" y="3251489"/>
          <a:ext cx="6089177" cy="500346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200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3200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2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715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smtClean="0"/>
            <a:t>Visitas domiciliares</a:t>
          </a:r>
          <a:endParaRPr lang="pt-BR" sz="2400" kern="1200" dirty="0"/>
        </a:p>
      </dsp:txBody>
      <dsp:txXfrm>
        <a:off x="793671" y="3251489"/>
        <a:ext cx="6089177" cy="500346"/>
      </dsp:txXfrm>
    </dsp:sp>
    <dsp:sp modelId="{F70A3B9A-49B6-47EF-B75C-EE6AC14778D5}">
      <dsp:nvSpPr>
        <dsp:cNvPr id="0" name=""/>
        <dsp:cNvSpPr/>
      </dsp:nvSpPr>
      <dsp:spPr>
        <a:xfrm>
          <a:off x="480954" y="3188946"/>
          <a:ext cx="625432" cy="6254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32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C11087C-7BC6-4628-A97E-7D7765819FFA}">
      <dsp:nvSpPr>
        <dsp:cNvPr id="0" name=""/>
        <dsp:cNvSpPr/>
      </dsp:nvSpPr>
      <dsp:spPr>
        <a:xfrm>
          <a:off x="382102" y="4001913"/>
          <a:ext cx="6500746" cy="500346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715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smtClean="0"/>
            <a:t>Atividades educativas</a:t>
          </a:r>
          <a:endParaRPr lang="pt-BR" sz="2400" kern="1200" dirty="0"/>
        </a:p>
      </dsp:txBody>
      <dsp:txXfrm>
        <a:off x="382102" y="4001913"/>
        <a:ext cx="6500746" cy="500346"/>
      </dsp:txXfrm>
    </dsp:sp>
    <dsp:sp modelId="{288AFF2E-8EAC-4EED-A1D7-5D7ED7EFC815}">
      <dsp:nvSpPr>
        <dsp:cNvPr id="0" name=""/>
        <dsp:cNvSpPr/>
      </dsp:nvSpPr>
      <dsp:spPr>
        <a:xfrm>
          <a:off x="69385" y="3939370"/>
          <a:ext cx="625432" cy="6254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3EC66B-624C-4B3B-A0E3-C23E6437185C}">
      <dsp:nvSpPr>
        <dsp:cNvPr id="0" name=""/>
        <dsp:cNvSpPr/>
      </dsp:nvSpPr>
      <dsp:spPr>
        <a:xfrm>
          <a:off x="1981468" y="593237"/>
          <a:ext cx="3957645" cy="3957645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2DACBC-D1BC-4F20-AE0B-22F9C3F108E2}">
      <dsp:nvSpPr>
        <dsp:cNvPr id="0" name=""/>
        <dsp:cNvSpPr/>
      </dsp:nvSpPr>
      <dsp:spPr>
        <a:xfrm>
          <a:off x="1981468" y="593237"/>
          <a:ext cx="3957645" cy="3957645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F8700E-4C60-493C-9EAB-830089A38C67}">
      <dsp:nvSpPr>
        <dsp:cNvPr id="0" name=""/>
        <dsp:cNvSpPr/>
      </dsp:nvSpPr>
      <dsp:spPr>
        <a:xfrm>
          <a:off x="1981468" y="593237"/>
          <a:ext cx="3957645" cy="3957645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C69111-33EF-4657-A980-7DD9AB707463}">
      <dsp:nvSpPr>
        <dsp:cNvPr id="0" name=""/>
        <dsp:cNvSpPr/>
      </dsp:nvSpPr>
      <dsp:spPr>
        <a:xfrm>
          <a:off x="1981468" y="593237"/>
          <a:ext cx="3957645" cy="3957645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8A1641-E1C5-4908-858D-935C0B0B0392}">
      <dsp:nvSpPr>
        <dsp:cNvPr id="0" name=""/>
        <dsp:cNvSpPr/>
      </dsp:nvSpPr>
      <dsp:spPr>
        <a:xfrm>
          <a:off x="2454100" y="1661270"/>
          <a:ext cx="3012382" cy="18215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ALEGRETE</a:t>
          </a:r>
          <a:endParaRPr lang="pt-BR" sz="2400" kern="1200" dirty="0"/>
        </a:p>
      </dsp:txBody>
      <dsp:txXfrm>
        <a:off x="2895253" y="1928034"/>
        <a:ext cx="2130076" cy="1288051"/>
      </dsp:txXfrm>
    </dsp:sp>
    <dsp:sp modelId="{3A9C38B7-3971-4159-A21F-47B942CC3032}">
      <dsp:nvSpPr>
        <dsp:cNvPr id="0" name=""/>
        <dsp:cNvSpPr/>
      </dsp:nvSpPr>
      <dsp:spPr>
        <a:xfrm>
          <a:off x="2905957" y="1588"/>
          <a:ext cx="2108667" cy="12751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Fronteira Oeste do RS</a:t>
          </a:r>
          <a:endParaRPr lang="pt-BR" sz="2400" kern="1200" dirty="0"/>
        </a:p>
      </dsp:txBody>
      <dsp:txXfrm>
        <a:off x="3214764" y="188323"/>
        <a:ext cx="1491053" cy="901635"/>
      </dsp:txXfrm>
    </dsp:sp>
    <dsp:sp modelId="{174E6295-37A2-4328-8A89-6D175596B5F1}">
      <dsp:nvSpPr>
        <dsp:cNvPr id="0" name=""/>
        <dsp:cNvSpPr/>
      </dsp:nvSpPr>
      <dsp:spPr>
        <a:xfrm>
          <a:off x="4838876" y="1934507"/>
          <a:ext cx="2108667" cy="12751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Economia: Agricultura e Pecuária</a:t>
          </a:r>
          <a:endParaRPr lang="pt-BR" sz="2400" kern="1200" dirty="0"/>
        </a:p>
      </dsp:txBody>
      <dsp:txXfrm>
        <a:off x="5147683" y="2121242"/>
        <a:ext cx="1491053" cy="901635"/>
      </dsp:txXfrm>
    </dsp:sp>
    <dsp:sp modelId="{CECEB551-9F4F-4E51-B539-3FF5B4EC78F5}">
      <dsp:nvSpPr>
        <dsp:cNvPr id="0" name=""/>
        <dsp:cNvSpPr/>
      </dsp:nvSpPr>
      <dsp:spPr>
        <a:xfrm>
          <a:off x="2905957" y="3867426"/>
          <a:ext cx="2108667" cy="12751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77.673 habitantes</a:t>
          </a:r>
          <a:endParaRPr lang="pt-BR" sz="2400" kern="1200" dirty="0"/>
        </a:p>
      </dsp:txBody>
      <dsp:txXfrm>
        <a:off x="3214764" y="4054161"/>
        <a:ext cx="1491053" cy="901635"/>
      </dsp:txXfrm>
    </dsp:sp>
    <dsp:sp modelId="{56BC5E21-FBF8-49CB-B75D-5A7FFE7B6ADB}">
      <dsp:nvSpPr>
        <dsp:cNvPr id="0" name=""/>
        <dsp:cNvSpPr/>
      </dsp:nvSpPr>
      <dsp:spPr>
        <a:xfrm>
          <a:off x="973038" y="1934507"/>
          <a:ext cx="2108667" cy="12751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Cobertura de 35% de ESF</a:t>
          </a:r>
          <a:endParaRPr lang="pt-BR" sz="2400" kern="1200" dirty="0"/>
        </a:p>
      </dsp:txBody>
      <dsp:txXfrm>
        <a:off x="1281845" y="2121242"/>
        <a:ext cx="1491053" cy="9016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DFB4-BCF8-4300-A6CE-8C3CCFE9EBA9}" type="datetimeFigureOut">
              <a:rPr lang="pt-BR" smtClean="0"/>
              <a:t>08/03/2014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5F95-A544-45B7-B976-280705953D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9464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DFB4-BCF8-4300-A6CE-8C3CCFE9EBA9}" type="datetimeFigureOut">
              <a:rPr lang="pt-BR" smtClean="0"/>
              <a:t>08/03/2014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5F95-A544-45B7-B976-280705953D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5433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DFB4-BCF8-4300-A6CE-8C3CCFE9EBA9}" type="datetimeFigureOut">
              <a:rPr lang="pt-BR" smtClean="0"/>
              <a:t>08/03/2014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5F95-A544-45B7-B976-280705953D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0981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DFB4-BCF8-4300-A6CE-8C3CCFE9EBA9}" type="datetimeFigureOut">
              <a:rPr lang="pt-BR" smtClean="0"/>
              <a:t>08/03/2014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5F95-A544-45B7-B976-280705953D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8465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DFB4-BCF8-4300-A6CE-8C3CCFE9EBA9}" type="datetimeFigureOut">
              <a:rPr lang="pt-BR" smtClean="0"/>
              <a:t>08/03/2014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5F95-A544-45B7-B976-280705953D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0594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DFB4-BCF8-4300-A6CE-8C3CCFE9EBA9}" type="datetimeFigureOut">
              <a:rPr lang="pt-BR" smtClean="0"/>
              <a:t>08/03/2014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5F95-A544-45B7-B976-280705953D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0734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DFB4-BCF8-4300-A6CE-8C3CCFE9EBA9}" type="datetimeFigureOut">
              <a:rPr lang="pt-BR" smtClean="0"/>
              <a:t>08/03/2014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5F95-A544-45B7-B976-280705953D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2698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DFB4-BCF8-4300-A6CE-8C3CCFE9EBA9}" type="datetimeFigureOut">
              <a:rPr lang="pt-BR" smtClean="0"/>
              <a:t>08/03/2014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5F95-A544-45B7-B976-280705953D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5530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DFB4-BCF8-4300-A6CE-8C3CCFE9EBA9}" type="datetimeFigureOut">
              <a:rPr lang="pt-BR" smtClean="0"/>
              <a:t>08/03/2014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5F95-A544-45B7-B976-280705953D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903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DFB4-BCF8-4300-A6CE-8C3CCFE9EBA9}" type="datetimeFigureOut">
              <a:rPr lang="pt-BR" smtClean="0"/>
              <a:t>08/03/2014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5F95-A544-45B7-B976-280705953D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9186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DFB4-BCF8-4300-A6CE-8C3CCFE9EBA9}" type="datetimeFigureOut">
              <a:rPr lang="pt-BR" smtClean="0"/>
              <a:t>08/03/2014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5F95-A544-45B7-B976-280705953D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0497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4DFB4-BCF8-4300-A6CE-8C3CCFE9EBA9}" type="datetimeFigureOut">
              <a:rPr lang="pt-BR" smtClean="0"/>
              <a:t>08/03/2014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45F95-A544-45B7-B976-280705953D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4681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jpe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jpeg"/><Relationship Id="rId9" Type="http://schemas.microsoft.com/office/2007/relationships/diagramDrawing" Target="../diagrams/drawing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3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3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3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3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jpe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3.jpeg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25" y="3729038"/>
            <a:ext cx="3097213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3" t="16171"/>
          <a:stretch>
            <a:fillRect/>
          </a:stretch>
        </p:blipFill>
        <p:spPr bwMode="auto">
          <a:xfrm>
            <a:off x="7500938" y="0"/>
            <a:ext cx="1643062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662613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CaixaDeTexto 8"/>
          <p:cNvSpPr txBox="1">
            <a:spLocks noChangeArrowheads="1"/>
          </p:cNvSpPr>
          <p:nvPr/>
        </p:nvSpPr>
        <p:spPr bwMode="auto">
          <a:xfrm>
            <a:off x="10260013" y="2565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10" name="Retângulo 9"/>
          <p:cNvSpPr/>
          <p:nvPr/>
        </p:nvSpPr>
        <p:spPr>
          <a:xfrm>
            <a:off x="0" y="697865"/>
            <a:ext cx="9143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4000" b="1" smtClean="0">
                <a:ln w="18415" cmpd="sng">
                  <a:noFill/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+mj-lt"/>
                <a:cs typeface="Arial"/>
              </a:rPr>
              <a:t>Especialização em Saúde da Família</a:t>
            </a:r>
            <a:endParaRPr lang="pt-BR" sz="4000" b="1" dirty="0">
              <a:ln w="18415" cmpd="sng">
                <a:noFill/>
                <a:prstDash val="solid"/>
              </a:ln>
              <a:solidFill>
                <a:schemeClr val="tx2">
                  <a:lumMod val="75000"/>
                </a:schemeClr>
              </a:solidFill>
              <a:latin typeface="+mj-lt"/>
              <a:cs typeface="Arial"/>
            </a:endParaRPr>
          </a:p>
        </p:txBody>
      </p:sp>
      <p:sp>
        <p:nvSpPr>
          <p:cNvPr id="2055" name="Retângulo 10"/>
          <p:cNvSpPr>
            <a:spLocks noChangeArrowheads="1"/>
          </p:cNvSpPr>
          <p:nvPr/>
        </p:nvSpPr>
        <p:spPr bwMode="auto">
          <a:xfrm>
            <a:off x="1481931" y="4786133"/>
            <a:ext cx="621506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2400" b="1" dirty="0" smtClean="0">
                <a:latin typeface="+mj-lt"/>
              </a:rPr>
              <a:t>Francisco </a:t>
            </a:r>
            <a:r>
              <a:rPr lang="pt-BR" altLang="pt-BR" sz="2400" b="1" dirty="0">
                <a:latin typeface="+mj-lt"/>
              </a:rPr>
              <a:t>Luiz </a:t>
            </a:r>
            <a:r>
              <a:rPr lang="pt-BR" altLang="pt-BR" sz="2400" b="1" dirty="0" err="1">
                <a:latin typeface="+mj-lt"/>
              </a:rPr>
              <a:t>Lisbôa</a:t>
            </a:r>
            <a:r>
              <a:rPr lang="pt-BR" altLang="pt-BR" sz="2400" b="1" dirty="0">
                <a:latin typeface="+mj-lt"/>
              </a:rPr>
              <a:t> Ramos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2400" b="1" dirty="0">
                <a:latin typeface="+mj-lt"/>
              </a:rPr>
              <a:t>Orientadora: </a:t>
            </a:r>
            <a:r>
              <a:rPr lang="pt-BR" altLang="pt-BR" sz="2400" dirty="0">
                <a:latin typeface="+mj-lt"/>
              </a:rPr>
              <a:t>Linda Cristina </a:t>
            </a:r>
            <a:r>
              <a:rPr lang="pt-BR" altLang="pt-BR" sz="2400" dirty="0" err="1">
                <a:latin typeface="+mj-lt"/>
              </a:rPr>
              <a:t>Sangoi</a:t>
            </a:r>
            <a:r>
              <a:rPr lang="pt-BR" altLang="pt-BR" sz="2400" dirty="0">
                <a:latin typeface="+mj-lt"/>
              </a:rPr>
              <a:t> Haas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34925" y="2276872"/>
            <a:ext cx="9109074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Intervenção na  Saúde Bucal dos  escolares de 6 a 12 anos  da Escola Sant’ Pastous de Alegrete/RS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44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83495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25" y="3729038"/>
            <a:ext cx="3097213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3" t="16171"/>
          <a:stretch>
            <a:fillRect/>
          </a:stretch>
        </p:blipFill>
        <p:spPr bwMode="auto">
          <a:xfrm>
            <a:off x="7500938" y="0"/>
            <a:ext cx="1643062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662613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CaixaDeTexto 8"/>
          <p:cNvSpPr txBox="1">
            <a:spLocks noChangeArrowheads="1"/>
          </p:cNvSpPr>
          <p:nvPr/>
        </p:nvSpPr>
        <p:spPr bwMode="auto">
          <a:xfrm>
            <a:off x="10260013" y="2565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Metas</a:t>
            </a:r>
            <a:endParaRPr lang="pt-BR" sz="36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altLang="pt-BR" sz="2400" dirty="0" smtClean="0"/>
              <a:t>Capacitar </a:t>
            </a:r>
            <a:r>
              <a:rPr lang="pt-BR" altLang="pt-BR" sz="2400" dirty="0"/>
              <a:t>50% dos profissionais da equipe para atendimento integral em saúde bucal do </a:t>
            </a:r>
            <a:r>
              <a:rPr lang="pt-BR" altLang="pt-BR" sz="2400" dirty="0" smtClean="0"/>
              <a:t>escolar</a:t>
            </a:r>
          </a:p>
          <a:p>
            <a:pPr algn="just">
              <a:lnSpc>
                <a:spcPct val="150000"/>
              </a:lnSpc>
            </a:pPr>
            <a:r>
              <a:rPr lang="pt-BR" altLang="pt-BR" sz="2400" dirty="0" smtClean="0"/>
              <a:t>Realizar </a:t>
            </a:r>
            <a:r>
              <a:rPr lang="pt-BR" altLang="pt-BR" sz="2400" dirty="0"/>
              <a:t>exame bucal adequado em 100% dos  escolares </a:t>
            </a:r>
            <a:r>
              <a:rPr lang="pt-BR" altLang="pt-BR" sz="2400" dirty="0" smtClean="0"/>
              <a:t>cadastrados</a:t>
            </a:r>
          </a:p>
          <a:p>
            <a:pPr algn="just">
              <a:lnSpc>
                <a:spcPct val="150000"/>
              </a:lnSpc>
            </a:pPr>
            <a:r>
              <a:rPr lang="pt-BR" altLang="pt-BR" sz="2400" dirty="0" smtClean="0"/>
              <a:t>Garantir </a:t>
            </a:r>
            <a:r>
              <a:rPr lang="pt-BR" altLang="pt-BR" sz="2400" dirty="0"/>
              <a:t>realizações de  exames complementares para 100%  dos </a:t>
            </a:r>
            <a:r>
              <a:rPr lang="pt-BR" altLang="pt-BR" sz="2400" dirty="0" smtClean="0"/>
              <a:t>escolares</a:t>
            </a:r>
          </a:p>
          <a:p>
            <a:pPr algn="just">
              <a:lnSpc>
                <a:spcPct val="150000"/>
              </a:lnSpc>
            </a:pPr>
            <a:r>
              <a:rPr lang="pt-BR" altLang="pt-BR" sz="2400" dirty="0" smtClean="0"/>
              <a:t>Garantir </a:t>
            </a:r>
            <a:r>
              <a:rPr lang="pt-BR" altLang="pt-BR" sz="2400" dirty="0"/>
              <a:t>atendimento especializado para 100% dos escolares</a:t>
            </a:r>
            <a:endParaRPr lang="pt-BR" sz="2400" dirty="0"/>
          </a:p>
        </p:txBody>
      </p:sp>
      <p:pic>
        <p:nvPicPr>
          <p:cNvPr id="9" name="Picture 2" descr="http://1.bp.blogspot.com/-5_fHSD4r6w8/TwBEzKKnQ0I/AAAAAAAAAw0/9MnkrGpcAJg/s1600/meta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87" y="93045"/>
            <a:ext cx="1368326" cy="154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83936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25" y="3729038"/>
            <a:ext cx="3097213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3" t="16171"/>
          <a:stretch>
            <a:fillRect/>
          </a:stretch>
        </p:blipFill>
        <p:spPr bwMode="auto">
          <a:xfrm>
            <a:off x="7500938" y="0"/>
            <a:ext cx="1643062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662613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CaixaDeTexto 8"/>
          <p:cNvSpPr txBox="1">
            <a:spLocks noChangeArrowheads="1"/>
          </p:cNvSpPr>
          <p:nvPr/>
        </p:nvSpPr>
        <p:spPr bwMode="auto">
          <a:xfrm>
            <a:off x="10260013" y="2565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Metas</a:t>
            </a:r>
            <a:endParaRPr lang="pt-BR" sz="36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sz="2400" dirty="0"/>
              <a:t>Manter registro atualizado em planilha e/ou prontuário de 100% dos  escolares </a:t>
            </a:r>
            <a:r>
              <a:rPr lang="pt-BR" sz="2400" dirty="0" smtClean="0"/>
              <a:t>cadastrados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Mapear </a:t>
            </a:r>
            <a:r>
              <a:rPr lang="pt-BR" sz="2400" dirty="0"/>
              <a:t>os escolares da área de abrangência com risco para problemas de saúde </a:t>
            </a:r>
            <a:r>
              <a:rPr lang="pt-BR" sz="2400" dirty="0" smtClean="0"/>
              <a:t>bucal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Identificar </a:t>
            </a:r>
            <a:r>
              <a:rPr lang="pt-BR" sz="2400" dirty="0"/>
              <a:t>e acompanhar100%  dos  escolares com acúmulo de fatores de risco em saúde </a:t>
            </a:r>
            <a:r>
              <a:rPr lang="pt-BR" sz="2400" dirty="0" smtClean="0"/>
              <a:t>bucal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Garantir </a:t>
            </a:r>
            <a:r>
              <a:rPr lang="pt-BR" sz="2400" dirty="0"/>
              <a:t>exame de rastreamento para cárie dentária em 100% dos escolares cadastrados no programa</a:t>
            </a:r>
          </a:p>
        </p:txBody>
      </p:sp>
      <p:pic>
        <p:nvPicPr>
          <p:cNvPr id="9" name="Picture 2" descr="http://1.bp.blogspot.com/-5_fHSD4r6w8/TwBEzKKnQ0I/AAAAAAAAAw0/9MnkrGpcAJg/s1600/meta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87" y="93045"/>
            <a:ext cx="1368326" cy="154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65145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25" y="3729038"/>
            <a:ext cx="3097213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3" t="16171"/>
          <a:stretch>
            <a:fillRect/>
          </a:stretch>
        </p:blipFill>
        <p:spPr bwMode="auto">
          <a:xfrm>
            <a:off x="7500938" y="0"/>
            <a:ext cx="1643062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662613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CaixaDeTexto 8"/>
          <p:cNvSpPr txBox="1">
            <a:spLocks noChangeArrowheads="1"/>
          </p:cNvSpPr>
          <p:nvPr/>
        </p:nvSpPr>
        <p:spPr bwMode="auto">
          <a:xfrm>
            <a:off x="10260013" y="2565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Metas</a:t>
            </a:r>
            <a:endParaRPr lang="pt-BR" sz="36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altLang="pt-BR" sz="2400" dirty="0" smtClean="0"/>
              <a:t>Fornecer </a:t>
            </a:r>
            <a:r>
              <a:rPr lang="pt-BR" altLang="pt-BR" sz="2400" dirty="0"/>
              <a:t>orientações sobre higiene bucal, cárie dentária e nutrição saudável para 100% dos escolares e seus </a:t>
            </a:r>
            <a:r>
              <a:rPr lang="pt-BR" altLang="pt-BR" sz="2400" dirty="0" smtClean="0"/>
              <a:t>responsáveis</a:t>
            </a:r>
          </a:p>
          <a:p>
            <a:pPr algn="just">
              <a:lnSpc>
                <a:spcPct val="150000"/>
              </a:lnSpc>
            </a:pPr>
            <a:r>
              <a:rPr lang="pt-BR" altLang="pt-BR" sz="2400" dirty="0" smtClean="0"/>
              <a:t>Promover </a:t>
            </a:r>
            <a:r>
              <a:rPr lang="pt-BR" altLang="pt-BR" sz="2400" dirty="0"/>
              <a:t>ações educativas e preventivas em saúde bucal do escolar na comunidade com regularidade </a:t>
            </a:r>
            <a:r>
              <a:rPr lang="pt-BR" altLang="pt-BR" sz="2400" dirty="0" smtClean="0"/>
              <a:t>semestral</a:t>
            </a:r>
          </a:p>
          <a:p>
            <a:pPr algn="just">
              <a:lnSpc>
                <a:spcPct val="150000"/>
              </a:lnSpc>
            </a:pPr>
            <a:r>
              <a:rPr lang="pt-BR" altLang="pt-BR" sz="2400" dirty="0" smtClean="0"/>
              <a:t>Realizar </a:t>
            </a:r>
            <a:r>
              <a:rPr lang="pt-BR" altLang="pt-BR" sz="2400" dirty="0"/>
              <a:t>ações de promoção à saúde e prevenção de doenças bucais em 100% das famílias dos </a:t>
            </a:r>
            <a:r>
              <a:rPr lang="pt-BR" altLang="pt-BR" sz="2400" dirty="0" smtClean="0"/>
              <a:t>escolares</a:t>
            </a:r>
            <a:endParaRPr lang="pt-BR" altLang="pt-BR" sz="2400" dirty="0"/>
          </a:p>
        </p:txBody>
      </p:sp>
      <p:pic>
        <p:nvPicPr>
          <p:cNvPr id="10" name="Picture 2" descr="http://1.bp.blogspot.com/-5_fHSD4r6w8/TwBEzKKnQ0I/AAAAAAAAAw0/9MnkrGpcAJg/s1600/meta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87" y="93045"/>
            <a:ext cx="1368326" cy="154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43238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25" y="3729038"/>
            <a:ext cx="3097213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3" t="16171"/>
          <a:stretch>
            <a:fillRect/>
          </a:stretch>
        </p:blipFill>
        <p:spPr bwMode="auto">
          <a:xfrm>
            <a:off x="7500938" y="0"/>
            <a:ext cx="1643062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662613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CaixaDeTexto 8"/>
          <p:cNvSpPr txBox="1">
            <a:spLocks noChangeArrowheads="1"/>
          </p:cNvSpPr>
          <p:nvPr/>
        </p:nvSpPr>
        <p:spPr bwMode="auto">
          <a:xfrm>
            <a:off x="10260013" y="2565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34925" y="0"/>
            <a:ext cx="9109075" cy="695739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METODOLOGIA</a:t>
            </a:r>
            <a:r>
              <a:rPr lang="pt-BR" b="1" dirty="0">
                <a:latin typeface="Arial" charset="0"/>
                <a:cs typeface="Arial" charset="0"/>
              </a:rPr>
              <a:t/>
            </a:r>
            <a:br>
              <a:rPr lang="pt-BR" b="1" dirty="0">
                <a:latin typeface="Arial" charset="0"/>
                <a:cs typeface="Arial" charset="0"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33872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25" y="3729038"/>
            <a:ext cx="3097213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3" t="16171"/>
          <a:stretch>
            <a:fillRect/>
          </a:stretch>
        </p:blipFill>
        <p:spPr bwMode="auto">
          <a:xfrm>
            <a:off x="7500938" y="0"/>
            <a:ext cx="1643062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662613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CaixaDeTexto 8"/>
          <p:cNvSpPr txBox="1">
            <a:spLocks noChangeArrowheads="1"/>
          </p:cNvSpPr>
          <p:nvPr/>
        </p:nvSpPr>
        <p:spPr bwMode="auto">
          <a:xfrm>
            <a:off x="10260013" y="2565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Ações </a:t>
            </a:r>
            <a:r>
              <a:rPr lang="pt-B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realizadas</a:t>
            </a:r>
            <a:endParaRPr lang="pt-BR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10113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3400" dirty="0"/>
              <a:t>Cadastramos 100% dos escolares de 6 a 12 anos </a:t>
            </a:r>
            <a:endParaRPr lang="pt-BR" sz="3400" dirty="0" smtClean="0"/>
          </a:p>
          <a:p>
            <a:pPr algn="just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3400" dirty="0" smtClean="0"/>
              <a:t>Realizada </a:t>
            </a:r>
            <a:r>
              <a:rPr lang="pt-BR" sz="3400" dirty="0"/>
              <a:t>a triagem e avalição de 100% dos escolares de  6 a 12 </a:t>
            </a:r>
            <a:r>
              <a:rPr lang="pt-BR" sz="3400" dirty="0" smtClean="0"/>
              <a:t>anos</a:t>
            </a:r>
          </a:p>
          <a:p>
            <a:pPr algn="just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3400" dirty="0" smtClean="0"/>
              <a:t>Avaliação </a:t>
            </a:r>
            <a:r>
              <a:rPr lang="pt-BR" sz="3400" dirty="0"/>
              <a:t>de risco e vulnerabilidade em 100% dos  escolares de 6 a 12 </a:t>
            </a:r>
            <a:r>
              <a:rPr lang="pt-BR" sz="3400" dirty="0" smtClean="0"/>
              <a:t>anos</a:t>
            </a:r>
          </a:p>
          <a:p>
            <a:pPr algn="just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3400" dirty="0" smtClean="0"/>
              <a:t>Mapeamento </a:t>
            </a:r>
            <a:r>
              <a:rPr lang="pt-BR" sz="3400" dirty="0"/>
              <a:t>dos escolares que necessitavam de atendimento clínico e suas </a:t>
            </a:r>
            <a:r>
              <a:rPr lang="pt-BR" sz="3400" dirty="0" smtClean="0"/>
              <a:t>faltas</a:t>
            </a:r>
          </a:p>
          <a:p>
            <a:pPr algn="just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3400" dirty="0"/>
              <a:t>Aumento do números de fichas para os </a:t>
            </a:r>
            <a:r>
              <a:rPr lang="pt-BR" sz="3400" dirty="0" smtClean="0"/>
              <a:t>escolares</a:t>
            </a:r>
            <a:r>
              <a:rPr lang="pt-BR" sz="2400" dirty="0"/>
              <a:t/>
            </a:r>
            <a:br>
              <a:rPr lang="pt-BR" sz="2400" dirty="0"/>
            </a:b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876115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25" y="3729038"/>
            <a:ext cx="3097213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3" t="16171"/>
          <a:stretch>
            <a:fillRect/>
          </a:stretch>
        </p:blipFill>
        <p:spPr bwMode="auto">
          <a:xfrm>
            <a:off x="7500938" y="0"/>
            <a:ext cx="1643062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662613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CaixaDeTexto 8"/>
          <p:cNvSpPr txBox="1">
            <a:spLocks noChangeArrowheads="1"/>
          </p:cNvSpPr>
          <p:nvPr/>
        </p:nvSpPr>
        <p:spPr bwMode="auto">
          <a:xfrm>
            <a:off x="10260013" y="2565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Ações </a:t>
            </a:r>
            <a:r>
              <a:rPr lang="pt-B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realizadas</a:t>
            </a:r>
            <a:endParaRPr lang="pt-BR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400" dirty="0" smtClean="0"/>
              <a:t>Máximo </a:t>
            </a:r>
            <a:r>
              <a:rPr lang="pt-BR" sz="2400" dirty="0"/>
              <a:t>de procedimentos numa só </a:t>
            </a:r>
            <a:r>
              <a:rPr lang="pt-BR" sz="2400" dirty="0" smtClean="0"/>
              <a:t>consulta</a:t>
            </a:r>
          </a:p>
          <a:p>
            <a:pPr algn="just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400" dirty="0" smtClean="0"/>
              <a:t>Reservamos </a:t>
            </a:r>
            <a:r>
              <a:rPr lang="pt-BR" sz="2400" dirty="0"/>
              <a:t>um dia  só para atendimento escolares</a:t>
            </a:r>
          </a:p>
          <a:p>
            <a:pPr algn="just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400" dirty="0"/>
              <a:t>Busca ativa dos faltosos</a:t>
            </a:r>
          </a:p>
          <a:p>
            <a:pPr algn="just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400" dirty="0"/>
              <a:t>Adotamos protocolos do MS</a:t>
            </a:r>
          </a:p>
          <a:p>
            <a:pPr algn="just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400" dirty="0"/>
              <a:t>Organização da  intervenção para o próximo semestre</a:t>
            </a:r>
          </a:p>
          <a:p>
            <a:pPr algn="just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400" dirty="0"/>
              <a:t>Realizamos atividades educativas</a:t>
            </a:r>
          </a:p>
          <a:p>
            <a:pPr algn="just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400" dirty="0"/>
              <a:t>Capacitamos a equipe para o atendimento aos  escolares</a:t>
            </a:r>
            <a:endParaRPr lang="pt-BR" sz="2400" dirty="0"/>
          </a:p>
        </p:txBody>
      </p:sp>
      <p:pic>
        <p:nvPicPr>
          <p:cNvPr id="7170" name="Picture 2" descr="https://lh5.googleusercontent.com/-2O0pEsIxFOU/TXkJRUvK1fI/AAAAAAAAA3Q/jlZ5f5ui1X4/s1600/trabalho-de-equipe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8" y="2222578"/>
            <a:ext cx="1895872" cy="1895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3791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25" y="3729038"/>
            <a:ext cx="3097213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3" t="16171"/>
          <a:stretch>
            <a:fillRect/>
          </a:stretch>
        </p:blipFill>
        <p:spPr bwMode="auto">
          <a:xfrm>
            <a:off x="7500938" y="0"/>
            <a:ext cx="1643062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662613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CaixaDeTexto 8"/>
          <p:cNvSpPr txBox="1">
            <a:spLocks noChangeArrowheads="1"/>
          </p:cNvSpPr>
          <p:nvPr/>
        </p:nvSpPr>
        <p:spPr bwMode="auto">
          <a:xfrm>
            <a:off x="10260013" y="2565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Logística</a:t>
            </a:r>
            <a:endParaRPr lang="pt-BR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600" dirty="0"/>
              <a:t>Caderno de Atenção Básica-Saúde na Escola-nº </a:t>
            </a:r>
            <a:r>
              <a:rPr lang="pt-BR" sz="2600" dirty="0" smtClean="0"/>
              <a:t>24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600" dirty="0" smtClean="0"/>
              <a:t>Caderno </a:t>
            </a:r>
            <a:r>
              <a:rPr lang="pt-BR" sz="2600" dirty="0"/>
              <a:t>de Atenção Básica- MS- nº </a:t>
            </a:r>
            <a:r>
              <a:rPr lang="pt-BR" sz="2600" dirty="0" smtClean="0"/>
              <a:t>17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600" dirty="0" smtClean="0"/>
              <a:t>Ficha </a:t>
            </a:r>
            <a:r>
              <a:rPr lang="pt-BR" sz="2600" dirty="0"/>
              <a:t>Espelho e </a:t>
            </a:r>
            <a:r>
              <a:rPr lang="pt-BR" sz="2600" dirty="0" smtClean="0"/>
              <a:t>Complementar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600" dirty="0" smtClean="0"/>
              <a:t>Planilha </a:t>
            </a:r>
            <a:r>
              <a:rPr lang="pt-BR" sz="2600" dirty="0"/>
              <a:t>de </a:t>
            </a:r>
            <a:r>
              <a:rPr lang="pt-BR" sz="2600" dirty="0" smtClean="0"/>
              <a:t>dados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600" dirty="0" smtClean="0"/>
              <a:t>Palestras</a:t>
            </a:r>
            <a:endParaRPr lang="pt-BR" sz="2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600" dirty="0" smtClean="0"/>
              <a:t>Cartazes em E.V.A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600" dirty="0" smtClean="0"/>
              <a:t>Teatro e Power Point</a:t>
            </a:r>
            <a:endParaRPr lang="pt-BR" sz="2600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600" dirty="0" smtClean="0"/>
              <a:t>Reunião de equipe</a:t>
            </a: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/>
          </a:p>
        </p:txBody>
      </p:sp>
      <p:pic>
        <p:nvPicPr>
          <p:cNvPr id="8196" name="Picture 4" descr="https://encrypted-tbn1.gstatic.com/images?q=tbn:ANd9GcRJuyAxNu6jeYV0wtBMNDUgW1S2rSGvTsSFATMNt2vi55WBTHEz9Q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861" y="3645024"/>
            <a:ext cx="3586326" cy="2247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28575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25" y="3729038"/>
            <a:ext cx="3097213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3" t="16171"/>
          <a:stretch>
            <a:fillRect/>
          </a:stretch>
        </p:blipFill>
        <p:spPr bwMode="auto">
          <a:xfrm>
            <a:off x="7500938" y="0"/>
            <a:ext cx="1643062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662613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CaixaDeTexto 8"/>
          <p:cNvSpPr txBox="1">
            <a:spLocks noChangeArrowheads="1"/>
          </p:cNvSpPr>
          <p:nvPr/>
        </p:nvSpPr>
        <p:spPr bwMode="auto">
          <a:xfrm>
            <a:off x="10260013" y="2565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34925" y="0"/>
            <a:ext cx="9109075" cy="6857999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RESULTADOS</a:t>
            </a:r>
            <a:endParaRPr lang="pt-B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73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1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3" t="16171"/>
          <a:stretch>
            <a:fillRect/>
          </a:stretch>
        </p:blipFill>
        <p:spPr bwMode="auto">
          <a:xfrm>
            <a:off x="7500938" y="0"/>
            <a:ext cx="1643062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CaixaDeTexto 8"/>
          <p:cNvSpPr txBox="1">
            <a:spLocks noChangeArrowheads="1"/>
          </p:cNvSpPr>
          <p:nvPr/>
        </p:nvSpPr>
        <p:spPr bwMode="auto">
          <a:xfrm>
            <a:off x="10260013" y="2565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62865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Proporção de escolares examinados na escola</a:t>
            </a:r>
            <a:b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pt-BR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465" name="CaixaDeTexto 16"/>
          <p:cNvSpPr txBox="1">
            <a:spLocks noChangeArrowheads="1"/>
          </p:cNvSpPr>
          <p:nvPr/>
        </p:nvSpPr>
        <p:spPr bwMode="auto">
          <a:xfrm>
            <a:off x="1285875" y="5500688"/>
            <a:ext cx="6572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>
              <a:latin typeface="Arial" charset="0"/>
            </a:endParaRPr>
          </a:p>
        </p:txBody>
      </p:sp>
      <p:sp>
        <p:nvSpPr>
          <p:cNvPr id="19466" name="Rectangle 13"/>
          <p:cNvSpPr>
            <a:spLocks noChangeArrowheads="1"/>
          </p:cNvSpPr>
          <p:nvPr/>
        </p:nvSpPr>
        <p:spPr bwMode="auto">
          <a:xfrm>
            <a:off x="0" y="2893288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200" b="1" dirty="0">
              <a:solidFill>
                <a:srgbClr val="000000"/>
              </a:solidFill>
              <a:latin typeface="Arial" charset="0"/>
              <a:ea typeface="Calibri" pitchFamily="34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800" dirty="0">
              <a:ea typeface="Calibri" pitchFamily="34" charset="0"/>
              <a:cs typeface="Arial" charset="0"/>
            </a:endParaRPr>
          </a:p>
        </p:txBody>
      </p:sp>
      <p:pic>
        <p:nvPicPr>
          <p:cNvPr id="19467" name="Gráfico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79"/>
          <a:stretch>
            <a:fillRect/>
          </a:stretch>
        </p:blipFill>
        <p:spPr bwMode="auto">
          <a:xfrm>
            <a:off x="539701" y="1624798"/>
            <a:ext cx="8064598" cy="3952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2"/>
          <p:cNvSpPr>
            <a:spLocks noChangeArrowheads="1"/>
          </p:cNvSpPr>
          <p:nvPr/>
        </p:nvSpPr>
        <p:spPr bwMode="auto">
          <a:xfrm>
            <a:off x="2092409" y="2958754"/>
            <a:ext cx="1170062" cy="7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</a:rPr>
              <a:t>119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29111" y="5684955"/>
            <a:ext cx="81018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400" dirty="0"/>
              <a:t>Gráfico 1 - Proporção de escolares examinados na escola Sant’ Pastous pertencentes à ESF Cândido Leães, Alegrete/RS, em Nov., dez, março e abril de 2013.</a:t>
            </a:r>
          </a:p>
          <a:p>
            <a:endParaRPr lang="pt-BR" dirty="0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3707904" y="2955480"/>
            <a:ext cx="1170062" cy="7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</a:rPr>
              <a:t>119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5379423" y="2902496"/>
            <a:ext cx="1170062" cy="7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</a:rPr>
              <a:t>144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7159755" y="2902496"/>
            <a:ext cx="1170062" cy="7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</a:rPr>
              <a:t>144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4821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1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3" t="16171"/>
          <a:stretch>
            <a:fillRect/>
          </a:stretch>
        </p:blipFill>
        <p:spPr bwMode="auto">
          <a:xfrm>
            <a:off x="7500938" y="0"/>
            <a:ext cx="1643062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CaixaDeTexto 8"/>
          <p:cNvSpPr txBox="1">
            <a:spLocks noChangeArrowheads="1"/>
          </p:cNvSpPr>
          <p:nvPr/>
        </p:nvSpPr>
        <p:spPr bwMode="auto">
          <a:xfrm>
            <a:off x="10260013" y="2565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pic>
        <p:nvPicPr>
          <p:cNvPr id="20489" name="Picture 9" descr="319976_2203166436267_672314562_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1475616"/>
            <a:ext cx="7187249" cy="5067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Exame dos </a:t>
            </a:r>
            <a:r>
              <a:rPr lang="pt-B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escolares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5876581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25" y="3729038"/>
            <a:ext cx="3097213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3" t="16171"/>
          <a:stretch>
            <a:fillRect/>
          </a:stretch>
        </p:blipFill>
        <p:spPr bwMode="auto">
          <a:xfrm>
            <a:off x="7500938" y="0"/>
            <a:ext cx="1643062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662613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CaixaDeTexto 8"/>
          <p:cNvSpPr txBox="1">
            <a:spLocks noChangeArrowheads="1"/>
          </p:cNvSpPr>
          <p:nvPr/>
        </p:nvSpPr>
        <p:spPr bwMode="auto">
          <a:xfrm>
            <a:off x="10260013" y="2565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34925" y="0"/>
            <a:ext cx="9109075" cy="6858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INTRODUÇÃO</a:t>
            </a:r>
            <a:endParaRPr lang="pt-B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0346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1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3" t="16171"/>
          <a:stretch>
            <a:fillRect/>
          </a:stretch>
        </p:blipFill>
        <p:spPr bwMode="auto">
          <a:xfrm>
            <a:off x="7500938" y="0"/>
            <a:ext cx="1643062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CaixaDeTexto 8"/>
          <p:cNvSpPr txBox="1">
            <a:spLocks noChangeArrowheads="1"/>
          </p:cNvSpPr>
          <p:nvPr/>
        </p:nvSpPr>
        <p:spPr bwMode="auto">
          <a:xfrm>
            <a:off x="10260013" y="2565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20488" name="CaixaDeTexto 9"/>
          <p:cNvSpPr txBox="1">
            <a:spLocks noChangeArrowheads="1"/>
          </p:cNvSpPr>
          <p:nvPr/>
        </p:nvSpPr>
        <p:spPr bwMode="auto">
          <a:xfrm rot="-4116843">
            <a:off x="-673100" y="1604963"/>
            <a:ext cx="35718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b="1" dirty="0">
                <a:solidFill>
                  <a:schemeClr val="bg1"/>
                </a:solidFill>
                <a:latin typeface="Arial" charset="0"/>
              </a:rPr>
              <a:t>Consultas de Pré-Natal</a:t>
            </a:r>
          </a:p>
        </p:txBody>
      </p:sp>
      <p:pic>
        <p:nvPicPr>
          <p:cNvPr id="50180" name="Gráfico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90" y="1720471"/>
            <a:ext cx="8127937" cy="3879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1979712" y="3279276"/>
            <a:ext cx="1170062" cy="7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</a:rPr>
              <a:t>119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707904" y="3279276"/>
            <a:ext cx="1170062" cy="7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</a:rPr>
              <a:t>119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5364088" y="3240271"/>
            <a:ext cx="1170062" cy="7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</a:rPr>
              <a:t>144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7020272" y="3240271"/>
            <a:ext cx="1170062" cy="7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</a:rPr>
              <a:t>144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44990" y="5624810"/>
            <a:ext cx="8127937" cy="70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400" dirty="0"/>
              <a:t>Gráfico 2: Proporção de escolares entre 5 e 14 anos com primeira consulta odontológica da Escola Sant’ Pastous pertencentes à ESF Cândido Leães, Alegrete/RS, em Nov., dez, março e abril de 2013.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Proporção de escolares entre 5 e 14 anos com a primeira consulta odontológica</a:t>
            </a:r>
            <a:endParaRPr lang="pt-BR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4798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1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3" t="16171"/>
          <a:stretch>
            <a:fillRect/>
          </a:stretch>
        </p:blipFill>
        <p:spPr bwMode="auto">
          <a:xfrm>
            <a:off x="7500938" y="0"/>
            <a:ext cx="1643062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CaixaDeTexto 8"/>
          <p:cNvSpPr txBox="1">
            <a:spLocks noChangeArrowheads="1"/>
          </p:cNvSpPr>
          <p:nvPr/>
        </p:nvSpPr>
        <p:spPr bwMode="auto">
          <a:xfrm>
            <a:off x="10260013" y="2565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pic>
        <p:nvPicPr>
          <p:cNvPr id="51202" name="Gráfico 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52"/>
          <a:stretch>
            <a:fillRect/>
          </a:stretch>
        </p:blipFill>
        <p:spPr bwMode="auto">
          <a:xfrm>
            <a:off x="464401" y="1759041"/>
            <a:ext cx="8051954" cy="3983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2085715" y="4442335"/>
            <a:ext cx="1170062" cy="7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</a:rPr>
              <a:t>9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3706606" y="4065470"/>
            <a:ext cx="1170062" cy="7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</a:rPr>
              <a:t>15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66360" y="3949463"/>
            <a:ext cx="1170062" cy="7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pt-BR" altLang="pt-BR" sz="2000" dirty="0" smtClean="0">
                <a:solidFill>
                  <a:srgbClr val="0070C0"/>
                </a:solidFill>
                <a:latin typeface="Calibri" pitchFamily="34" charset="0"/>
              </a:rPr>
              <a:t>20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7152407" y="3422469"/>
            <a:ext cx="1170062" cy="7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pt-BR" altLang="pt-BR" sz="2000" dirty="0" smtClean="0">
                <a:solidFill>
                  <a:srgbClr val="0070C0"/>
                </a:solidFill>
                <a:latin typeface="Calibri" pitchFamily="34" charset="0"/>
              </a:rPr>
              <a:t>31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464400" y="5662613"/>
            <a:ext cx="80519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400" dirty="0"/>
              <a:t>Gráfico 3: Proporção de escolares entre 5 e 14 anos com tratamento odontológico concluído da Escola Sant’ Pastous pertencentes à ESF Cândido Leães, Alegrete/RS, em Nov., dez, março e abril de 2013.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Proporção de crianças entre 5 e 14 anos com tratamento odontológico concluído</a:t>
            </a:r>
            <a:endParaRPr lang="pt-BR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0610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1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3" t="16171"/>
          <a:stretch>
            <a:fillRect/>
          </a:stretch>
        </p:blipFill>
        <p:spPr bwMode="auto">
          <a:xfrm>
            <a:off x="7500938" y="0"/>
            <a:ext cx="1643062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CaixaDeTexto 8"/>
          <p:cNvSpPr txBox="1">
            <a:spLocks noChangeArrowheads="1"/>
          </p:cNvSpPr>
          <p:nvPr/>
        </p:nvSpPr>
        <p:spPr bwMode="auto">
          <a:xfrm>
            <a:off x="10260013" y="2565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pic>
        <p:nvPicPr>
          <p:cNvPr id="52227" name="Gráfico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04" y="1711325"/>
            <a:ext cx="8064599" cy="4093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2123728" y="2565400"/>
            <a:ext cx="1170062" cy="7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</a:rPr>
              <a:t>119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3779912" y="2565400"/>
            <a:ext cx="1170062" cy="7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</a:rPr>
              <a:t>119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436096" y="2565400"/>
            <a:ext cx="1170062" cy="7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</a:rPr>
              <a:t>144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7147458" y="2565400"/>
            <a:ext cx="1170062" cy="7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</a:rPr>
              <a:t>144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66105" y="5805264"/>
            <a:ext cx="80645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400" dirty="0"/>
              <a:t>Gráfico 4: Proporção de escolares entre 5 e 14 anos com avaliação de risco para saúde bucal da Escola Sant’ Pastous pertencentes à ESF Cândido Leães, Alegrete/RS, em Nov., dez, março e abril de 2013.</a:t>
            </a:r>
          </a:p>
          <a:p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Proporção de crianças entre 5 e 14 anos com avaliação de risco para saúde </a:t>
            </a:r>
            <a: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bucal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53627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1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3" t="16171"/>
          <a:stretch>
            <a:fillRect/>
          </a:stretch>
        </p:blipFill>
        <p:spPr bwMode="auto">
          <a:xfrm>
            <a:off x="7500938" y="0"/>
            <a:ext cx="1643062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CaixaDeTexto 8"/>
          <p:cNvSpPr txBox="1">
            <a:spLocks noChangeArrowheads="1"/>
          </p:cNvSpPr>
          <p:nvPr/>
        </p:nvSpPr>
        <p:spPr bwMode="auto">
          <a:xfrm>
            <a:off x="10260013" y="2565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pic>
        <p:nvPicPr>
          <p:cNvPr id="53250" name="Gráfico 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4"/>
          <a:stretch>
            <a:fillRect/>
          </a:stretch>
        </p:blipFill>
        <p:spPr bwMode="auto">
          <a:xfrm>
            <a:off x="462936" y="1916832"/>
            <a:ext cx="8260452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1979712" y="2643097"/>
            <a:ext cx="1170062" cy="7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</a:rPr>
              <a:t>119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3779912" y="2643097"/>
            <a:ext cx="1170062" cy="7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</a:rPr>
              <a:t>119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439017" y="2649442"/>
            <a:ext cx="1170062" cy="7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</a:rPr>
              <a:t>144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7152407" y="2673097"/>
            <a:ext cx="1170062" cy="7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</a:rPr>
              <a:t>144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462937" y="5842337"/>
            <a:ext cx="82604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400" dirty="0"/>
              <a:t>Gráfico 5: Proporção de escolares entre 5 e 14 anos com orientação sobre saúde bucal e prevenção de cárie da Escola Sant’ Pastous pertencentes a ESF Cândido Leães, Alegrete/RS, em Nov., dez, março e abril de 2013.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Proporção de crianças entre 5 e 14 anos com orientação sobre higiene bucal e prevenção de </a:t>
            </a:r>
            <a:r>
              <a:rPr lang="pt-B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cárie</a:t>
            </a:r>
            <a:endParaRPr lang="pt-BR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8934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1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3" t="16171"/>
          <a:stretch>
            <a:fillRect/>
          </a:stretch>
        </p:blipFill>
        <p:spPr bwMode="auto">
          <a:xfrm>
            <a:off x="7500938" y="0"/>
            <a:ext cx="1643062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CaixaDeTexto 8"/>
          <p:cNvSpPr txBox="1">
            <a:spLocks noChangeArrowheads="1"/>
          </p:cNvSpPr>
          <p:nvPr/>
        </p:nvSpPr>
        <p:spPr bwMode="auto">
          <a:xfrm>
            <a:off x="10260013" y="2565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pic>
        <p:nvPicPr>
          <p:cNvPr id="54274" name="Gráfico 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882" y="1735138"/>
            <a:ext cx="7776566" cy="392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569646" y="2597335"/>
            <a:ext cx="1170062" cy="7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</a:rPr>
              <a:t>144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7152407" y="2597335"/>
            <a:ext cx="1170062" cy="7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</a:rPr>
              <a:t>144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827883" y="5724525"/>
            <a:ext cx="77765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400" dirty="0"/>
              <a:t>Gráfico 6: Proporção de escolares entre 5 e 14 anos com orientação nutricional pelo odontólogo da Escola Sant’ Pastous pertencentes a ESF Cândido Leães, Alegrete/RS, em Nov., dez, março e abril de 2013.</a:t>
            </a:r>
          </a:p>
          <a:p>
            <a:endParaRPr lang="pt-BR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pt-BR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Proporção de crianças entre 5 e 14 anos que receberam orientação nutricional </a:t>
            </a:r>
            <a: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odontólogo</a:t>
            </a:r>
            <a:endParaRPr lang="pt-B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8810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1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3" t="16171"/>
          <a:stretch>
            <a:fillRect/>
          </a:stretch>
        </p:blipFill>
        <p:spPr bwMode="auto">
          <a:xfrm>
            <a:off x="7500938" y="0"/>
            <a:ext cx="1643062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CaixaDeTexto 8"/>
          <p:cNvSpPr txBox="1">
            <a:spLocks noChangeArrowheads="1"/>
          </p:cNvSpPr>
          <p:nvPr/>
        </p:nvSpPr>
        <p:spPr bwMode="auto">
          <a:xfrm>
            <a:off x="10260013" y="2565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pic>
        <p:nvPicPr>
          <p:cNvPr id="55298" name="Gráfico 7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91" y="1832120"/>
            <a:ext cx="7866805" cy="3881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7152407" y="2554257"/>
            <a:ext cx="1170062" cy="7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</a:rPr>
              <a:t>144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580112" y="2935288"/>
            <a:ext cx="1170062" cy="7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</a:rPr>
              <a:t>119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3923928" y="2989381"/>
            <a:ext cx="1170062" cy="7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</a:rPr>
              <a:t>93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2265185" y="2989381"/>
            <a:ext cx="1170062" cy="7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pt-BR" altLang="pt-BR" sz="2000" dirty="0" smtClean="0">
                <a:solidFill>
                  <a:srgbClr val="0070C0"/>
                </a:solidFill>
                <a:latin typeface="Calibri" pitchFamily="34" charset="0"/>
              </a:rPr>
              <a:t>93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739192" y="5728506"/>
            <a:ext cx="78668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400" dirty="0"/>
              <a:t>Gráfico 7: Proporção de escolares entre 5 e 14 anos com escovação supervisionada da Escola Sant’ Pastous pertencentes a ESF Cândido Leães, Alegrete/RS, em Nov., dez, março e abril de 2013.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Proporção de escolares entre 5 e 14 anos que participaram da escovação dental supervisionada</a:t>
            </a:r>
          </a:p>
        </p:txBody>
      </p:sp>
    </p:spTree>
    <p:extLst>
      <p:ext uri="{BB962C8B-B14F-4D97-AF65-F5344CB8AC3E}">
        <p14:creationId xmlns:p14="http://schemas.microsoft.com/office/powerpoint/2010/main" val="18913156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1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3" t="16171"/>
          <a:stretch>
            <a:fillRect/>
          </a:stretch>
        </p:blipFill>
        <p:spPr bwMode="auto">
          <a:xfrm>
            <a:off x="7500938" y="0"/>
            <a:ext cx="1643062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CaixaDeTexto 8"/>
          <p:cNvSpPr txBox="1">
            <a:spLocks noChangeArrowheads="1"/>
          </p:cNvSpPr>
          <p:nvPr/>
        </p:nvSpPr>
        <p:spPr bwMode="auto">
          <a:xfrm>
            <a:off x="10260013" y="2565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pic>
        <p:nvPicPr>
          <p:cNvPr id="56322" name="Gráfico 8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93"/>
          <a:stretch>
            <a:fillRect/>
          </a:stretch>
        </p:blipFill>
        <p:spPr bwMode="auto">
          <a:xfrm>
            <a:off x="606952" y="1744919"/>
            <a:ext cx="7982903" cy="389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2123728" y="2941976"/>
            <a:ext cx="1170062" cy="7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pt-BR" altLang="pt-BR" sz="2000" dirty="0" smtClean="0">
                <a:solidFill>
                  <a:srgbClr val="0070C0"/>
                </a:solidFill>
                <a:latin typeface="Calibri" pitchFamily="34" charset="0"/>
              </a:rPr>
              <a:t>93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3779912" y="2932768"/>
            <a:ext cx="1170062" cy="7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pt-BR" altLang="pt-BR" sz="2000" dirty="0" smtClean="0">
                <a:solidFill>
                  <a:srgbClr val="0070C0"/>
                </a:solidFill>
                <a:latin typeface="Calibri" pitchFamily="34" charset="0"/>
              </a:rPr>
              <a:t>93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438368" y="2871805"/>
            <a:ext cx="1170062" cy="7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pt-BR" altLang="pt-BR" sz="2000" dirty="0" smtClean="0">
                <a:solidFill>
                  <a:srgbClr val="0070C0"/>
                </a:solidFill>
                <a:latin typeface="Calibri" pitchFamily="34" charset="0"/>
              </a:rPr>
              <a:t>119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7152205" y="2471023"/>
            <a:ext cx="1170062" cy="7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pt-BR" altLang="pt-BR" sz="2000" dirty="0" smtClean="0">
                <a:solidFill>
                  <a:srgbClr val="0070C0"/>
                </a:solidFill>
                <a:latin typeface="Calibri" pitchFamily="34" charset="0"/>
              </a:rPr>
              <a:t>144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32494" y="5644741"/>
            <a:ext cx="79573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400" dirty="0"/>
              <a:t>Gráfico 8: Proporção de escolares entre 5 e 14 anos com registro de saúde bucal atualizado da Escola Sant’ Pastous pertencentes à ESF Cândido Leães, Alegrete/RS, em Nov., dez, março e abril de 2013.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Proporção de escolares entre 5 e 14 anos com registro de saúde bucal </a:t>
            </a:r>
            <a:r>
              <a:rPr lang="pt-B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atualizado</a:t>
            </a:r>
            <a:endParaRPr lang="pt-BR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976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1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3" t="16171"/>
          <a:stretch>
            <a:fillRect/>
          </a:stretch>
        </p:blipFill>
        <p:spPr bwMode="auto">
          <a:xfrm>
            <a:off x="7500938" y="0"/>
            <a:ext cx="1643062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CaixaDeTexto 8"/>
          <p:cNvSpPr txBox="1">
            <a:spLocks noChangeArrowheads="1"/>
          </p:cNvSpPr>
          <p:nvPr/>
        </p:nvSpPr>
        <p:spPr bwMode="auto">
          <a:xfrm>
            <a:off x="10260013" y="2565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20488" name="CaixaDeTexto 9"/>
          <p:cNvSpPr txBox="1">
            <a:spLocks noChangeArrowheads="1"/>
          </p:cNvSpPr>
          <p:nvPr/>
        </p:nvSpPr>
        <p:spPr bwMode="auto">
          <a:xfrm rot="-4116843">
            <a:off x="-673100" y="1604963"/>
            <a:ext cx="35718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b="1" dirty="0">
                <a:solidFill>
                  <a:schemeClr val="bg1"/>
                </a:solidFill>
                <a:latin typeface="Arial" charset="0"/>
              </a:rPr>
              <a:t>Consultas de Pré-Natal</a:t>
            </a:r>
          </a:p>
        </p:txBody>
      </p:sp>
      <p:pic>
        <p:nvPicPr>
          <p:cNvPr id="57346" name="Gráfico 9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47"/>
          <a:stretch>
            <a:fillRect/>
          </a:stretch>
        </p:blipFill>
        <p:spPr bwMode="auto">
          <a:xfrm>
            <a:off x="741195" y="1755180"/>
            <a:ext cx="7819485" cy="392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741195" y="5682655"/>
            <a:ext cx="781948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400" dirty="0"/>
              <a:t>Gráfico 9: Proporção de escolares entre 5 e 14 anos com orientação sobre prevenção ao trauma dentário da Escola Sant’ Pastous pertencentes à ESF Cândido Leães, Alegrete/RS, em Nov., dez, março e abril de 2013.</a:t>
            </a:r>
          </a:p>
          <a:p>
            <a:endParaRPr lang="pt-BR" dirty="0"/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2265185" y="2418289"/>
            <a:ext cx="1170062" cy="7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pt-BR" altLang="pt-BR" sz="2000" dirty="0" smtClean="0">
                <a:solidFill>
                  <a:srgbClr val="0070C0"/>
                </a:solidFill>
                <a:latin typeface="Calibri" pitchFamily="34" charset="0"/>
              </a:rPr>
              <a:t>119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3799993" y="2418289"/>
            <a:ext cx="1170062" cy="7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pt-BR" altLang="pt-BR" sz="2000" dirty="0" smtClean="0">
                <a:solidFill>
                  <a:srgbClr val="0070C0"/>
                </a:solidFill>
                <a:latin typeface="Calibri" pitchFamily="34" charset="0"/>
              </a:rPr>
              <a:t>119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5458449" y="2438352"/>
            <a:ext cx="1170062" cy="7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pt-BR" altLang="pt-BR" sz="2000" dirty="0" smtClean="0">
                <a:solidFill>
                  <a:srgbClr val="0070C0"/>
                </a:solidFill>
                <a:latin typeface="Calibri" pitchFamily="34" charset="0"/>
              </a:rPr>
              <a:t>144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7101507" y="2418289"/>
            <a:ext cx="1170062" cy="7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pt-BR" altLang="pt-BR" sz="2000" dirty="0" smtClean="0">
                <a:solidFill>
                  <a:srgbClr val="0070C0"/>
                </a:solidFill>
                <a:latin typeface="Calibri" pitchFamily="34" charset="0"/>
              </a:rPr>
              <a:t>144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Proporção de escolares entre 5 e 14 anos com orientação sobre prevenção ao trauma </a:t>
            </a:r>
            <a:r>
              <a:rPr lang="pt-B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dentário</a:t>
            </a:r>
            <a:endParaRPr lang="pt-BR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85818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1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3" t="16171"/>
          <a:stretch>
            <a:fillRect/>
          </a:stretch>
        </p:blipFill>
        <p:spPr bwMode="auto">
          <a:xfrm>
            <a:off x="7500938" y="0"/>
            <a:ext cx="1643062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CaixaDeTexto 8"/>
          <p:cNvSpPr txBox="1">
            <a:spLocks noChangeArrowheads="1"/>
          </p:cNvSpPr>
          <p:nvPr/>
        </p:nvSpPr>
        <p:spPr bwMode="auto">
          <a:xfrm>
            <a:off x="10260013" y="2565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pic>
        <p:nvPicPr>
          <p:cNvPr id="58370" name="Gráfico 10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02"/>
          <a:stretch>
            <a:fillRect/>
          </a:stretch>
        </p:blipFill>
        <p:spPr bwMode="auto">
          <a:xfrm>
            <a:off x="579843" y="1734690"/>
            <a:ext cx="8013761" cy="3825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79843" y="5805264"/>
            <a:ext cx="80137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400" dirty="0"/>
              <a:t>Gráfico 10: Proporção de escolares entre 5 e 14 anos com orientação sobre uso de chupetas da Escola Sant’ Pastous pertencentes à ESF Cândido Leães, Alegrete/RS, em Nov., dez, março e abril de 2013.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2051720" y="2427117"/>
            <a:ext cx="1170062" cy="7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pt-BR" altLang="pt-BR" sz="2000" dirty="0" smtClean="0">
                <a:solidFill>
                  <a:srgbClr val="0070C0"/>
                </a:solidFill>
                <a:latin typeface="Calibri" pitchFamily="34" charset="0"/>
              </a:rPr>
              <a:t>119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3739425" y="2422977"/>
            <a:ext cx="1170062" cy="7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pt-BR" altLang="pt-BR" sz="2000" dirty="0" smtClean="0">
                <a:solidFill>
                  <a:srgbClr val="0070C0"/>
                </a:solidFill>
                <a:latin typeface="Calibri" pitchFamily="34" charset="0"/>
              </a:rPr>
              <a:t>119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5405873" y="2422977"/>
            <a:ext cx="1170062" cy="7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pt-BR" altLang="pt-BR" sz="2000" dirty="0" smtClean="0">
                <a:solidFill>
                  <a:srgbClr val="0070C0"/>
                </a:solidFill>
                <a:latin typeface="Calibri" pitchFamily="34" charset="0"/>
              </a:rPr>
              <a:t>144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7152407" y="2422977"/>
            <a:ext cx="1170062" cy="7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pt-BR" altLang="pt-BR" sz="2000" dirty="0" smtClean="0">
                <a:solidFill>
                  <a:srgbClr val="0070C0"/>
                </a:solidFill>
                <a:latin typeface="Calibri" pitchFamily="34" charset="0"/>
              </a:rPr>
              <a:t>144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Proporção de escolares entre 5 e 14 anos com orientação sobre uso de chupetas</a:t>
            </a:r>
          </a:p>
        </p:txBody>
      </p:sp>
    </p:spTree>
    <p:extLst>
      <p:ext uri="{BB962C8B-B14F-4D97-AF65-F5344CB8AC3E}">
        <p14:creationId xmlns:p14="http://schemas.microsoft.com/office/powerpoint/2010/main" val="27365034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1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3" t="16171"/>
          <a:stretch>
            <a:fillRect/>
          </a:stretch>
        </p:blipFill>
        <p:spPr bwMode="auto">
          <a:xfrm>
            <a:off x="7500938" y="0"/>
            <a:ext cx="1643062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CaixaDeTexto 8"/>
          <p:cNvSpPr txBox="1">
            <a:spLocks noChangeArrowheads="1"/>
          </p:cNvSpPr>
          <p:nvPr/>
        </p:nvSpPr>
        <p:spPr bwMode="auto">
          <a:xfrm>
            <a:off x="10260013" y="2565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pic>
        <p:nvPicPr>
          <p:cNvPr id="59394" name="Gráfico 1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4"/>
          <a:stretch>
            <a:fillRect/>
          </a:stretch>
        </p:blipFill>
        <p:spPr bwMode="auto">
          <a:xfrm>
            <a:off x="827583" y="1844824"/>
            <a:ext cx="7650783" cy="3804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827584" y="5848648"/>
            <a:ext cx="765078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400" dirty="0"/>
              <a:t>Gráfico 11: Proporção de escolares entre 5 e 14 anos com orientação sobre prevenção de gengivites da Escola Sant’ Pastous pertencentes à ESF Cândido Leães, Alegrete/RS, em Nov., dez, março e abril de 2013.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436096" y="2554257"/>
            <a:ext cx="1170062" cy="7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pt-BR" altLang="pt-BR" sz="2000" dirty="0" smtClean="0">
                <a:solidFill>
                  <a:srgbClr val="0070C0"/>
                </a:solidFill>
                <a:latin typeface="Calibri" pitchFamily="34" charset="0"/>
              </a:rPr>
              <a:t>144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7046195" y="2554257"/>
            <a:ext cx="1170062" cy="7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pt-BR" altLang="pt-BR" sz="2000" dirty="0" smtClean="0">
                <a:solidFill>
                  <a:srgbClr val="0070C0"/>
                </a:solidFill>
                <a:latin typeface="Calibri" pitchFamily="34" charset="0"/>
              </a:rPr>
              <a:t>144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2247644" y="4437112"/>
            <a:ext cx="1170062" cy="7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pt-BR" altLang="pt-BR" sz="2000" dirty="0" smtClean="0">
                <a:solidFill>
                  <a:srgbClr val="0070C0"/>
                </a:solidFill>
                <a:latin typeface="Calibri" pitchFamily="34" charset="0"/>
              </a:rPr>
              <a:t>22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851920" y="4420302"/>
            <a:ext cx="1170062" cy="7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pt-BR" altLang="pt-BR" sz="2000" dirty="0" smtClean="0">
                <a:solidFill>
                  <a:srgbClr val="0070C0"/>
                </a:solidFill>
                <a:latin typeface="Calibri" pitchFamily="34" charset="0"/>
              </a:rPr>
              <a:t>22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Proporção de escolares entre 5 e 14 anos com orientação sobre prevenção de </a:t>
            </a:r>
            <a:r>
              <a:rPr lang="pt-B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gengivites</a:t>
            </a:r>
            <a:endParaRPr lang="pt-BR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0756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25" y="3729038"/>
            <a:ext cx="3097213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3" t="16171"/>
          <a:stretch>
            <a:fillRect/>
          </a:stretch>
        </p:blipFill>
        <p:spPr bwMode="auto">
          <a:xfrm>
            <a:off x="7500938" y="0"/>
            <a:ext cx="1643062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662613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CaixaDeTexto 8"/>
          <p:cNvSpPr txBox="1">
            <a:spLocks noChangeArrowheads="1"/>
          </p:cNvSpPr>
          <p:nvPr/>
        </p:nvSpPr>
        <p:spPr bwMode="auto">
          <a:xfrm>
            <a:off x="10260013" y="2565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Importância da ação programática  em saúde bucal dos  escolares</a:t>
            </a:r>
            <a:endParaRPr lang="pt-BR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210302507"/>
              </p:ext>
            </p:extLst>
          </p:nvPr>
        </p:nvGraphicFramePr>
        <p:xfrm>
          <a:off x="1580583" y="1667602"/>
          <a:ext cx="694891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59200468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1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3" t="16171"/>
          <a:stretch>
            <a:fillRect/>
          </a:stretch>
        </p:blipFill>
        <p:spPr bwMode="auto">
          <a:xfrm>
            <a:off x="7500938" y="0"/>
            <a:ext cx="1643062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CaixaDeTexto 8"/>
          <p:cNvSpPr txBox="1">
            <a:spLocks noChangeArrowheads="1"/>
          </p:cNvSpPr>
          <p:nvPr/>
        </p:nvSpPr>
        <p:spPr bwMode="auto">
          <a:xfrm>
            <a:off x="10260013" y="2565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pic>
        <p:nvPicPr>
          <p:cNvPr id="60418" name="Gráfico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596" y="1844824"/>
            <a:ext cx="7562873" cy="391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777527" y="5763561"/>
            <a:ext cx="75628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400" dirty="0"/>
              <a:t>Gráfico 12: Proporção de escolares entre 5 e 14 anos com necessidades de tratamento clínico da Escola Sant’ Pastous pertencentes à ESF Cândido Leães, Alegrete/RS, em Nov., dez, março e abril de 2013.</a:t>
            </a:r>
          </a:p>
          <a:p>
            <a:endParaRPr lang="pt-BR" dirty="0"/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2267744" y="4220041"/>
            <a:ext cx="1170062" cy="7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pt-BR" altLang="pt-BR" sz="2000" dirty="0" smtClean="0">
                <a:solidFill>
                  <a:srgbClr val="0070C0"/>
                </a:solidFill>
                <a:latin typeface="Calibri" pitchFamily="34" charset="0"/>
              </a:rPr>
              <a:t>46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3779912" y="4199070"/>
            <a:ext cx="1170062" cy="7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pt-BR" altLang="pt-BR" sz="2000" dirty="0" smtClean="0">
                <a:solidFill>
                  <a:srgbClr val="0070C0"/>
                </a:solidFill>
                <a:latin typeface="Calibri" pitchFamily="34" charset="0"/>
              </a:rPr>
              <a:t>46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5436096" y="4220041"/>
            <a:ext cx="1170062" cy="7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pt-BR" altLang="pt-BR" sz="2000" dirty="0" smtClean="0">
                <a:solidFill>
                  <a:srgbClr val="0070C0"/>
                </a:solidFill>
                <a:latin typeface="Calibri" pitchFamily="34" charset="0"/>
              </a:rPr>
              <a:t>49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7092280" y="4220041"/>
            <a:ext cx="1170062" cy="7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pt-BR" altLang="pt-BR" sz="2000" dirty="0" smtClean="0">
                <a:solidFill>
                  <a:srgbClr val="0070C0"/>
                </a:solidFill>
                <a:latin typeface="Calibri" pitchFamily="34" charset="0"/>
              </a:rPr>
              <a:t>49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Proporção de escolares entre 5 e 14 anos com necessidade de tratamento </a:t>
            </a:r>
            <a:r>
              <a:rPr lang="pt-B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clínico</a:t>
            </a:r>
            <a:endParaRPr lang="pt-BR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9997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1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3" t="16171"/>
          <a:stretch>
            <a:fillRect/>
          </a:stretch>
        </p:blipFill>
        <p:spPr bwMode="auto">
          <a:xfrm>
            <a:off x="7500938" y="0"/>
            <a:ext cx="1643062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CaixaDeTexto 8"/>
          <p:cNvSpPr txBox="1">
            <a:spLocks noChangeArrowheads="1"/>
          </p:cNvSpPr>
          <p:nvPr/>
        </p:nvSpPr>
        <p:spPr bwMode="auto">
          <a:xfrm>
            <a:off x="10260013" y="2565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pic>
        <p:nvPicPr>
          <p:cNvPr id="61442" name="Gráfico 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526" y="1844824"/>
            <a:ext cx="7626698" cy="38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742526" y="5751016"/>
            <a:ext cx="77117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400" dirty="0"/>
              <a:t>Gráfico 13: Proporção de escolares entre 5 e 14 anos residentes na área de abrangência da UBS da Escola Sant’ Pastous pertencentes à ESF Cândido Leães, Alegrete/RS, em Nov., dez, março e abril de 2013. </a:t>
            </a:r>
          </a:p>
          <a:p>
            <a:endParaRPr lang="pt-BR" dirty="0"/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2265185" y="3139538"/>
            <a:ext cx="1170062" cy="7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pt-BR" altLang="pt-BR" sz="2000" dirty="0" smtClean="0">
                <a:solidFill>
                  <a:srgbClr val="0070C0"/>
                </a:solidFill>
                <a:latin typeface="Calibri" pitchFamily="34" charset="0"/>
              </a:rPr>
              <a:t>108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3924372" y="3127078"/>
            <a:ext cx="1170062" cy="7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pt-BR" altLang="pt-BR" sz="2000" dirty="0" smtClean="0">
                <a:solidFill>
                  <a:srgbClr val="0070C0"/>
                </a:solidFill>
                <a:latin typeface="Calibri" pitchFamily="34" charset="0"/>
              </a:rPr>
              <a:t>108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5419261" y="3127078"/>
            <a:ext cx="1170062" cy="7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pt-BR" altLang="pt-BR" sz="2000" dirty="0" smtClean="0">
                <a:solidFill>
                  <a:srgbClr val="0070C0"/>
                </a:solidFill>
                <a:latin typeface="Calibri" pitchFamily="34" charset="0"/>
              </a:rPr>
              <a:t>132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7020272" y="3084683"/>
            <a:ext cx="1170062" cy="7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pt-BR" altLang="pt-BR" sz="2000" dirty="0" smtClean="0">
                <a:solidFill>
                  <a:srgbClr val="0070C0"/>
                </a:solidFill>
                <a:latin typeface="Calibri" pitchFamily="34" charset="0"/>
              </a:rPr>
              <a:t>132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Título 15"/>
          <p:cNvSpPr txBox="1">
            <a:spLocks noGrp="1"/>
          </p:cNvSpPr>
          <p:nvPr>
            <p:ph type="title"/>
          </p:nvPr>
        </p:nvSpPr>
        <p:spPr>
          <a:xfrm>
            <a:off x="457200" y="-31025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Proporção de escolares entre 5 e 14 anos residentes na área de abrangência da UBS</a:t>
            </a:r>
          </a:p>
        </p:txBody>
      </p:sp>
    </p:spTree>
    <p:extLst>
      <p:ext uri="{BB962C8B-B14F-4D97-AF65-F5344CB8AC3E}">
        <p14:creationId xmlns:p14="http://schemas.microsoft.com/office/powerpoint/2010/main" val="4093232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25" y="3729038"/>
            <a:ext cx="3097213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3" t="16171"/>
          <a:stretch>
            <a:fillRect/>
          </a:stretch>
        </p:blipFill>
        <p:spPr bwMode="auto">
          <a:xfrm>
            <a:off x="7500938" y="0"/>
            <a:ext cx="1643062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662613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CaixaDeTexto 8"/>
          <p:cNvSpPr txBox="1">
            <a:spLocks noChangeArrowheads="1"/>
          </p:cNvSpPr>
          <p:nvPr/>
        </p:nvSpPr>
        <p:spPr bwMode="auto">
          <a:xfrm>
            <a:off x="10260013" y="2565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20488" name="CaixaDeTexto 9"/>
          <p:cNvSpPr txBox="1">
            <a:spLocks noChangeArrowheads="1"/>
          </p:cNvSpPr>
          <p:nvPr/>
        </p:nvSpPr>
        <p:spPr bwMode="auto">
          <a:xfrm rot="-4116843">
            <a:off x="-673100" y="1604963"/>
            <a:ext cx="35718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b="1" dirty="0">
                <a:solidFill>
                  <a:schemeClr val="bg1"/>
                </a:solidFill>
                <a:latin typeface="Arial" charset="0"/>
              </a:rPr>
              <a:t>Consultas de Pré-Natal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Discussão</a:t>
            </a:r>
            <a:endParaRPr lang="pt-BR" sz="36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pt-BR" sz="2400" dirty="0" smtClean="0"/>
              <a:t>	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equipe da UBS conheceu mais sobre saúde bucal e desenvolvemos multiplicadores nesta área, para nossos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ensinamentos.</a:t>
            </a:r>
            <a:endParaRPr lang="pt-B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60000"/>
              </a:lnSpc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Obtivemos grande aumento na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inter-relação escola e UBS, tendo em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vista a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frequente visita da dentista à escola e a vice-versa com relação aos professores na UBS, levando alunos a consultas e trocando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informações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60000"/>
              </a:lnSpc>
              <a:buNone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dirty="0"/>
          </a:p>
        </p:txBody>
      </p:sp>
      <p:pic>
        <p:nvPicPr>
          <p:cNvPr id="9" name="Picture 2" descr="http://2.bp.blogspot.com/-CD5Lo-tkhIY/T6qo7Qf68jI/AAAAAAAABA8/4KqXMGQNDEs/s1600/carie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3" y="13103"/>
            <a:ext cx="1522536" cy="1755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84996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25" y="3729038"/>
            <a:ext cx="3097213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3" t="16171"/>
          <a:stretch>
            <a:fillRect/>
          </a:stretch>
        </p:blipFill>
        <p:spPr bwMode="auto">
          <a:xfrm>
            <a:off x="7500938" y="0"/>
            <a:ext cx="1643062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662613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CaixaDeTexto 8"/>
          <p:cNvSpPr txBox="1">
            <a:spLocks noChangeArrowheads="1"/>
          </p:cNvSpPr>
          <p:nvPr/>
        </p:nvSpPr>
        <p:spPr bwMode="auto">
          <a:xfrm>
            <a:off x="10260013" y="2565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20488" name="CaixaDeTexto 9"/>
          <p:cNvSpPr txBox="1">
            <a:spLocks noChangeArrowheads="1"/>
          </p:cNvSpPr>
          <p:nvPr/>
        </p:nvSpPr>
        <p:spPr bwMode="auto">
          <a:xfrm rot="-4116843">
            <a:off x="-673100" y="1604963"/>
            <a:ext cx="35718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b="1" dirty="0">
                <a:solidFill>
                  <a:schemeClr val="bg1"/>
                </a:solidFill>
                <a:latin typeface="Arial" charset="0"/>
              </a:rPr>
              <a:t>Consultas de Pré-Natal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 smtClean="0"/>
              <a:t>	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Foi aumentada a faixa etária atendida diretamente na escola, incluindo na ação as crianças de pré-escola e num segundo momento, aos estudantes do quinto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ano.</a:t>
            </a: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Foi ampliada a cobertura da comunidade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adulta. Na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medida em que os pais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levavam seus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filhos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às consultas,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geral acabavam consultando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também.</a:t>
            </a:r>
            <a:endParaRPr lang="pt-B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O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projeto já está implantado e faz parte da nossa sistemática, de maneira definitiva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devendo ser melhorado e ampliado na medida das necessidades e possibilidades.</a:t>
            </a:r>
          </a:p>
          <a:p>
            <a:pPr algn="ctr"/>
            <a:endParaRPr lang="pt-BR" sz="2200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Discussão</a:t>
            </a:r>
            <a:endParaRPr lang="pt-BR" sz="36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 descr="http://2.bp.blogspot.com/-CD5Lo-tkhIY/T6qo7Qf68jI/AAAAAAAABA8/4KqXMGQNDEs/s1600/carie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3" y="13103"/>
            <a:ext cx="1522536" cy="1755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52660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25" y="3729038"/>
            <a:ext cx="3097213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3" t="16171"/>
          <a:stretch>
            <a:fillRect/>
          </a:stretch>
        </p:blipFill>
        <p:spPr bwMode="auto">
          <a:xfrm>
            <a:off x="7500938" y="0"/>
            <a:ext cx="1643062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662613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CaixaDeTexto 8"/>
          <p:cNvSpPr txBox="1">
            <a:spLocks noChangeArrowheads="1"/>
          </p:cNvSpPr>
          <p:nvPr/>
        </p:nvSpPr>
        <p:spPr bwMode="auto">
          <a:xfrm>
            <a:off x="10260013" y="2565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20488" name="CaixaDeTexto 9"/>
          <p:cNvSpPr txBox="1">
            <a:spLocks noChangeArrowheads="1"/>
          </p:cNvSpPr>
          <p:nvPr/>
        </p:nvSpPr>
        <p:spPr bwMode="auto">
          <a:xfrm rot="-4116843">
            <a:off x="2319668" y="2876942"/>
            <a:ext cx="327753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b="1" dirty="0">
                <a:solidFill>
                  <a:schemeClr val="bg1"/>
                </a:solidFill>
                <a:latin typeface="Arial" charset="0"/>
              </a:rPr>
              <a:t>Consultas de Pré-Natal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Reflexão </a:t>
            </a:r>
            <a:r>
              <a:rPr lang="pt-B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crítica</a:t>
            </a:r>
            <a:endParaRPr lang="pt-BR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  <a:spcBef>
                <a:spcPct val="0"/>
              </a:spcBef>
              <a:spcAft>
                <a:spcPts val="12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pt-BR" altLang="pt-BR" sz="2200" b="1" dirty="0"/>
              <a:t>Desenvolvimento do curso em relação às nossas expectativas </a:t>
            </a:r>
            <a:r>
              <a:rPr lang="pt-BR" altLang="pt-BR" sz="2200" b="1" dirty="0" smtClean="0"/>
              <a:t>iniciais:</a:t>
            </a:r>
            <a:endParaRPr lang="pt-BR" altLang="pt-BR" sz="2200" b="1" dirty="0"/>
          </a:p>
          <a:p>
            <a:pPr lvl="1" algn="just">
              <a:lnSpc>
                <a:spcPct val="160000"/>
              </a:lnSpc>
              <a:spcBef>
                <a:spcPct val="0"/>
              </a:spcBef>
              <a:spcAft>
                <a:spcPts val="12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pt-BR" altLang="pt-BR" sz="2200" dirty="0" smtClean="0"/>
              <a:t>Ideia </a:t>
            </a:r>
            <a:r>
              <a:rPr lang="pt-BR" altLang="pt-BR" sz="2200" dirty="0"/>
              <a:t>inicial  de “Cárie  zero” no final da </a:t>
            </a:r>
            <a:r>
              <a:rPr lang="pt-BR" altLang="pt-BR" sz="2200" dirty="0" smtClean="0"/>
              <a:t>intervenção</a:t>
            </a:r>
          </a:p>
          <a:p>
            <a:pPr algn="just">
              <a:lnSpc>
                <a:spcPct val="160000"/>
              </a:lnSpc>
              <a:spcBef>
                <a:spcPct val="0"/>
              </a:spcBef>
              <a:spcAft>
                <a:spcPts val="12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pt-BR" altLang="pt-BR" sz="2200" b="1" dirty="0"/>
              <a:t>Significado do curso para nossa prática </a:t>
            </a:r>
            <a:r>
              <a:rPr lang="pt-BR" altLang="pt-BR" sz="2200" b="1" dirty="0" smtClean="0"/>
              <a:t>profissional</a:t>
            </a:r>
            <a:endParaRPr lang="pt-BR" altLang="pt-BR" sz="2200" dirty="0"/>
          </a:p>
          <a:p>
            <a:pPr lvl="1" algn="just">
              <a:lnSpc>
                <a:spcPct val="160000"/>
              </a:lnSpc>
              <a:spcBef>
                <a:spcPct val="0"/>
              </a:spcBef>
              <a:spcAft>
                <a:spcPts val="12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pt-BR" altLang="pt-BR" sz="2200" dirty="0" smtClean="0"/>
              <a:t>	Visão  </a:t>
            </a:r>
            <a:r>
              <a:rPr lang="pt-BR" altLang="pt-BR" sz="2200" dirty="0"/>
              <a:t>mais detalhada e ampla sobre nossa  função como promotores de </a:t>
            </a:r>
            <a:r>
              <a:rPr lang="pt-BR" altLang="pt-BR" sz="2200" dirty="0" smtClean="0"/>
              <a:t>saúde</a:t>
            </a:r>
          </a:p>
          <a:p>
            <a:pPr lvl="1" algn="just">
              <a:lnSpc>
                <a:spcPct val="160000"/>
              </a:lnSpc>
              <a:spcBef>
                <a:spcPct val="0"/>
              </a:spcBef>
              <a:spcAft>
                <a:spcPts val="12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pt-BR" altLang="pt-BR" sz="2200" dirty="0" smtClean="0"/>
              <a:t>	Deixamos </a:t>
            </a:r>
            <a:r>
              <a:rPr lang="pt-BR" altLang="pt-BR" sz="2200" dirty="0"/>
              <a:t>de ser individualista para trabalharmos  em  </a:t>
            </a:r>
            <a:r>
              <a:rPr lang="pt-BR" altLang="pt-BR" sz="2200" dirty="0" smtClean="0"/>
              <a:t>equipe</a:t>
            </a:r>
            <a:endParaRPr lang="pt-BR" sz="2200" dirty="0"/>
          </a:p>
        </p:txBody>
      </p:sp>
      <p:pic>
        <p:nvPicPr>
          <p:cNvPr id="11268" name="Picture 4" descr="http://www.portaldoestudo.com.br/imagens/ImageBank/Images/Videoaula/corret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82" y="269154"/>
            <a:ext cx="1215055" cy="1196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04129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25" y="3729038"/>
            <a:ext cx="3097213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3" t="16171"/>
          <a:stretch>
            <a:fillRect/>
          </a:stretch>
        </p:blipFill>
        <p:spPr bwMode="auto">
          <a:xfrm>
            <a:off x="7500938" y="0"/>
            <a:ext cx="1643062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662613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CaixaDeTexto 8"/>
          <p:cNvSpPr txBox="1">
            <a:spLocks noChangeArrowheads="1"/>
          </p:cNvSpPr>
          <p:nvPr/>
        </p:nvSpPr>
        <p:spPr bwMode="auto">
          <a:xfrm>
            <a:off x="10260013" y="2565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20488" name="CaixaDeTexto 9"/>
          <p:cNvSpPr txBox="1">
            <a:spLocks noChangeArrowheads="1"/>
          </p:cNvSpPr>
          <p:nvPr/>
        </p:nvSpPr>
        <p:spPr bwMode="auto">
          <a:xfrm rot="-4116843">
            <a:off x="2319668" y="2876942"/>
            <a:ext cx="327753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b="1" dirty="0">
                <a:solidFill>
                  <a:schemeClr val="bg1"/>
                </a:solidFill>
                <a:latin typeface="Arial" charset="0"/>
              </a:rPr>
              <a:t>Consultas de Pré-Natal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Reflexão </a:t>
            </a:r>
            <a:r>
              <a:rPr lang="pt-B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crítica</a:t>
            </a:r>
            <a:endParaRPr lang="pt-BR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pt-BR" altLang="pt-BR" sz="2400" b="1" dirty="0" smtClean="0"/>
              <a:t>Aprendizados </a:t>
            </a:r>
            <a:r>
              <a:rPr lang="pt-BR" altLang="pt-BR" sz="2400" b="1" dirty="0"/>
              <a:t>mais relevantes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pt-BR" altLang="pt-BR" sz="2400" dirty="0" smtClean="0"/>
              <a:t>Antes </a:t>
            </a:r>
            <a:r>
              <a:rPr lang="pt-BR" altLang="pt-BR" sz="2400" dirty="0"/>
              <a:t>de  qualquer intervenção devemos realizar uma  análise situacional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pt-BR" altLang="pt-BR" sz="2400" dirty="0" smtClean="0"/>
              <a:t>Desenvolvimento </a:t>
            </a:r>
            <a:r>
              <a:rPr lang="pt-BR" altLang="pt-BR" sz="2400" dirty="0"/>
              <a:t>de  um  olhar clínico e </a:t>
            </a:r>
            <a:r>
              <a:rPr lang="pt-BR" altLang="pt-BR" sz="2400" dirty="0" smtClean="0"/>
              <a:t>qualificado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pt-BR" altLang="pt-BR" sz="2400" dirty="0" smtClean="0"/>
              <a:t>Ter </a:t>
            </a:r>
            <a:r>
              <a:rPr lang="pt-BR" altLang="pt-BR" sz="2400" dirty="0"/>
              <a:t>um olhar  mais abrangente sobre a  saúde dos usuários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None/>
            </a:pPr>
            <a:endParaRPr lang="pt-BR" altLang="pt-BR" sz="2400" dirty="0"/>
          </a:p>
          <a:p>
            <a:pPr marL="0" inden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None/>
            </a:pPr>
            <a:endParaRPr lang="pt-BR" altLang="pt-BR" sz="2400" dirty="0" smtClean="0"/>
          </a:p>
          <a:p>
            <a:pPr marL="0" inden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None/>
            </a:pPr>
            <a:endParaRPr lang="pt-BR" altLang="pt-BR" sz="2400" dirty="0"/>
          </a:p>
          <a:p>
            <a:endParaRPr lang="pt-BR" dirty="0"/>
          </a:p>
        </p:txBody>
      </p:sp>
      <p:pic>
        <p:nvPicPr>
          <p:cNvPr id="9" name="Picture 4" descr="http://www.portaldoestudo.com.br/imagens/ImageBank/Images/Videoaula/corret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82" y="269154"/>
            <a:ext cx="1215055" cy="1196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32165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11113" y="3693506"/>
            <a:ext cx="3097213" cy="3164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1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3" t="16171"/>
          <a:stretch>
            <a:fillRect/>
          </a:stretch>
        </p:blipFill>
        <p:spPr bwMode="auto">
          <a:xfrm>
            <a:off x="7500938" y="0"/>
            <a:ext cx="1643062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662613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CaixaDeTexto 8"/>
          <p:cNvSpPr txBox="1">
            <a:spLocks noChangeArrowheads="1"/>
          </p:cNvSpPr>
          <p:nvPr/>
        </p:nvSpPr>
        <p:spPr bwMode="auto">
          <a:xfrm>
            <a:off x="10260013" y="2565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9" name="Título 1"/>
          <p:cNvSpPr>
            <a:spLocks noGrp="1"/>
          </p:cNvSpPr>
          <p:nvPr>
            <p:ph type="title" idx="4294967295"/>
          </p:nvPr>
        </p:nvSpPr>
        <p:spPr>
          <a:xfrm>
            <a:off x="-15152" y="292893"/>
            <a:ext cx="9143999" cy="1163638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pt-BR" sz="36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t-BR" sz="36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BR" sz="36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t-BR" sz="36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BR" sz="36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t-BR" sz="36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BR" sz="36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t-BR" sz="36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BR" sz="36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t-BR" sz="36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BR" sz="36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t-BR" sz="36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BR" sz="36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t-BR" sz="36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BR" sz="36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t-BR" sz="36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BR" sz="36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t-BR" sz="36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BR" sz="36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t-BR" sz="36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BR" sz="36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t-BR" sz="36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BR" sz="36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t-BR" sz="36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BR" sz="36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t-BR" sz="36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BR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Muito </a:t>
            </a:r>
            <a:r>
              <a:rPr lang="pt-BR" sz="4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Obrigado</a:t>
            </a:r>
            <a:r>
              <a:rPr lang="pt-BR" sz="36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t-BR" sz="36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BR" sz="36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t-BR" sz="36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BR" sz="36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t-BR" sz="36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BR" sz="36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t-BR" sz="36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BR" sz="36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t-BR" sz="36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BR" sz="2400" dirty="0" smtClean="0"/>
              <a:t>lisboa_ramos@bol.com.br</a:t>
            </a:r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6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t-BR" sz="36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BR" sz="36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t-BR" sz="36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BR" sz="36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t-BR" sz="3600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pt-BR" sz="2400" b="1" dirty="0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4139952" y="214968"/>
            <a:ext cx="7572375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200" b="1" dirty="0">
              <a:solidFill>
                <a:srgbClr val="000000"/>
              </a:solidFill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200" b="1" dirty="0">
              <a:solidFill>
                <a:srgbClr val="000000"/>
              </a:solidFill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200" b="1" dirty="0">
              <a:solidFill>
                <a:srgbClr val="000000"/>
              </a:solidFill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200" b="1" dirty="0">
              <a:solidFill>
                <a:srgbClr val="000000"/>
              </a:solidFill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200" b="1" dirty="0">
              <a:solidFill>
                <a:srgbClr val="000000"/>
              </a:solidFill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200" b="1" dirty="0">
              <a:solidFill>
                <a:srgbClr val="000000"/>
              </a:solidFill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200" b="1" dirty="0">
              <a:solidFill>
                <a:srgbClr val="000000"/>
              </a:solidFill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200" b="1" dirty="0">
              <a:solidFill>
                <a:srgbClr val="000000"/>
              </a:solidFill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200" b="1" dirty="0">
              <a:solidFill>
                <a:srgbClr val="000000"/>
              </a:solidFill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200" b="1" dirty="0">
              <a:solidFill>
                <a:srgbClr val="000000"/>
              </a:solidFill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200" b="1" dirty="0">
              <a:solidFill>
                <a:srgbClr val="000000"/>
              </a:solidFill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200" b="1" dirty="0">
              <a:solidFill>
                <a:srgbClr val="000000"/>
              </a:solidFill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200" b="1" dirty="0">
              <a:solidFill>
                <a:srgbClr val="000000"/>
              </a:solidFill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200" b="1" dirty="0">
              <a:solidFill>
                <a:srgbClr val="000000"/>
              </a:solidFill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200" b="1" dirty="0">
              <a:solidFill>
                <a:srgbClr val="000000"/>
              </a:solidFill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200" b="1" dirty="0">
              <a:solidFill>
                <a:srgbClr val="000000"/>
              </a:solidFill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200" b="1" dirty="0">
              <a:solidFill>
                <a:srgbClr val="000000"/>
              </a:solidFill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200" b="1" dirty="0">
              <a:solidFill>
                <a:srgbClr val="000000"/>
              </a:solidFill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200" b="1" dirty="0">
              <a:solidFill>
                <a:srgbClr val="000000"/>
              </a:solidFill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200" b="1" dirty="0">
              <a:solidFill>
                <a:srgbClr val="000000"/>
              </a:solidFill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200" b="1" dirty="0">
              <a:solidFill>
                <a:srgbClr val="000000"/>
              </a:solidFill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200" b="1" dirty="0">
              <a:solidFill>
                <a:srgbClr val="000000"/>
              </a:solidFill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200" b="1" dirty="0">
              <a:solidFill>
                <a:srgbClr val="000000"/>
              </a:solidFill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200" b="1" dirty="0">
              <a:solidFill>
                <a:srgbClr val="000000"/>
              </a:solidFill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200" b="1" dirty="0">
              <a:solidFill>
                <a:srgbClr val="000000"/>
              </a:solidFill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200" b="1" dirty="0">
              <a:solidFill>
                <a:srgbClr val="000000"/>
              </a:solidFill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200" b="1" dirty="0">
              <a:solidFill>
                <a:srgbClr val="000000"/>
              </a:solidFill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200" b="1" dirty="0">
              <a:solidFill>
                <a:srgbClr val="000000"/>
              </a:solidFill>
              <a:latin typeface="Arial" charset="0"/>
              <a:ea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618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25" y="3729038"/>
            <a:ext cx="3097213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3" t="16171"/>
          <a:stretch>
            <a:fillRect/>
          </a:stretch>
        </p:blipFill>
        <p:spPr bwMode="auto">
          <a:xfrm>
            <a:off x="7500938" y="0"/>
            <a:ext cx="1643062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662613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CaixaDeTexto 8"/>
          <p:cNvSpPr txBox="1">
            <a:spLocks noChangeArrowheads="1"/>
          </p:cNvSpPr>
          <p:nvPr/>
        </p:nvSpPr>
        <p:spPr bwMode="auto">
          <a:xfrm>
            <a:off x="10260013" y="2565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Caracterização do Município de  Alegrete/RS</a:t>
            </a:r>
            <a:endParaRPr lang="pt-BR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192209058"/>
              </p:ext>
            </p:extLst>
          </p:nvPr>
        </p:nvGraphicFramePr>
        <p:xfrm>
          <a:off x="827881" y="1556792"/>
          <a:ext cx="7920583" cy="5144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6908543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0" y="3716801"/>
            <a:ext cx="3097213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3" t="16171"/>
          <a:stretch>
            <a:fillRect/>
          </a:stretch>
        </p:blipFill>
        <p:spPr bwMode="auto">
          <a:xfrm>
            <a:off x="7500938" y="0"/>
            <a:ext cx="1643062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662613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aixaDeTexto 8"/>
          <p:cNvSpPr txBox="1">
            <a:spLocks noChangeArrowheads="1"/>
          </p:cNvSpPr>
          <p:nvPr/>
        </p:nvSpPr>
        <p:spPr bwMode="auto">
          <a:xfrm>
            <a:off x="10260013" y="2565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altLang="pt-BR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Caracterização da  UBS</a:t>
            </a:r>
            <a:endParaRPr lang="pt-BR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3676092" y="3473721"/>
            <a:ext cx="1944216" cy="793750"/>
          </a:xfrm>
          <a:prstGeom prst="roundRect">
            <a:avLst/>
          </a:prstGeom>
          <a:ln/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b="1" dirty="0" smtClean="0"/>
              <a:t>UBS</a:t>
            </a:r>
            <a:endParaRPr lang="pt-BR" sz="2400" b="1" dirty="0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3676092" y="1502927"/>
            <a:ext cx="1944216" cy="793750"/>
          </a:xfrm>
          <a:prstGeom prst="roundRect">
            <a:avLst/>
          </a:prstGeom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Urbana</a:t>
            </a:r>
            <a:endParaRPr lang="pt-BR" sz="2400" dirty="0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6208986" y="2183644"/>
            <a:ext cx="2583904" cy="1133400"/>
          </a:xfrm>
          <a:prstGeom prst="roundRect">
            <a:avLst/>
          </a:prstGeom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Vínculo exclusivo com o SUS</a:t>
            </a:r>
            <a:endParaRPr lang="pt-BR" sz="2400" dirty="0"/>
          </a:p>
        </p:txBody>
      </p:sp>
      <p:sp>
        <p:nvSpPr>
          <p:cNvPr id="13" name="Retângulo de cantos arredondados 12"/>
          <p:cNvSpPr/>
          <p:nvPr/>
        </p:nvSpPr>
        <p:spPr>
          <a:xfrm>
            <a:off x="6194423" y="3716801"/>
            <a:ext cx="2583904" cy="1133400"/>
          </a:xfrm>
          <a:prstGeom prst="roundRect">
            <a:avLst/>
          </a:prstGeom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Estrutura física pequena</a:t>
            </a:r>
            <a:endParaRPr lang="pt-BR" sz="2400" dirty="0"/>
          </a:p>
        </p:txBody>
      </p:sp>
      <p:sp>
        <p:nvSpPr>
          <p:cNvPr id="14" name="Retângulo de cantos arredondados 13"/>
          <p:cNvSpPr/>
          <p:nvPr/>
        </p:nvSpPr>
        <p:spPr>
          <a:xfrm>
            <a:off x="4788024" y="5127566"/>
            <a:ext cx="2583904" cy="1133400"/>
          </a:xfrm>
          <a:prstGeom prst="roundRect">
            <a:avLst/>
          </a:prstGeom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Falta de 4 ACS</a:t>
            </a:r>
            <a:endParaRPr lang="pt-BR" sz="2400" dirty="0"/>
          </a:p>
        </p:txBody>
      </p:sp>
      <p:sp>
        <p:nvSpPr>
          <p:cNvPr id="15" name="Retângulo de cantos arredondados 14"/>
          <p:cNvSpPr/>
          <p:nvPr/>
        </p:nvSpPr>
        <p:spPr>
          <a:xfrm>
            <a:off x="1650443" y="5127566"/>
            <a:ext cx="2583904" cy="1133400"/>
          </a:xfrm>
          <a:prstGeom prst="roundRect">
            <a:avLst/>
          </a:prstGeom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2.880 habitantes cadastrados</a:t>
            </a:r>
            <a:endParaRPr lang="pt-BR" sz="2400" dirty="0"/>
          </a:p>
        </p:txBody>
      </p:sp>
      <p:sp>
        <p:nvSpPr>
          <p:cNvPr id="16" name="Retângulo de cantos arredondados 15"/>
          <p:cNvSpPr/>
          <p:nvPr/>
        </p:nvSpPr>
        <p:spPr>
          <a:xfrm>
            <a:off x="38282" y="2168195"/>
            <a:ext cx="3317966" cy="2237314"/>
          </a:xfrm>
          <a:prstGeom prst="roundRect">
            <a:avLst/>
          </a:prstGeom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pt-BR" altLang="pt-BR" sz="2400" dirty="0"/>
              <a:t>Equipe atende a  demanda  e  consegue dar resolutividade aos  problemas dos usuários</a:t>
            </a:r>
          </a:p>
        </p:txBody>
      </p:sp>
    </p:spTree>
    <p:extLst>
      <p:ext uri="{BB962C8B-B14F-4D97-AF65-F5344CB8AC3E}">
        <p14:creationId xmlns:p14="http://schemas.microsoft.com/office/powerpoint/2010/main" val="20166013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25" y="3729038"/>
            <a:ext cx="3097213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3" t="16171"/>
          <a:stretch>
            <a:fillRect/>
          </a:stretch>
        </p:blipFill>
        <p:spPr bwMode="auto">
          <a:xfrm>
            <a:off x="7500938" y="0"/>
            <a:ext cx="1643062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662613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CaixaDeTexto 8"/>
          <p:cNvSpPr txBox="1">
            <a:spLocks noChangeArrowheads="1"/>
          </p:cNvSpPr>
          <p:nvPr/>
        </p:nvSpPr>
        <p:spPr bwMode="auto">
          <a:xfrm>
            <a:off x="10260013" y="2565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Situação da ação programática na ESF  antes da </a:t>
            </a:r>
            <a:r>
              <a:rPr lang="pt-B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intervenção</a:t>
            </a:r>
            <a:endParaRPr lang="pt-BR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50004" y="1735138"/>
            <a:ext cx="77760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Livre demanda sem dia específico para os  escolares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50004" y="2334567"/>
            <a:ext cx="31886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Sem visitas domiciliares</a:t>
            </a:r>
            <a:endParaRPr lang="pt-BR" sz="2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550004" y="2935287"/>
            <a:ext cx="45688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Deficiência na interdisciplinaridade</a:t>
            </a:r>
            <a:endParaRPr lang="pt-BR" sz="2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575933" y="3529804"/>
            <a:ext cx="3438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Poucas reuniões da equipe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602834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25" y="3729038"/>
            <a:ext cx="3097213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3" t="16171"/>
          <a:stretch>
            <a:fillRect/>
          </a:stretch>
        </p:blipFill>
        <p:spPr bwMode="auto">
          <a:xfrm>
            <a:off x="7500938" y="0"/>
            <a:ext cx="1643062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662613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CaixaDeTexto 8"/>
          <p:cNvSpPr txBox="1">
            <a:spLocks noChangeArrowheads="1"/>
          </p:cNvSpPr>
          <p:nvPr/>
        </p:nvSpPr>
        <p:spPr bwMode="auto">
          <a:xfrm>
            <a:off x="10260013" y="2565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Objetivo Geral</a:t>
            </a:r>
            <a:endParaRPr lang="pt-BR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04863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/>
              <a:t>	Melhorar </a:t>
            </a:r>
            <a:r>
              <a:rPr lang="pt-BR" sz="2400" dirty="0"/>
              <a:t>a atenção à saúde bucal de</a:t>
            </a:r>
            <a:br>
              <a:rPr lang="pt-BR" sz="2400" dirty="0"/>
            </a:br>
            <a:r>
              <a:rPr lang="pt-BR" sz="2400" dirty="0"/>
              <a:t>crianças escolares de 6 a 12 anos de    idade da Escola Sant’ Pastous da área de abrangência da Unidade Básica de Saúde </a:t>
            </a:r>
            <a:r>
              <a:rPr lang="pt-BR" sz="2400" dirty="0" smtClean="0"/>
              <a:t>de Alegrete.</a:t>
            </a:r>
            <a:endParaRPr lang="pt-BR" sz="2400" dirty="0"/>
          </a:p>
        </p:txBody>
      </p:sp>
      <p:pic>
        <p:nvPicPr>
          <p:cNvPr id="1026" name="Picture 2" descr="http://4.bp.blogspot.com/-OZf63a6-huw/UU_gf4Ju9mI/AAAAAAAACPI/MiDaA6DgOuc/s1600/DENTE+SAUDE+BUCAL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205043"/>
            <a:ext cx="3960440" cy="2437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98720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25" y="3729038"/>
            <a:ext cx="3097213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3" t="16171"/>
          <a:stretch>
            <a:fillRect/>
          </a:stretch>
        </p:blipFill>
        <p:spPr bwMode="auto">
          <a:xfrm>
            <a:off x="7500938" y="0"/>
            <a:ext cx="1643062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662613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CaixaDeTexto 8"/>
          <p:cNvSpPr txBox="1">
            <a:spLocks noChangeArrowheads="1"/>
          </p:cNvSpPr>
          <p:nvPr/>
        </p:nvSpPr>
        <p:spPr bwMode="auto">
          <a:xfrm>
            <a:off x="10260013" y="2565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Objetivos Específicos</a:t>
            </a:r>
            <a:endParaRPr lang="pt-BR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60000"/>
              </a:lnSpc>
            </a:pPr>
            <a:r>
              <a:rPr lang="pt-BR" sz="2800" dirty="0"/>
              <a:t>Ampliar a cobertura da atenção </a:t>
            </a:r>
            <a:r>
              <a:rPr lang="pt-BR" sz="2800" dirty="0" smtClean="0"/>
              <a:t>à </a:t>
            </a:r>
            <a:r>
              <a:rPr lang="pt-BR" sz="2800" dirty="0"/>
              <a:t>saúde </a:t>
            </a:r>
            <a:r>
              <a:rPr lang="pt-BR" sz="2800" dirty="0" smtClean="0"/>
              <a:t>bucal</a:t>
            </a:r>
          </a:p>
          <a:p>
            <a:pPr algn="just">
              <a:lnSpc>
                <a:spcPct val="160000"/>
              </a:lnSpc>
            </a:pPr>
            <a:r>
              <a:rPr lang="pt-BR" sz="2800" dirty="0" smtClean="0"/>
              <a:t>Melhorar </a:t>
            </a:r>
            <a:r>
              <a:rPr lang="pt-BR" sz="2800" dirty="0"/>
              <a:t>a adesão </a:t>
            </a:r>
            <a:r>
              <a:rPr lang="pt-BR" sz="2800" dirty="0" smtClean="0"/>
              <a:t>e qualidade ao </a:t>
            </a:r>
            <a:r>
              <a:rPr lang="pt-BR" sz="2800" dirty="0"/>
              <a:t>atendimento em saúde </a:t>
            </a:r>
            <a:r>
              <a:rPr lang="pt-BR" sz="2800" dirty="0" smtClean="0"/>
              <a:t>bucal</a:t>
            </a:r>
          </a:p>
          <a:p>
            <a:pPr algn="just">
              <a:lnSpc>
                <a:spcPct val="160000"/>
              </a:lnSpc>
            </a:pPr>
            <a:r>
              <a:rPr lang="pt-BR" sz="2800" dirty="0" smtClean="0"/>
              <a:t>Melhorar </a:t>
            </a:r>
            <a:r>
              <a:rPr lang="pt-BR" sz="2800" dirty="0"/>
              <a:t>o registro de informações </a:t>
            </a:r>
            <a:endParaRPr lang="pt-BR" sz="2800" dirty="0" smtClean="0"/>
          </a:p>
          <a:p>
            <a:pPr algn="just">
              <a:lnSpc>
                <a:spcPct val="160000"/>
              </a:lnSpc>
            </a:pPr>
            <a:r>
              <a:rPr lang="pt-BR" sz="2800" dirty="0" smtClean="0"/>
              <a:t>Mapear </a:t>
            </a:r>
            <a:r>
              <a:rPr lang="pt-BR" sz="2800" dirty="0"/>
              <a:t>as crianças da área de abrangência com risco para problemas de saúde </a:t>
            </a:r>
            <a:r>
              <a:rPr lang="pt-BR" sz="2800" dirty="0" smtClean="0"/>
              <a:t>bucal</a:t>
            </a:r>
          </a:p>
          <a:p>
            <a:pPr algn="just">
              <a:lnSpc>
                <a:spcPct val="160000"/>
              </a:lnSpc>
            </a:pPr>
            <a:r>
              <a:rPr lang="pt-BR" sz="2800" dirty="0" smtClean="0"/>
              <a:t>Promover </a:t>
            </a:r>
            <a:r>
              <a:rPr lang="pt-BR" sz="2800" dirty="0"/>
              <a:t>saúde </a:t>
            </a:r>
            <a:r>
              <a:rPr lang="pt-BR" sz="2800" dirty="0" smtClean="0"/>
              <a:t>bucal</a:t>
            </a:r>
          </a:p>
          <a:p>
            <a:pPr algn="just">
              <a:lnSpc>
                <a:spcPct val="160000"/>
              </a:lnSpc>
            </a:pPr>
            <a:r>
              <a:rPr lang="pt-BR" sz="2800" dirty="0" smtClean="0"/>
              <a:t>Realizar ações de promoção à saúde e prevenção de doenças bucais nas famílias das crianças.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86565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1"/>
          <a:stretch>
            <a:fillRect/>
          </a:stretch>
        </p:blipFill>
        <p:spPr bwMode="auto">
          <a:xfrm>
            <a:off x="34925" y="3729038"/>
            <a:ext cx="3097213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3" t="16171"/>
          <a:stretch>
            <a:fillRect/>
          </a:stretch>
        </p:blipFill>
        <p:spPr bwMode="auto">
          <a:xfrm>
            <a:off x="7500938" y="0"/>
            <a:ext cx="1643062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662613"/>
            <a:ext cx="71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CaixaDeTexto 8"/>
          <p:cNvSpPr txBox="1">
            <a:spLocks noChangeArrowheads="1"/>
          </p:cNvSpPr>
          <p:nvPr/>
        </p:nvSpPr>
        <p:spPr bwMode="auto">
          <a:xfrm>
            <a:off x="10260013" y="2565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Metas</a:t>
            </a:r>
            <a:endParaRPr lang="pt-BR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/>
              <a:t>Ampliar </a:t>
            </a:r>
            <a:r>
              <a:rPr lang="pt-BR" sz="2400" dirty="0"/>
              <a:t>a cobertura de primeira consulta Odontológica para 100% dos  escolares de 6 a 12 anos da escola </a:t>
            </a:r>
            <a:r>
              <a:rPr lang="pt-BR" sz="2400" dirty="0" smtClean="0"/>
              <a:t>Sant’Pastous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Captar </a:t>
            </a:r>
            <a:r>
              <a:rPr lang="pt-BR" sz="2400" dirty="0"/>
              <a:t>50% dos escolares da área de abrangência sem atenção a saúde bucal na UBS ou em outro </a:t>
            </a:r>
            <a:r>
              <a:rPr lang="pt-BR" sz="2400" dirty="0" smtClean="0"/>
              <a:t>serviço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Realizar </a:t>
            </a:r>
            <a:r>
              <a:rPr lang="pt-BR" sz="2400" dirty="0"/>
              <a:t>visita domiciliar em 80%  dos escolares acamados ou com problema de mobilidade </a:t>
            </a:r>
            <a:r>
              <a:rPr lang="pt-BR" sz="2400" dirty="0" smtClean="0"/>
              <a:t>física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Fazer </a:t>
            </a:r>
            <a:r>
              <a:rPr lang="pt-BR" sz="2400" dirty="0"/>
              <a:t>busca ativa de 100% dos  escolares faltosos a consulta</a:t>
            </a:r>
          </a:p>
        </p:txBody>
      </p:sp>
      <p:pic>
        <p:nvPicPr>
          <p:cNvPr id="9" name="Picture 2" descr="http://1.bp.blogspot.com/-5_fHSD4r6w8/TwBEzKKnQ0I/AAAAAAAAAw0/9MnkrGpcAJg/s1600/meta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87" y="93045"/>
            <a:ext cx="1368326" cy="154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58794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a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1393</Words>
  <Application>Microsoft Office PowerPoint</Application>
  <PresentationFormat>Apresentação na tela (4:3)</PresentationFormat>
  <Paragraphs>215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37" baseType="lpstr">
      <vt:lpstr>Tema do Office</vt:lpstr>
      <vt:lpstr>Apresentação do PowerPoint</vt:lpstr>
      <vt:lpstr>INTRODUÇÃO</vt:lpstr>
      <vt:lpstr>Importância da ação programática  em saúde bucal dos  escolares</vt:lpstr>
      <vt:lpstr>Caracterização do Município de  Alegrete/RS</vt:lpstr>
      <vt:lpstr> Caracterização da  UBS</vt:lpstr>
      <vt:lpstr>Situação da ação programática na ESF  antes da intervenção</vt:lpstr>
      <vt:lpstr>Objetivo Geral</vt:lpstr>
      <vt:lpstr>Objetivos Específicos</vt:lpstr>
      <vt:lpstr>Metas</vt:lpstr>
      <vt:lpstr>Metas</vt:lpstr>
      <vt:lpstr>Metas</vt:lpstr>
      <vt:lpstr>Metas</vt:lpstr>
      <vt:lpstr> METODOLOGIA </vt:lpstr>
      <vt:lpstr>Ações realizadas</vt:lpstr>
      <vt:lpstr>Ações realizadas</vt:lpstr>
      <vt:lpstr>Logística</vt:lpstr>
      <vt:lpstr>RESULTADOS</vt:lpstr>
      <vt:lpstr>Proporção de escolares examinados na escola         </vt:lpstr>
      <vt:lpstr>Exame dos escolares</vt:lpstr>
      <vt:lpstr>Proporção de escolares entre 5 e 14 anos com a primeira consulta odontológica</vt:lpstr>
      <vt:lpstr>Proporção de crianças entre 5 e 14 anos com tratamento odontológico concluído</vt:lpstr>
      <vt:lpstr>Proporção de crianças entre 5 e 14 anos com avaliação de risco para saúde bucal</vt:lpstr>
      <vt:lpstr>Proporção de crianças entre 5 e 14 anos com orientação sobre higiene bucal e prevenção de cárie</vt:lpstr>
      <vt:lpstr>Proporção de crianças entre 5 e 14 anos que receberam orientação nutricional do odontólogo</vt:lpstr>
      <vt:lpstr>Proporção de escolares entre 5 e 14 anos que participaram da escovação dental supervisionada</vt:lpstr>
      <vt:lpstr>Proporção de escolares entre 5 e 14 anos com registro de saúde bucal atualizado</vt:lpstr>
      <vt:lpstr>Proporção de escolares entre 5 e 14 anos com orientação sobre prevenção ao trauma dentário</vt:lpstr>
      <vt:lpstr>Proporção de escolares entre 5 e 14 anos com orientação sobre uso de chupetas</vt:lpstr>
      <vt:lpstr>Proporção de escolares entre 5 e 14 anos com orientação sobre prevenção de gengivites</vt:lpstr>
      <vt:lpstr>Proporção de escolares entre 5 e 14 anos com necessidade de tratamento clínico</vt:lpstr>
      <vt:lpstr>Proporção de escolares entre 5 e 14 anos residentes na área de abrangência da UBS</vt:lpstr>
      <vt:lpstr>Discussão</vt:lpstr>
      <vt:lpstr>Discussão</vt:lpstr>
      <vt:lpstr>Reflexão crítica</vt:lpstr>
      <vt:lpstr>Reflexão crítica</vt:lpstr>
      <vt:lpstr>             Muito Obrigado     lisboa_ramos@bol.com.br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</dc:creator>
  <cp:lastModifiedBy>Dani</cp:lastModifiedBy>
  <cp:revision>31</cp:revision>
  <dcterms:created xsi:type="dcterms:W3CDTF">2014-03-06T02:57:31Z</dcterms:created>
  <dcterms:modified xsi:type="dcterms:W3CDTF">2014-03-08T18:24:28Z</dcterms:modified>
</cp:coreProperties>
</file>