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2" r:id="rId2"/>
    <p:sldId id="263" r:id="rId3"/>
    <p:sldId id="264" r:id="rId4"/>
    <p:sldId id="265" r:id="rId5"/>
    <p:sldId id="270" r:id="rId6"/>
    <p:sldId id="271" r:id="rId7"/>
    <p:sldId id="272" r:id="rId8"/>
    <p:sldId id="267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68" r:id="rId19"/>
  </p:sldIdLst>
  <p:sldSz cx="9144000" cy="5143500" type="screen16x9"/>
  <p:notesSz cx="9144000" cy="51435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SABEL\Desktop\provab\Robson\3\Semana%2013\Planilha%20final%20-%20Robson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SABEL\Desktop\provab\Robson\4\Planilha%20final%20-%20Robson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SABEL\Desktop\provab\Robson\4\Planilha%20final%20-%20Robson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SABEL\Desktop\provab\Robson\4\Planilha%20final%20-%20Robson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SABEL\Desktop\provab\Robson\4\Planilha%20final%20-%20Robson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SABEL\Desktop\provab\Robson\4\Planilha%20final%20-%20Robson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SABEL\Desktop\provab\Robson\4\Planilha%20final%20-%20Robson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SABEL\Desktop\provab\Robson\4\Planilha%20final%20-%20Robson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SABEL\Desktop\provab\Robson\4\Planilha%20final%20-%20Robson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SABEL\Desktop\provab\Robson\4\Planilha%20final%20-%20Robson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SABEL\Desktop\provab\Robson\4\Planilha%20final%20-%20Robson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txPr>
        <a:bodyPr/>
        <a:lstStyle/>
        <a:p>
          <a:pPr>
            <a:defRPr sz="1400" b="1"/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mulheres entre 25 e 64 anos com exame em dia para detecção precoce do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1"/>
              <c:layout>
                <c:manualLayout>
                  <c:x val="0"/>
                  <c:y val="-3.5623409669211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5.3333333333333337E-2</c:v>
                </c:pt>
                <c:pt idx="1">
                  <c:v>0.11333333333333333</c:v>
                </c:pt>
                <c:pt idx="2">
                  <c:v>0.22333333333333333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316736"/>
        <c:axId val="102471296"/>
      </c:barChart>
      <c:catAx>
        <c:axId val="115316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2471296"/>
        <c:crosses val="autoZero"/>
        <c:auto val="1"/>
        <c:lblAlgn val="ctr"/>
        <c:lblOffset val="100"/>
        <c:noMultiLvlLbl val="0"/>
      </c:catAx>
      <c:valAx>
        <c:axId val="10247129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531673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1"/>
      <c:txPr>
        <a:bodyPr/>
        <a:lstStyle/>
        <a:p>
          <a:pPr>
            <a:defRPr sz="1400" b="1"/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228517907035814"/>
          <c:y val="0.34238104852278078"/>
          <c:w val="0.84757831682330032"/>
          <c:h val="0.535266553219309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Indicadores!$C$63</c:f>
              <c:strCache>
                <c:ptCount val="1"/>
                <c:pt idx="0">
                  <c:v>Proporção de mulheres entre 25 e 64 anos que receberam orientação sobre DSTs e fatores de risco para câncer de colo de útero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Indicadores!$D$62:$F$62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Indicadores!$D$63:$F$63</c:f>
              <c:numCache>
                <c:formatCode>0.0%</c:formatCode>
                <c:ptCount val="3"/>
                <c:pt idx="0">
                  <c:v>1</c:v>
                </c:pt>
                <c:pt idx="1">
                  <c:v>0.99029126213592233</c:v>
                </c:pt>
                <c:pt idx="2">
                  <c:v>0.99450549450549453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219584"/>
        <c:axId val="102443264"/>
      </c:barChart>
      <c:catAx>
        <c:axId val="145219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2443264"/>
        <c:crosses val="autoZero"/>
        <c:auto val="1"/>
        <c:lblAlgn val="ctr"/>
        <c:lblOffset val="100"/>
        <c:noMultiLvlLbl val="0"/>
      </c:catAx>
      <c:valAx>
        <c:axId val="10244326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521958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1"/>
      <c:txPr>
        <a:bodyPr/>
        <a:lstStyle/>
        <a:p>
          <a:pPr>
            <a:defRPr sz="1400" b="1"/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103117183074678"/>
          <c:y val="0.24401871118506704"/>
          <c:w val="0.85611485729926096"/>
          <c:h val="0.626793160102819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Indicadores!$C$69</c:f>
              <c:strCache>
                <c:ptCount val="1"/>
                <c:pt idx="0">
                  <c:v>Proporção de mulheres entre 50 e 69 anos que receberam orientação sobre DSTs e fatores de risco para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0"/>
              <c:layout>
                <c:manualLayout>
                  <c:x val="-2.5045248015777034E-17"/>
                  <c:y val="1.4388489208633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0018099206310814E-16"/>
                  <c:y val="1.4388489208633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Indicadores!$D$68:$F$68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Indicadores!$D$69:$F$69</c:f>
              <c:numCache>
                <c:formatCode>0.0%</c:formatCode>
                <c:ptCount val="3"/>
                <c:pt idx="0">
                  <c:v>0.91304347826086951</c:v>
                </c:pt>
                <c:pt idx="1">
                  <c:v>0.80769230769230771</c:v>
                </c:pt>
                <c:pt idx="2">
                  <c:v>0.90384615384615385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222144"/>
        <c:axId val="102445568"/>
      </c:barChart>
      <c:catAx>
        <c:axId val="145222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2445568"/>
        <c:crosses val="autoZero"/>
        <c:auto val="1"/>
        <c:lblAlgn val="ctr"/>
        <c:lblOffset val="100"/>
        <c:noMultiLvlLbl val="0"/>
      </c:catAx>
      <c:valAx>
        <c:axId val="10244556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5222144"/>
        <c:crosses val="autoZero"/>
        <c:crossBetween val="between"/>
        <c:majorUnit val="0.2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1"/>
      <c:txPr>
        <a:bodyPr/>
        <a:lstStyle/>
        <a:p>
          <a:pPr>
            <a:defRPr sz="1400" b="1"/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2334916637444611"/>
          <c:y val="0.19243696810625943"/>
          <c:w val="0.84696122498857684"/>
          <c:h val="0.68103952914976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mulheres entre 50 e 69 anos com exame em dia para detecção precoce de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Indicadores!$D$9:$F$9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Indicadores!$D$10:$F$10</c:f>
              <c:numCache>
                <c:formatCode>0.0%</c:formatCode>
                <c:ptCount val="3"/>
                <c:pt idx="0">
                  <c:v>5.3333333333333337E-2</c:v>
                </c:pt>
                <c:pt idx="1">
                  <c:v>0.10666666666666667</c:v>
                </c:pt>
                <c:pt idx="2">
                  <c:v>0.25333333333333335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318272"/>
        <c:axId val="101261312"/>
      </c:barChart>
      <c:catAx>
        <c:axId val="115318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1261312"/>
        <c:crosses val="autoZero"/>
        <c:auto val="1"/>
        <c:lblAlgn val="ctr"/>
        <c:lblOffset val="100"/>
        <c:noMultiLvlLbl val="0"/>
      </c:catAx>
      <c:valAx>
        <c:axId val="10126131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5318272"/>
        <c:crosses val="autoZero"/>
        <c:crossBetween val="between"/>
        <c:majorUnit val="0.2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1"/>
      <c:txPr>
        <a:bodyPr/>
        <a:lstStyle/>
        <a:p>
          <a:pPr>
            <a:defRPr sz="1400" b="1"/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2855377255058309"/>
          <c:y val="0.34325311745670345"/>
          <c:w val="0.84050389270961379"/>
          <c:h val="0.522601482043660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mulheres com amostras satisfatórias do exame citopatológico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Indicadores!$D$14:$F$14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Indicadores!$D$15:$F$15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520512"/>
        <c:axId val="101263616"/>
      </c:barChart>
      <c:catAx>
        <c:axId val="115520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1263616"/>
        <c:crosses val="autoZero"/>
        <c:auto val="1"/>
        <c:lblAlgn val="ctr"/>
        <c:lblOffset val="100"/>
        <c:noMultiLvlLbl val="0"/>
      </c:catAx>
      <c:valAx>
        <c:axId val="10126361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5520512"/>
        <c:crosses val="autoZero"/>
        <c:crossBetween val="between"/>
        <c:majorUnit val="0.2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1"/>
      <c:txPr>
        <a:bodyPr/>
        <a:lstStyle/>
        <a:p>
          <a:pPr>
            <a:defRPr sz="1400" b="1"/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0297499340096719"/>
          <c:y val="0.23109032423578632"/>
          <c:w val="0.85654429818663558"/>
          <c:h val="0.628299883567185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mulheres com exame citopatológico alterado que não retornaram para conhecer resultado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Indicadores!$D$20:$F$20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Indicadores!$D$21:$F$21</c:f>
              <c:numCache>
                <c:formatCode>0.0%</c:formatCode>
                <c:ptCount val="3"/>
                <c:pt idx="0">
                  <c:v>0.5</c:v>
                </c:pt>
                <c:pt idx="1">
                  <c:v>0.2</c:v>
                </c:pt>
                <c:pt idx="2">
                  <c:v>0.125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521536"/>
        <c:axId val="101265920"/>
      </c:barChart>
      <c:catAx>
        <c:axId val="115521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1265920"/>
        <c:crosses val="autoZero"/>
        <c:auto val="1"/>
        <c:lblAlgn val="ctr"/>
        <c:lblOffset val="100"/>
        <c:noMultiLvlLbl val="0"/>
      </c:catAx>
      <c:valAx>
        <c:axId val="10126592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5521536"/>
        <c:crosses val="autoZero"/>
        <c:crossBetween val="between"/>
        <c:majorUnit val="0.2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1"/>
      <c:txPr>
        <a:bodyPr/>
        <a:lstStyle/>
        <a:p>
          <a:pPr>
            <a:defRPr sz="1400" b="1"/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1165041927572053"/>
          <c:y val="0.41602728808696482"/>
          <c:w val="0.85436842576203531"/>
          <c:h val="0.438028626988428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Indicadores!$C$32</c:f>
              <c:strCache>
                <c:ptCount val="1"/>
                <c:pt idx="0">
                  <c:v>Proporção de mulheres que não retornaram para resultado de exame citopatológico e e foi feita busca ativa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Indicadores!$D$31:$F$31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Indicadores!$D$32:$F$32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523072"/>
        <c:axId val="101268224"/>
      </c:barChart>
      <c:catAx>
        <c:axId val="115523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1268224"/>
        <c:crosses val="autoZero"/>
        <c:auto val="1"/>
        <c:lblAlgn val="ctr"/>
        <c:lblOffset val="100"/>
        <c:noMultiLvlLbl val="0"/>
      </c:catAx>
      <c:valAx>
        <c:axId val="10126822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552307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1"/>
      <c:txPr>
        <a:bodyPr/>
        <a:lstStyle/>
        <a:p>
          <a:pPr>
            <a:defRPr sz="1400" b="1"/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2260460400196455"/>
          <c:y val="0.26399204131741599"/>
          <c:w val="0.84788500029045666"/>
          <c:h val="0.601321649309965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Indicadores!$C$42</c:f>
              <c:strCache>
                <c:ptCount val="1"/>
                <c:pt idx="0">
                  <c:v>Proporção de mulheres com registro adequado do exame citopatológico de colo de útero.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Indicadores!$D$41:$F$41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Indicadores!$D$42:$F$42</c:f>
              <c:numCache>
                <c:formatCode>0.0%</c:formatCode>
                <c:ptCount val="3"/>
                <c:pt idx="0">
                  <c:v>0.83333333333333337</c:v>
                </c:pt>
                <c:pt idx="1">
                  <c:v>0.94174757281553401</c:v>
                </c:pt>
                <c:pt idx="2">
                  <c:v>0.96703296703296704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189888"/>
        <c:axId val="102450304"/>
      </c:barChart>
      <c:catAx>
        <c:axId val="121189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2450304"/>
        <c:crosses val="autoZero"/>
        <c:auto val="1"/>
        <c:lblAlgn val="ctr"/>
        <c:lblOffset val="100"/>
        <c:noMultiLvlLbl val="0"/>
      </c:catAx>
      <c:valAx>
        <c:axId val="10245030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1189888"/>
        <c:crosses val="autoZero"/>
        <c:crossBetween val="between"/>
        <c:majorUnit val="0.2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1"/>
      <c:txPr>
        <a:bodyPr/>
        <a:lstStyle/>
        <a:p>
          <a:pPr>
            <a:defRPr sz="1400" b="1"/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1302201132703507"/>
          <c:y val="0.19047643652400137"/>
          <c:w val="0.85257908544524286"/>
          <c:h val="0.671958539959671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Indicadores!$C$47</c:f>
              <c:strCache>
                <c:ptCount val="1"/>
                <c:pt idx="0">
                  <c:v>Proporção de mulheres com registro adequado da mamografia.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Indicadores!$D$46:$F$46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Indicadores!$D$47:$F$47</c:f>
              <c:numCache>
                <c:formatCode>0.0%</c:formatCode>
                <c:ptCount val="3"/>
                <c:pt idx="0">
                  <c:v>0.65217391304347827</c:v>
                </c:pt>
                <c:pt idx="1">
                  <c:v>0.80769230769230771</c:v>
                </c:pt>
                <c:pt idx="2">
                  <c:v>0.90384615384615385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191424"/>
        <c:axId val="102452608"/>
      </c:barChart>
      <c:catAx>
        <c:axId val="121191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2452608"/>
        <c:crosses val="autoZero"/>
        <c:auto val="1"/>
        <c:lblAlgn val="ctr"/>
        <c:lblOffset val="100"/>
        <c:noMultiLvlLbl val="0"/>
      </c:catAx>
      <c:valAx>
        <c:axId val="102452608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1191424"/>
        <c:crosses val="autoZero"/>
        <c:crossBetween val="between"/>
        <c:majorUnit val="0.2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1"/>
      <c:txPr>
        <a:bodyPr/>
        <a:lstStyle/>
        <a:p>
          <a:pPr>
            <a:defRPr sz="1400" b="1"/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1442772170917664"/>
          <c:y val="0.2819525145563701"/>
          <c:w val="0.8507452353160524"/>
          <c:h val="0.579583873854848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Indicadores!$C$52</c:f>
              <c:strCache>
                <c:ptCount val="1"/>
                <c:pt idx="0">
                  <c:v>Proporção de mulheres entre 25 e 64 anos com pesquisa de sinais de alerta para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Indicadores!$D$51:$F$51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Indicadores!$D$52:$F$52</c:f>
              <c:numCache>
                <c:formatCode>0.0%</c:formatCode>
                <c:ptCount val="3"/>
                <c:pt idx="0">
                  <c:v>1</c:v>
                </c:pt>
                <c:pt idx="1">
                  <c:v>0.99029126213592233</c:v>
                </c:pt>
                <c:pt idx="2">
                  <c:v>0.99450549450549453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362944"/>
        <c:axId val="102454912"/>
      </c:barChart>
      <c:catAx>
        <c:axId val="145362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2454912"/>
        <c:crosses val="autoZero"/>
        <c:auto val="1"/>
        <c:lblAlgn val="ctr"/>
        <c:lblOffset val="100"/>
        <c:noMultiLvlLbl val="0"/>
      </c:catAx>
      <c:valAx>
        <c:axId val="10245491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5362944"/>
        <c:crosses val="autoZero"/>
        <c:crossBetween val="between"/>
        <c:majorUnit val="0.2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1"/>
      <c:txPr>
        <a:bodyPr/>
        <a:lstStyle/>
        <a:p>
          <a:pPr>
            <a:defRPr sz="1400" b="1"/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2138344260752267"/>
          <c:y val="0.22591136539587228"/>
          <c:w val="0.84940008992899796"/>
          <c:h val="0.653936819048698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Indicadores!$C$57</c:f>
              <c:strCache>
                <c:ptCount val="1"/>
                <c:pt idx="0">
                  <c:v>Proporção de mulheres entre 50 e 69 anos com avaliação de risco para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Indicadores!$D$56:$F$56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Indicadores!$D$57:$F$57</c:f>
              <c:numCache>
                <c:formatCode>0.0%</c:formatCode>
                <c:ptCount val="3"/>
                <c:pt idx="0">
                  <c:v>0.86956521739130432</c:v>
                </c:pt>
                <c:pt idx="1">
                  <c:v>0.80769230769230771</c:v>
                </c:pt>
                <c:pt idx="2">
                  <c:v>0.90384615384615385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364480"/>
        <c:axId val="102440960"/>
      </c:barChart>
      <c:catAx>
        <c:axId val="145364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2440960"/>
        <c:crosses val="autoZero"/>
        <c:auto val="1"/>
        <c:lblAlgn val="ctr"/>
        <c:lblOffset val="100"/>
        <c:noMultiLvlLbl val="0"/>
      </c:catAx>
      <c:valAx>
        <c:axId val="102440960"/>
        <c:scaling>
          <c:orientation val="minMax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536448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67F73D6-B93A-4CDF-98C2-48538D85A87A}" type="datetimeFigureOut">
              <a:rPr lang="pt-BR"/>
              <a:pPr>
                <a:defRPr/>
              </a:pPr>
              <a:t>29/01/2015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642938"/>
            <a:ext cx="3086100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14400" y="2474913"/>
            <a:ext cx="7315200" cy="2025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180013" y="4886325"/>
            <a:ext cx="3962400" cy="2571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70C01D0-28B0-43CC-A619-E70DC14CE339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00323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799" cy="128587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E3623-CD13-447D-B81D-BC551D8F96BB}" type="datetimeFigureOut">
              <a:rPr lang="en-US"/>
              <a:pPr>
                <a:defRPr/>
              </a:pPr>
              <a:t>1/29/2015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014E2-149A-4789-AFC3-E18D5499C192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5749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1C397-D6E7-45EC-86B9-B6BA2923D10A}" type="datetimeFigureOut">
              <a:rPr lang="en-US"/>
              <a:pPr>
                <a:defRPr/>
              </a:pPr>
              <a:t>1/29/2015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A6C88-2A2B-4DEC-9CCC-8AD1F84D4265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8874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183005"/>
            <a:ext cx="3977640" cy="339471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5D33D-2575-4656-863C-08A6349B12D5}" type="datetimeFigureOut">
              <a:rPr lang="en-US"/>
              <a:pPr>
                <a:defRPr/>
              </a:pPr>
              <a:t>1/29/2015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055C7F-7BC4-4AF1-8E61-B043BD1A5FA3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7751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2C06A-5B5B-42D5-8747-2A79DE152160}" type="datetimeFigureOut">
              <a:rPr lang="en-US"/>
              <a:pPr>
                <a:defRPr/>
              </a:pPr>
              <a:t>1/29/2015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7D3A04-BFAD-49BF-840E-F845E40A42F2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089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k object 16"/>
          <p:cNvSpPr>
            <a:spLocks noChangeArrowheads="1"/>
          </p:cNvSpPr>
          <p:nvPr/>
        </p:nvSpPr>
        <p:spPr bwMode="auto">
          <a:xfrm>
            <a:off x="2286000" y="0"/>
            <a:ext cx="6858000" cy="51435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endParaRPr lang="pt-BR"/>
          </a:p>
        </p:txBody>
      </p:sp>
      <p:sp>
        <p:nvSpPr>
          <p:cNvPr id="3" name="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3EFC7B3-288A-4494-8827-0D8DE8D39F73}" type="datetimeFigureOut">
              <a:rPr lang="en-US"/>
              <a:pPr>
                <a:defRPr/>
              </a:pPr>
              <a:t>1/29/2015</a:t>
            </a:fld>
            <a:endParaRPr lang="en-US"/>
          </a:p>
        </p:txBody>
      </p:sp>
      <p:sp>
        <p:nvSpPr>
          <p:cNvPr id="5" name="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97814-748A-469C-B2E3-72C1FFB2840A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827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k object 16"/>
          <p:cNvSpPr>
            <a:spLocks noChangeArrowheads="1"/>
          </p:cNvSpPr>
          <p:nvPr/>
        </p:nvSpPr>
        <p:spPr bwMode="auto">
          <a:xfrm>
            <a:off x="2286000" y="0"/>
            <a:ext cx="6858000" cy="5143500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endParaRPr lang="pt-BR"/>
          </a:p>
        </p:txBody>
      </p:sp>
      <p:sp>
        <p:nvSpPr>
          <p:cNvPr id="1027" name="Holder 2"/>
          <p:cNvSpPr>
            <a:spLocks noGrp="1"/>
          </p:cNvSpPr>
          <p:nvPr>
            <p:ph type="title"/>
          </p:nvPr>
        </p:nvSpPr>
        <p:spPr bwMode="auto">
          <a:xfrm>
            <a:off x="2898775" y="477838"/>
            <a:ext cx="334645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smtClean="0"/>
          </a:p>
        </p:txBody>
      </p:sp>
      <p:sp>
        <p:nvSpPr>
          <p:cNvPr id="1028" name="Holder 3"/>
          <p:cNvSpPr>
            <a:spLocks noGrp="1"/>
          </p:cNvSpPr>
          <p:nvPr>
            <p:ph type="body" idx="1"/>
          </p:nvPr>
        </p:nvSpPr>
        <p:spPr bwMode="auto">
          <a:xfrm>
            <a:off x="2087563" y="1838325"/>
            <a:ext cx="4968875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325" y="4783138"/>
            <a:ext cx="2927350" cy="2571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138"/>
            <a:ext cx="2103438" cy="2571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663377-7A5D-4ABA-9335-4DB107F355F8}" type="datetimeFigureOut">
              <a:rPr lang="en-US"/>
              <a:pPr>
                <a:defRPr/>
              </a:pPr>
              <a:t>1/29/2015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363" y="4783138"/>
            <a:ext cx="2103437" cy="25717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r" eaLnBrk="1" hangingPunct="1">
              <a:defRPr>
                <a:solidFill>
                  <a:srgbClr val="898989"/>
                </a:solidFill>
              </a:defRPr>
            </a:lvl1pPr>
          </a:lstStyle>
          <a:p>
            <a:fld id="{6E1B955B-4D79-4EEC-BAD7-4C0D2ED386B7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toamazonico.com/site/noticia/semsa-implanta-novo-servico-para-diagnostico-do-cancer-de-colo-de-utero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enciaempauta.am.gov.br/2013/05/lar-das-marias-recebe-kits-de-higiene-bucal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enciaempauta.am.gov.br/2013/05/lar-das-marias-recebe-kits-de-higiene-bucal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emdefesadasaude.com.br/?p=876" TargetMode="External"/><Relationship Id="rId11" Type="http://schemas.openxmlformats.org/officeDocument/2006/relationships/image" Target="../media/image13.png"/><Relationship Id="rId5" Type="http://schemas.openxmlformats.org/officeDocument/2006/relationships/image" Target="../media/image8.png"/><Relationship Id="rId10" Type="http://schemas.openxmlformats.org/officeDocument/2006/relationships/image" Target="../media/image12.png"/><Relationship Id="rId4" Type="http://schemas.openxmlformats.org/officeDocument/2006/relationships/hyperlink" Target="http://siteantigo.saude.al.gov.br:82/monitoramentoeavaliacao/page/sistemadeinformacaoda" TargetMode="External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-1321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265792" y="51470"/>
            <a:ext cx="461241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Universidade Aberta do SUS – UNASUS</a:t>
            </a:r>
            <a:endParaRPr kumimoji="0" lang="pt-BR" alt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Universidade Federal de Pelotas</a:t>
            </a:r>
            <a:endParaRPr kumimoji="0" lang="pt-BR" alt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Especialização em Saúde da Família</a:t>
            </a:r>
            <a:endParaRPr kumimoji="0" lang="pt-BR" alt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Modalidade a Distância</a:t>
            </a:r>
            <a:endParaRPr kumimoji="0" lang="pt-BR" alt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Turma 6</a:t>
            </a:r>
            <a:endParaRPr kumimoji="0" lang="pt-BR" altLang="pt-B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Imagem 1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9548"/>
            <a:ext cx="1123950" cy="950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tângulo 10"/>
          <p:cNvSpPr/>
          <p:nvPr/>
        </p:nvSpPr>
        <p:spPr>
          <a:xfrm>
            <a:off x="683568" y="2060143"/>
            <a:ext cx="6336704" cy="13080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softEdge rad="127000"/>
          </a:effectLst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endParaRPr lang="pt-BR" sz="100" b="1" dirty="0"/>
          </a:p>
          <a:p>
            <a:pPr algn="ctr">
              <a:spcBef>
                <a:spcPts val="1200"/>
              </a:spcBef>
            </a:pPr>
            <a:r>
              <a:rPr lang="pt-BR" sz="2000" b="1" dirty="0" smtClean="0"/>
              <a:t>PREVENÇÃO </a:t>
            </a:r>
            <a:r>
              <a:rPr lang="pt-BR" sz="2000" b="1" dirty="0"/>
              <a:t>DO CÂNCER DE COLO UTERINO E DE MAMA NO CENTRO DE SAÚDE DA FAMÍLIA I, NO MUNICÍPIO DO ALTO DO RODRIGUES – </a:t>
            </a:r>
            <a:r>
              <a:rPr lang="pt-BR" sz="2000" b="1" dirty="0" smtClean="0"/>
              <a:t>RN</a:t>
            </a:r>
          </a:p>
          <a:p>
            <a:pPr algn="ctr">
              <a:spcBef>
                <a:spcPts val="0"/>
              </a:spcBef>
            </a:pPr>
            <a:endParaRPr lang="pt-BR" sz="800" dirty="0"/>
          </a:p>
        </p:txBody>
      </p:sp>
      <p:sp>
        <p:nvSpPr>
          <p:cNvPr id="13" name="Retângulo 12"/>
          <p:cNvSpPr/>
          <p:nvPr/>
        </p:nvSpPr>
        <p:spPr>
          <a:xfrm>
            <a:off x="1403648" y="3553003"/>
            <a:ext cx="64087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latin typeface="+mj-lt"/>
                <a:cs typeface="Times New Roman" panose="02020603050405020304" pitchFamily="18" charset="0"/>
              </a:rPr>
              <a:t> </a:t>
            </a:r>
            <a:r>
              <a:rPr lang="pt-BR" sz="2000" b="1" dirty="0" smtClean="0">
                <a:latin typeface="+mj-lt"/>
              </a:rPr>
              <a:t>FRANCISCO ROBSON DA COSTA</a:t>
            </a:r>
          </a:p>
          <a:p>
            <a:pPr algn="ctr"/>
            <a:r>
              <a:rPr lang="pt-BR" sz="2000" b="1" dirty="0" smtClean="0">
                <a:latin typeface="+mj-lt"/>
                <a:cs typeface="Times New Roman" panose="02020603050405020304" pitchFamily="18" charset="0"/>
              </a:rPr>
              <a:t>ORIENTADORA: </a:t>
            </a:r>
            <a:r>
              <a:rPr lang="pt-BR" sz="2000" b="1" dirty="0" smtClean="0">
                <a:latin typeface="+mj-lt"/>
              </a:rPr>
              <a:t>ELISIANE BISOGNIN</a:t>
            </a:r>
            <a:endParaRPr lang="pt-BR" sz="20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3876651" y="4407954"/>
            <a:ext cx="1462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/>
              <a:t>Pelotas, 2015</a:t>
            </a:r>
          </a:p>
        </p:txBody>
      </p:sp>
    </p:spTree>
    <p:extLst>
      <p:ext uri="{BB962C8B-B14F-4D97-AF65-F5344CB8AC3E}">
        <p14:creationId xmlns:p14="http://schemas.microsoft.com/office/powerpoint/2010/main" val="916295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de cantos arredondados 4"/>
          <p:cNvSpPr/>
          <p:nvPr/>
        </p:nvSpPr>
        <p:spPr>
          <a:xfrm>
            <a:off x="2339752" y="185962"/>
            <a:ext cx="4608512" cy="6661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smtClean="0"/>
              <a:t>RESULTADOS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562375810"/>
              </p:ext>
            </p:extLst>
          </p:nvPr>
        </p:nvGraphicFramePr>
        <p:xfrm>
          <a:off x="323528" y="1304924"/>
          <a:ext cx="6510659" cy="3139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889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de cantos arredondados 4"/>
          <p:cNvSpPr/>
          <p:nvPr/>
        </p:nvSpPr>
        <p:spPr>
          <a:xfrm>
            <a:off x="2339752" y="185962"/>
            <a:ext cx="4608512" cy="6661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smtClean="0"/>
              <a:t>RESULTADOS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1362019041"/>
              </p:ext>
            </p:extLst>
          </p:nvPr>
        </p:nvGraphicFramePr>
        <p:xfrm>
          <a:off x="395536" y="1395412"/>
          <a:ext cx="6471989" cy="3120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889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de cantos arredondados 4"/>
          <p:cNvSpPr/>
          <p:nvPr/>
        </p:nvSpPr>
        <p:spPr>
          <a:xfrm>
            <a:off x="2339752" y="185962"/>
            <a:ext cx="4608512" cy="6661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smtClean="0"/>
              <a:t>RESULTADOS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1279207848"/>
              </p:ext>
            </p:extLst>
          </p:nvPr>
        </p:nvGraphicFramePr>
        <p:xfrm>
          <a:off x="323529" y="1390650"/>
          <a:ext cx="6615434" cy="3053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889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de cantos arredondados 4"/>
          <p:cNvSpPr/>
          <p:nvPr/>
        </p:nvSpPr>
        <p:spPr>
          <a:xfrm>
            <a:off x="2339752" y="185962"/>
            <a:ext cx="4608512" cy="6661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smtClean="0"/>
              <a:t>RESULTADOS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1696968395"/>
              </p:ext>
            </p:extLst>
          </p:nvPr>
        </p:nvGraphicFramePr>
        <p:xfrm>
          <a:off x="323528" y="1376362"/>
          <a:ext cx="6734497" cy="3067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889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de cantos arredondados 4"/>
          <p:cNvSpPr/>
          <p:nvPr/>
        </p:nvSpPr>
        <p:spPr>
          <a:xfrm>
            <a:off x="2339752" y="185962"/>
            <a:ext cx="4608512" cy="6661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smtClean="0"/>
              <a:t>RESULTADOS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2771791968"/>
              </p:ext>
            </p:extLst>
          </p:nvPr>
        </p:nvGraphicFramePr>
        <p:xfrm>
          <a:off x="323528" y="1347614"/>
          <a:ext cx="6753969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889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de cantos arredondados 4"/>
          <p:cNvSpPr/>
          <p:nvPr/>
        </p:nvSpPr>
        <p:spPr>
          <a:xfrm>
            <a:off x="2339752" y="185962"/>
            <a:ext cx="4608512" cy="6661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smtClean="0"/>
              <a:t>RESULTADOS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388341879"/>
              </p:ext>
            </p:extLst>
          </p:nvPr>
        </p:nvGraphicFramePr>
        <p:xfrm>
          <a:off x="323528" y="1247774"/>
          <a:ext cx="6639247" cy="3196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889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de cantos arredondados 4"/>
          <p:cNvSpPr/>
          <p:nvPr/>
        </p:nvSpPr>
        <p:spPr>
          <a:xfrm>
            <a:off x="2339752" y="185962"/>
            <a:ext cx="4608512" cy="6661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smtClean="0"/>
              <a:t>RESULTADOS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431805217"/>
              </p:ext>
            </p:extLst>
          </p:nvPr>
        </p:nvGraphicFramePr>
        <p:xfrm>
          <a:off x="251520" y="1271587"/>
          <a:ext cx="6682680" cy="3244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315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de cantos arredondados 4"/>
          <p:cNvSpPr/>
          <p:nvPr/>
        </p:nvSpPr>
        <p:spPr>
          <a:xfrm>
            <a:off x="2339752" y="185962"/>
            <a:ext cx="4608512" cy="6661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smtClean="0"/>
              <a:t>RESULTADOS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3277683879"/>
              </p:ext>
            </p:extLst>
          </p:nvPr>
        </p:nvGraphicFramePr>
        <p:xfrm>
          <a:off x="395536" y="1247774"/>
          <a:ext cx="6500564" cy="3268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993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de cantos arredondados 4"/>
          <p:cNvSpPr/>
          <p:nvPr/>
        </p:nvSpPr>
        <p:spPr>
          <a:xfrm>
            <a:off x="2339752" y="123478"/>
            <a:ext cx="4608512" cy="6661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REFERÊNCIAS</a:t>
            </a:r>
          </a:p>
        </p:txBody>
      </p:sp>
      <p:sp>
        <p:nvSpPr>
          <p:cNvPr id="3" name="Retângulo 2"/>
          <p:cNvSpPr/>
          <p:nvPr/>
        </p:nvSpPr>
        <p:spPr>
          <a:xfrm>
            <a:off x="107504" y="915566"/>
            <a:ext cx="8856984" cy="4001095"/>
          </a:xfrm>
          <a:prstGeom prst="rect">
            <a:avLst/>
          </a:prstGeom>
          <a:solidFill>
            <a:schemeClr val="bg1">
              <a:alpha val="87000"/>
            </a:schemeClr>
          </a:solidFill>
          <a:effectLst>
            <a:softEdge rad="317500"/>
          </a:effectLst>
        </p:spPr>
        <p:txBody>
          <a:bodyPr wrap="square">
            <a:spAutoFit/>
          </a:bodyPr>
          <a:lstStyle/>
          <a:p>
            <a:pPr hangingPunct="0">
              <a:spcAft>
                <a:spcPts val="600"/>
              </a:spcAft>
            </a:pPr>
            <a:r>
              <a:rPr lang="pt-BR" dirty="0"/>
              <a:t>BRASIL. INSTITUTO BRASILEIRO DE GEOGRAFIA E ESTATÍSTICAS – IBGE. Cidades, 2014.</a:t>
            </a:r>
          </a:p>
          <a:p>
            <a:pPr hangingPunct="0">
              <a:spcAft>
                <a:spcPts val="600"/>
              </a:spcAft>
            </a:pPr>
            <a:r>
              <a:rPr lang="pt-BR" dirty="0" smtClean="0"/>
              <a:t>BRASIL</a:t>
            </a:r>
            <a:r>
              <a:rPr lang="pt-BR" dirty="0"/>
              <a:t>. Ministério da Saúde. Secretaria de Atenção à Saúde. Departamento de Atenção Básica. Controle dos cânceres do colo do útero e da mama / Ministério da Saúde, Secretaria de Atenção à Saúde, Departamento de Atenção Básica. – 2. ed. – Brasília : Editora do Ministério da Saúde, 2013. </a:t>
            </a:r>
          </a:p>
          <a:p>
            <a:pPr hangingPunct="0">
              <a:spcAft>
                <a:spcPts val="600"/>
              </a:spcAft>
            </a:pPr>
            <a:r>
              <a:rPr lang="pt-BR" dirty="0"/>
              <a:t> </a:t>
            </a:r>
            <a:r>
              <a:rPr lang="pt-BR" dirty="0" smtClean="0"/>
              <a:t>INSTITUTO </a:t>
            </a:r>
            <a:r>
              <a:rPr lang="pt-BR" dirty="0"/>
              <a:t>NACIONAL DE CÂNCER (INCA). Coordenação Geral de Ações Estratégicas. Divisão de Apoio à Rede de Atenção Oncológica. Diretrizes brasileiras para o rastreamento do câncer do colo do útero / Instituto Nacional de Câncer. Coordenação Geral de Ações Estratégicas. Divisão de Apoio à Rede de Atenção Oncológica. – Rio de Janeiro: INCA, 2011. </a:t>
            </a:r>
          </a:p>
          <a:p>
            <a:pPr hangingPunct="0">
              <a:spcAft>
                <a:spcPts val="600"/>
              </a:spcAft>
            </a:pPr>
            <a:r>
              <a:rPr lang="pt-BR" dirty="0"/>
              <a:t> </a:t>
            </a:r>
            <a:r>
              <a:rPr lang="en-US" dirty="0" smtClean="0"/>
              <a:t>PARKIN </a:t>
            </a:r>
            <a:r>
              <a:rPr lang="en-US" dirty="0"/>
              <a:t>DM, Bray FI, </a:t>
            </a:r>
            <a:r>
              <a:rPr lang="en-US" dirty="0" err="1"/>
              <a:t>Devesa</a:t>
            </a:r>
            <a:r>
              <a:rPr lang="en-US" dirty="0"/>
              <a:t> SS. Cancer burden in the year 2000. The global picture. </a:t>
            </a:r>
            <a:r>
              <a:rPr lang="en-US" dirty="0" err="1"/>
              <a:t>Eur</a:t>
            </a:r>
            <a:r>
              <a:rPr lang="en-US" dirty="0"/>
              <a:t> J Cancer 2001;37:S4-66</a:t>
            </a:r>
            <a:endParaRPr lang="pt-BR" dirty="0"/>
          </a:p>
          <a:p>
            <a:pPr hangingPunct="0">
              <a:spcAft>
                <a:spcPts val="600"/>
              </a:spcAft>
            </a:pPr>
            <a:r>
              <a:rPr lang="en-US" dirty="0"/>
              <a:t> </a:t>
            </a:r>
            <a:r>
              <a:rPr lang="en-US" dirty="0" smtClean="0"/>
              <a:t>WORLD </a:t>
            </a:r>
            <a:r>
              <a:rPr lang="en-US" dirty="0"/>
              <a:t>HEALTH ORGANIZATION. National cancer control </a:t>
            </a:r>
            <a:r>
              <a:rPr lang="en-US" dirty="0" err="1"/>
              <a:t>programmes</a:t>
            </a:r>
            <a:r>
              <a:rPr lang="en-US" dirty="0"/>
              <a:t>: policies and managerial guidelines. </a:t>
            </a:r>
            <a:r>
              <a:rPr lang="pt-BR" dirty="0"/>
              <a:t>2nd ed. </a:t>
            </a:r>
            <a:r>
              <a:rPr lang="pt-BR" dirty="0" err="1"/>
              <a:t>Geneva</a:t>
            </a:r>
            <a:r>
              <a:rPr lang="pt-BR" dirty="0"/>
              <a:t>, 2002.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102626" y="404977"/>
            <a:ext cx="2776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t-B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220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de cantos arredondados 4"/>
          <p:cNvSpPr/>
          <p:nvPr/>
        </p:nvSpPr>
        <p:spPr>
          <a:xfrm>
            <a:off x="2339752" y="185962"/>
            <a:ext cx="4608512" cy="6661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</a:t>
            </a:r>
            <a:endParaRPr lang="pt-BR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95536" y="1275606"/>
            <a:ext cx="63367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/>
              <a:t>O presente estudo é resultado do projeto de intervenção sobre o Programa de Prevenção do Câncer de Colo de Útero e Controle do Câncer de Mama, no Centro de Saúde da Família I, localizado na zona rural do município do Alto do Rodrigues – RN, ocorrida entre os meses de agosto a dezembro de 2014. </a:t>
            </a:r>
          </a:p>
        </p:txBody>
      </p:sp>
    </p:spTree>
    <p:extLst>
      <p:ext uri="{BB962C8B-B14F-4D97-AF65-F5344CB8AC3E}">
        <p14:creationId xmlns:p14="http://schemas.microsoft.com/office/powerpoint/2010/main" val="132697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2339752" y="185962"/>
            <a:ext cx="4608512" cy="6661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</a:t>
            </a:r>
            <a:endParaRPr lang="pt-B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79512" y="1078453"/>
            <a:ext cx="6552728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t-BR" sz="2400" b="1" dirty="0" smtClean="0"/>
              <a:t>Geral</a:t>
            </a:r>
            <a:r>
              <a:rPr lang="pt-BR" sz="2400" dirty="0" smtClean="0"/>
              <a:t>:</a:t>
            </a:r>
          </a:p>
          <a:p>
            <a:pPr algn="just"/>
            <a:r>
              <a:rPr lang="pt-BR" sz="2400" dirty="0"/>
              <a:t>M</a:t>
            </a:r>
            <a:r>
              <a:rPr lang="pt-BR" sz="2400" dirty="0" smtClean="0"/>
              <a:t>elhorar </a:t>
            </a:r>
            <a:r>
              <a:rPr lang="pt-BR" sz="2400" dirty="0"/>
              <a:t>a atenção ao controle do câncer de colo do útero e de mama. </a:t>
            </a:r>
            <a:endParaRPr lang="pt-BR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99742"/>
            <a:ext cx="6624736" cy="18478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23528" y="4299942"/>
            <a:ext cx="65527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>
                <a:hlinkClick r:id="rId3"/>
              </a:rPr>
              <a:t>http</a:t>
            </a:r>
            <a:r>
              <a:rPr lang="pt-BR" sz="1000" dirty="0">
                <a:hlinkClick r:id="rId3"/>
              </a:rPr>
              <a:t>://www.fatoamazonico.com/site/noticia/semsa-implanta-novo-servico-para-diagnostico-do-cancer-de-colo-de-utero</a:t>
            </a:r>
            <a:r>
              <a:rPr lang="pt-BR" sz="1000" dirty="0" smtClean="0">
                <a:hlinkClick r:id="rId3"/>
              </a:rPr>
              <a:t>/</a:t>
            </a:r>
            <a:r>
              <a:rPr lang="pt-BR" sz="1000" dirty="0" smtClean="0"/>
              <a:t> 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126566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843558"/>
            <a:ext cx="6857999" cy="36004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07504" y="1419622"/>
            <a:ext cx="6715125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Ampliar a cobertura de detecção precoce do câncer de colo e do câncer de mama;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400" dirty="0"/>
              <a:t>Melhorar a qualidade do atendimento das mulheres que realizam detecção precoce de câncer de colo de útero e de mama na unidade de saúde</a:t>
            </a:r>
            <a:r>
              <a:rPr lang="pt-BR" sz="2400" dirty="0" smtClean="0"/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/>
              <a:t>Melhorar o registro das informações;</a:t>
            </a:r>
          </a:p>
          <a:p>
            <a:pPr lvl="0" algn="just"/>
            <a:endParaRPr lang="pt-BR" sz="2400" dirty="0"/>
          </a:p>
        </p:txBody>
      </p:sp>
      <p:sp>
        <p:nvSpPr>
          <p:cNvPr id="5" name="Retângulo 4"/>
          <p:cNvSpPr/>
          <p:nvPr/>
        </p:nvSpPr>
        <p:spPr>
          <a:xfrm>
            <a:off x="35496" y="4227934"/>
            <a:ext cx="660633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dirty="0">
                <a:hlinkClick r:id="rId3"/>
              </a:rPr>
              <a:t>http://www.cienciaempauta.am.gov.br/2013/05/lar-das-marias-recebe-kits-de-higiene-bucal</a:t>
            </a:r>
            <a:r>
              <a:rPr lang="pt-BR" sz="1200" dirty="0" smtClean="0">
                <a:hlinkClick r:id="rId3"/>
              </a:rPr>
              <a:t>/</a:t>
            </a:r>
            <a:r>
              <a:rPr lang="pt-BR" sz="1200" dirty="0" smtClean="0"/>
              <a:t> </a:t>
            </a:r>
            <a:endParaRPr lang="pt-BR" sz="1200" dirty="0"/>
          </a:p>
        </p:txBody>
      </p:sp>
      <p:sp>
        <p:nvSpPr>
          <p:cNvPr id="2" name="Retângulo 1"/>
          <p:cNvSpPr/>
          <p:nvPr/>
        </p:nvSpPr>
        <p:spPr>
          <a:xfrm>
            <a:off x="107504" y="823808"/>
            <a:ext cx="67687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t-BR" sz="2800" b="1" dirty="0" smtClean="0"/>
              <a:t>Específicos:</a:t>
            </a:r>
            <a:endParaRPr lang="pt-BR" sz="2800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2339752" y="123478"/>
            <a:ext cx="4608512" cy="6661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</a:t>
            </a:r>
            <a:endParaRPr lang="pt-B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378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99542"/>
            <a:ext cx="6857999" cy="36004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35496" y="4238967"/>
            <a:ext cx="660633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dirty="0">
                <a:hlinkClick r:id="rId3"/>
              </a:rPr>
              <a:t>http://www.cienciaempauta.am.gov.br/2013/05/lar-das-marias-recebe-kits-de-higiene-bucal</a:t>
            </a:r>
            <a:r>
              <a:rPr lang="pt-BR" sz="1200" dirty="0" smtClean="0">
                <a:hlinkClick r:id="rId3"/>
              </a:rPr>
              <a:t>/</a:t>
            </a:r>
            <a:r>
              <a:rPr lang="pt-BR" sz="1200" dirty="0" smtClean="0"/>
              <a:t> </a:t>
            </a:r>
            <a:endParaRPr lang="pt-BR" sz="1200" dirty="0"/>
          </a:p>
        </p:txBody>
      </p:sp>
      <p:sp>
        <p:nvSpPr>
          <p:cNvPr id="2" name="Retângulo 1"/>
          <p:cNvSpPr/>
          <p:nvPr/>
        </p:nvSpPr>
        <p:spPr>
          <a:xfrm>
            <a:off x="107504" y="699542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t-BR" sz="2400" b="1" dirty="0" smtClean="0"/>
              <a:t>Específicos:</a:t>
            </a:r>
            <a:endParaRPr lang="pt-BR" sz="2400" dirty="0"/>
          </a:p>
        </p:txBody>
      </p:sp>
      <p:sp>
        <p:nvSpPr>
          <p:cNvPr id="6" name="Retângulo 5"/>
          <p:cNvSpPr/>
          <p:nvPr/>
        </p:nvSpPr>
        <p:spPr>
          <a:xfrm>
            <a:off x="107504" y="1203598"/>
            <a:ext cx="651009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400" dirty="0"/>
              <a:t>Melhorar a adesão das mulheres à realização de exame </a:t>
            </a:r>
            <a:r>
              <a:rPr lang="pt-BR" sz="2400" dirty="0" err="1"/>
              <a:t>citopatológico</a:t>
            </a:r>
            <a:r>
              <a:rPr lang="pt-BR" sz="2400" dirty="0"/>
              <a:t> de colo de útero e mamografia;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Mapear </a:t>
            </a:r>
            <a:r>
              <a:rPr lang="pt-BR" sz="2400" dirty="0"/>
              <a:t>as mulheres de risco para câncer de colo de útero e de mama;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400" dirty="0"/>
              <a:t>Promover a saúde das mulheres que realizam detecção precoce de câncer de colo de útero e de mama na unidade de saúde.</a:t>
            </a:r>
          </a:p>
        </p:txBody>
      </p:sp>
      <p:sp>
        <p:nvSpPr>
          <p:cNvPr id="10" name="Retângulo de cantos arredondados 9"/>
          <p:cNvSpPr/>
          <p:nvPr/>
        </p:nvSpPr>
        <p:spPr>
          <a:xfrm>
            <a:off x="2339752" y="51470"/>
            <a:ext cx="4608512" cy="6661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</a:t>
            </a:r>
            <a:endParaRPr lang="pt-B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099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48" y="130678"/>
            <a:ext cx="2068488" cy="14428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de cantos arredondados 7"/>
          <p:cNvSpPr/>
          <p:nvPr/>
        </p:nvSpPr>
        <p:spPr>
          <a:xfrm>
            <a:off x="2339752" y="185962"/>
            <a:ext cx="4608512" cy="6661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/>
              <a:t>METODOLOGIA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AutoShape 2" descr="data:image/jpeg;base64,/9j/4AAQSkZJRgABAQAAAQABAAD/2wCEAAkGBxQTEhUQEhMVFhQUGBcUFhQWFhgWFhgYFBgXFx0YHCAYHCggGhsmHhsWIjEiJSkrLi4uGh8zODMsNyktLysBCgoKDg0OGhAQGiwkHyYvNDErLC0sNywtLCw3Nyw3LC8sLCwuLCwsLCw0LywvLCwsNy8sLCwsLCwsKywsLCwsL//AABEIAK4BIgMBIgACEQEDEQH/xAAcAAEAAgMBAQEAAAAAAAAAAAAABgcEBQgCAwH/xABLEAACAQMBBAYFBQ0GBgMBAAABAgMABBEFBhIhMQcTIkFRcTJhcoGRFFSTobMIFRcjMzQ1QlKCsdHTFpKissHCJENiY4PSRFN0Jf/EABkBAQADAQEAAAAAAAAAAAAAAAABAgUDBP/EAC8RAAIBAgQEBAYDAQEAAAAAAAABAgMRBBIxQSFRcfATM2GBFCIykaHRscHxQiP/2gAMAwEAAhEDEQA/ALxpSlAKUpQClKUApSlAKUpQClKUApSlAKUpQClKUApSlAKUpQClKUApSlAKUpQClKUApSlAKUpQClKUApSlAKUpQClKqHpj25dGOm2zFTgG4kU4bDDIiBHLIwSfAgeNdKVN1JZUCUbT9J9laMYgxnlXgUhwQp8GcndB8QMkeFQW96bLk/kbWFPDrGeX/LuVVwFK1IYSnHVXJsWEemTUf2bXy6qT+rWdY9NdyPy1tA4/7bPEf8ReqvpV3h6T/wCRY6L2Y6T7K7YRFmglbgElwAxPcrA7pPgDgnwqbVx8RVz9Du3Dyf8A8+5YsyrmGRjlmVecZJ5kDiD4Z8K8WIwiis0AW1SvwGv2vCQVntP0si0uprT5IX6pgu/1wXOVVuW4cel41rPw4D5ifpx/TqC9J/6VvPbT7KOovWtDC0nFNrYk6m2P2hF9ax3e51fWFxub29jcdk54Gc7ueXfW7qruie4IsYV7sy/avVnxngKzKqUZyS5kHqlKVQGo2s11bG1ku3XeEYGEzgszMFVc4OOJHHFVv+HAfMT9OP6de+n3VsJb2YPpMZ38kG6oPmWY/u1TVaOGw0JQzSRJcX4cB8xP04/p1IthukpNQna2MBhYIZFJk3w26QCPRGDxB+Nc91tdltTNtdwT5wEcBvZfKN9TE+6us8JTyvKuIsdVg1+1haZNvLWbWSQKUpQEO6QduhphhBgMvXdYfym5u9Xuf9Jznf8AqqI/hwHzE/Tj+nXy+6D9Ky8rj+MFVFWnQw9OVNSa4klxfhwHzE/Tj+nT8OA+Yn6cf06p2ldfhKXL8sFxDpwHzE/Tj+nW70TpgspmCTLJbk8Az4aP3sp7PmQB66oKlQ8JSewsdfxuGAZSCCAQQcgg8iPEV6qkehna5kf73ytlCC0Gf1SOLRj1EZYDuwfGrsjfIyKzKtJ05ZWQeqUpXMClKUApSlAeJpAqljyUEnyAzXJF9etPI9w/pys0jebktjyGcDyrrLUId+KRBzZGUfvAiuREHAA88cq0cAl83sSj1U46O9mIrgPcTLvqrdWkZzukgBizY5+kAB51B6kWyG1klixwgkiYgtGTunPLeU44HGO7jgV66ym4NQ1Ba77B2si4NtEAe9F3G+K4NVNtts01jcdXkmNxvxseeAcFT6wce4irf0TpY0+QBZDJA3/cQlf7ybwx54rM2m0Sy1eON0nDiIsQ1vIhPaABVuDY5Dhw5V4KVSpSl/6XsDnSszRr8wXEVwDgxure4HtD3rke+rUXo1tAcFZW85CP8uKyU6OrMf8AxyfOSU/7sV6HjaTVrMFl6Zcby1m1pdCjKgLjgBj4VuqyiDmbpP8A0ree2n2UdRepR0n/AKVvPbT7KOovW9T+iPREl1dFP5lD5y/avVqRchVV9FP5lD5y/avVqRchWNW8yXVhnulK1e1Gqi1tJ7k/8qNmHrbGFHvYge+uaV3ZEHPXSbq3ynUrhwcrG3UJ5Q5U/F98++ovTJPEnJPEnxJ5mv1UJIVRkkgAeJPAD41vRiopLkSflCKkO3Gki2uQijstFGR5qOrP1rn31HqQkpRUkSdFdGmr9faQuTlt3cf2k7J+OM++pvVGdC2qYaa2J7xMvvwjfwT41eETZANYteGSo0VPdKUrkCm/ug/SsvK4/jBVRVbv3QfpWXlcfxgqoq2cL5Ue92SbDZ/ThcXMduWKiQsN4DJG6jN3+VTsdFynlcSf3F/nUS2E/SFv7T/ZSV0bpVspXiK8+LrThNKL2BzvtZshLZbrsweJzuhwN0huJ3WGT3A4Oe48qjlX102iNNO3eG+8sYQd+VJYn+6D8aoWvRhqkpwvIGx2cuDHd27jmJYx7mYKfqJrp3RpsriuZtlrUyXlug/+xWPlH2z/AJa6R0AV5MdbMugZu6UpXhIFKUoBSlKAVzp0r7LNZ3jTKPxFyzSI3crt2njPgc5Yeo+o10XWFrGlxXMTQTIHRhxU/UR4EcwRxFdqFZ0pX2ByXSrE2r6Kp4WL2h66Pn1bECVfUCey/wBR9RqAXVs8bbkiMjfsupU/A1rwqRmvlZJ8q9wSsjB0ZkYcmUlWHkRxFeKV0JJzs50n3duQJwLmPvD9mQD1OBx/eB8xV1bL7Q2t/F1tueXB424Oh8GH+oyD3GuXK2ezeuSWVwlzEeK8GXudCeKH/TwODXkrYWM1ePBkHVioByFeq1+i6mk8SSocq6h1PqYZFbCskg5m6T/0ree2n2UdRepR0n/pW89tPso6i9b1P6I9ESXV0U/mUPnL9q9WpFyFVX0U/mUPnL9q9WpFyFY1bzJdWGe6q7p61bctobQHjO++3sQ4OP77If3TVo1zl0vat1+pSKDlYAsC+a9pv8TEfu11wkM1S/IghdbzYmy629hXGQrdafKMbw/xbtaOrA6JLHMk05HILEp9bHeb+CfGtGvLLTbJNn0vaX/w9vdAeg7RN5SjeBPvTH71VZXR+2mkdfpVzGBlhH1q+1DiQfHdx765wBrlgpXp25BG72K1HqL2GTOFLdW3sydn6jun3V0zpcmVrko10psFq/X20MueLoN72hwb6wa446GkvYMl1KUrPIKb+6D9Ky8rj+MFVFVu/dB+lZeVx/GCqirZwvlR73ZJk6dfPBKs0ZAdMlSRkcQV5H1E1KYelDUVGFljH/hSobSusqcZO7VwbLXdeuLxxJcytIwyFzgKoPcqqAB3d3HArXxoWIVQSTwAAJJPgAOJrzXqKRlIZWKsOTKSpHkRxFWSsrIktTo82TaDM8wxK43VT9hTgnP/AFHA8gPOrc0qDdWqa6OdvW65La8O8HO7HMeDBjyV/EHkG55xnOci8IWBHCsbEqan85DPpSlK4EClKUApSlAfOaZUGXZVHixAH11rrjaWzj/KXdsntTRr/Fqi3TdY9ZpjPjPUyxy+4kxk/B657CivZQwyqRzNg6cuduNMx2r23PsyBv8ALmvtPpMF1ErgJLFIodd5QysrDIOGHga5eq8eijaPrbRICe3bjqyO/d47h8scPNTU18Mqcc0WSNX6K7V8lFaFj3xscf3WyvwxVY7XbHTWJBfDxMcLIBjjz3WH6px5g4rpxDkA1CemJo10ubfxvMY1j8S/WKeHkAx8garh8RUU1Fu6BztSlK1iS8eiC+Jso1J9BnT3BiQPcCBVng1U3RNCVs0P7byP7t7dH+WrXi5CsOv5kupU5p6T/wBK3ntp9lHUXqUdJ/6VvPbT7KOovWzT+iPREl1dFP5lD5y/avVqRchVV9FP5lD5y/avVqRchWNW8yXVhmNrOoLbwS3D+jEjyH17gJx5nlXJs0zOzSOcu7F2PizksT8Savnpx1bqrBbcHtXMgU+xH22+sIP3qoOvfgoWg5cwhUr2U21NlF1S26vli5YyFck4HLcPIACopSvVOEZq0iS1k6a33d02CEYwf+IPEH/xVVRx3DA7hnOB3DPfX5SohShD6VYgVa/QvqvYltyfybCRfZk5j+8Cf3qqipH0e6j1N9EScLJmFv38Y/xBapiIZ6bQOnI2yAa9Vh6bJlazKxSCm/ug/SsvK4/jBVRVbv3QfpWXlcfxgqoq2cL5Ue92SbrYyBXvoEdVZWL5VgGU4jc8QeB4gVddrsbauM/JYPoU/lVMbB/pC39p/spK6T0f0a8mNk1NWe37BAdpujOCSFzBEsUyqWQoNxSQM7rAcCDjGcZGaotTkZ8a6o2v2gjsraSeRgCFIjTPad8dlQO/jjPgMmuV0XAA8Biu2ClJxd/YI/a6T2C1gz2sEjHJZF3vaHBvrBrmyry6KSRYwA/9w+4yyEfVTHL5E/UMs+lfgr9rLIFKUoBSlKAxNW09biCW3k9CVGjbyYEZHrFcp6rp0ltNJbSjEkTFG8Djkw9RGCPURXW9QLpO2BF+onh3VuUGMngsij9Rj3Edzesg+r14WuqbtLRg57rK0zUZbeQTQuUcd47x4EHgR6jTUtOlt3MU8bRuP1XGM+R5MPWCRWLWrwa9CxZFr0y3ioFMNuxH62HH1BqiG0+1FzfuJLl87udyNRuxpnngeJ8SSa01KpGjCLukQKyNOsnmlSGMZZzuj1eJPqAyfdXvTNNluG3IY2c9+OQ9ongvvq29iNjxajebDzuMM45KP2Vz3eJ78VSvXjTXqCU7M6eI1SJB2Y1VB5KMVMVFYGmWe4M1sKxb3IOZuk/9K3ntp9lHUXqUdJ/6VvPbT7KOovW9T+iPREl1dFP5lD5y/avVqRchVV9FP5lD5y/avVnT3KxRNK5wsaF2PgFBJPwFY1bzZdWGUL016t12o9SD2bZFj/ffEjH4GMfu1AayNRvWnlknf0pXaQ+ouS2PdnHurHrZpwyRUQbLZ7R2u5hAjBTusxYgkAL6h6yB76lY6L5vnCfRt/7V9uiKxy00/sxD/O3+yrrsLFd3Jrw4jEzjUyxYKP8AwXTfOE+jb/2rUbTbFy2cQmaRXUsEOFK43gSDxJ8Me+ukPkK+FR7pC0ITadcooywjMieO9ERIB793HvrnTxdTMsz4C5zTX6jkEMpwwIIPgRxB+NfgNK1STpvY3VBPDFKOUiK2PAkcR7jke6pNVPdDOq5gaAnjC/D2ZMsP8W/VvxtkA1hVYZJuJUp37oP0rLyuP4wVUVW790H6Vl5XH8YKqKtXC+VHvdknqOQqQykqRyKkgjyI4ispdXuByuJx5TSf+1YdK72RJ7nmZ233ZnblvMxZseGTxrxSvpbwNId2NWc+CKWP1VIPMaFiFUZZiFUeJJwB8a6I2R0/qYooRx6tFTPiQOJ95zUA2E2MaNxc3K4cfk4uB3c/rtjhveA7vPlb+jWmBk1lYysptRjoiGbYV+0pXjIFKUoBSlKAUpSgNdqekRzKVkRXB/VZQw+BqHX/AEY2THPycL7DOg+CsB9VWFSrRnKOjsCqm6K7T9iT6R/51kWvRvaIc9QG9tncfBiR9VWZimKs61R/9P7i5GLLQAoCqoVRyVQFHwFbu008JWbSuYFKUoDQ6vsraTM0r2lu8jcWdokZzgY4kjJ4AVojsJa/NIPok/lU7pVs8ubBGdK0JYcJGiogzhVAVRk5OAOHOpBNbK8ZikVXRhusjAFWB5gg8CK+1KrfcEQv9iLI+jZWw8oYx/trC/sJa/NYPok/lU8pVs8ubBFdK2cSHsxRrGuclUUKM8s4A58BUnhTAAr3Sqt3Ar8ZcjB4g8CK/aUBEtQ2Gsj6FnbDyhjH+2sD+wlr81g+iT+VTylWzy5sEP03ZaKBi0MKRk4BKIq5A8cDjUrtlwuDX1pUNt6g12r6Jb3IHyiCKUpnd6yNX3d7GcbwOM4HwFRmfYW0zwtIAPVCn8qm9KlTktGCB/2EtfmsH0Sfyp/YS1+awfRJ/Kp5SmeXNgg0WxNupyttCD4iJP5Vs7fQscAMDwAwPqqTUqG29WDVWukgcTWzRMDAr1SoApSlAKUpQClKUApSlAVnt3tHONRj09bxbCExCVrhkVi7EsN3LcFHDnkcQePIVt9i/vilxJFcyrd2ZXehvAYgd7s9jdRs44tzB9HnxwNVt3rdst6LTVrRPkbJvQ3WHLBiBlcoMpxDZ3Tn0D38NL0crCNXddKaVrDqiZi291fWd2N4A5zjGePp91e3Lelpty4ffW/oCXbKbSxpaXN1c3/XxxTuplaExdXwTEQXGXOTwIBzvVsNG27s7mZbaN3WVwWRJYpIi4HE7u+oB4ZOPUfCqy2fjgbRtQFysxi+XOS0AVnQhYiHwxxu54Hz94zNn9dnS/tIIb6PU45Tg5i/HQRnGXLkFlIHHi36uMDIpKhF5v8ANulv4BJtmukVbnUprQkCLIS2xG+XZQzOXJHZ5cM4HDvraXHSRpySmFp+Kt1bSCNzEr8sFwu77849dRXQr5Ita1W3Zwk1z1awAg9purZuGBw4EHjiodo9ykenSWNzfNAQ5jlsBaJJKWLDipbDE8jnPDd4d2Z8CEno9F+d9O2C69c2utLR0juJdxpFZ07LMCq+tQeJ5AcySAMk1rE6TNOKM/XNlW3TEYpOtJwTwTd3iMA5PId+Ki17ZdXqmhQsWbq4GXMi7rnq4mILDJwwIHeeIrP2WjX+0WpnAysUWPVvJDn44Fc/Cgo3d9L/AJtyBLrfa6ze0OoCYfJ1zvOQwIION0qRvb2SABjJyMZyKxNE2+srqZbeKRhI4LIskUke+ACeyWUA8AT7jVYaBrDWuh3UkcMcv/GmMiROsiRWWPtMveOQHrYVkDUFk1bTH+X/ACzDMpkEaRRIXXhGm6Bx4jIJJHZ5Zq/w0fm13t7Lp+gXXLIFUsxAVQSWJwABxJJ7hVZ7adJ1u1lP8guGW4Up1b9UwDYlQPuGRd1juljjnjJ7qmO3tnJNp11FECZGiYKo5twyVHiSMjHrqpdc2mtJNno7KM5uI1iDxhGzG0brvyMcYUHiM54mQDmTVMPTUmm1fiu2C07za63tLe3e7lO/MiFVVWeR2KqSQqAnGTz5cRWx2e2ht72My20m+qndYYKsrDuZWAINVVtGXh1DT7p5zbRNZxxR3RiWZEcK+VIbgCQw4/8AV4A4kfRdHG9zfXcVzJcdYUSSU26wxO6b3aTdbDcCc8B6QPfSdGKhm76af2DN6T9antjY9RIU626SOTAU7yHGR2gce6ttqu29lbyyW80pWWMKxQRuxO/ggLuqd88c4HIZJxg1GemU8dN//ZH/AKU01Adp7knBK2qkeIyIRn4cPfSMIuCb5N/kG7uNv7RrGa9gk3hHlMFH3hKR2FZcZwTjjy9daHox2lL2813eX7uY1BmSSMRxw7zuFKsFAYsF5DvOOda7ZrAfaNRjALnHcCRdZrX3VnJLsvbGJWcRyGSVFyS0azTA8BzAJUnwwT3V08KCTjza49VcFh6L0h2F1KsEUx339APG8Yf2S6gE+rma9a30gWNrJJDPMVki3d5dxye2Aw3cDDcDk45VA9ttdttTWxtdNO/cCZHXdjZTAiqQckgYAO6eHDsZ8M7nRIVbaW+JAJW3XGcHG8LcE/Dh76p4MFxaa4Xtvr0BIr7pBsYneJ5WEkYRjH1Uhc9agkGBu5J3SCfDvxWPJ0n6aI0l68sH44WORmQZ3cuAuU48s8+7NajZqMHaPU2IGVihAPeA0cGf4Co7sjEv3l1k4H5W5GfUkSED3EmpVGn67b8/YFn6vtbaW0EdzLMOrmx1RUM5k3hkboUEnhivOzm1trel0t5CXjwXjdGjcA8jhwMjyqt5NeaCw0aIGKJZU43ssQl6jd3cbgPAMc8z4eo4+eyzmbVb9Yrlp3lsXWO4ZVj6xsRJvKFAG6G7IIH6vM86j4dZW+9en9gnM3SZpqyGI3B4NuGQRyGIN4b4Xd9/L1189vNolgeBBfG3Zgz7kdv8pklHDdOMHEfp55E9xGDUJ2U2rsbbSRY3UPWTxyMr2TREs7mYsvBl3SQCvPj2ceFbbaXaIx30FtvRabH8mVxcPBG8oz/yEJyiAYxwyMg+IqfBSnZJ767+un7BLdiddSe1edrxZ9x3Mkhj+TrEAM7u43FVC8cknPE5rHs+kzTZJVhW4wWbcV2jkWNm5YDMoHvPCq20K3knsNcit2eSRpUkGV3ZZE6xnJKgA7zoG7IAznGKydoNo7O60aDTrZS92RDGlusbb6SIV3zyxxwwyDx3vPFvh4uT11+3q+H6Bd9KxdKhdIIkkO86xort4sqgE/HNZVeFgUpSgFKUoBSlKAUpSgPnNCrjddQw8GAI+BpDCqDdRQo8FAA+Ar6UoDwkQAwAADzAGK8QWiJkoiLnnuqBnzxX1JxxNVjrXSEbm0vTBZ3BteqmhF4CuA5RlDbvpbmSDvA8AckCukKcp6AsprdCwcou+OAbA3gPPnRrZCwcopccmKjeHv51Xezm1iWWkWLOsk00+9HFCnGSR+sbvPcMjJ9YqQ7NbYfKJ3sp7eS1ukQS9U7K4ZCcbysvA4JGf9cHEypSV+SBJjGCQSBkcjjiKCMAlgBk8zjiaxNa1Jba3luZPRiRpCO87ozges8h51TewuoXNre2l1dSEx6sJeBJ3VcyZQ8TgZJTHqk9VTTpOcW+2C7RCuCu6MHmMDBz415jtUUAKigLxACgAH1eFV10jbS3UF/ZQQxymMtvlEIHykgr+LB59nvGcHeFbvV9uCk62dvZy3Nz1ayyxKyoIlYA4Zm4b3EcPWPGngysmtwTCviLVO0dxctxY7o7Xn41Ez0gwnT5dRWKQ9Q4ilgbCyJJvqhU8x+sD5eB4DEbpKCvbtJZTpa3TKkVyxXDF8YO5zCccgnBI4gVCoz5AnMsKsu6yqV/ZIBHwNeo4woCqAAOQAwB8Kiu0O2nU3Isba2ku7nd6xo0ZUVF8WZuR5cPWPEVjvtfHc6dczGG7jZN6CSGNT8oVz2ewQO7Ppd2DnlUeFKyYJk8YPMA45ZGaCMZ3sDPjjjVX7LaisF/BBPa31u06OLZZro3EQ4Bm4McocKB34J5DOa3uqbfEXEtrZ2c140H5ZoyFRD+yCQd5uBGPEHGcGrOjK9l3+bAmQiXj2R2ufAcfPxr9RABgAAeA4CtRsptJDfwC4h3gMlHRxh0cYyrDx4g+RFV90uSR/fCwW4leK3ZZOtZGZSBkYPZ488d3fUQpOU8r4AtWG2RSSqKpPMqoBPnjnXsRjO9gZPM441SmlywLqVkmjXlxMGc/KUkdzEIgV3vTC5O7v4GDxC8u+YdIGpPOX0yOyu7gYSSZomWBCoYN1Ydwd7PDIXB7geeLyoNSSvr7W+4J2IxktgZPM44mvwQqAQFGDzGBg1CLPpAtY9MW9SF0jRxbJbqFBEg4BBx3QuOOfDuzwrYaHtVPLOtvcafPbl1LpJlZouGeDPHwQ8OGf8AUZ5ulNX4AkslsjLuMilf2SoI+B4V6WJQQQoyBgHA4Dw8qgeyur20U+ry/jkEEu9O0kgkTsmY/i1ABUcDw454V+WnSUW6qWTT7mO1ncJHcEq2c5wWReIXgTkE8AcZqzoz2BtL7ZWSW/ivS8MfVPvb0aP10iBSBEzF93c45OF7hyqTzW6PjfRW3TkbwBwfEZ5VGdd2tmiuGtrbT57lkUO7giKMA8cKzjDn1Dy7jjYbH7SR6hbLdRKygkqVbGVZeY4cCORB9dRJTypvQG5WMAkgAE8zjia8LbIGLhFDHmwUbx8zzr60rkBSlKAUpSgFKUoBSlKAUpSgFKUoD5XUO+jJnG8rLnw3gRVPaO15badc6I2n3DzFZ0SZE/EFJQ2X3+8jLYUZJ4DnkVc1K606mVWtcFK32zNydP0q4EE7G0Mgmt0347gJJIG3k5MGG73ce0O7NSHYbT1kvmuksryJI49xbi8ml6xi3OMRyZyvEnOcDHrqyaVeWIbTXfEEC6WIbi4jt9Pt45GFzMvXSKjMkcaMvFyBhe0Q3E8kNR/azo0nW0LR311cNbgPDAwzjcwMIAchgucY7wBVu0qIV5QSS2BU+1c9zJ959Ta0uGMJZriFIW61X/F5G4QCASrYJwOXHiKx9d0p4tSkvpba+e2u4o2BtGkWaJwiDq5FjYH9Xv4cR3g1cFKlYi2i9Pa9wVBd6DJ95Lzq7GeGW4ljcQGSS4ncCWM9YwI3lYjJI4nhk1sNvNLmfTtLjjhldo5bUuiRszIFiIJYAZUA8DnlVn0p8Q73tvcFW7QXL6Tqs+qSwvLaXUaRl493MbqEUKd4jnuer0vVivtq2ratcaXNcRQGGRpAYUiB+UfJjk72Mk7/ABX0cHAYgcRU61vSjcKEFxNCO0G6oRHeDDGD1sb47+WOZr76Tp0dvDHbxAiOJQignJwPEnmaeKrJtK6/hAqK001jqOnXUFlqCxK5Waa66ySRmZcAsCzFEXPpYVTk+FbTTZrjSLq9DWNxcxXUpnhlt06zixY7j44rzxx8DgHNWpSjxF+DXAEJ6K9Dnt4J5rlOrlu53nMXPqw3IHHfz4eGO/NafpMhlXUbC6S0muY4VkLrFE0nPAAOAQD38fCrOpVVWefO0Cm9bhn1Ke1W20qazaKZZGuZIxEVUHyGcc8cTkDhxNZ+0guG1KZLyC/ntCqi1itC6wscDPWGNlwc73Fjw492KtWlW8f076gpvZ7SJ00a4t5dNedhdMzW7l4m3N1PxkTAZcgjAKniM4J5H92N0yZNQgOnx6jDaAMblLwFIhw4KgPpHPmRw44zVx0qXiG78NQVPp+zc833+h6t4zcSAwtIrIkhV5mG6SMFT2RkZ9KvtoO0uoJb2unQabMtxCI4ZJJ4yLcRxjcLhwRk4APxxvcKtKlVde+qv/lgVTtALhtSnjvINQntiqi0itS6QNwGRIyMoHHOSx4ce7FbnoZsJYLF4Z4pIpEnkyHQrnKp2lyMMvPiMjhU9pUSrXhlty/AFKUriBSlKAUpSgFKUoBSlKAUpSgFKUoBSlKAUpSgFKUoBSlKAUpSgFKUoBSlKAUpSgFKUoBSlKAUpSgFKUoBSlKAUpSgFKUoBSlK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7654"/>
            <a:ext cx="1530968" cy="1076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tângulo 9"/>
          <p:cNvSpPr/>
          <p:nvPr/>
        </p:nvSpPr>
        <p:spPr>
          <a:xfrm>
            <a:off x="107504" y="2614141"/>
            <a:ext cx="168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800" dirty="0">
                <a:hlinkClick r:id="rId4"/>
              </a:rPr>
              <a:t>http://</a:t>
            </a:r>
            <a:r>
              <a:rPr lang="pt-BR" sz="800" dirty="0" smtClean="0">
                <a:hlinkClick r:id="rId4"/>
              </a:rPr>
              <a:t>siteantigo.saude.al.gov.br:82/monitoramentoeavaliacao/page/sistemadeinformacaoda</a:t>
            </a:r>
            <a:r>
              <a:rPr lang="pt-BR" sz="800" dirty="0" smtClean="0"/>
              <a:t> </a:t>
            </a:r>
            <a:endParaRPr lang="pt-BR" sz="8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147814"/>
            <a:ext cx="1586070" cy="1716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tângulo 10"/>
          <p:cNvSpPr/>
          <p:nvPr/>
        </p:nvSpPr>
        <p:spPr>
          <a:xfrm>
            <a:off x="107504" y="4794706"/>
            <a:ext cx="19442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900" dirty="0">
                <a:hlinkClick r:id="rId6"/>
              </a:rPr>
              <a:t>http://www.emdefesadasaude.com.br/?</a:t>
            </a:r>
            <a:r>
              <a:rPr lang="pt-BR" sz="900" dirty="0" smtClean="0">
                <a:hlinkClick r:id="rId6"/>
              </a:rPr>
              <a:t>p=876</a:t>
            </a:r>
            <a:r>
              <a:rPr lang="pt-BR" sz="900" dirty="0" smtClean="0"/>
              <a:t> </a:t>
            </a:r>
            <a:endParaRPr lang="pt-BR" sz="900" dirty="0"/>
          </a:p>
        </p:txBody>
      </p:sp>
      <p:sp>
        <p:nvSpPr>
          <p:cNvPr id="12" name="Seta para a direita listrada 11"/>
          <p:cNvSpPr/>
          <p:nvPr/>
        </p:nvSpPr>
        <p:spPr>
          <a:xfrm rot="19153200">
            <a:off x="1910093" y="2611421"/>
            <a:ext cx="901050" cy="556925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632" y="1347614"/>
            <a:ext cx="2182673" cy="8538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614" y="3042193"/>
            <a:ext cx="1647627" cy="1041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185492"/>
            <a:ext cx="1584176" cy="367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450" y="4443958"/>
            <a:ext cx="1561743" cy="40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183227"/>
            <a:ext cx="1584176" cy="319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Seta para a direita listrada 19"/>
          <p:cNvSpPr/>
          <p:nvPr/>
        </p:nvSpPr>
        <p:spPr>
          <a:xfrm rot="5400000">
            <a:off x="3835435" y="2348322"/>
            <a:ext cx="489247" cy="50405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1" name="Grupo 20"/>
          <p:cNvGrpSpPr/>
          <p:nvPr/>
        </p:nvGrpSpPr>
        <p:grpSpPr>
          <a:xfrm>
            <a:off x="6099382" y="3201847"/>
            <a:ext cx="2937114" cy="594039"/>
            <a:chOff x="338742" y="865616"/>
            <a:chExt cx="2937114" cy="786356"/>
          </a:xfrm>
        </p:grpSpPr>
        <p:sp>
          <p:nvSpPr>
            <p:cNvPr id="22" name="Retângulo de cantos arredondados 21"/>
            <p:cNvSpPr/>
            <p:nvPr/>
          </p:nvSpPr>
          <p:spPr>
            <a:xfrm>
              <a:off x="338742" y="865616"/>
              <a:ext cx="2937114" cy="786356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</p:sp>
        <p:sp>
          <p:nvSpPr>
            <p:cNvPr id="23" name="Retângulo 22"/>
            <p:cNvSpPr/>
            <p:nvPr/>
          </p:nvSpPr>
          <p:spPr>
            <a:xfrm>
              <a:off x="377129" y="904003"/>
              <a:ext cx="2860340" cy="70958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b="1" kern="1200" dirty="0" smtClean="0"/>
                <a:t>Coleta de dados</a:t>
              </a:r>
              <a:endParaRPr lang="pt-BR" sz="24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9108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de cantos arredondados 4"/>
          <p:cNvSpPr/>
          <p:nvPr/>
        </p:nvSpPr>
        <p:spPr>
          <a:xfrm>
            <a:off x="2339752" y="185962"/>
            <a:ext cx="4608512" cy="6661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smtClean="0"/>
              <a:t>RESULTADOS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472076140"/>
              </p:ext>
            </p:extLst>
          </p:nvPr>
        </p:nvGraphicFramePr>
        <p:xfrm>
          <a:off x="323528" y="1347614"/>
          <a:ext cx="6624736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603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de cantos arredondados 4"/>
          <p:cNvSpPr/>
          <p:nvPr/>
        </p:nvSpPr>
        <p:spPr>
          <a:xfrm>
            <a:off x="2339752" y="185962"/>
            <a:ext cx="4608512" cy="6661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smtClean="0"/>
              <a:t>RESULTADOS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1318751926"/>
              </p:ext>
            </p:extLst>
          </p:nvPr>
        </p:nvGraphicFramePr>
        <p:xfrm>
          <a:off x="323528" y="1314450"/>
          <a:ext cx="6601147" cy="3129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402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de cantos arredondados 4"/>
          <p:cNvSpPr/>
          <p:nvPr/>
        </p:nvSpPr>
        <p:spPr>
          <a:xfrm>
            <a:off x="2339752" y="185962"/>
            <a:ext cx="4608512" cy="6661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smtClean="0"/>
              <a:t>RESULTADOS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1933479344"/>
              </p:ext>
            </p:extLst>
          </p:nvPr>
        </p:nvGraphicFramePr>
        <p:xfrm>
          <a:off x="323528" y="1385887"/>
          <a:ext cx="6505897" cy="2986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889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presentaçã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Apresentação TCC - Thamara [Modo de Compatibilidade]" id="{1FFCFA15-9004-4A37-8578-19D899839F86}" vid="{F4319BB4-E659-43B4-8A2C-5CAD7C353FFB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Apresentação</Template>
  <TotalTime>132</TotalTime>
  <Words>537</Words>
  <Application>Microsoft Office PowerPoint</Application>
  <PresentationFormat>Apresentação na tela (16:9)</PresentationFormat>
  <Paragraphs>64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Apresentação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elisiane</dc:creator>
  <cp:lastModifiedBy>Leandro</cp:lastModifiedBy>
  <cp:revision>23</cp:revision>
  <dcterms:created xsi:type="dcterms:W3CDTF">2015-01-22T07:25:28Z</dcterms:created>
  <dcterms:modified xsi:type="dcterms:W3CDTF">2015-01-29T12:58:04Z</dcterms:modified>
</cp:coreProperties>
</file>